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9" r:id="rId12"/>
    <p:sldId id="267" r:id="rId13"/>
    <p:sldId id="270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0B4F9-D38C-9560-C24D-4ABFB8927799}" v="212" dt="2024-10-31T07:01:49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900"/>
          </a:p>
          <a:p>
            <a:r>
              <a:rPr lang="en-US" sz="2900" b="1">
                <a:ea typeface="+mj-lt"/>
                <a:cs typeface="+mj-lt"/>
              </a:rPr>
              <a:t>Predicting Customer Churn in Banking Using Machine Learning: A Comparative Analysis of Logistic Regression and Random Forest Models</a:t>
            </a:r>
            <a:endParaRPr lang="en-US" sz="2900">
              <a:ea typeface="+mj-lt"/>
              <a:cs typeface="+mj-lt"/>
            </a:endParaRPr>
          </a:p>
          <a:p>
            <a:endParaRPr lang="en-US" sz="29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bucket with water coming out of it&#10;&#10;Description automatically generated">
            <a:extLst>
              <a:ext uri="{FF2B5EF4-FFF2-40B4-BE49-F238E27FC236}">
                <a16:creationId xmlns:a16="http://schemas.microsoft.com/office/drawing/2014/main" id="{94CD65EF-061C-516D-2D42-705DDD7C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28" r="17025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6EAA-40B3-BC86-D99E-B8D978F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Models: Logistic Regression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A35-600A-9FA8-B97D-89C15E0C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Achieved an accuracy of 81%, showing a fair fit for binary prediction.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Coefficients</a:t>
            </a:r>
            <a:r>
              <a:rPr lang="en-US" sz="2200">
                <a:ea typeface="+mn-lt"/>
                <a:cs typeface="+mn-lt"/>
              </a:rPr>
              <a:t>: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Age</a:t>
            </a:r>
            <a:r>
              <a:rPr lang="en-US" sz="2200">
                <a:ea typeface="+mn-lt"/>
                <a:cs typeface="+mn-lt"/>
              </a:rPr>
              <a:t>: 0.0696, indicating older customers are more likely to churn.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Balance</a:t>
            </a:r>
            <a:r>
              <a:rPr lang="en-US" sz="2200">
                <a:ea typeface="+mn-lt"/>
                <a:cs typeface="+mn-lt"/>
              </a:rPr>
              <a:t>: 5.243e-06, suggesting higher balances are associated with increased churn.</a:t>
            </a:r>
            <a:endParaRPr lang="en-US" sz="2200"/>
          </a:p>
          <a:p>
            <a:r>
              <a:rPr lang="en-US" sz="2200" b="1" err="1">
                <a:ea typeface="+mn-lt"/>
                <a:cs typeface="+mn-lt"/>
              </a:rPr>
              <a:t>IsActiveMember</a:t>
            </a:r>
            <a:r>
              <a:rPr lang="en-US" sz="2200">
                <a:ea typeface="+mn-lt"/>
                <a:cs typeface="+mn-lt"/>
              </a:rPr>
              <a:t>: -1.0124, showing that active members are less likely to churn.</a:t>
            </a:r>
            <a:endParaRPr lang="en-US" sz="2200"/>
          </a:p>
          <a:p>
            <a:r>
              <a:rPr lang="en-US" sz="2200" b="1" err="1">
                <a:ea typeface="+mn-lt"/>
                <a:cs typeface="+mn-lt"/>
              </a:rPr>
              <a:t>CreditScore</a:t>
            </a:r>
            <a:r>
              <a:rPr lang="en-US" sz="2200">
                <a:ea typeface="+mn-lt"/>
                <a:cs typeface="+mn-lt"/>
              </a:rPr>
              <a:t>: -0.0009, slightly reducing churn likelihood with higher scores.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Gender and credit card ownership have minimal impact on churn in this model.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AUC score of 0.77 suggests moderate discriminatory power.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2973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1740-3561-70CF-2F4F-48A2A2C8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E0A6BB3-E9DF-514A-8CBF-569C69A9C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50" y="1825625"/>
            <a:ext cx="9084699" cy="4351338"/>
          </a:xfrm>
        </p:spPr>
      </p:pic>
    </p:spTree>
    <p:extLst>
      <p:ext uri="{BB962C8B-B14F-4D97-AF65-F5344CB8AC3E}">
        <p14:creationId xmlns:p14="http://schemas.microsoft.com/office/powerpoint/2010/main" val="60067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6EAA-40B3-BC86-D99E-B8D978F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Models: Random Forest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A35-600A-9FA8-B97D-89C15E0C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•Achieved higher accuracy at 86.6%, outperforming Logistic Regression.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•Reduced false negatives, identifying at-risk customers more effectively.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•Handles complex, non-linear patterns in customer churn data.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•Provides insights into important predictors for churn.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3DE0-FB3C-B345-9441-4215C2B6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Curve Comparison</a:t>
            </a:r>
          </a:p>
        </p:txBody>
      </p:sp>
      <p:pic>
        <p:nvPicPr>
          <p:cNvPr id="4" name="Content Placeholder 3" descr="A graph of a logistic regression&#10;&#10;Description automatically generated">
            <a:extLst>
              <a:ext uri="{FF2B5EF4-FFF2-40B4-BE49-F238E27FC236}">
                <a16:creationId xmlns:a16="http://schemas.microsoft.com/office/drawing/2014/main" id="{BE2FB48E-B62E-7721-2F3C-529436417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579" y="1825625"/>
            <a:ext cx="7614841" cy="4351338"/>
          </a:xfrm>
        </p:spPr>
      </p:pic>
    </p:spTree>
    <p:extLst>
      <p:ext uri="{BB962C8B-B14F-4D97-AF65-F5344CB8AC3E}">
        <p14:creationId xmlns:p14="http://schemas.microsoft.com/office/powerpoint/2010/main" val="119825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6EAA-40B3-BC86-D99E-B8D978F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Limitations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A35-600A-9FA8-B97D-89C15E0C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•Data Limitations: Sampling biases and incomplete data may skew results.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•Model Limitations: Logistic regression may oversimplify relationships.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•Random Forest can be computationally intensive on large datasets.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•Future models should focus on scalability and interpretability.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8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B7CA7-61C4-1538-C478-14C9E463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Conclusions and Discussions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E231-428C-624E-AA20-E921586E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•The study confirms machine learning's role in predicting customer churn.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•Random Forest proved more accurate for complex datasets.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•Strategies like engaging older customers can reduce churn rates.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•Machine learning can proactively manage churn and enhance customer retention.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6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6EAA-40B3-BC86-D99E-B8D978F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A35-600A-9FA8-B97D-89C15E0C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>
                <a:latin typeface="Arial"/>
                <a:cs typeface="Arial"/>
              </a:rPr>
              <a:t>•</a:t>
            </a:r>
            <a:r>
              <a:rPr lang="en-US" sz="1900">
                <a:latin typeface="Calibri"/>
                <a:cs typeface="Calibri"/>
              </a:rPr>
              <a:t>Customer churn impacts profitability, and reducing churn by 5% can increase profits by 25%-95%.</a:t>
            </a:r>
            <a:endParaRPr lang="en-US" sz="1900"/>
          </a:p>
          <a:p>
            <a:pPr marL="0" indent="0">
              <a:buNone/>
            </a:pPr>
            <a:r>
              <a:rPr lang="en-US" sz="1900">
                <a:latin typeface="Arial"/>
                <a:cs typeface="Arial"/>
              </a:rPr>
              <a:t>•</a:t>
            </a:r>
            <a:r>
              <a:rPr lang="en-US" sz="1900">
                <a:latin typeface="Calibri"/>
                <a:cs typeface="Calibri"/>
              </a:rPr>
              <a:t>The project aims to build a predictive model for customer churn using machine learning.</a:t>
            </a:r>
            <a:endParaRPr lang="en-US" sz="1900"/>
          </a:p>
          <a:p>
            <a:pPr marL="0" indent="0">
              <a:buNone/>
            </a:pPr>
            <a:r>
              <a:rPr lang="en-US" sz="1900">
                <a:latin typeface="Arial"/>
                <a:cs typeface="Arial"/>
              </a:rPr>
              <a:t>•</a:t>
            </a:r>
            <a:r>
              <a:rPr lang="en-US" sz="1900">
                <a:latin typeface="Calibri"/>
                <a:cs typeface="Calibri"/>
              </a:rPr>
              <a:t>Logistic Regression and Random Forest are chosen for their interpretability and predictive power.</a:t>
            </a:r>
            <a:endParaRPr lang="en-US" sz="1900"/>
          </a:p>
          <a:p>
            <a:pPr marL="0" indent="0">
              <a:buNone/>
            </a:pPr>
            <a:r>
              <a:rPr lang="en-US" sz="1900">
                <a:latin typeface="Arial"/>
                <a:cs typeface="Arial"/>
              </a:rPr>
              <a:t>•</a:t>
            </a:r>
            <a:r>
              <a:rPr lang="en-US" sz="1900">
                <a:latin typeface="Calibri"/>
                <a:cs typeface="Calibri"/>
              </a:rPr>
              <a:t>The goal is to improve retention strategies by identifying at-risk customers.</a:t>
            </a:r>
            <a:endParaRPr lang="en-US" sz="1900"/>
          </a:p>
          <a:p>
            <a:endParaRPr lang="en-US" sz="1900"/>
          </a:p>
        </p:txBody>
      </p:sp>
      <p:pic>
        <p:nvPicPr>
          <p:cNvPr id="4" name="Picture 3" descr="A person sitting on a stool with a graph&#10;&#10;Description automatically generated">
            <a:extLst>
              <a:ext uri="{FF2B5EF4-FFF2-40B4-BE49-F238E27FC236}">
                <a16:creationId xmlns:a16="http://schemas.microsoft.com/office/drawing/2014/main" id="{87016566-A9A8-919B-09F0-7F874E10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01640"/>
            <a:ext cx="5319062" cy="27796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75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6EAA-40B3-BC86-D99E-B8D978F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Literature Review: Introduction to Customer Churn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A35-600A-9FA8-B97D-89C15E0C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>
                <a:latin typeface="Arial"/>
                <a:cs typeface="Arial"/>
              </a:rPr>
              <a:t>•</a:t>
            </a:r>
            <a:r>
              <a:rPr lang="en-US" sz="2600">
                <a:latin typeface="Calibri"/>
                <a:cs typeface="Calibri"/>
              </a:rPr>
              <a:t>Churn is when customers leave a bank, leading to high acquisition costs.</a:t>
            </a:r>
            <a:endParaRPr lang="en-US" sz="2600"/>
          </a:p>
          <a:p>
            <a:pPr marL="0" indent="0">
              <a:buNone/>
            </a:pPr>
            <a:r>
              <a:rPr lang="en-US" sz="2600">
                <a:latin typeface="Arial"/>
                <a:cs typeface="Arial"/>
              </a:rPr>
              <a:t>•</a:t>
            </a:r>
            <a:r>
              <a:rPr lang="en-US" sz="2600">
                <a:latin typeface="Calibri"/>
                <a:cs typeface="Calibri"/>
              </a:rPr>
              <a:t>Effective churn analysis is vital for loyalty and retention.</a:t>
            </a:r>
            <a:endParaRPr lang="en-US" sz="2600"/>
          </a:p>
          <a:p>
            <a:pPr marL="0" indent="0">
              <a:buNone/>
            </a:pPr>
            <a:r>
              <a:rPr lang="en-US" sz="2600">
                <a:latin typeface="Arial"/>
                <a:cs typeface="Arial"/>
              </a:rPr>
              <a:t>•</a:t>
            </a:r>
            <a:r>
              <a:rPr lang="en-US" sz="2600">
                <a:latin typeface="Calibri"/>
                <a:cs typeface="Calibri"/>
              </a:rPr>
              <a:t>Machine learning techniques like logistic regression and decision trees are widely used in churn prediction.</a:t>
            </a:r>
            <a:endParaRPr lang="en-US" sz="2600"/>
          </a:p>
          <a:p>
            <a:pPr marL="0" indent="0">
              <a:buNone/>
            </a:pPr>
            <a:r>
              <a:rPr lang="en-US" sz="2600">
                <a:latin typeface="Arial"/>
                <a:cs typeface="Arial"/>
              </a:rPr>
              <a:t>•</a:t>
            </a:r>
            <a:r>
              <a:rPr lang="en-US" sz="2600">
                <a:latin typeface="Calibri"/>
                <a:cs typeface="Calibri"/>
              </a:rPr>
              <a:t>Studies from 2020-2024 focus on factors impacting customer churn in banking.</a:t>
            </a:r>
            <a:endParaRPr lang="en-US" sz="2600"/>
          </a:p>
          <a:p>
            <a:endParaRPr lang="en-US" sz="2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6EAA-40B3-BC86-D99E-B8D978F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Literature Review: Factors Influencing Customer Turnover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A35-600A-9FA8-B97D-89C15E0C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•Credit Score: Lower scores correlate with a higher likelihood of churn.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•Geography: Urban customers with high competition are more prone to churn.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•Gender: Male customers are more likely to switch banks.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•Age and Tenure: Younger and newer customers have a higher churn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6EAA-40B3-BC86-D99E-B8D978F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Machine Learning Models in Predicting Churn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A35-600A-9FA8-B97D-89C15E0C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•Logistic Regression offers interpretability for churn predictors.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•Random Forest captures complex patterns and is suited for customer churn data.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•Each model has unique strengths complementing each other.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•Random Forest shows higher accuracy for churn prediction over Logistic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4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6EAA-40B3-BC86-D99E-B8D978F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latin typeface="Calibri"/>
                <a:cs typeface="Calibri"/>
              </a:rPr>
              <a:t>Methodology</a:t>
            </a: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A35-600A-9FA8-B97D-89C15E0C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•Data from Kaggle covers demographics and engagement details of bank customers.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•Data preprocessing includes cleaning, encoding, and scaling for model stability.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•Feature engineering selects key predictors using RFE and PCA techniques.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•Evaluation metrics: precision, recall, F1 score, and AUC-ROC.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4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6EAA-40B3-BC86-D99E-B8D978F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Analysis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A35-600A-9FA8-B97D-89C15E0C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•EDA shows that variables like credit score, balance, and age are key churn indicators.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•Geographic and demographic variables reveal location-based patterns in churn.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•Correlation analysis highlights complex dependencies between variables.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•Churn distribution shows an 80% non-churn and 20% churn ratio.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7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6EAA-40B3-BC86-D99E-B8D978F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Analysis – EDA Visuals</a:t>
            </a:r>
          </a:p>
        </p:txBody>
      </p:sp>
      <p:pic>
        <p:nvPicPr>
          <p:cNvPr id="6" name="Picture 5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0DB768C9-A856-B33B-259A-4A425B3A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58" y="876301"/>
            <a:ext cx="4749496" cy="3716481"/>
          </a:xfrm>
          <a:prstGeom prst="rect">
            <a:avLst/>
          </a:prstGeom>
        </p:spPr>
      </p:pic>
      <p:pic>
        <p:nvPicPr>
          <p:cNvPr id="4" name="Content Placeholder 3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EB8CA2A1-F661-661B-7287-BBAACB417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5444" y="876301"/>
            <a:ext cx="4749496" cy="37164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3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6EAA-40B3-BC86-D99E-B8D978F6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Analysis – EDA Visuals</a:t>
            </a:r>
          </a:p>
        </p:txBody>
      </p:sp>
      <p:pic>
        <p:nvPicPr>
          <p:cNvPr id="5" name="Picture 4" descr="A diagram of a number of variables&#10;&#10;Description automatically generated">
            <a:extLst>
              <a:ext uri="{FF2B5EF4-FFF2-40B4-BE49-F238E27FC236}">
                <a16:creationId xmlns:a16="http://schemas.microsoft.com/office/drawing/2014/main" id="{4FD7051E-2B6C-933D-111B-A68A1C344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26" y="876301"/>
            <a:ext cx="4372329" cy="371648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4EBD7-4F01-B6B2-1774-9541A61E5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5444" y="876301"/>
            <a:ext cx="4749496" cy="371648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1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Predicting Customer Churn in Banking Using Machine Learning: A Comparative Analysis of Logistic Regression and Random Forest Models </vt:lpstr>
      <vt:lpstr>Introduction</vt:lpstr>
      <vt:lpstr>Literature Review: Introduction to Customer Churn</vt:lpstr>
      <vt:lpstr>Literature Review: Factors Influencing Customer Turnover</vt:lpstr>
      <vt:lpstr>Machine Learning Models in Predicting Churn</vt:lpstr>
      <vt:lpstr>Methodology</vt:lpstr>
      <vt:lpstr>Analysis</vt:lpstr>
      <vt:lpstr>Analysis – EDA Visuals</vt:lpstr>
      <vt:lpstr>Analysis – EDA Visuals</vt:lpstr>
      <vt:lpstr>Models: Logistic Regression</vt:lpstr>
      <vt:lpstr>Logistic Regression</vt:lpstr>
      <vt:lpstr>Models: Random Forest</vt:lpstr>
      <vt:lpstr>AUC Curve Comparison</vt:lpstr>
      <vt:lpstr>Limitations</vt:lpstr>
      <vt:lpstr>Conclusions and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109</cp:revision>
  <dcterms:created xsi:type="dcterms:W3CDTF">2024-10-31T06:38:51Z</dcterms:created>
  <dcterms:modified xsi:type="dcterms:W3CDTF">2024-10-31T07:02:06Z</dcterms:modified>
</cp:coreProperties>
</file>