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6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104100" cy="1649730"/>
          </a:xfrm>
          <a:custGeom>
            <a:avLst/>
            <a:gdLst/>
            <a:ahLst/>
            <a:cxnLst/>
            <a:rect l="l" t="t" r="r" b="b"/>
            <a:pathLst>
              <a:path w="20104100" h="1649730">
                <a:moveTo>
                  <a:pt x="20104099" y="0"/>
                </a:moveTo>
                <a:lnTo>
                  <a:pt x="0" y="0"/>
                </a:lnTo>
                <a:lnTo>
                  <a:pt x="0" y="1649164"/>
                </a:lnTo>
                <a:lnTo>
                  <a:pt x="20104099" y="1649164"/>
                </a:lnTo>
                <a:lnTo>
                  <a:pt x="2010409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0892" y="69321"/>
            <a:ext cx="11942444" cy="51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PosterPresentatio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008" y="11072774"/>
            <a:ext cx="781050" cy="1289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" b="1" dirty="0">
                <a:solidFill>
                  <a:srgbClr val="BEBEBE"/>
                </a:solidFill>
                <a:latin typeface="Arial"/>
                <a:cs typeface="Arial"/>
              </a:rPr>
              <a:t>RESEARCH</a:t>
            </a:r>
            <a:r>
              <a:rPr sz="200" b="1" spc="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Arial"/>
                <a:cs typeface="Arial"/>
              </a:rPr>
              <a:t>POSTER</a:t>
            </a:r>
            <a:r>
              <a:rPr sz="200" b="1" spc="7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Arial"/>
                <a:cs typeface="Arial"/>
              </a:rPr>
              <a:t>PRESENTATION</a:t>
            </a:r>
            <a:r>
              <a:rPr sz="200" b="1" spc="7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Arial"/>
                <a:cs typeface="Arial"/>
              </a:rPr>
              <a:t>TEMPLATE</a:t>
            </a:r>
            <a:r>
              <a:rPr sz="200" b="1" spc="8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" b="1" dirty="0">
                <a:solidFill>
                  <a:srgbClr val="BEBEBE"/>
                </a:solidFill>
                <a:latin typeface="Arial"/>
                <a:cs typeface="Arial"/>
              </a:rPr>
              <a:t>©</a:t>
            </a:r>
            <a:r>
              <a:rPr sz="200" b="1" spc="5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" b="1" spc="-20" dirty="0">
                <a:solidFill>
                  <a:srgbClr val="BEBEBE"/>
                </a:solidFill>
                <a:latin typeface="Arial"/>
                <a:cs typeface="Arial"/>
              </a:rPr>
              <a:t>2019</a:t>
            </a:r>
            <a:endParaRPr sz="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-10" dirty="0">
                <a:solidFill>
                  <a:srgbClr val="BEBEBE"/>
                </a:solidFill>
                <a:latin typeface="Arial"/>
                <a:cs typeface="Arial"/>
                <a:hlinkClick r:id="rId2"/>
              </a:rPr>
              <a:t>www.PosterPresentations.com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44" y="1602601"/>
            <a:ext cx="20104100" cy="9388475"/>
            <a:chOff x="0" y="1640787"/>
            <a:chExt cx="20104100" cy="9388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75" y="1843399"/>
              <a:ext cx="4803518" cy="9184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575" y="1843399"/>
              <a:ext cx="4803775" cy="9184640"/>
            </a:xfrm>
            <a:custGeom>
              <a:avLst/>
              <a:gdLst/>
              <a:ahLst/>
              <a:cxnLst/>
              <a:rect l="l" t="t" r="r" b="b"/>
              <a:pathLst>
                <a:path w="4803775" h="9184640">
                  <a:moveTo>
                    <a:pt x="0" y="95895"/>
                  </a:moveTo>
                  <a:lnTo>
                    <a:pt x="7533" y="58567"/>
                  </a:lnTo>
                  <a:lnTo>
                    <a:pt x="28079" y="28085"/>
                  </a:lnTo>
                  <a:lnTo>
                    <a:pt x="58552" y="7535"/>
                  </a:lnTo>
                  <a:lnTo>
                    <a:pt x="95869" y="0"/>
                  </a:lnTo>
                  <a:lnTo>
                    <a:pt x="4707622" y="0"/>
                  </a:lnTo>
                  <a:lnTo>
                    <a:pt x="4744951" y="7535"/>
                  </a:lnTo>
                  <a:lnTo>
                    <a:pt x="4775432" y="28085"/>
                  </a:lnTo>
                  <a:lnTo>
                    <a:pt x="4795983" y="58567"/>
                  </a:lnTo>
                  <a:lnTo>
                    <a:pt x="4803518" y="95895"/>
                  </a:lnTo>
                  <a:lnTo>
                    <a:pt x="4803518" y="9088667"/>
                  </a:lnTo>
                  <a:lnTo>
                    <a:pt x="4795983" y="9125984"/>
                  </a:lnTo>
                  <a:lnTo>
                    <a:pt x="4775432" y="9156457"/>
                  </a:lnTo>
                  <a:lnTo>
                    <a:pt x="4744951" y="9177003"/>
                  </a:lnTo>
                  <a:lnTo>
                    <a:pt x="4707622" y="9184536"/>
                  </a:lnTo>
                  <a:lnTo>
                    <a:pt x="95869" y="9184536"/>
                  </a:lnTo>
                  <a:lnTo>
                    <a:pt x="58552" y="9177003"/>
                  </a:lnTo>
                  <a:lnTo>
                    <a:pt x="28079" y="9156457"/>
                  </a:lnTo>
                  <a:lnTo>
                    <a:pt x="7533" y="9125984"/>
                  </a:lnTo>
                  <a:lnTo>
                    <a:pt x="0" y="9088667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40787"/>
              <a:ext cx="20104100" cy="26670"/>
            </a:xfrm>
            <a:custGeom>
              <a:avLst/>
              <a:gdLst/>
              <a:ahLst/>
              <a:cxnLst/>
              <a:rect l="l" t="t" r="r" b="b"/>
              <a:pathLst>
                <a:path w="20104100" h="26669">
                  <a:moveTo>
                    <a:pt x="0" y="26177"/>
                  </a:moveTo>
                  <a:lnTo>
                    <a:pt x="20104099" y="26177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26177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0052" y="1846540"/>
              <a:ext cx="4803344" cy="91813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60052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0529" y="1846540"/>
              <a:ext cx="4803344" cy="918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40529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1005" y="1846540"/>
              <a:ext cx="4803344" cy="91813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121005" y="1846540"/>
              <a:ext cx="4803775" cy="9181465"/>
            </a:xfrm>
            <a:custGeom>
              <a:avLst/>
              <a:gdLst/>
              <a:ahLst/>
              <a:cxnLst/>
              <a:rect l="l" t="t" r="r" b="b"/>
              <a:pathLst>
                <a:path w="4803775" h="9181465">
                  <a:moveTo>
                    <a:pt x="0" y="95895"/>
                  </a:moveTo>
                  <a:lnTo>
                    <a:pt x="7535" y="58567"/>
                  </a:lnTo>
                  <a:lnTo>
                    <a:pt x="28085" y="28085"/>
                  </a:lnTo>
                  <a:lnTo>
                    <a:pt x="58567" y="7535"/>
                  </a:lnTo>
                  <a:lnTo>
                    <a:pt x="95895" y="0"/>
                  </a:lnTo>
                  <a:lnTo>
                    <a:pt x="4707535" y="0"/>
                  </a:lnTo>
                  <a:lnTo>
                    <a:pt x="4744813" y="7535"/>
                  </a:lnTo>
                  <a:lnTo>
                    <a:pt x="4775269" y="28085"/>
                  </a:lnTo>
                  <a:lnTo>
                    <a:pt x="4795809" y="58567"/>
                  </a:lnTo>
                  <a:lnTo>
                    <a:pt x="4803344" y="95895"/>
                  </a:lnTo>
                  <a:lnTo>
                    <a:pt x="4803344" y="9085526"/>
                  </a:lnTo>
                  <a:lnTo>
                    <a:pt x="4795809" y="9122843"/>
                  </a:lnTo>
                  <a:lnTo>
                    <a:pt x="4775269" y="9153316"/>
                  </a:lnTo>
                  <a:lnTo>
                    <a:pt x="4744813" y="9173861"/>
                  </a:lnTo>
                  <a:lnTo>
                    <a:pt x="4707535" y="9181395"/>
                  </a:lnTo>
                  <a:lnTo>
                    <a:pt x="95895" y="9181395"/>
                  </a:lnTo>
                  <a:lnTo>
                    <a:pt x="58567" y="9173861"/>
                  </a:lnTo>
                  <a:lnTo>
                    <a:pt x="28085" y="9153316"/>
                  </a:lnTo>
                  <a:lnTo>
                    <a:pt x="7535" y="9122843"/>
                  </a:lnTo>
                  <a:lnTo>
                    <a:pt x="0" y="9085526"/>
                  </a:lnTo>
                  <a:lnTo>
                    <a:pt x="0" y="95895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80892" y="69321"/>
            <a:ext cx="11942444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spc="-10" dirty="0"/>
              <a:t>Predicting Customer Churn in Banking Using Machine Learning: A Comparative Analysis of Logistic Regression and Random Forest Models</a:t>
            </a:r>
            <a:endParaRPr sz="2000"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7308717" y="537350"/>
            <a:ext cx="5487670" cy="10007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Student:</a:t>
            </a:r>
            <a:r>
              <a:rPr sz="23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3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Capstone</a:t>
            </a:r>
            <a:r>
              <a:rPr sz="20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Project,</a:t>
            </a:r>
            <a:r>
              <a:rPr sz="20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r>
              <a:rPr sz="20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937" y="1992871"/>
            <a:ext cx="4780915" cy="266065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300" b="1" spc="-10" dirty="0">
                <a:solidFill>
                  <a:srgbClr val="1F3863"/>
                </a:solidFill>
                <a:latin typeface="Arial"/>
                <a:cs typeface="Arial"/>
              </a:rPr>
              <a:t>Introduction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426" y="2487398"/>
            <a:ext cx="4092575" cy="2558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434"/>
              </a:spcBef>
              <a:buChar char="•"/>
              <a:tabLst>
                <a:tab pos="247650" algn="l"/>
                <a:tab pos="248920" algn="l"/>
              </a:tabLst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635" y="4849346"/>
            <a:ext cx="4806950" cy="22954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Methodology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91546" y="1885195"/>
            <a:ext cx="4781550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Random Forest </a:t>
            </a:r>
            <a:r>
              <a:rPr lang="en-US" sz="1300" b="1" dirty="0" err="1">
                <a:solidFill>
                  <a:srgbClr val="1F3863"/>
                </a:solidFill>
                <a:latin typeface="Arial"/>
                <a:cs typeface="Arial"/>
              </a:rPr>
              <a:t>reults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70045" y="8554423"/>
            <a:ext cx="4763770" cy="266700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300" b="1" spc="-10" dirty="0">
                <a:solidFill>
                  <a:srgbClr val="1F3863"/>
                </a:solidFill>
                <a:latin typeface="Arial"/>
                <a:cs typeface="Arial"/>
              </a:rPr>
              <a:t>References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2931" y="1972453"/>
            <a:ext cx="4806315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EDA Visuals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3560" y="7347682"/>
            <a:ext cx="4781550" cy="22954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Logistic Regression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76394" y="1972453"/>
            <a:ext cx="4781550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Logistic Regression Results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29796" y="7732486"/>
            <a:ext cx="4781550" cy="22954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Random Forest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091546" y="3394466"/>
            <a:ext cx="4781550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spc="-10" dirty="0" err="1">
                <a:solidFill>
                  <a:srgbClr val="1F3863"/>
                </a:solidFill>
                <a:latin typeface="Arial"/>
                <a:cs typeface="Arial"/>
              </a:rPr>
              <a:t>Auc</a:t>
            </a:r>
            <a:r>
              <a:rPr lang="en-US" sz="1300" b="1" spc="-10" dirty="0">
                <a:solidFill>
                  <a:srgbClr val="1F3863"/>
                </a:solidFill>
                <a:latin typeface="Arial"/>
                <a:cs typeface="Arial"/>
              </a:rPr>
              <a:t> Curve Comparison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43AA48-9BA8-3194-4A00-309CADE6C5ED}"/>
              </a:ext>
            </a:extLst>
          </p:cNvPr>
          <p:cNvSpPr txBox="1"/>
          <p:nvPr/>
        </p:nvSpPr>
        <p:spPr>
          <a:xfrm>
            <a:off x="210726" y="2478672"/>
            <a:ext cx="4741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churn impacts profitability, and reducing churn by 5% can increase profits by 25%-95%.</a:t>
            </a:r>
          </a:p>
          <a:p>
            <a:r>
              <a:rPr lang="en-US" sz="1600" dirty="0"/>
              <a:t>The project aims to build a predictive model for customer churn using machine learning.</a:t>
            </a:r>
          </a:p>
          <a:p>
            <a:r>
              <a:rPr lang="en-US" sz="1600" dirty="0"/>
              <a:t>Logistic Regression and Random Forest are chosen for their interpretability and predictive power.</a:t>
            </a:r>
          </a:p>
          <a:p>
            <a:r>
              <a:rPr lang="en-US" sz="1600" dirty="0"/>
              <a:t>The goal is to improve retention strategies by identifying at-risk customers.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8087C3-095F-70F2-1A37-299720CF29BA}"/>
              </a:ext>
            </a:extLst>
          </p:cNvPr>
          <p:cNvSpPr txBox="1"/>
          <p:nvPr/>
        </p:nvSpPr>
        <p:spPr>
          <a:xfrm>
            <a:off x="210726" y="5408735"/>
            <a:ext cx="46827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600" dirty="0"/>
              <a:t>Data from Kaggle covers demographics and engagement details of bank customers.</a:t>
            </a:r>
          </a:p>
          <a:p>
            <a:pPr>
              <a:defRPr sz="1800"/>
            </a:pPr>
            <a:r>
              <a:rPr lang="en-US" sz="1600" dirty="0"/>
              <a:t>Data preprocessing includes cleaning, encoding, and scaling for model stability.</a:t>
            </a:r>
          </a:p>
          <a:p>
            <a:pPr>
              <a:defRPr sz="1800"/>
            </a:pPr>
            <a:r>
              <a:rPr lang="en-US" sz="1600" dirty="0"/>
              <a:t>Feature engineering selects key predictors using RFE and PCA techniques.</a:t>
            </a:r>
          </a:p>
          <a:p>
            <a:pPr>
              <a:defRPr sz="1800"/>
            </a:pPr>
            <a:r>
              <a:rPr lang="en-US" sz="1600" dirty="0"/>
              <a:t>Evaluation metrics: precision, recall, F1 score, and AUC-ROC.</a:t>
            </a:r>
          </a:p>
          <a:p>
            <a:endParaRPr lang="en-US" dirty="0"/>
          </a:p>
        </p:txBody>
      </p:sp>
      <p:sp>
        <p:nvSpPr>
          <p:cNvPr id="59" name="object 20">
            <a:extLst>
              <a:ext uri="{FF2B5EF4-FFF2-40B4-BE49-F238E27FC236}">
                <a16:creationId xmlns:a16="http://schemas.microsoft.com/office/drawing/2014/main" id="{80D5EA0A-0ADA-F3B0-CE7D-D10470E0FF8E}"/>
              </a:ext>
            </a:extLst>
          </p:cNvPr>
          <p:cNvSpPr txBox="1"/>
          <p:nvPr/>
        </p:nvSpPr>
        <p:spPr>
          <a:xfrm>
            <a:off x="144902" y="7346169"/>
            <a:ext cx="4806950" cy="22954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EDA Analysis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DD1967-6559-D5B1-B65F-8239459E0843}"/>
              </a:ext>
            </a:extLst>
          </p:cNvPr>
          <p:cNvSpPr txBox="1"/>
          <p:nvPr/>
        </p:nvSpPr>
        <p:spPr>
          <a:xfrm>
            <a:off x="210726" y="7865836"/>
            <a:ext cx="46112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600" dirty="0"/>
              <a:t>EDA shows that variables like credit score, balance, and age are key churn indicators.</a:t>
            </a:r>
          </a:p>
          <a:p>
            <a:pPr>
              <a:defRPr sz="1800"/>
            </a:pPr>
            <a:r>
              <a:rPr lang="en-US" sz="1600" dirty="0"/>
              <a:t>Geographic and demographic variables reveal location-based patterns in churn.</a:t>
            </a:r>
          </a:p>
          <a:p>
            <a:pPr>
              <a:defRPr sz="1800"/>
            </a:pPr>
            <a:r>
              <a:rPr lang="en-US" sz="1600" dirty="0"/>
              <a:t>Correlation analysis highlights complex dependencies between variables.</a:t>
            </a:r>
          </a:p>
          <a:p>
            <a:pPr>
              <a:defRPr sz="1800"/>
            </a:pPr>
            <a:r>
              <a:rPr lang="en-US" sz="1600" dirty="0"/>
              <a:t>Churn distribution shows an 80% non-churn and 20% churn ratio.</a:t>
            </a:r>
          </a:p>
          <a:p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7CC6CF5-E853-0F0E-CBFA-A99F95090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228" y="2512086"/>
            <a:ext cx="4387124" cy="20780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07FE755-C37B-0EC1-C7F4-FB214D0FC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306" y="4927568"/>
            <a:ext cx="4664803" cy="207808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7034D39-2C6B-3105-5666-CA4AB87D1A20}"/>
              </a:ext>
            </a:extLst>
          </p:cNvPr>
          <p:cNvSpPr txBox="1"/>
          <p:nvPr/>
        </p:nvSpPr>
        <p:spPr>
          <a:xfrm>
            <a:off x="5260306" y="7865836"/>
            <a:ext cx="461128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Achieved an accuracy of 81%, showing a fair fit for binary prediction.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Coefficients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0.0696, indicating older customers are more likely to churn.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Balance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5.243e-06, suggesting higher balances are associated with increased churn.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IsActiveMember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-1.0124, showing that active members are less likely to churn.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CreditScore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-0.0009, slightly reducing churn likelihood with higher scores.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Gender and credit card ownership have minimal impact on churn in this model.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AUC score of 0.77 suggests moderate discriminatory power.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1030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E38949-E8BC-56DE-7CBA-93CCB486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018" y="2327275"/>
            <a:ext cx="4217032" cy="26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object 42">
            <a:extLst>
              <a:ext uri="{FF2B5EF4-FFF2-40B4-BE49-F238E27FC236}">
                <a16:creationId xmlns:a16="http://schemas.microsoft.com/office/drawing/2014/main" id="{1FE7879F-798C-F97F-E349-212FE70066D7}"/>
              </a:ext>
            </a:extLst>
          </p:cNvPr>
          <p:cNvSpPr txBox="1"/>
          <p:nvPr/>
        </p:nvSpPr>
        <p:spPr>
          <a:xfrm>
            <a:off x="10151426" y="5227999"/>
            <a:ext cx="4781550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dirty="0">
                <a:solidFill>
                  <a:srgbClr val="1F3863"/>
                </a:solidFill>
                <a:latin typeface="Arial"/>
                <a:cs typeface="Arial"/>
              </a:rPr>
              <a:t>Logistic Regression AUC Curve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0974451-019D-A90E-F84A-97D457DDA4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2189" y="5688762"/>
            <a:ext cx="4391861" cy="196019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BDED1F4-6F46-FAEA-9534-DB12258C4FED}"/>
              </a:ext>
            </a:extLst>
          </p:cNvPr>
          <p:cNvSpPr txBox="1"/>
          <p:nvPr/>
        </p:nvSpPr>
        <p:spPr>
          <a:xfrm>
            <a:off x="10232189" y="8245475"/>
            <a:ext cx="43918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•Achieved higher accuracy at 86.6%, outperforming Logistic Regression.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•Reduced false negatives, identifying at-risk customers more effectively.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•Handles complex, non-linear patterns in customer churn data.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•Provides insights into important predictors for churn.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87939BA-DA6F-89DA-EE02-EAE271E00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89798" y="2189416"/>
            <a:ext cx="4111052" cy="1292667"/>
          </a:xfrm>
          <a:prstGeom prst="rect">
            <a:avLst/>
          </a:prstGeom>
        </p:spPr>
      </p:pic>
      <p:pic>
        <p:nvPicPr>
          <p:cNvPr id="1032" name="Picture 8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8DC1AFAD-04FC-F6C3-1954-96F6EDC0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98" y="3738007"/>
            <a:ext cx="4196913" cy="152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object 55">
            <a:extLst>
              <a:ext uri="{FF2B5EF4-FFF2-40B4-BE49-F238E27FC236}">
                <a16:creationId xmlns:a16="http://schemas.microsoft.com/office/drawing/2014/main" id="{89AA3929-99DE-A091-5F7D-6CF0F46D3529}"/>
              </a:ext>
            </a:extLst>
          </p:cNvPr>
          <p:cNvSpPr txBox="1"/>
          <p:nvPr/>
        </p:nvSpPr>
        <p:spPr>
          <a:xfrm>
            <a:off x="15069956" y="5404998"/>
            <a:ext cx="4781550" cy="228909"/>
          </a:xfrm>
          <a:prstGeom prst="rect">
            <a:avLst/>
          </a:prstGeom>
          <a:solidFill>
            <a:srgbClr val="FFFFFF"/>
          </a:solidFill>
          <a:ln w="1745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5"/>
              </a:spcBef>
            </a:pPr>
            <a:r>
              <a:rPr lang="en-US" sz="1300" b="1" spc="-10" dirty="0">
                <a:solidFill>
                  <a:srgbClr val="1F3863"/>
                </a:solidFill>
                <a:latin typeface="Arial"/>
                <a:cs typeface="Arial"/>
              </a:rPr>
              <a:t>Conclusion and Discussions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4280B-A0C6-7634-5701-3750337374FF}"/>
              </a:ext>
            </a:extLst>
          </p:cNvPr>
          <p:cNvSpPr txBox="1"/>
          <p:nvPr/>
        </p:nvSpPr>
        <p:spPr>
          <a:xfrm>
            <a:off x="15139068" y="5807075"/>
            <a:ext cx="4712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600" dirty="0"/>
              <a:t>The study confirms machine learning's role in predicting customer churn.</a:t>
            </a:r>
          </a:p>
          <a:p>
            <a:pPr>
              <a:defRPr sz="1800"/>
            </a:pPr>
            <a:r>
              <a:rPr lang="en-US" sz="1600" dirty="0"/>
              <a:t>Random Forest proved more accurate for complex datasets.</a:t>
            </a:r>
          </a:p>
          <a:p>
            <a:pPr>
              <a:defRPr sz="1800"/>
            </a:pPr>
            <a:r>
              <a:rPr lang="en-US" sz="1600" dirty="0"/>
              <a:t>Strategies like engaging older customers can reduce churn rates.</a:t>
            </a:r>
          </a:p>
          <a:p>
            <a:pPr>
              <a:defRPr sz="1800"/>
            </a:pPr>
            <a:r>
              <a:rPr lang="en-US" sz="1600" dirty="0"/>
              <a:t>Machine learning can proactively manage churn and enhance customer retention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2FCCF0-854C-F66D-CD18-42683EB9638F}"/>
              </a:ext>
            </a:extLst>
          </p:cNvPr>
          <p:cNvSpPr txBox="1"/>
          <p:nvPr/>
        </p:nvSpPr>
        <p:spPr>
          <a:xfrm>
            <a:off x="15210362" y="9035387"/>
            <a:ext cx="464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	</a:t>
            </a:r>
            <a:r>
              <a:rPr lang="en-US" sz="900" dirty="0"/>
              <a:t>Ahmed, F., &amp; Maheswari, D. U. (2020). Comparative analysis of machine learning algorithms for customer churn prediction. International Journal of Advanced Science and Technology, 29(3), 3543-3555.</a:t>
            </a:r>
          </a:p>
          <a:p>
            <a:r>
              <a:rPr lang="en-US" sz="900" dirty="0"/>
              <a:t>•	Ali, Z., Fatima, S., &amp; Ahmed, M. (2022). Predicting customer churn in the telecom sector using machine learning. International Journal of Advanced Research in Computer Science, 13(2), 45-51.</a:t>
            </a:r>
          </a:p>
          <a:p>
            <a:r>
              <a:rPr lang="en-US" sz="900" dirty="0"/>
              <a:t>•	</a:t>
            </a:r>
            <a:r>
              <a:rPr lang="en-US" sz="900" dirty="0" err="1"/>
              <a:t>Burez</a:t>
            </a:r>
            <a:r>
              <a:rPr lang="en-US" sz="900" dirty="0"/>
              <a:t>, J., &amp; Van den Poel, D. (2009). Handling class imbalance in customer churn prediction. Expert Systems with Applications, 36(3), 4626-4636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521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Segoe UI</vt:lpstr>
      <vt:lpstr>Office Theme</vt:lpstr>
      <vt:lpstr>Predicting Customer Churn in Banking Using Machine Learning: A Comparative Analysis of Logistic Regression and Random Forest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Station 5</dc:creator>
  <cp:lastModifiedBy>HP</cp:lastModifiedBy>
  <cp:revision>1</cp:revision>
  <dcterms:created xsi:type="dcterms:W3CDTF">2022-05-09T15:51:28Z</dcterms:created>
  <dcterms:modified xsi:type="dcterms:W3CDTF">2024-10-31T09:11:33Z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2022-05-09T00:00:00Z</vt:filetime>
  </property>
</Properties>
</file>