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notesMasterIdLst>
    <p:notesMasterId r:id="rId16"/>
  </p:notesMasterIdLst>
  <p:sldIdLst>
    <p:sldId id="256" r:id="rId2"/>
    <p:sldId id="257" r:id="rId3"/>
    <p:sldId id="271" r:id="rId4"/>
    <p:sldId id="272" r:id="rId5"/>
    <p:sldId id="258" r:id="rId6"/>
    <p:sldId id="259" r:id="rId7"/>
    <p:sldId id="260" r:id="rId8"/>
    <p:sldId id="261" r:id="rId9"/>
    <p:sldId id="263" r:id="rId10"/>
    <p:sldId id="262" r:id="rId11"/>
    <p:sldId id="264" r:id="rId12"/>
    <p:sldId id="265"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762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58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8042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08235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190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4099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47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989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18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978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543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989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495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756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848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306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2937203"/>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ctrTitle"/>
          </p:nvPr>
        </p:nvSpPr>
        <p:spPr>
          <a:xfrm>
            <a:off x="1918553" y="1140289"/>
            <a:ext cx="9448800" cy="2158503"/>
          </a:xfrm>
        </p:spPr>
        <p:txBody>
          <a:bodyPr>
            <a:normAutofit fontScale="90000"/>
          </a:bodyPr>
          <a:lstStyle/>
          <a:p>
            <a:r>
              <a:rPr lang="en-US" dirty="0">
                <a:solidFill>
                  <a:schemeClr val="accent2">
                    <a:lumMod val="50000"/>
                  </a:schemeClr>
                </a:solidFill>
                <a:latin typeface="Algerian" panose="04020705040A02060702" pitchFamily="82" charset="0"/>
              </a:rPr>
              <a:t>Arduino based Accident prevention system using Eye blink sensor</a:t>
            </a:r>
            <a:endParaRPr lang="en-IN" dirty="0">
              <a:solidFill>
                <a:schemeClr val="accent2">
                  <a:lumMod val="50000"/>
                </a:schemeClr>
              </a:solidFill>
              <a:latin typeface="Algerian" panose="04020705040A02060702" pitchFamily="82" charset="0"/>
            </a:endParaRPr>
          </a:p>
        </p:txBody>
      </p:sp>
      <p:sp>
        <p:nvSpPr>
          <p:cNvPr id="1048611" name="Subtitle 2"/>
          <p:cNvSpPr>
            <a:spLocks noGrp="1"/>
          </p:cNvSpPr>
          <p:nvPr>
            <p:ph type="subTitle" idx="1"/>
          </p:nvPr>
        </p:nvSpPr>
        <p:spPr>
          <a:xfrm>
            <a:off x="2061883" y="3632199"/>
            <a:ext cx="12156142" cy="7072996"/>
          </a:xfrm>
        </p:spPr>
        <p:txBody>
          <a:bodyPr>
            <a:noAutofit/>
          </a:bodyPr>
          <a:lstStyle/>
          <a:p>
            <a:r>
              <a:rPr lang="en-IN" sz="2400" b="1" dirty="0">
                <a:latin typeface="Imprint MT Shadow" panose="04020605060303030202" pitchFamily="82" charset="0"/>
              </a:rPr>
              <a:t>Done by</a:t>
            </a:r>
            <a:r>
              <a:rPr lang="en-US" sz="2400" b="1" dirty="0">
                <a:latin typeface="Imprint MT Shadow" panose="04020605060303030202" pitchFamily="82" charset="0"/>
              </a:rPr>
              <a:t> </a:t>
            </a:r>
            <a:r>
              <a:rPr lang="en-IN" sz="2400" b="1" dirty="0">
                <a:latin typeface="Imprint MT Shadow" panose="04020605060303030202" pitchFamily="82" charset="0"/>
              </a:rPr>
              <a:t>Batch – </a:t>
            </a:r>
            <a:r>
              <a:rPr lang="en-US" sz="2400" b="1" dirty="0">
                <a:latin typeface="Imprint MT Shadow" panose="04020605060303030202" pitchFamily="82" charset="0"/>
              </a:rPr>
              <a:t>3</a:t>
            </a:r>
          </a:p>
          <a:p>
            <a:r>
              <a:rPr lang="en-US" sz="2400" b="1" dirty="0">
                <a:latin typeface="Imprint MT Shadow" panose="04020605060303030202" pitchFamily="82" charset="0"/>
              </a:rPr>
              <a:t>B. Mahesh – 20R21A0566</a:t>
            </a:r>
          </a:p>
          <a:p>
            <a:r>
              <a:rPr lang="en-US" sz="2400" b="1" dirty="0">
                <a:latin typeface="Imprint MT Shadow" panose="04020605060303030202" pitchFamily="82" charset="0"/>
              </a:rPr>
              <a:t>B. Madhavi - 20R21A0567</a:t>
            </a:r>
          </a:p>
          <a:p>
            <a:r>
              <a:rPr lang="en-US" sz="2400" b="1" dirty="0">
                <a:latin typeface="Imprint MT Shadow" panose="04020605060303030202" pitchFamily="82" charset="0"/>
              </a:rPr>
              <a:t>D. </a:t>
            </a:r>
            <a:r>
              <a:rPr lang="en-US" sz="2400" b="1" dirty="0" err="1">
                <a:latin typeface="Imprint MT Shadow" panose="04020605060303030202" pitchFamily="82" charset="0"/>
              </a:rPr>
              <a:t>Rithvik</a:t>
            </a:r>
            <a:r>
              <a:rPr lang="en-IN" sz="2400" b="1" dirty="0">
                <a:latin typeface="Imprint MT Shadow" panose="04020605060303030202" pitchFamily="82" charset="0"/>
              </a:rPr>
              <a:t> </a:t>
            </a:r>
            <a:r>
              <a:rPr lang="en-US" sz="2400" b="1" dirty="0">
                <a:latin typeface="Imprint MT Shadow" panose="04020605060303030202" pitchFamily="82" charset="0"/>
              </a:rPr>
              <a:t>– 20R21A0571</a:t>
            </a:r>
          </a:p>
          <a:p>
            <a:r>
              <a:rPr lang="en-US" sz="2400" b="1" dirty="0">
                <a:latin typeface="Imprint MT Shadow" panose="04020605060303030202" pitchFamily="82" charset="0"/>
              </a:rPr>
              <a:t>G. Srihitha - 20R21A0574</a:t>
            </a:r>
            <a:endParaRPr lang="en-IN" sz="2400" b="1" dirty="0">
              <a:latin typeface="Imprint MT Shadow" panose="04020605060303030202" pitchFamily="82" charset="0"/>
            </a:endParaRPr>
          </a:p>
        </p:txBody>
      </p:sp>
      <p:sp>
        <p:nvSpPr>
          <p:cNvPr id="1048612" name="TextBox 3"/>
          <p:cNvSpPr txBox="1"/>
          <p:nvPr/>
        </p:nvSpPr>
        <p:spPr>
          <a:xfrm>
            <a:off x="3531030" y="216959"/>
            <a:ext cx="5129939" cy="923330"/>
          </a:xfrm>
          <a:prstGeom prst="rect">
            <a:avLst/>
          </a:prstGeom>
          <a:noFill/>
        </p:spPr>
        <p:txBody>
          <a:bodyPr wrap="square" rtlCol="0">
            <a:spAutoFit/>
          </a:bodyPr>
          <a:lstStyle/>
          <a:p>
            <a:r>
              <a:rPr lang="en-IN" sz="5400" b="1" i="1" u="sng" dirty="0">
                <a:latin typeface="Monotype Corsiva" panose="03010101010201010101" pitchFamily="66" charset="0"/>
              </a:rPr>
              <a:t>MICRO PROJECT</a:t>
            </a:r>
          </a:p>
        </p:txBody>
      </p:sp>
      <p:pic>
        <p:nvPicPr>
          <p:cNvPr id="2097160" name="Picture 4"/>
          <p:cNvPicPr>
            <a:picLocks noChangeAspect="1"/>
          </p:cNvPicPr>
          <p:nvPr/>
        </p:nvPicPr>
        <p:blipFill>
          <a:blip r:embed="rId2"/>
          <a:stretch>
            <a:fillRect/>
          </a:stretch>
        </p:blipFill>
        <p:spPr>
          <a:xfrm>
            <a:off x="236853" y="216959"/>
            <a:ext cx="1825030" cy="1022016"/>
          </a:xfrm>
          <a:prstGeom prst="rect">
            <a:avLst/>
          </a:prstGeom>
        </p:spPr>
      </p:pic>
      <p:pic>
        <p:nvPicPr>
          <p:cNvPr id="2" name="Picture 2">
            <a:extLst>
              <a:ext uri="{FF2B5EF4-FFF2-40B4-BE49-F238E27FC236}">
                <a16:creationId xmlns:a16="http://schemas.microsoft.com/office/drawing/2014/main" id="{B1696720-208F-22D6-4824-2F86F0A2B211}"/>
              </a:ext>
            </a:extLst>
          </p:cNvPr>
          <p:cNvPicPr>
            <a:picLocks noChangeAspect="1"/>
          </p:cNvPicPr>
          <p:nvPr/>
        </p:nvPicPr>
        <p:blipFill>
          <a:blip r:embed="rId3"/>
          <a:stretch>
            <a:fillRect/>
          </a:stretch>
        </p:blipFill>
        <p:spPr>
          <a:xfrm>
            <a:off x="6958342" y="3500013"/>
            <a:ext cx="4410074" cy="263288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Flowchart: Connector 3"/>
          <p:cNvSpPr/>
          <p:nvPr/>
        </p:nvSpPr>
        <p:spPr>
          <a:xfrm>
            <a:off x="1451811" y="403229"/>
            <a:ext cx="4082716" cy="26086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596" name="Flowchart: Connector 5"/>
          <p:cNvSpPr/>
          <p:nvPr/>
        </p:nvSpPr>
        <p:spPr>
          <a:xfrm>
            <a:off x="6809874" y="304800"/>
            <a:ext cx="4828674" cy="29316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7" name="Flowchart: Connector 6"/>
          <p:cNvSpPr/>
          <p:nvPr/>
        </p:nvSpPr>
        <p:spPr>
          <a:xfrm>
            <a:off x="1026694" y="3882189"/>
            <a:ext cx="4507832" cy="27752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8" name="Flowchart: Connector 7"/>
          <p:cNvSpPr/>
          <p:nvPr/>
        </p:nvSpPr>
        <p:spPr>
          <a:xfrm>
            <a:off x="6866021" y="3882189"/>
            <a:ext cx="4828674" cy="27752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9" name="TextBox 8"/>
          <p:cNvSpPr txBox="1"/>
          <p:nvPr/>
        </p:nvSpPr>
        <p:spPr>
          <a:xfrm>
            <a:off x="1820779" y="736284"/>
            <a:ext cx="2919663" cy="1631216"/>
          </a:xfrm>
          <a:prstGeom prst="rect">
            <a:avLst/>
          </a:prstGeom>
          <a:noFill/>
        </p:spPr>
        <p:txBody>
          <a:bodyPr wrap="square" rtlCol="0">
            <a:spAutoFit/>
          </a:bodyPr>
          <a:lstStyle/>
          <a:p>
            <a:r>
              <a:rPr lang="en-IN" sz="2800" dirty="0">
                <a:solidFill>
                  <a:srgbClr val="FFFF00"/>
                </a:solidFill>
                <a:latin typeface="Algerian" panose="04020705040A02060702" pitchFamily="82" charset="0"/>
              </a:rPr>
              <a:t>Strength:</a:t>
            </a:r>
            <a:endParaRPr lang="en-IN" sz="2800" dirty="0">
              <a:solidFill>
                <a:srgbClr val="FFFF00"/>
              </a:solidFill>
              <a:latin typeface="Imprint MT Shadow" panose="04020605060303030202" pitchFamily="82" charset="0"/>
            </a:endParaRPr>
          </a:p>
          <a:p>
            <a:pPr marL="514350" indent="-514350">
              <a:buFont typeface="+mj-lt"/>
              <a:buAutoNum type="arabicPeriod"/>
            </a:pPr>
            <a:r>
              <a:rPr lang="en-IN" sz="2400" dirty="0">
                <a:latin typeface="Imprint MT Shadow" panose="04020605060303030202" pitchFamily="82" charset="0"/>
              </a:rPr>
              <a:t>Saves </a:t>
            </a:r>
            <a:r>
              <a:rPr lang="en-US" sz="2400" dirty="0">
                <a:latin typeface="Imprint MT Shadow" panose="04020605060303030202" pitchFamily="82" charset="0"/>
              </a:rPr>
              <a:t>lives</a:t>
            </a:r>
            <a:endParaRPr lang="en-IN" sz="2400" dirty="0">
              <a:latin typeface="Imprint MT Shadow" panose="04020605060303030202" pitchFamily="82" charset="0"/>
            </a:endParaRPr>
          </a:p>
          <a:p>
            <a:pPr marL="514350" indent="-514350">
              <a:buFont typeface="+mj-lt"/>
              <a:buAutoNum type="arabicPeriod"/>
            </a:pPr>
            <a:r>
              <a:rPr lang="en-US" sz="2400" dirty="0">
                <a:latin typeface="Imprint MT Shadow" panose="04020605060303030202" pitchFamily="82" charset="0"/>
              </a:rPr>
              <a:t>Non-invasive in nature</a:t>
            </a:r>
            <a:endParaRPr lang="en-IN" sz="2400" dirty="0">
              <a:latin typeface="Imprint MT Shadow" panose="04020605060303030202" pitchFamily="82" charset="0"/>
            </a:endParaRPr>
          </a:p>
        </p:txBody>
      </p:sp>
      <p:sp>
        <p:nvSpPr>
          <p:cNvPr id="1048600" name="TextBox 12"/>
          <p:cNvSpPr txBox="1"/>
          <p:nvPr/>
        </p:nvSpPr>
        <p:spPr>
          <a:xfrm>
            <a:off x="7772400" y="461211"/>
            <a:ext cx="2967789" cy="2677656"/>
          </a:xfrm>
          <a:prstGeom prst="rect">
            <a:avLst/>
          </a:prstGeom>
          <a:noFill/>
        </p:spPr>
        <p:txBody>
          <a:bodyPr wrap="square" rtlCol="0">
            <a:spAutoFit/>
          </a:bodyPr>
          <a:lstStyle/>
          <a:p>
            <a:r>
              <a:rPr lang="en-IN" sz="2800" dirty="0">
                <a:solidFill>
                  <a:srgbClr val="FFFF00"/>
                </a:solidFill>
                <a:latin typeface="Algerian" panose="04020705040A02060702" pitchFamily="82" charset="0"/>
              </a:rPr>
              <a:t>Weakness:</a:t>
            </a:r>
            <a:endParaRPr lang="en-IN" dirty="0">
              <a:latin typeface="Imprint MT Shadow" panose="04020605060303030202" pitchFamily="82" charset="0"/>
            </a:endParaRPr>
          </a:p>
          <a:p>
            <a:pPr marL="457200" indent="-457200">
              <a:buAutoNum type="arabicPeriod"/>
            </a:pPr>
            <a:r>
              <a:rPr lang="en-US" sz="2000" dirty="0">
                <a:latin typeface="Imprint MT Shadow" panose="04020605060303030202" pitchFamily="82" charset="0"/>
              </a:rPr>
              <a:t>The condition like microsleeping in straight highways cannot be detected.</a:t>
            </a:r>
          </a:p>
          <a:p>
            <a:pPr marL="457200" indent="-457200">
              <a:buAutoNum type="arabicPeriod"/>
            </a:pPr>
            <a:r>
              <a:rPr lang="en-US" sz="2000" dirty="0">
                <a:latin typeface="Imprint MT Shadow" panose="04020605060303030202" pitchFamily="82" charset="0"/>
              </a:rPr>
              <a:t>The driving style of the current driver needs to be learned.</a:t>
            </a:r>
            <a:endParaRPr lang="en-IN" sz="2000" dirty="0">
              <a:latin typeface="Imprint MT Shadow" panose="04020605060303030202" pitchFamily="82" charset="0"/>
            </a:endParaRPr>
          </a:p>
        </p:txBody>
      </p:sp>
      <p:sp>
        <p:nvSpPr>
          <p:cNvPr id="1048601" name="TextBox 13"/>
          <p:cNvSpPr txBox="1"/>
          <p:nvPr/>
        </p:nvSpPr>
        <p:spPr>
          <a:xfrm>
            <a:off x="1576136" y="4084891"/>
            <a:ext cx="3408947" cy="2369880"/>
          </a:xfrm>
          <a:prstGeom prst="rect">
            <a:avLst/>
          </a:prstGeom>
          <a:noFill/>
        </p:spPr>
        <p:txBody>
          <a:bodyPr wrap="square" rtlCol="0">
            <a:spAutoFit/>
          </a:bodyPr>
          <a:lstStyle/>
          <a:p>
            <a:r>
              <a:rPr lang="en-IN" sz="2800" dirty="0">
                <a:solidFill>
                  <a:srgbClr val="FFFF00"/>
                </a:solidFill>
                <a:latin typeface="Algerian" panose="04020705040A02060702" pitchFamily="82" charset="0"/>
              </a:rPr>
              <a:t>     OPPURTUNITY:</a:t>
            </a:r>
            <a:endParaRPr lang="en-IN" sz="2000" dirty="0">
              <a:latin typeface="Imprint MT Shadow" panose="04020605060303030202" pitchFamily="82" charset="0"/>
            </a:endParaRPr>
          </a:p>
          <a:p>
            <a:pPr marL="514350" indent="-514350">
              <a:buFont typeface="+mj-lt"/>
              <a:buAutoNum type="arabicPeriod"/>
            </a:pPr>
            <a:r>
              <a:rPr lang="en-US" sz="2400" dirty="0">
                <a:latin typeface="Imprint MT Shadow" panose="04020605060303030202" pitchFamily="82" charset="0"/>
              </a:rPr>
              <a:t>This works best for the patients admitted in the hospital suffering with coma</a:t>
            </a:r>
            <a:endParaRPr lang="en-IN" sz="2400" dirty="0">
              <a:latin typeface="Algerian" panose="04020705040A02060702" pitchFamily="82" charset="0"/>
            </a:endParaRPr>
          </a:p>
        </p:txBody>
      </p:sp>
      <p:sp>
        <p:nvSpPr>
          <p:cNvPr id="1048602" name="TextBox 14"/>
          <p:cNvSpPr txBox="1"/>
          <p:nvPr/>
        </p:nvSpPr>
        <p:spPr>
          <a:xfrm>
            <a:off x="7772400" y="4110334"/>
            <a:ext cx="3015915" cy="2062103"/>
          </a:xfrm>
          <a:prstGeom prst="rect">
            <a:avLst/>
          </a:prstGeom>
          <a:noFill/>
        </p:spPr>
        <p:txBody>
          <a:bodyPr wrap="square" rtlCol="0">
            <a:spAutoFit/>
          </a:bodyPr>
          <a:lstStyle/>
          <a:p>
            <a:r>
              <a:rPr lang="en-IN" sz="2800" dirty="0">
                <a:solidFill>
                  <a:srgbClr val="FFFF00"/>
                </a:solidFill>
                <a:latin typeface="Algerian" panose="04020705040A02060702" pitchFamily="82" charset="0"/>
              </a:rPr>
              <a:t>THREATS:</a:t>
            </a:r>
            <a:endParaRPr lang="en-IN" sz="2000" dirty="0">
              <a:latin typeface="Imprint MT Shadow" panose="04020605060303030202" pitchFamily="82" charset="0"/>
            </a:endParaRPr>
          </a:p>
          <a:p>
            <a:pPr marL="514350" indent="-514350">
              <a:buFont typeface="+mj-lt"/>
              <a:buAutoNum type="arabicPeriod"/>
            </a:pPr>
            <a:r>
              <a:rPr lang="en-IN" sz="2000" dirty="0">
                <a:latin typeface="Imprint MT Shadow" panose="04020605060303030202" pitchFamily="82" charset="0"/>
              </a:rPr>
              <a:t>Damage of Circuit leads to Short Circuit.</a:t>
            </a:r>
          </a:p>
          <a:p>
            <a:pPr marL="514350" indent="-514350">
              <a:buFont typeface="+mj-lt"/>
              <a:buAutoNum type="arabicPeriod"/>
            </a:pPr>
            <a:r>
              <a:rPr lang="en-IN" sz="2000" dirty="0">
                <a:latin typeface="Imprint MT Shadow" panose="04020605060303030202" pitchFamily="82" charset="0"/>
              </a:rPr>
              <a:t>Should be kept away from little kids.</a:t>
            </a:r>
            <a:endParaRPr lang="en-IN" sz="2800" dirty="0">
              <a:latin typeface="Algerian" panose="04020705040A02060702" pitchFamily="82" charset="0"/>
            </a:endParaRPr>
          </a:p>
        </p:txBody>
      </p:sp>
      <p:sp>
        <p:nvSpPr>
          <p:cNvPr id="1048603" name="Rectangle 15"/>
          <p:cNvSpPr/>
          <p:nvPr/>
        </p:nvSpPr>
        <p:spPr>
          <a:xfrm>
            <a:off x="3509902" y="2967335"/>
            <a:ext cx="5062603" cy="923330"/>
          </a:xfrm>
          <a:prstGeom prst="rect">
            <a:avLst/>
          </a:prstGeom>
          <a:noFill/>
        </p:spPr>
        <p:txBody>
          <a:bodyPr wrap="none" lIns="91440" tIns="45720" rIns="91440" bIns="45720">
            <a:spAutoFit/>
          </a:bodyPr>
          <a:lstStyle/>
          <a:p>
            <a:pPr algn="ctr"/>
            <a:r>
              <a:rPr lang="en-US" sz="5400" b="1" u="sng" cap="none" spc="0" dirty="0">
                <a:ln w="12700">
                  <a:solidFill>
                    <a:schemeClr val="accent5"/>
                  </a:solidFill>
                  <a:prstDash val="solid"/>
                </a:ln>
                <a:solidFill>
                  <a:schemeClr val="accent2"/>
                </a:solidFill>
                <a:effectLst/>
                <a:latin typeface="Monotype Corsiva" panose="03010101010201010101" pitchFamily="66" charset="0"/>
              </a:rPr>
              <a:t>SWOT ANALYSIS</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0" y="732289"/>
            <a:ext cx="8610600" cy="1293028"/>
          </a:xfrm>
        </p:spPr>
        <p:txBody>
          <a:bodyPr>
            <a:normAutofit/>
          </a:bodyPr>
          <a:lstStyle/>
          <a:p>
            <a:r>
              <a:rPr lang="en-IN" sz="5400" dirty="0">
                <a:solidFill>
                  <a:schemeClr val="accent2"/>
                </a:solidFill>
                <a:latin typeface="Monotype Corsiva" panose="03010101010201010101" pitchFamily="66" charset="0"/>
              </a:rPr>
              <a:t>          </a:t>
            </a:r>
            <a:r>
              <a:rPr lang="en-IN" sz="5400" u="sng" cap="none" dirty="0">
                <a:solidFill>
                  <a:schemeClr val="accent2"/>
                </a:solidFill>
                <a:latin typeface="Monotype Corsiva" panose="03010101010201010101" pitchFamily="66" charset="0"/>
              </a:rPr>
              <a:t>Applications:</a:t>
            </a:r>
            <a:endParaRPr lang="en-IN" sz="5400" u="sng" dirty="0">
              <a:solidFill>
                <a:schemeClr val="accent2"/>
              </a:solidFill>
              <a:latin typeface="Monotype Corsiva" panose="03010101010201010101" pitchFamily="66" charset="0"/>
            </a:endParaRPr>
          </a:p>
        </p:txBody>
      </p:sp>
      <p:sp>
        <p:nvSpPr>
          <p:cNvPr id="1048587" name="Content Placeholder 2"/>
          <p:cNvSpPr>
            <a:spLocks noGrp="1"/>
          </p:cNvSpPr>
          <p:nvPr>
            <p:ph idx="1"/>
          </p:nvPr>
        </p:nvSpPr>
        <p:spPr>
          <a:xfrm>
            <a:off x="685800" y="2101586"/>
            <a:ext cx="10820400" cy="4024125"/>
          </a:xfrm>
        </p:spPr>
        <p:txBody>
          <a:bodyPr>
            <a:normAutofit/>
          </a:bodyPr>
          <a:lstStyle/>
          <a:p>
            <a:pPr>
              <a:buFont typeface="Wingdings" panose="05000000000000000000" pitchFamily="2" charset="2"/>
              <a:buChar char="Ø"/>
            </a:pPr>
            <a:r>
              <a:rPr lang="en-US" sz="3200" dirty="0">
                <a:latin typeface="Imprint MT Shadow" panose="04020605060303030202" pitchFamily="82" charset="0"/>
              </a:rPr>
              <a:t>It can be used to keep a check on the driver and make sure he/she is not drowsy. This can help avoid a lot of accidents</a:t>
            </a:r>
          </a:p>
          <a:p>
            <a:pPr>
              <a:buFont typeface="Wingdings" panose="05000000000000000000" pitchFamily="2" charset="2"/>
              <a:buChar char="Ø"/>
            </a:pPr>
            <a:r>
              <a:rPr lang="en-US" sz="3200" dirty="0">
                <a:latin typeface="Imprint MT Shadow" panose="04020605060303030202" pitchFamily="82" charset="0"/>
              </a:rPr>
              <a:t>It can be used to count the blinking of a person</a:t>
            </a:r>
          </a:p>
          <a:p>
            <a:pPr>
              <a:buFont typeface="Wingdings" panose="05000000000000000000" pitchFamily="2" charset="2"/>
              <a:buChar char="Ø"/>
            </a:pPr>
            <a:r>
              <a:rPr lang="en-US" sz="3200" dirty="0">
                <a:latin typeface="Imprint MT Shadow" panose="04020605060303030202" pitchFamily="82" charset="0"/>
              </a:rPr>
              <a:t>It can be used to know when a patient is awake or conscious.</a:t>
            </a:r>
            <a:endParaRPr lang="en-IN" sz="3200" dirty="0">
              <a:latin typeface="Imprint MT Shadow" panose="04020605060303030202" pitchFamily="8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BC8D53A5-8E0E-4002-461D-47B56154B58A}"/>
              </a:ext>
            </a:extLst>
          </p:cNvPr>
          <p:cNvPicPr>
            <a:picLocks noChangeAspect="1"/>
          </p:cNvPicPr>
          <p:nvPr/>
        </p:nvPicPr>
        <p:blipFill>
          <a:blip r:embed="rId2"/>
          <a:stretch>
            <a:fillRect/>
          </a:stretch>
        </p:blipFill>
        <p:spPr>
          <a:xfrm>
            <a:off x="2032000" y="1962832"/>
            <a:ext cx="8128000" cy="4115674"/>
          </a:xfrm>
          <a:prstGeom prst="rect">
            <a:avLst/>
          </a:prstGeom>
        </p:spPr>
      </p:pic>
      <p:sp>
        <p:nvSpPr>
          <p:cNvPr id="6" name="TextBox 5">
            <a:extLst>
              <a:ext uri="{FF2B5EF4-FFF2-40B4-BE49-F238E27FC236}">
                <a16:creationId xmlns:a16="http://schemas.microsoft.com/office/drawing/2014/main" id="{6997BD2A-543C-D370-E7B9-97A4549E8C56}"/>
              </a:ext>
            </a:extLst>
          </p:cNvPr>
          <p:cNvSpPr txBox="1"/>
          <p:nvPr/>
        </p:nvSpPr>
        <p:spPr>
          <a:xfrm>
            <a:off x="4984378" y="653988"/>
            <a:ext cx="6096000" cy="923330"/>
          </a:xfrm>
          <a:prstGeom prst="rect">
            <a:avLst/>
          </a:prstGeom>
          <a:noFill/>
        </p:spPr>
        <p:txBody>
          <a:bodyPr wrap="square">
            <a:spAutoFit/>
          </a:bodyPr>
          <a:lstStyle/>
          <a:p>
            <a:r>
              <a:rPr lang="en-US" sz="5400">
                <a:solidFill>
                  <a:schemeClr val="accent2"/>
                </a:solidFill>
                <a:latin typeface="Monotype Corsiva" panose="03010101010201010101" pitchFamily="66" charset="0"/>
              </a:rPr>
              <a:t>OUTPUT PRODUCT</a:t>
            </a:r>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1656584" y="619994"/>
            <a:ext cx="8610600" cy="1293028"/>
          </a:xfrm>
        </p:spPr>
        <p:txBody>
          <a:bodyPr>
            <a:normAutofit/>
          </a:bodyPr>
          <a:lstStyle/>
          <a:p>
            <a:r>
              <a:rPr lang="en-IN" sz="5400" u="sng" dirty="0">
                <a:solidFill>
                  <a:schemeClr val="accent2"/>
                </a:solidFill>
                <a:latin typeface="Monotype Corsiva" panose="03010101010201010101" pitchFamily="66" charset="0"/>
              </a:rPr>
              <a:t>CONCLUSION</a:t>
            </a:r>
          </a:p>
        </p:txBody>
      </p:sp>
      <p:sp>
        <p:nvSpPr>
          <p:cNvPr id="1048594" name="Content Placeholder 2"/>
          <p:cNvSpPr>
            <a:spLocks noGrp="1"/>
          </p:cNvSpPr>
          <p:nvPr>
            <p:ph idx="1"/>
          </p:nvPr>
        </p:nvSpPr>
        <p:spPr>
          <a:xfrm>
            <a:off x="1371600" y="1976084"/>
            <a:ext cx="10820400" cy="4024125"/>
          </a:xfrm>
        </p:spPr>
        <p:txBody>
          <a:bodyPr>
            <a:noAutofit/>
          </a:bodyPr>
          <a:lstStyle/>
          <a:p>
            <a:pPr>
              <a:buFont typeface="Wingdings" panose="05000000000000000000" pitchFamily="2" charset="2"/>
              <a:buChar char="Ø"/>
            </a:pPr>
            <a:r>
              <a:rPr lang="en-US" sz="3200" dirty="0">
                <a:latin typeface="Imprint MT Shadow" pitchFamily="82" charset="0"/>
              </a:rPr>
              <a:t>People are increasingly exposed to dangers today. Therefore, we need to take action against this as an engineer and have the solution we need. Any automation is designed to protect a person. Such a model is tasked with developing a system for diagnosing and controlling the speed of vehicles to prevent accidents. To some extent, modern technology offers some hope of stopping these. This paper includes monitoring the blink of an eye with the help of an IR sensor</a:t>
            </a:r>
            <a:r>
              <a:rPr lang="en-IN" sz="3200" dirty="0">
                <a:latin typeface="Imprint MT Shadow" pitchFamily="82" charset="0"/>
              </a:rPr>
              <a:t>.</a:t>
            </a: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B72135-9E6C-F11F-5197-9EE47ACA0CF9}"/>
              </a:ext>
            </a:extLst>
          </p:cNvPr>
          <p:cNvPicPr>
            <a:picLocks noChangeAspect="1"/>
          </p:cNvPicPr>
          <p:nvPr/>
        </p:nvPicPr>
        <p:blipFill>
          <a:blip r:embed="rId2"/>
          <a:stretch>
            <a:fillRect/>
          </a:stretch>
        </p:blipFill>
        <p:spPr>
          <a:xfrm>
            <a:off x="0" y="0"/>
            <a:ext cx="12372622"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extBox 3"/>
          <p:cNvSpPr txBox="1"/>
          <p:nvPr/>
        </p:nvSpPr>
        <p:spPr>
          <a:xfrm>
            <a:off x="892232" y="504013"/>
            <a:ext cx="10407535" cy="4247317"/>
          </a:xfrm>
          <a:prstGeom prst="rect">
            <a:avLst/>
          </a:prstGeom>
          <a:noFill/>
        </p:spPr>
        <p:txBody>
          <a:bodyPr wrap="square" rtlCol="0">
            <a:spAutoFit/>
          </a:bodyPr>
          <a:lstStyle/>
          <a:p>
            <a:r>
              <a:rPr lang="en-IN" sz="5400" b="1" dirty="0">
                <a:solidFill>
                  <a:schemeClr val="accent2"/>
                </a:solidFill>
                <a:latin typeface="Monotype Corsiva" panose="03010101010201010101" pitchFamily="66" charset="0"/>
                <a:cs typeface="Aharoni" panose="02010803020104030203" pitchFamily="2" charset="-79"/>
              </a:rPr>
              <a:t>     </a:t>
            </a:r>
            <a:r>
              <a:rPr lang="en-IN" sz="5400" b="1" u="sng" dirty="0">
                <a:solidFill>
                  <a:schemeClr val="accent2"/>
                </a:solidFill>
                <a:latin typeface="Monotype Corsiva" panose="03010101010201010101" pitchFamily="66" charset="0"/>
                <a:cs typeface="Aharoni" panose="02010803020104030203" pitchFamily="2" charset="-79"/>
              </a:rPr>
              <a:t>AIM</a:t>
            </a:r>
            <a:r>
              <a:rPr lang="en-IN" sz="3600" dirty="0"/>
              <a:t> : </a:t>
            </a:r>
            <a:r>
              <a:rPr lang="en-IN" sz="3200" dirty="0">
                <a:latin typeface="Imprint MT Shadow" panose="04020605060303030202" pitchFamily="82" charset="0"/>
              </a:rPr>
              <a:t>To prepare </a:t>
            </a:r>
            <a:r>
              <a:rPr lang="en-US" sz="3200" dirty="0">
                <a:latin typeface="Imprint MT Shadow" panose="04020605060303030202" pitchFamily="82" charset="0"/>
              </a:rPr>
              <a:t>Arduino based Accident prevention system using Eye blink sensor.</a:t>
            </a:r>
            <a:endParaRPr lang="en-IN" sz="3200" dirty="0">
              <a:latin typeface="Imprint MT Shadow" panose="04020605060303030202" pitchFamily="82" charset="0"/>
            </a:endParaRPr>
          </a:p>
          <a:p>
            <a:r>
              <a:rPr lang="en-IN" sz="5400" b="1" u="sng" dirty="0">
                <a:solidFill>
                  <a:schemeClr val="accent2"/>
                </a:solidFill>
                <a:latin typeface="Monotype Corsiva" panose="03010101010201010101" pitchFamily="66" charset="0"/>
              </a:rPr>
              <a:t>VISION</a:t>
            </a:r>
            <a:r>
              <a:rPr lang="en-IN" sz="5400" dirty="0"/>
              <a:t> </a:t>
            </a:r>
            <a:r>
              <a:rPr lang="en-IN" sz="3600" dirty="0"/>
              <a:t>: </a:t>
            </a:r>
            <a:r>
              <a:rPr lang="en-IN" sz="3200" dirty="0">
                <a:latin typeface="Imprint MT Shadow" panose="04020605060303030202" pitchFamily="82" charset="0"/>
              </a:rPr>
              <a:t>To </a:t>
            </a:r>
            <a:r>
              <a:rPr lang="en-US" sz="3200" dirty="0">
                <a:latin typeface="Imprint MT Shadow" panose="04020605060303030202" pitchFamily="82" charset="0"/>
              </a:rPr>
              <a:t>reduce the number of deaths caused by the accidents.</a:t>
            </a:r>
            <a:endParaRPr lang="en-IN" sz="3200" dirty="0">
              <a:latin typeface="Imprint MT Shadow" panose="04020605060303030202" pitchFamily="82" charset="0"/>
            </a:endParaRPr>
          </a:p>
          <a:p>
            <a:r>
              <a:rPr lang="en-IN" sz="5400" b="1" u="sng" dirty="0">
                <a:solidFill>
                  <a:schemeClr val="accent2"/>
                </a:solidFill>
                <a:latin typeface="Monotype Corsiva" panose="03010101010201010101" pitchFamily="66" charset="0"/>
              </a:rPr>
              <a:t>MISSION</a:t>
            </a:r>
            <a:r>
              <a:rPr lang="en-IN" sz="5400" dirty="0">
                <a:latin typeface="Monotype Corsiva" panose="03010101010201010101" pitchFamily="66" charset="0"/>
              </a:rPr>
              <a:t> </a:t>
            </a:r>
            <a:r>
              <a:rPr lang="en-IN" sz="3600" dirty="0"/>
              <a:t>:</a:t>
            </a:r>
            <a:r>
              <a:rPr lang="en-US" sz="3600" dirty="0"/>
              <a:t> </a:t>
            </a:r>
            <a:r>
              <a:rPr lang="en-US" sz="3200" dirty="0">
                <a:latin typeface="Imprint MT Shadow" pitchFamily="82" charset="0"/>
              </a:rPr>
              <a:t>Developing</a:t>
            </a:r>
            <a:r>
              <a:rPr lang="en-US" sz="3600" dirty="0">
                <a:latin typeface="Imprint MT Shadow" pitchFamily="82" charset="0"/>
              </a:rPr>
              <a:t> a system which keeps the vehicles safe and secure through critical activity.</a:t>
            </a:r>
            <a:endParaRPr lang="en-IN" sz="3600" dirty="0">
              <a:latin typeface="Imprint MT Shadow" pitchFamily="82" charset="0"/>
            </a:endParaRPr>
          </a:p>
        </p:txBody>
      </p:sp>
      <p:pic>
        <p:nvPicPr>
          <p:cNvPr id="2097162" name="Picture 5"/>
          <p:cNvPicPr>
            <a:picLocks noChangeAspect="1"/>
          </p:cNvPicPr>
          <p:nvPr/>
        </p:nvPicPr>
        <p:blipFill>
          <a:blip r:embed="rId2"/>
          <a:stretch>
            <a:fillRect/>
          </a:stretch>
        </p:blipFill>
        <p:spPr>
          <a:xfrm>
            <a:off x="8862407" y="4984377"/>
            <a:ext cx="2593662" cy="15610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F094-8F39-C838-3AC4-75BA3FA08BE6}"/>
              </a:ext>
            </a:extLst>
          </p:cNvPr>
          <p:cNvSpPr>
            <a:spLocks noGrp="1"/>
          </p:cNvSpPr>
          <p:nvPr>
            <p:ph type="title"/>
          </p:nvPr>
        </p:nvSpPr>
        <p:spPr/>
        <p:txBody>
          <a:bodyPr>
            <a:normAutofit/>
          </a:bodyPr>
          <a:lstStyle/>
          <a:p>
            <a:r>
              <a:rPr lang="en-US" sz="5400" dirty="0">
                <a:solidFill>
                  <a:schemeClr val="accent2"/>
                </a:solidFill>
                <a:latin typeface="Monotype Corsiva" panose="03010101010201010101" pitchFamily="66" charset="0"/>
              </a:rPr>
              <a:t>ABSTRACT</a:t>
            </a:r>
            <a:endParaRPr lang="en-IN" sz="5400" dirty="0">
              <a:solidFill>
                <a:schemeClr val="accent2"/>
              </a:solidFill>
              <a:latin typeface="Monotype Corsiva" panose="03010101010201010101" pitchFamily="66" charset="0"/>
            </a:endParaRPr>
          </a:p>
        </p:txBody>
      </p:sp>
      <p:sp>
        <p:nvSpPr>
          <p:cNvPr id="3" name="Content Placeholder 2">
            <a:extLst>
              <a:ext uri="{FF2B5EF4-FFF2-40B4-BE49-F238E27FC236}">
                <a16:creationId xmlns:a16="http://schemas.microsoft.com/office/drawing/2014/main" id="{759B4DAD-EFF8-D9EF-6ABD-58D1C3E803E8}"/>
              </a:ext>
            </a:extLst>
          </p:cNvPr>
          <p:cNvSpPr>
            <a:spLocks noGrp="1"/>
          </p:cNvSpPr>
          <p:nvPr>
            <p:ph idx="1"/>
          </p:nvPr>
        </p:nvSpPr>
        <p:spPr>
          <a:xfrm>
            <a:off x="1608083" y="1545021"/>
            <a:ext cx="9896529" cy="4366201"/>
          </a:xfrm>
        </p:spPr>
        <p:txBody>
          <a:bodyPr>
            <a:normAutofit fontScale="92500" lnSpcReduction="20000"/>
          </a:bodyPr>
          <a:lstStyle/>
          <a:p>
            <a:pPr>
              <a:buFont typeface="Wingdings" panose="05000000000000000000" pitchFamily="2" charset="2"/>
              <a:buChar char="Ø"/>
            </a:pPr>
            <a:r>
              <a:rPr lang="en-IN" sz="3000" dirty="0">
                <a:latin typeface="Imprint MT Shadow" pitchFamily="82" charset="0"/>
              </a:rPr>
              <a:t>This paper aims to create a framework to keep the humans safe and secure through critical activity. When we run in an ignorance we cannot take care of our own. If we make all vehicles with an automatic safety system that gives the driver a high level of protection, an alarm will also be issued. </a:t>
            </a:r>
            <a:endParaRPr lang="en-US" sz="3000" dirty="0">
              <a:latin typeface="Imprint MT Shadow" pitchFamily="82" charset="0"/>
            </a:endParaRPr>
          </a:p>
          <a:p>
            <a:pPr>
              <a:buFont typeface="Wingdings" panose="05000000000000000000" pitchFamily="2" charset="2"/>
              <a:buChar char="Ø"/>
            </a:pPr>
            <a:r>
              <a:rPr lang="en-IN" sz="3000" dirty="0">
                <a:latin typeface="Imprint MT Shadow" pitchFamily="82" charset="0"/>
              </a:rPr>
              <a:t>The device has an installed a eye blink sensor. Once the driver has started  feeling the drowsiness, the sensors automatically detect the blink of an eye. The blink of an eye is calculated by IR sensor. On this device the output of the sensor is provided through Buzzer connected to ARDUINO. And finally the Buzzer gives an alarm sound. </a:t>
            </a:r>
            <a:endParaRPr lang="en-US" sz="3000" dirty="0">
              <a:latin typeface="Imprint MT Shadow" pitchFamily="82" charset="0"/>
            </a:endParaRPr>
          </a:p>
          <a:p>
            <a:pPr>
              <a:lnSpc>
                <a:spcPct val="107000"/>
              </a:lnSpc>
              <a:spcAft>
                <a:spcPts val="800"/>
              </a:spcAft>
            </a:pPr>
            <a:endParaRPr lang="en-IN" sz="2800" dirty="0">
              <a:effectLst/>
              <a:latin typeface="Imprint MT Shadow" panose="040206050603030302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540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D2F0-BD95-4086-8C76-7151D8FC2F95}"/>
              </a:ext>
            </a:extLst>
          </p:cNvPr>
          <p:cNvSpPr>
            <a:spLocks noGrp="1"/>
          </p:cNvSpPr>
          <p:nvPr>
            <p:ph type="title"/>
          </p:nvPr>
        </p:nvSpPr>
        <p:spPr/>
        <p:txBody>
          <a:bodyPr>
            <a:normAutofit/>
          </a:bodyPr>
          <a:lstStyle/>
          <a:p>
            <a:r>
              <a:rPr lang="en-US" sz="5400" dirty="0">
                <a:solidFill>
                  <a:schemeClr val="accent2"/>
                </a:solidFill>
                <a:latin typeface="Monotype Corsiva" panose="03010101010201010101" pitchFamily="66" charset="0"/>
              </a:rPr>
              <a:t>EXISTING SYSTEM</a:t>
            </a:r>
            <a:endParaRPr lang="en-IN" sz="5400" dirty="0">
              <a:solidFill>
                <a:schemeClr val="accent2"/>
              </a:solidFill>
              <a:latin typeface="Monotype Corsiva" panose="03010101010201010101" pitchFamily="66" charset="0"/>
            </a:endParaRPr>
          </a:p>
        </p:txBody>
      </p:sp>
      <p:sp>
        <p:nvSpPr>
          <p:cNvPr id="3" name="Content Placeholder 2">
            <a:extLst>
              <a:ext uri="{FF2B5EF4-FFF2-40B4-BE49-F238E27FC236}">
                <a16:creationId xmlns:a16="http://schemas.microsoft.com/office/drawing/2014/main" id="{05A925AF-6E7E-DBCA-F8DB-FD479E275C62}"/>
              </a:ext>
            </a:extLst>
          </p:cNvPr>
          <p:cNvSpPr>
            <a:spLocks noGrp="1"/>
          </p:cNvSpPr>
          <p:nvPr>
            <p:ph idx="1"/>
          </p:nvPr>
        </p:nvSpPr>
        <p:spPr>
          <a:xfrm>
            <a:off x="1797269" y="1497725"/>
            <a:ext cx="9707343" cy="5360276"/>
          </a:xfrm>
        </p:spPr>
        <p:txBody>
          <a:bodyPr>
            <a:noAutofit/>
          </a:bodyPr>
          <a:lstStyle/>
          <a:p>
            <a:pPr>
              <a:buFont typeface="Wingdings" panose="05000000000000000000" pitchFamily="2" charset="2"/>
              <a:buChar char="Ø"/>
            </a:pPr>
            <a:r>
              <a:rPr lang="en-IN" sz="2400" dirty="0">
                <a:latin typeface="Imprint MT Shadow" panose="04020605060303030202" pitchFamily="82" charset="0"/>
              </a:rPr>
              <a:t>Drowsiness is main thing to simulate whether the accident happened due to the driver asleep. Each and every second number of accidents happened due to driver drowsiness/speed of the vehicle. Drowsiness detection system can identified through non-intrusive machines and the kit having camera that was fixed to record your head movements to detect the asleep. When the vehicle met with any accident the sensor will detect the vibration depending upon the crashes. Then the vibration will sends to microcontroller/ chip to find the location of the accident. The main purpose of the chip is used to find the latitude and longitude of the accident by using GPS. GPS will helps to send an alert message to the ambulance which is located nearest to the accident. The ambulance immediately finds the location by using Google Maps and rescues the accident</a:t>
            </a:r>
          </a:p>
        </p:txBody>
      </p:sp>
    </p:spTree>
    <p:extLst>
      <p:ext uri="{BB962C8B-B14F-4D97-AF65-F5344CB8AC3E}">
        <p14:creationId xmlns:p14="http://schemas.microsoft.com/office/powerpoint/2010/main" val="275042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2465294" y="-7199"/>
            <a:ext cx="8610600" cy="1293028"/>
          </a:xfrm>
        </p:spPr>
        <p:txBody>
          <a:bodyPr>
            <a:normAutofit/>
          </a:bodyPr>
          <a:lstStyle/>
          <a:p>
            <a:r>
              <a:rPr lang="en-US" sz="5400" u="sng" dirty="0">
                <a:solidFill>
                  <a:schemeClr val="accent2"/>
                </a:solidFill>
                <a:latin typeface="Monotype Corsiva" panose="03010101010201010101" pitchFamily="66" charset="0"/>
              </a:rPr>
              <a:t>P</a:t>
            </a:r>
            <a:r>
              <a:rPr lang="en-IN" sz="5400" u="sng" dirty="0">
                <a:solidFill>
                  <a:schemeClr val="accent2"/>
                </a:solidFill>
                <a:latin typeface="Monotype Corsiva" panose="03010101010201010101" pitchFamily="66" charset="0"/>
              </a:rPr>
              <a:t>ROPOSED SYSTEM</a:t>
            </a:r>
          </a:p>
        </p:txBody>
      </p:sp>
      <p:sp>
        <p:nvSpPr>
          <p:cNvPr id="1048615" name="Content Placeholder 2"/>
          <p:cNvSpPr>
            <a:spLocks noGrp="1"/>
          </p:cNvSpPr>
          <p:nvPr>
            <p:ph idx="1"/>
          </p:nvPr>
        </p:nvSpPr>
        <p:spPr>
          <a:xfrm>
            <a:off x="1939158" y="1082938"/>
            <a:ext cx="9567041" cy="5018318"/>
          </a:xfrm>
        </p:spPr>
        <p:txBody>
          <a:bodyPr>
            <a:noAutofit/>
          </a:bodyPr>
          <a:lstStyle/>
          <a:p>
            <a:pPr lvl="0">
              <a:lnSpc>
                <a:spcPct val="107000"/>
              </a:lnSpc>
              <a:buFont typeface="Wingdings" panose="05000000000000000000" pitchFamily="2" charset="2"/>
              <a:buChar char="Ø"/>
              <a:tabLst>
                <a:tab pos="1609725" algn="l"/>
              </a:tabLst>
            </a:pPr>
            <a:r>
              <a:rPr lang="en-US" sz="2400" dirty="0">
                <a:effectLst/>
                <a:latin typeface="Imprint MT Shadow" panose="04020605060303030202" pitchFamily="82" charset="0"/>
                <a:ea typeface="Calibri" panose="020F0502020204030204" pitchFamily="34" charset="0"/>
                <a:cs typeface="Times New Roman" panose="02020603050405020304" pitchFamily="18" charset="0"/>
              </a:rPr>
              <a:t>Arduino based Accident prevention system using Eye blink sensor aims to create a framework to keep the car safe and examines the detection of various collisions and reduction of such a system.</a:t>
            </a:r>
            <a:r>
              <a:rPr lang="en-IN" sz="2400" dirty="0">
                <a:effectLst/>
                <a:latin typeface="Imprint MT Shadow" panose="04020605060303030202" pitchFamily="82" charset="0"/>
                <a:ea typeface="Calibri" panose="020F0502020204030204" pitchFamily="34" charset="0"/>
                <a:cs typeface="Times New Roman" panose="02020603050405020304" pitchFamily="18" charset="0"/>
              </a:rPr>
              <a:t> </a:t>
            </a:r>
          </a:p>
          <a:p>
            <a:pPr>
              <a:buFont typeface="Wingdings" panose="05000000000000000000" pitchFamily="2" charset="2"/>
              <a:buChar char="Ø"/>
            </a:pPr>
            <a:r>
              <a:rPr lang="en-US" sz="2400" dirty="0">
                <a:effectLst/>
                <a:latin typeface="Imprint MT Shadow" panose="04020605060303030202" pitchFamily="82" charset="0"/>
                <a:ea typeface="Calibri" panose="020F0502020204030204" pitchFamily="34" charset="0"/>
                <a:cs typeface="Times New Roman" panose="02020603050405020304" pitchFamily="18" charset="0"/>
              </a:rPr>
              <a:t>The device has an installed a eye blink sensor. If the driver keep the spectacles when he is driving then the IR sensor detects whether the person is closing his eyes if the person is closing his eyes then the Buzzer sound occurs to alert the person</a:t>
            </a:r>
            <a:r>
              <a:rPr lang="en-US" sz="2400" dirty="0">
                <a:latin typeface="Imprint MT Shadow" panose="04020605060303030202" pitchFamily="82" charset="0"/>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2"/>
          <p:cNvSpPr>
            <a:spLocks noGrp="1"/>
          </p:cNvSpPr>
          <p:nvPr>
            <p:ph type="title"/>
          </p:nvPr>
        </p:nvSpPr>
        <p:spPr/>
        <p:txBody>
          <a:bodyPr>
            <a:normAutofit/>
          </a:bodyPr>
          <a:lstStyle/>
          <a:p>
            <a:r>
              <a:rPr lang="en-IN" sz="5400" u="sng" dirty="0">
                <a:solidFill>
                  <a:schemeClr val="accent2"/>
                </a:solidFill>
                <a:latin typeface="Monotype Corsiva" panose="03010101010201010101" pitchFamily="66" charset="0"/>
              </a:rPr>
              <a:t>components</a:t>
            </a:r>
          </a:p>
        </p:txBody>
      </p:sp>
      <p:sp>
        <p:nvSpPr>
          <p:cNvPr id="1048617" name="Content Placeholder 3"/>
          <p:cNvSpPr>
            <a:spLocks noGrp="1"/>
          </p:cNvSpPr>
          <p:nvPr>
            <p:ph idx="1"/>
          </p:nvPr>
        </p:nvSpPr>
        <p:spPr>
          <a:xfrm>
            <a:off x="2252870" y="1407024"/>
            <a:ext cx="9251742" cy="4504198"/>
          </a:xfrm>
        </p:spPr>
        <p:txBody>
          <a:bodyPr>
            <a:normAutofit fontScale="90625" lnSpcReduction="20000"/>
          </a:bodyPr>
          <a:lstStyle/>
          <a:p>
            <a:pPr marL="0" indent="0">
              <a:buNone/>
            </a:pPr>
            <a:r>
              <a:rPr lang="en-US" sz="2600" dirty="0">
                <a:latin typeface="Imprint MT Shadow" panose="04020605060303030202" pitchFamily="82" charset="0"/>
              </a:rPr>
              <a:t>HARDWARE           </a:t>
            </a:r>
            <a:r>
              <a:rPr lang="en-US" sz="2800" dirty="0">
                <a:latin typeface="Imprint MT Shadow" panose="04020605060303030202" pitchFamily="82" charset="0"/>
              </a:rPr>
              <a:t>SOFTWARE</a:t>
            </a:r>
            <a:r>
              <a:rPr lang="en-US" sz="2600" dirty="0">
                <a:latin typeface="Imprint MT Shadow" panose="04020605060303030202" pitchFamily="82" charset="0"/>
              </a:rPr>
              <a:t>    </a:t>
            </a:r>
          </a:p>
          <a:p>
            <a:pPr marL="0" indent="0">
              <a:buNone/>
            </a:pPr>
            <a:r>
              <a:rPr lang="en-US" sz="3200" dirty="0">
                <a:latin typeface="Imprint MT Shadow" panose="04020605060303030202" pitchFamily="82" charset="0"/>
              </a:rPr>
              <a:t>1. IR Sensor                  1.</a:t>
            </a:r>
            <a:r>
              <a:rPr lang="en-US" sz="2600" dirty="0">
                <a:latin typeface="Imprint MT Shadow" panose="04020605060303030202" pitchFamily="82" charset="0"/>
              </a:rPr>
              <a:t>ARDUINO IDE</a:t>
            </a:r>
          </a:p>
          <a:p>
            <a:pPr marL="0" indent="0">
              <a:buNone/>
            </a:pPr>
            <a:r>
              <a:rPr lang="en-US" sz="3200" dirty="0">
                <a:latin typeface="Imprint MT Shadow" panose="04020605060303030202" pitchFamily="82" charset="0"/>
              </a:rPr>
              <a:t>2.  Arduino Nano</a:t>
            </a:r>
            <a:endParaRPr lang="en-US" sz="2400" dirty="0">
              <a:latin typeface="Imprint MT Shadow" panose="04020605060303030202" pitchFamily="82" charset="0"/>
            </a:endParaRPr>
          </a:p>
          <a:p>
            <a:pPr marL="0" indent="0">
              <a:buNone/>
            </a:pPr>
            <a:r>
              <a:rPr lang="en-US" sz="3200" dirty="0">
                <a:latin typeface="Imprint MT Shadow" panose="04020605060303030202" pitchFamily="82" charset="0"/>
              </a:rPr>
              <a:t>3. Connecting wires</a:t>
            </a:r>
          </a:p>
          <a:p>
            <a:pPr marL="0" indent="0">
              <a:buNone/>
            </a:pPr>
            <a:r>
              <a:rPr lang="en-US" sz="3200" dirty="0">
                <a:latin typeface="Imprint MT Shadow" panose="04020605060303030202" pitchFamily="82" charset="0"/>
              </a:rPr>
              <a:t>4. Buzzer</a:t>
            </a:r>
          </a:p>
          <a:p>
            <a:pPr marL="0" indent="0">
              <a:buNone/>
            </a:pPr>
            <a:r>
              <a:rPr lang="en-IN" sz="3200" dirty="0">
                <a:latin typeface="Imprint MT Shadow" panose="04020605060303030202" pitchFamily="82" charset="0"/>
              </a:rPr>
              <a:t>5.Jumper wire</a:t>
            </a:r>
          </a:p>
          <a:p>
            <a:pPr marL="0" indent="0">
              <a:buNone/>
            </a:pPr>
            <a:r>
              <a:rPr lang="en-US" sz="3200" dirty="0">
                <a:latin typeface="Imprint MT Shadow" panose="04020605060303030202" pitchFamily="82" charset="0"/>
              </a:rPr>
              <a:t>6. 9v battery, </a:t>
            </a:r>
          </a:p>
          <a:p>
            <a:pPr marL="0" indent="0">
              <a:buNone/>
            </a:pPr>
            <a:r>
              <a:rPr lang="en-US" sz="3200" dirty="0">
                <a:latin typeface="Imprint MT Shadow" panose="04020605060303030202" pitchFamily="82" charset="0"/>
              </a:rPr>
              <a:t>7. Cap</a:t>
            </a:r>
          </a:p>
          <a:p>
            <a:pPr marL="0" indent="0">
              <a:buNone/>
            </a:pPr>
            <a:r>
              <a:rPr lang="en-US" sz="3200" dirty="0">
                <a:latin typeface="Imprint MT Shadow" panose="04020605060303030202" pitchFamily="82" charset="0"/>
              </a:rPr>
              <a:t>8. Switch</a:t>
            </a:r>
          </a:p>
          <a:p>
            <a:pPr marL="0" indent="0">
              <a:buNone/>
            </a:pPr>
            <a:endParaRPr lang="en-US" sz="3200" dirty="0">
              <a:latin typeface="Imprint MT Shadow" panose="04020605060303030202" pitchFamily="82" charset="0"/>
            </a:endParaRPr>
          </a:p>
          <a:p>
            <a:pPr marL="0" indent="0">
              <a:buNone/>
            </a:pPr>
            <a:endParaRPr lang="en-US" sz="3200" dirty="0">
              <a:latin typeface="Imprint MT Shadow" panose="04020605060303030202" pitchFamily="82" charset="0"/>
            </a:endParaRPr>
          </a:p>
          <a:p>
            <a:pPr marL="0" indent="0">
              <a:buNone/>
            </a:pPr>
            <a:endParaRPr lang="en-US" sz="3200" dirty="0">
              <a:latin typeface="Imprint MT Shadow" panose="04020605060303030202" pitchFamily="82" charset="0"/>
            </a:endParaRPr>
          </a:p>
          <a:p>
            <a:pPr marL="0" indent="0">
              <a:buNone/>
            </a:pPr>
            <a:endParaRPr lang="en-IN" sz="3200" dirty="0">
              <a:latin typeface="Imprint MT Shadow" panose="04020605060303030202" pitchFamily="82" charset="0"/>
            </a:endParaRPr>
          </a:p>
          <a:p>
            <a:pPr marL="0" indent="0">
              <a:buNone/>
            </a:pPr>
            <a:endParaRPr lang="en-IN" sz="3200" dirty="0">
              <a:latin typeface="Imprint MT Shadow" panose="04020605060303030202" pitchFamily="82" charset="0"/>
            </a:endParaRPr>
          </a:p>
          <a:p>
            <a:pPr marL="457200" indent="-457200">
              <a:buFont typeface="+mj-lt"/>
              <a:buAutoNum type="arabicPeriod"/>
            </a:pPr>
            <a:endParaRPr lang="en-IN" sz="3200" dirty="0">
              <a:latin typeface="Imprint MT Shadow" panose="04020605060303030202" pitchFamily="82" charset="0"/>
            </a:endParaRPr>
          </a:p>
        </p:txBody>
      </p:sp>
      <p:pic>
        <p:nvPicPr>
          <p:cNvPr id="2" name="Picture 2">
            <a:extLst>
              <a:ext uri="{FF2B5EF4-FFF2-40B4-BE49-F238E27FC236}">
                <a16:creationId xmlns:a16="http://schemas.microsoft.com/office/drawing/2014/main" id="{239B7FB2-6DD1-AECA-B20B-EFD40C21FD80}"/>
              </a:ext>
            </a:extLst>
          </p:cNvPr>
          <p:cNvPicPr>
            <a:picLocks noChangeAspect="1"/>
          </p:cNvPicPr>
          <p:nvPr/>
        </p:nvPicPr>
        <p:blipFill>
          <a:blip r:embed="rId2"/>
          <a:stretch>
            <a:fillRect/>
          </a:stretch>
        </p:blipFill>
        <p:spPr>
          <a:xfrm>
            <a:off x="6705601" y="3061252"/>
            <a:ext cx="4121426" cy="238972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extBox 1"/>
          <p:cNvSpPr txBox="1"/>
          <p:nvPr/>
        </p:nvSpPr>
        <p:spPr>
          <a:xfrm>
            <a:off x="1513490" y="568960"/>
            <a:ext cx="10133078" cy="3908762"/>
          </a:xfrm>
          <a:prstGeom prst="rect">
            <a:avLst/>
          </a:prstGeom>
          <a:noFill/>
        </p:spPr>
        <p:txBody>
          <a:bodyPr wrap="square" rtlCol="0">
            <a:spAutoFit/>
          </a:bodyPr>
          <a:lstStyle/>
          <a:p>
            <a:r>
              <a:rPr lang="en-US" sz="3200" dirty="0">
                <a:solidFill>
                  <a:srgbClr val="FFFF00"/>
                </a:solidFill>
                <a:latin typeface="Algerian" panose="04020705040A02060702" pitchFamily="82" charset="0"/>
              </a:rPr>
              <a:t>    </a:t>
            </a:r>
            <a:r>
              <a:rPr lang="en-US" sz="3200" dirty="0">
                <a:solidFill>
                  <a:schemeClr val="accent2"/>
                </a:solidFill>
                <a:latin typeface="Algerian" panose="04020705040A02060702" pitchFamily="82" charset="0"/>
              </a:rPr>
              <a:t>IR  Sensor</a:t>
            </a:r>
            <a:r>
              <a:rPr lang="en-IN" sz="3200" dirty="0">
                <a:solidFill>
                  <a:srgbClr val="FFFF00"/>
                </a:solidFill>
              </a:rPr>
              <a:t> </a:t>
            </a:r>
            <a:r>
              <a:rPr lang="en-IN" sz="3200" dirty="0"/>
              <a:t>: </a:t>
            </a:r>
            <a:r>
              <a:rPr lang="en-US" sz="3200" dirty="0">
                <a:latin typeface="Imprint MT Shadow" panose="04020605060303030202" pitchFamily="82" charset="0"/>
              </a:rPr>
              <a:t>It illuminates the eye with infrared            light and monitors the changes in the reflected light.</a:t>
            </a:r>
            <a:endParaRPr lang="en-IN" sz="3200" dirty="0"/>
          </a:p>
          <a:p>
            <a:r>
              <a:rPr lang="en-US" sz="3200" dirty="0">
                <a:solidFill>
                  <a:schemeClr val="accent2"/>
                </a:solidFill>
                <a:latin typeface="Algerian" panose="04020705040A02060702" pitchFamily="82" charset="0"/>
              </a:rPr>
              <a:t>Arduino NANO</a:t>
            </a:r>
            <a:r>
              <a:rPr lang="en-IN" sz="3200" dirty="0">
                <a:solidFill>
                  <a:schemeClr val="accent2"/>
                </a:solidFill>
                <a:latin typeface="Algerian" panose="04020705040A02060702" pitchFamily="82" charset="0"/>
              </a:rPr>
              <a:t>: </a:t>
            </a:r>
            <a:r>
              <a:rPr lang="en-US" sz="3200" dirty="0">
                <a:solidFill>
                  <a:schemeClr val="accent2"/>
                </a:solidFill>
                <a:latin typeface="Algerian" panose="04020705040A02060702" pitchFamily="82" charset="0"/>
              </a:rPr>
              <a:t>  </a:t>
            </a:r>
            <a:r>
              <a:rPr lang="en-US" sz="3200" dirty="0">
                <a:latin typeface="Imprint MT Shadow" pitchFamily="82" charset="0"/>
              </a:rPr>
              <a:t>Arduino boards are able to  Read inouts – light on a sensor, a finger on a button and turn it into an output.</a:t>
            </a:r>
            <a:endParaRPr lang="en-IN" sz="3200" dirty="0">
              <a:latin typeface="Imprint MT Shadow" pitchFamily="82" charset="0"/>
            </a:endParaRPr>
          </a:p>
          <a:p>
            <a:r>
              <a:rPr lang="en-IN" sz="3200" dirty="0">
                <a:solidFill>
                  <a:schemeClr val="accent2"/>
                </a:solidFill>
                <a:latin typeface="Algerian" panose="04020705040A02060702" pitchFamily="82" charset="0"/>
              </a:rPr>
              <a:t>9V Battery :</a:t>
            </a:r>
            <a:r>
              <a:rPr lang="en-IN" sz="3200" dirty="0">
                <a:solidFill>
                  <a:srgbClr val="FFFF00"/>
                </a:solidFill>
                <a:latin typeface="Algerian" panose="04020705040A02060702" pitchFamily="82" charset="0"/>
              </a:rPr>
              <a:t> </a:t>
            </a:r>
            <a:r>
              <a:rPr lang="en-IN" sz="3200" dirty="0">
                <a:latin typeface="Imprint MT Shadow" panose="04020605060303030202" pitchFamily="82" charset="0"/>
              </a:rPr>
              <a:t>Battery is used to give power to the DC Motor.</a:t>
            </a:r>
          </a:p>
          <a:p>
            <a:endParaRPr lang="en-IN" sz="2400" dirty="0">
              <a:solidFill>
                <a:srgbClr val="FFFF00"/>
              </a:solidFill>
              <a:latin typeface="Algerian" panose="04020705040A02060702" pitchFamily="82" charset="0"/>
            </a:endParaRPr>
          </a:p>
        </p:txBody>
      </p:sp>
      <p:pic>
        <p:nvPicPr>
          <p:cNvPr id="2097167" name="Picture 4"/>
          <p:cNvPicPr>
            <a:picLocks noChangeAspect="1"/>
          </p:cNvPicPr>
          <p:nvPr/>
        </p:nvPicPr>
        <p:blipFill>
          <a:blip r:embed="rId2"/>
          <a:stretch>
            <a:fillRect/>
          </a:stretch>
        </p:blipFill>
        <p:spPr>
          <a:xfrm>
            <a:off x="6119694" y="4250138"/>
            <a:ext cx="1986207" cy="1986207"/>
          </a:xfrm>
          <a:prstGeom prst="rect">
            <a:avLst/>
          </a:prstGeom>
        </p:spPr>
      </p:pic>
      <p:pic>
        <p:nvPicPr>
          <p:cNvPr id="4" name="Picture 4">
            <a:extLst>
              <a:ext uri="{FF2B5EF4-FFF2-40B4-BE49-F238E27FC236}">
                <a16:creationId xmlns:a16="http://schemas.microsoft.com/office/drawing/2014/main" id="{6D8934F0-2531-5A42-4A8F-19F973E2EE94}"/>
              </a:ext>
            </a:extLst>
          </p:cNvPr>
          <p:cNvPicPr>
            <a:picLocks noChangeAspect="1"/>
          </p:cNvPicPr>
          <p:nvPr/>
        </p:nvPicPr>
        <p:blipFill>
          <a:blip r:embed="rId3"/>
          <a:stretch>
            <a:fillRect/>
          </a:stretch>
        </p:blipFill>
        <p:spPr>
          <a:xfrm>
            <a:off x="8927955" y="3783444"/>
            <a:ext cx="2958319" cy="2604281"/>
          </a:xfrm>
          <a:prstGeom prst="rect">
            <a:avLst/>
          </a:prstGeom>
        </p:spPr>
      </p:pic>
      <p:pic>
        <p:nvPicPr>
          <p:cNvPr id="6" name="Picture 5">
            <a:extLst>
              <a:ext uri="{FF2B5EF4-FFF2-40B4-BE49-F238E27FC236}">
                <a16:creationId xmlns:a16="http://schemas.microsoft.com/office/drawing/2014/main" id="{6B9A4481-CBED-12DF-D50D-8849E254884B}"/>
              </a:ext>
            </a:extLst>
          </p:cNvPr>
          <p:cNvPicPr>
            <a:picLocks noChangeAspect="1"/>
          </p:cNvPicPr>
          <p:nvPr/>
        </p:nvPicPr>
        <p:blipFill>
          <a:blip r:embed="rId4"/>
          <a:stretch>
            <a:fillRect/>
          </a:stretch>
        </p:blipFill>
        <p:spPr>
          <a:xfrm>
            <a:off x="1789043" y="4250138"/>
            <a:ext cx="3379305" cy="213758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extBox 1"/>
          <p:cNvSpPr txBox="1"/>
          <p:nvPr/>
        </p:nvSpPr>
        <p:spPr>
          <a:xfrm>
            <a:off x="1292772" y="546005"/>
            <a:ext cx="10404754" cy="3046988"/>
          </a:xfrm>
          <a:prstGeom prst="rect">
            <a:avLst/>
          </a:prstGeom>
          <a:noFill/>
        </p:spPr>
        <p:txBody>
          <a:bodyPr wrap="square" rtlCol="0">
            <a:spAutoFit/>
          </a:bodyPr>
          <a:lstStyle/>
          <a:p>
            <a:r>
              <a:rPr lang="en-US" sz="3200" dirty="0">
                <a:solidFill>
                  <a:srgbClr val="FFFF00"/>
                </a:solidFill>
                <a:latin typeface="Algerian" panose="04020705040A02060702" pitchFamily="82" charset="0"/>
              </a:rPr>
              <a:t>      </a:t>
            </a:r>
            <a:r>
              <a:rPr lang="en-US" sz="3200" dirty="0">
                <a:solidFill>
                  <a:schemeClr val="accent2"/>
                </a:solidFill>
                <a:latin typeface="Algerian" panose="04020705040A02060702" pitchFamily="82" charset="0"/>
              </a:rPr>
              <a:t>Buzzer</a:t>
            </a:r>
            <a:r>
              <a:rPr lang="en-IN" sz="3200" dirty="0">
                <a:solidFill>
                  <a:schemeClr val="accent2"/>
                </a:solidFill>
                <a:latin typeface="Algerian" panose="04020705040A02060702" pitchFamily="82" charset="0"/>
              </a:rPr>
              <a:t> :</a:t>
            </a:r>
            <a:r>
              <a:rPr lang="en-IN" sz="3200" dirty="0">
                <a:solidFill>
                  <a:srgbClr val="FFFF00"/>
                </a:solidFill>
                <a:latin typeface="Algerian" panose="04020705040A02060702" pitchFamily="82" charset="0"/>
              </a:rPr>
              <a:t> </a:t>
            </a:r>
            <a:r>
              <a:rPr lang="en-US" sz="3200" dirty="0">
                <a:latin typeface="Imprint MT Shadow" pitchFamily="82" charset="0"/>
              </a:rPr>
              <a:t>The Piezoelectric sound modules work on the concept of conversion using natural piezoelectric ceramic oscillation</a:t>
            </a:r>
          </a:p>
          <a:p>
            <a:r>
              <a:rPr lang="en-US" sz="3200" dirty="0">
                <a:solidFill>
                  <a:schemeClr val="accent2"/>
                </a:solidFill>
                <a:latin typeface="Algerian" panose="04020705040A02060702" pitchFamily="82" charset="0"/>
              </a:rPr>
              <a:t>Switch :</a:t>
            </a:r>
            <a:r>
              <a:rPr lang="en-US" sz="3200" dirty="0">
                <a:solidFill>
                  <a:srgbClr val="FFFF00"/>
                </a:solidFill>
                <a:latin typeface="Algerian" panose="04020705040A02060702" pitchFamily="82" charset="0"/>
              </a:rPr>
              <a:t> </a:t>
            </a:r>
            <a:r>
              <a:rPr lang="en-US" sz="3200" dirty="0">
                <a:latin typeface="Imprint MT Shadow" pitchFamily="82" charset="0"/>
              </a:rPr>
              <a:t>an electrical component that can disconnect or connect the conducting path.</a:t>
            </a:r>
            <a:endParaRPr lang="en-IN" sz="3200" dirty="0">
              <a:latin typeface="Imprint MT Shadow" pitchFamily="82" charset="0"/>
            </a:endParaRPr>
          </a:p>
          <a:p>
            <a:endParaRPr lang="en-IN" sz="3200" dirty="0"/>
          </a:p>
        </p:txBody>
      </p:sp>
      <p:pic>
        <p:nvPicPr>
          <p:cNvPr id="2" name="Picture 2">
            <a:extLst>
              <a:ext uri="{FF2B5EF4-FFF2-40B4-BE49-F238E27FC236}">
                <a16:creationId xmlns:a16="http://schemas.microsoft.com/office/drawing/2014/main" id="{EC5967FC-10A6-6045-B840-F03ACA851BAA}"/>
              </a:ext>
            </a:extLst>
          </p:cNvPr>
          <p:cNvPicPr>
            <a:picLocks noChangeAspect="1"/>
          </p:cNvPicPr>
          <p:nvPr/>
        </p:nvPicPr>
        <p:blipFill>
          <a:blip r:embed="rId2"/>
          <a:stretch>
            <a:fillRect/>
          </a:stretch>
        </p:blipFill>
        <p:spPr>
          <a:xfrm>
            <a:off x="2556845" y="4301892"/>
            <a:ext cx="2857500" cy="1600200"/>
          </a:xfrm>
          <a:prstGeom prst="rect">
            <a:avLst/>
          </a:prstGeom>
        </p:spPr>
      </p:pic>
      <p:pic>
        <p:nvPicPr>
          <p:cNvPr id="5" name="Picture 4" descr="11.jpg"/>
          <p:cNvPicPr>
            <a:picLocks noChangeAspect="1"/>
          </p:cNvPicPr>
          <p:nvPr/>
        </p:nvPicPr>
        <p:blipFill>
          <a:blip r:embed="rId3"/>
          <a:stretch>
            <a:fillRect/>
          </a:stretch>
        </p:blipFill>
        <p:spPr>
          <a:xfrm>
            <a:off x="6085491" y="3925614"/>
            <a:ext cx="3557552" cy="199697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
          <p:cNvSpPr txBox="1"/>
          <p:nvPr/>
        </p:nvSpPr>
        <p:spPr>
          <a:xfrm>
            <a:off x="978568" y="751344"/>
            <a:ext cx="10234863" cy="5355312"/>
          </a:xfrm>
          <a:prstGeom prst="rect">
            <a:avLst/>
          </a:prstGeom>
          <a:noFill/>
        </p:spPr>
        <p:txBody>
          <a:bodyPr wrap="square" rtlCol="0">
            <a:spAutoFit/>
          </a:bodyPr>
          <a:lstStyle/>
          <a:p>
            <a:r>
              <a:rPr lang="en-IN" sz="5400" dirty="0">
                <a:solidFill>
                  <a:schemeClr val="accent2"/>
                </a:solidFill>
                <a:latin typeface="Monotype Corsiva" panose="03010101010201010101" pitchFamily="66" charset="0"/>
              </a:rPr>
              <a:t>    </a:t>
            </a:r>
            <a:r>
              <a:rPr lang="en-IN" sz="5400" u="sng" dirty="0">
                <a:solidFill>
                  <a:schemeClr val="accent2"/>
                </a:solidFill>
                <a:latin typeface="Monotype Corsiva" panose="03010101010201010101" pitchFamily="66" charset="0"/>
              </a:rPr>
              <a:t>WORKING</a:t>
            </a:r>
            <a:r>
              <a:rPr lang="en-IN" sz="5400" b="1" i="1" u="sng" dirty="0">
                <a:solidFill>
                  <a:schemeClr val="accent2"/>
                </a:solidFill>
                <a:latin typeface="Monotype Corsiva" panose="03010101010201010101" pitchFamily="66" charset="0"/>
              </a:rPr>
              <a:t> :</a:t>
            </a:r>
          </a:p>
          <a:p>
            <a:r>
              <a:rPr lang="en-US" sz="3200" dirty="0">
                <a:latin typeface="Imprint MT Shadow" pitchFamily="82" charset="0"/>
              </a:rPr>
              <a:t>Connect the IR sensor to the </a:t>
            </a:r>
            <a:r>
              <a:rPr lang="en-US" sz="3200" dirty="0" err="1">
                <a:latin typeface="Imprint MT Shadow" pitchFamily="82" charset="0"/>
              </a:rPr>
              <a:t>arduino</a:t>
            </a:r>
            <a:r>
              <a:rPr lang="en-US" sz="3200" dirty="0">
                <a:latin typeface="Imprint MT Shadow" pitchFamily="82" charset="0"/>
              </a:rPr>
              <a:t> with the jumper wires. Now dump the code into Arduino using USB cable Connect USB cable to pc and open arduino software, enter the code and compile &amp; run then select the arduino port and click upload button then your code will be uploaded into arduino. Now connect the batteries and check the output of eye blink sensor. If there is a blink of eye there will be buzzer sound . The proposed work is completely illustrated</a:t>
            </a:r>
            <a:endParaRPr lang="en-IN" sz="3200" dirty="0">
              <a:latin typeface="Imprint MT Shadow" pitchFamily="82"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Wisp">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496</TotalTime>
  <Words>878</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Calibri</vt:lpstr>
      <vt:lpstr>Century Gothic</vt:lpstr>
      <vt:lpstr>Imprint MT Shadow</vt:lpstr>
      <vt:lpstr>Monotype Corsiva</vt:lpstr>
      <vt:lpstr>Wingdings</vt:lpstr>
      <vt:lpstr>Wingdings 3</vt:lpstr>
      <vt:lpstr>Wisp</vt:lpstr>
      <vt:lpstr>Arduino based Accident prevention system using Eye blink sensor</vt:lpstr>
      <vt:lpstr>PowerPoint Presentation</vt:lpstr>
      <vt:lpstr>ABSTRACT</vt:lpstr>
      <vt:lpstr>EXISTING SYSTEM</vt:lpstr>
      <vt:lpstr>PROPOSED SYSTEM</vt:lpstr>
      <vt:lpstr>components</vt:lpstr>
      <vt:lpstr>PowerPoint Presentation</vt:lpstr>
      <vt:lpstr>PowerPoint Presentation</vt:lpstr>
      <vt:lpstr>PowerPoint Presentation</vt:lpstr>
      <vt:lpstr>PowerPoint Presentation</vt:lpstr>
      <vt:lpstr>          Applications: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CONTROLLED FLOOR CLEANING SYSTEM</dc:title>
  <dc:creator>MANASA SURINENI</dc:creator>
  <cp:lastModifiedBy>madhuboppana777@gmail.com</cp:lastModifiedBy>
  <cp:revision>11</cp:revision>
  <dcterms:created xsi:type="dcterms:W3CDTF">2019-11-19T05:12:42Z</dcterms:created>
  <dcterms:modified xsi:type="dcterms:W3CDTF">2022-06-28T00:56:36Z</dcterms:modified>
</cp:coreProperties>
</file>