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80" autoAdjust="0"/>
    <p:restoredTop sz="94660"/>
  </p:normalViewPr>
  <p:slideViewPr>
    <p:cSldViewPr snapToGrid="0" showGuides="1">
      <p:cViewPr varScale="1">
        <p:scale>
          <a:sx n="136" d="100"/>
          <a:sy n="136" d="100"/>
        </p:scale>
        <p:origin x="138" y="5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1EA9D-B947-4B8B-82F4-0D889729E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33AB79-2503-4117-BFF1-2DC2B29AB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E547C8-1C00-4B79-A2C3-5303E478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D8C3-4F29-4765-B65B-5C0D6F8276A3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3B285-A879-4158-98B0-A23B2ABB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3A48E-0FBE-47D8-AD1C-E8ACB39E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E8D2-5FD9-4A9B-BF0B-97957B012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88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6F660-647A-42DF-A118-F5C24842E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3924B0-1113-48FA-9DC8-3EE490BBD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F18A65-377B-471B-B10A-0B1E2540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D8C3-4F29-4765-B65B-5C0D6F8276A3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06786D-6A1B-4D0A-80A6-CD231E0C5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9728F7-26C9-4A0B-901F-A8D8105E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E8D2-5FD9-4A9B-BF0B-97957B012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38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12C725-6A8C-4719-8E87-A7CD82377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12989D-7A1F-432D-9DF1-375D5D830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F1ECF9-EE05-432A-B432-36321CA27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D8C3-4F29-4765-B65B-5C0D6F8276A3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291F3A-1817-4806-9B52-A4E40CD5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6134E2-9760-499F-8A06-9ABE3668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E8D2-5FD9-4A9B-BF0B-97957B012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92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7C2A3-F339-4092-81EB-9AF023032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279688-2FC9-4FEE-8260-139BB6D8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FF0DD-F976-4991-9C96-9225687D7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D8C3-4F29-4765-B65B-5C0D6F8276A3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A33FF-1C32-41D1-ADCD-E47560E6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97EC0B-3365-471E-99F2-1D48BDD3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E8D2-5FD9-4A9B-BF0B-97957B012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79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2496A-A5A1-426D-87A0-7972A0B7B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FA9B7E-F828-4384-B958-7DDFF93CA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6B878-AE83-4DD1-BAA3-87A4C7D65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D8C3-4F29-4765-B65B-5C0D6F8276A3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9BB75A-BA3C-4EC3-B30B-1BCD39C4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006115-FDD7-4669-BF6E-307ECAD9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E8D2-5FD9-4A9B-BF0B-97957B012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33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9ECB7-7E29-4E64-93BB-61AE70AF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017CFB-DEB3-4CEF-9110-A39A57073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7F4EC3-A061-450D-972A-80C62B9A8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0FBA94-A908-4AB8-ADB9-E94984F9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D8C3-4F29-4765-B65B-5C0D6F8276A3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84FD89-877F-48F4-9E84-D0799781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3B5252-FF70-40FB-A3E4-7E97FC5A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E8D2-5FD9-4A9B-BF0B-97957B012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43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BB1D9-4925-42BE-85A8-B12E27160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419394-7875-4B61-9D0F-E2F03914E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EFC686-7E01-4C12-B63E-BB34F9CA7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B5412-D94C-4013-B644-45DED2737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F7F871-889A-4713-B285-AE72899C2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0211C2-16A6-4E6F-9BE4-6BAA7AA6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D8C3-4F29-4765-B65B-5C0D6F8276A3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8ED06B-916F-489B-9347-710A632F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7DE3F1-E91F-4E05-A03B-7BF2ACBE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E8D2-5FD9-4A9B-BF0B-97957B012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9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2361C-576A-41B1-A576-24E7800EE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4AAB3D-9F57-4EFF-85CE-D6925BF51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D8C3-4F29-4765-B65B-5C0D6F8276A3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FFBA3A-4CA8-456D-83AB-6825FF6B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F255BF-B288-4F95-AA48-2F44E7BF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E8D2-5FD9-4A9B-BF0B-97957B012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3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EF66BE-5085-4593-BC50-1867AC8B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D8C3-4F29-4765-B65B-5C0D6F8276A3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ACC7D6-D1DC-4368-B78E-C16192AA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7FDCC4-0127-4B9F-A3CB-37B93485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E8D2-5FD9-4A9B-BF0B-97957B012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67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DB20C-DA6E-45A6-BA70-E5EB0CFA2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898F56-F387-4DE1-984C-EF69FC550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396072-F5CB-47B5-BA4D-E93FB13BB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17EAA0-FBAC-4997-85BE-902484830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D8C3-4F29-4765-B65B-5C0D6F8276A3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9E81FF-DDDF-43B1-8345-C014397D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22FA03-1F84-44C5-98FC-7B96DDE2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E8D2-5FD9-4A9B-BF0B-97957B012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78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1B8A8-E467-4CBD-B8F1-34DFCDA8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8965BE-57C0-4065-A672-1119A1C33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007008-E984-4CDC-BCAD-15C192D80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8E63C4-436D-4DEB-85A6-2A9F4BE5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D8C3-4F29-4765-B65B-5C0D6F8276A3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57CB5A-835E-4987-8B55-388352E1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5C25A5-78B2-4DAB-95C7-FF94B360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E8D2-5FD9-4A9B-BF0B-97957B012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89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E393B0-DE1D-4321-9C10-41B31983B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7B6CFF-D392-474F-9800-B4807E054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644780-9F36-47B5-8975-66EB6526B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FD8C3-4F29-4765-B65B-5C0D6F8276A3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00869-ECD8-4668-A208-A4A0B0A3E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25CF7-B8F3-413E-A817-EB6B3AC0D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BE8D2-5FD9-4A9B-BF0B-97957B0123F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6E8723-587D-47EE-A6CA-DF6C17932898}"/>
              </a:ext>
            </a:extLst>
          </p:cNvPr>
          <p:cNvSpPr/>
          <p:nvPr userDrawn="1"/>
        </p:nvSpPr>
        <p:spPr>
          <a:xfrm>
            <a:off x="0" y="6561221"/>
            <a:ext cx="12192000" cy="2967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3C0596-5491-49C4-BE24-A5A06DC1D886}"/>
              </a:ext>
            </a:extLst>
          </p:cNvPr>
          <p:cNvSpPr/>
          <p:nvPr userDrawn="1"/>
        </p:nvSpPr>
        <p:spPr>
          <a:xfrm>
            <a:off x="0" y="0"/>
            <a:ext cx="12192000" cy="2967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7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33818-7541-4BA5-8F61-D708FFBB82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400" b="1" dirty="0"/>
              <a:t>Computer Age Statistical Inference</a:t>
            </a:r>
            <a:br>
              <a:rPr lang="en-US" altLang="ko-KR" sz="4400" b="1" dirty="0"/>
            </a:br>
            <a:r>
              <a:rPr lang="en-US" altLang="ko-KR" sz="2800" b="1" dirty="0"/>
              <a:t> </a:t>
            </a:r>
            <a:r>
              <a:rPr lang="en-US" altLang="ko-KR" sz="4400" b="1" dirty="0"/>
              <a:t> </a:t>
            </a:r>
            <a:br>
              <a:rPr lang="en-US" altLang="ko-KR" sz="4400" b="1" dirty="0"/>
            </a:br>
            <a:r>
              <a:rPr lang="en-US" altLang="ko-KR" sz="3600" b="1" dirty="0"/>
              <a:t>Chapter 3 : </a:t>
            </a:r>
            <a:r>
              <a:rPr lang="ko-KR" altLang="en-US" sz="3600" b="1" dirty="0" err="1"/>
              <a:t>베이즈</a:t>
            </a:r>
            <a:r>
              <a:rPr lang="ko-KR" altLang="en-US" sz="3600" b="1" dirty="0"/>
              <a:t> 추론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D06AF7-6D3F-4EC1-AF01-6A1003EE1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장현준 </a:t>
            </a:r>
          </a:p>
        </p:txBody>
      </p:sp>
    </p:spTree>
    <p:extLst>
      <p:ext uri="{BB962C8B-B14F-4D97-AF65-F5344CB8AC3E}">
        <p14:creationId xmlns:p14="http://schemas.microsoft.com/office/powerpoint/2010/main" val="163568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3722B-17C7-45BA-B6D8-A6E82E54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/>
              <a:t>빈도주의 </a:t>
            </a:r>
            <a:r>
              <a:rPr lang="en-US" altLang="ko-KR" sz="4000" b="1" dirty="0"/>
              <a:t>&lt;&gt; </a:t>
            </a:r>
            <a:r>
              <a:rPr lang="ko-KR" altLang="en-US" sz="4000" b="1" dirty="0"/>
              <a:t>베이지안주의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104C9-3367-4077-8097-532703924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188" y="1774742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1" dirty="0"/>
              <a:t> 확률을 바라보는 시선 </a:t>
            </a:r>
            <a:endParaRPr lang="en-US" altLang="ko-KR" sz="2000" b="1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빈도주의 </a:t>
            </a:r>
            <a:r>
              <a:rPr lang="en-US" altLang="ko-KR" sz="1800"/>
              <a:t>: </a:t>
            </a:r>
            <a:r>
              <a:rPr lang="ko-KR" altLang="en-US" sz="1800"/>
              <a:t>＂그 </a:t>
            </a:r>
            <a:r>
              <a:rPr lang="ko-KR" altLang="en-US" sz="1800" dirty="0"/>
              <a:t>사건이 일어난 횟수의 장기적인 비율</a:t>
            </a:r>
            <a:r>
              <a:rPr lang="en-US" altLang="ko-KR" sz="1800" dirty="0"/>
              <a:t>“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베이지안주의 </a:t>
            </a:r>
            <a:r>
              <a:rPr lang="en-US" altLang="ko-KR" sz="1800" dirty="0"/>
              <a:t>: “</a:t>
            </a:r>
            <a:r>
              <a:rPr lang="ko-KR" altLang="en-US" sz="1800" dirty="0"/>
              <a:t>지식 또는 믿음</a:t>
            </a:r>
            <a:r>
              <a:rPr lang="en-US" altLang="ko-KR" sz="1800" dirty="0"/>
              <a:t>(</a:t>
            </a:r>
            <a:r>
              <a:rPr lang="ko-KR" altLang="en-US" sz="1800" dirty="0"/>
              <a:t>판단</a:t>
            </a:r>
            <a:r>
              <a:rPr lang="en-US" altLang="ko-KR" sz="1800" dirty="0"/>
              <a:t>)</a:t>
            </a:r>
            <a:r>
              <a:rPr lang="ko-KR" altLang="en-US" sz="1800" dirty="0"/>
              <a:t>의 정도를 나타내는 양</a:t>
            </a:r>
            <a:r>
              <a:rPr lang="en-US" altLang="ko-KR" sz="1800" dirty="0"/>
              <a:t>”</a:t>
            </a:r>
          </a:p>
          <a:p>
            <a:pPr lvl="1"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sz="2000" b="1" dirty="0"/>
              <a:t>예시 </a:t>
            </a:r>
            <a:r>
              <a:rPr lang="en-US" altLang="ko-KR" sz="2000" b="1" dirty="0"/>
              <a:t>: “</a:t>
            </a:r>
            <a:r>
              <a:rPr lang="ko-KR" altLang="en-US" sz="2000" b="1" dirty="0"/>
              <a:t>주사위를 던져서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이 나오는 확률이 </a:t>
            </a:r>
            <a:r>
              <a:rPr lang="en-US" altLang="ko-KR" sz="2000" b="1" dirty="0"/>
              <a:t>1/6</a:t>
            </a:r>
            <a:r>
              <a:rPr lang="ko-KR" altLang="en-US" sz="2000" b="1" dirty="0"/>
              <a:t>이다</a:t>
            </a:r>
            <a:r>
              <a:rPr lang="en-US" altLang="ko-KR" sz="2000" b="1" dirty="0"/>
              <a:t>.”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빈도주의 </a:t>
            </a:r>
            <a:r>
              <a:rPr lang="en-US" altLang="ko-KR" sz="1800"/>
              <a:t>: </a:t>
            </a:r>
            <a:r>
              <a:rPr lang="ko-KR" altLang="en-US" sz="1800"/>
              <a:t>＂</a:t>
            </a:r>
            <a:r>
              <a:rPr lang="en-US" altLang="ko-KR" sz="1800"/>
              <a:t>1000</a:t>
            </a:r>
            <a:r>
              <a:rPr lang="ko-KR" altLang="en-US" sz="1800" dirty="0"/>
              <a:t>번을 던지면 </a:t>
            </a:r>
            <a:r>
              <a:rPr lang="en-US" altLang="ko-KR" sz="1800" dirty="0"/>
              <a:t>166</a:t>
            </a:r>
            <a:r>
              <a:rPr lang="ko-KR" altLang="en-US" sz="1800" dirty="0"/>
              <a:t>번</a:t>
            </a:r>
            <a:r>
              <a:rPr lang="en-US" altLang="ko-KR" sz="1800" dirty="0"/>
              <a:t>, 10000</a:t>
            </a:r>
            <a:r>
              <a:rPr lang="ko-KR" altLang="en-US" sz="1800" dirty="0"/>
              <a:t>번을 던지면 </a:t>
            </a:r>
            <a:r>
              <a:rPr lang="en-US" altLang="ko-KR" sz="1800" dirty="0"/>
              <a:t>1666</a:t>
            </a:r>
            <a:r>
              <a:rPr lang="ko-KR" altLang="en-US" sz="1800" dirty="0"/>
              <a:t>번 </a:t>
            </a:r>
            <a:r>
              <a:rPr lang="en-US" altLang="ko-KR" sz="1800" dirty="0"/>
              <a:t>3</a:t>
            </a:r>
            <a:r>
              <a:rPr lang="ko-KR" altLang="en-US" sz="1800" dirty="0"/>
              <a:t>이 등장한다</a:t>
            </a:r>
            <a:r>
              <a:rPr lang="en-US" altLang="ko-KR" sz="1800" dirty="0"/>
              <a:t>.“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베이지안주의 </a:t>
            </a:r>
            <a:r>
              <a:rPr lang="en-US" altLang="ko-KR" sz="1800" dirty="0"/>
              <a:t>: "</a:t>
            </a:r>
            <a:r>
              <a:rPr lang="ko-KR" altLang="en-US" sz="1800" dirty="0"/>
              <a:t>주사위를 던질 때</a:t>
            </a:r>
            <a:r>
              <a:rPr lang="en-US" altLang="ko-KR" sz="1800" dirty="0"/>
              <a:t>, 3</a:t>
            </a:r>
            <a:r>
              <a:rPr lang="ko-KR" altLang="en-US" sz="1800" dirty="0"/>
              <a:t>이 나온다고 </a:t>
            </a:r>
            <a:r>
              <a:rPr lang="en-US" altLang="ko-KR" sz="1800" dirty="0"/>
              <a:t>1/6(16.66%) </a:t>
            </a:r>
            <a:r>
              <a:rPr lang="ko-KR" altLang="en-US" sz="1800" dirty="0"/>
              <a:t>확신할 수 있다</a:t>
            </a:r>
            <a:r>
              <a:rPr lang="en-US" altLang="ko-KR" sz="1800" dirty="0"/>
              <a:t>."</a:t>
            </a:r>
          </a:p>
          <a:p>
            <a:pPr lvl="1"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2000" b="1" dirty="0" err="1"/>
              <a:t>베이지안주의의</a:t>
            </a:r>
            <a:r>
              <a:rPr lang="ko-KR" altLang="en-US" sz="2000" b="1" dirty="0"/>
              <a:t> 확률적 추론</a:t>
            </a:r>
            <a:endParaRPr lang="en-US" altLang="ko-KR" sz="2000" b="1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어떤 가설의 확률을 평가하기 위해 사전지식</a:t>
            </a:r>
            <a:r>
              <a:rPr lang="en-US" altLang="ko-KR" sz="1800" dirty="0"/>
              <a:t>(</a:t>
            </a:r>
            <a:r>
              <a:rPr lang="ko-KR" altLang="en-US" sz="1800" dirty="0"/>
              <a:t>사전확률</a:t>
            </a:r>
            <a:r>
              <a:rPr lang="en-US" altLang="ko-KR" sz="1800" dirty="0"/>
              <a:t>)</a:t>
            </a:r>
            <a:r>
              <a:rPr lang="ko-KR" altLang="en-US" sz="1800" dirty="0"/>
              <a:t>을 ​갖추고</a:t>
            </a:r>
            <a:r>
              <a:rPr lang="en-US" altLang="ko-KR" sz="1800" dirty="0"/>
              <a:t>, </a:t>
            </a:r>
            <a:r>
              <a:rPr lang="ko-KR" altLang="en-US" sz="1800" dirty="0"/>
              <a:t>관측결과</a:t>
            </a:r>
            <a:r>
              <a:rPr lang="en-US" altLang="ko-KR" sz="1800" dirty="0"/>
              <a:t>(</a:t>
            </a:r>
            <a:r>
              <a:rPr lang="ko-KR" altLang="en-US" sz="1800" dirty="0"/>
              <a:t>데이터</a:t>
            </a:r>
            <a:r>
              <a:rPr lang="en-US" altLang="ko-KR" sz="1800" dirty="0"/>
              <a:t>)</a:t>
            </a:r>
            <a:r>
              <a:rPr lang="ko-KR" altLang="en-US" sz="1800" dirty="0"/>
              <a:t>를 기반으로 하는 가능도</a:t>
            </a:r>
            <a:r>
              <a:rPr lang="en-US" altLang="ko-KR" sz="1800" dirty="0"/>
              <a:t>(likelihood)</a:t>
            </a:r>
            <a:r>
              <a:rPr lang="ko-KR" altLang="en-US" sz="1800" dirty="0"/>
              <a:t>를 계산해서 앞서 설정한 사전지식을 보정하는 과정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endParaRPr lang="en-US" altLang="ko-KR" sz="1800" dirty="0"/>
          </a:p>
          <a:p>
            <a:pPr lvl="1">
              <a:lnSpc>
                <a:spcPct val="100000"/>
              </a:lnSpc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1927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C5BBD-7D80-4BEC-AA7E-E90170AD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err="1"/>
              <a:t>베이즈</a:t>
            </a:r>
            <a:r>
              <a:rPr lang="ko-KR" altLang="en-US" sz="4000" b="1" dirty="0"/>
              <a:t> 규칙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또는</a:t>
            </a:r>
            <a:r>
              <a:rPr lang="en-US" altLang="ko-KR" sz="4000" b="1" dirty="0"/>
              <a:t> </a:t>
            </a:r>
            <a:r>
              <a:rPr lang="ko-KR" altLang="en-US" sz="4000" b="1" dirty="0" err="1"/>
              <a:t>베이즈</a:t>
            </a:r>
            <a:r>
              <a:rPr lang="ko-KR" altLang="en-US" sz="4000" b="1" dirty="0"/>
              <a:t> 정리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817E23B-DE68-4613-B681-73DB7B67AC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ko-KR" sz="2000"/>
                          <m:t> 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​	</m:t>
                    </m:r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g</m:t>
                        </m:r>
                        <m:d>
                          <m:dPr>
                            <m:endChr m:val="|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) 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600" dirty="0"/>
                  <a:t>사전 지식</a:t>
                </a:r>
                <a:r>
                  <a:rPr lang="en-US" altLang="ko-KR" sz="1600" dirty="0"/>
                  <a:t>(A)</a:t>
                </a:r>
                <a:r>
                  <a:rPr lang="ko-KR" altLang="en-US" sz="1600" dirty="0"/>
                  <a:t>과 현재의 증거</a:t>
                </a:r>
                <a:r>
                  <a:rPr lang="en-US" altLang="ko-KR" sz="1600" dirty="0"/>
                  <a:t>(B)</a:t>
                </a:r>
                <a:r>
                  <a:rPr lang="ko-KR" altLang="en-US" sz="1600" dirty="0"/>
                  <a:t>를 병합</a:t>
                </a:r>
                <a:r>
                  <a:rPr lang="en-US" altLang="ko-KR" sz="1600" dirty="0"/>
                  <a:t>, B or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는 관측치로 고정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그러나 </a:t>
                </a:r>
                <a:r>
                  <a:rPr lang="en-US" altLang="ko-KR" sz="1600" dirty="0"/>
                  <a:t>A or </a:t>
                </a:r>
                <a14:m>
                  <m:oMath xmlns:m="http://schemas.openxmlformats.org/officeDocument/2006/math"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에 대해 변화한다</a:t>
                </a:r>
                <a:r>
                  <a:rPr lang="en-US" altLang="ko-KR" sz="16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: </a:t>
                </a:r>
                <a:r>
                  <a:rPr lang="ko-KR" altLang="en-US" sz="2000" dirty="0"/>
                  <a:t>사전확률</a:t>
                </a:r>
                <a:r>
                  <a:rPr lang="en-US" altLang="ko-KR" sz="2000" dirty="0"/>
                  <a:t>(prior probability) 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600" dirty="0"/>
                  <a:t>이미 알고있는 정보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 </a:t>
                </a:r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: </a:t>
                </a:r>
                <a:r>
                  <a:rPr lang="ko-KR" altLang="en-US" sz="2000" dirty="0"/>
                  <a:t>우도</a:t>
                </a:r>
                <a:r>
                  <a:rPr lang="en-US" altLang="ko-KR" sz="2000" dirty="0"/>
                  <a:t>(likelihood) 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ko-KR" altLang="en-US" sz="20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)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600" dirty="0"/>
                  <a:t>과거의 경험에 근거하여 관심 있는 사건이 일어날 가능성</a:t>
                </a:r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: </a:t>
                </a:r>
                <a:r>
                  <a:rPr lang="ko-KR" altLang="en-US" sz="2000" dirty="0"/>
                  <a:t> 사후확률</a:t>
                </a:r>
                <a:r>
                  <a:rPr lang="en-US" altLang="ko-KR" sz="2000" dirty="0"/>
                  <a:t>(posterior probability) 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)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600" dirty="0"/>
                  <a:t>알고있는 정보에 기인한 것인지를 알아보는 확률</a:t>
                </a:r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m:rPr>
                        <m:nor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 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g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nary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600" dirty="0"/>
                  <a:t>한계밀도</a:t>
                </a:r>
                <a:r>
                  <a:rPr lang="en-US" altLang="ko-KR" sz="1600" dirty="0"/>
                  <a:t>(marginal density)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600" dirty="0"/>
                  <a:t>현재의 증거될 수 있는 확률</a:t>
                </a:r>
                <a:endParaRPr lang="en-US" altLang="ko-KR" sz="1600" dirty="0"/>
              </a:p>
              <a:p>
                <a:pPr lvl="1">
                  <a:lnSpc>
                    <a:spcPct val="150000"/>
                  </a:lnSpc>
                </a:pPr>
                <a:endParaRPr lang="ko-KR" altLang="en-US" sz="16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817E23B-DE68-4613-B681-73DB7B67AC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4DDADF1A-E217-4FC6-A608-C8F05EA4F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824" y="3256671"/>
            <a:ext cx="2847975" cy="542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6724EF-216C-4A0D-942B-CE301D97FACE}"/>
                  </a:ext>
                </a:extLst>
              </p:cNvPr>
              <p:cNvSpPr txBox="1"/>
              <p:nvPr/>
            </p:nvSpPr>
            <p:spPr>
              <a:xfrm>
                <a:off x="8681095" y="3763498"/>
                <a:ext cx="14368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ko-KR" altLang="en-US" sz="1200" dirty="0"/>
                  <a:t> 는 </a:t>
                </a:r>
                <a:r>
                  <a:rPr lang="ko-KR" altLang="en-US" sz="1200" dirty="0" err="1"/>
                  <a:t>우도함수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6724EF-216C-4A0D-942B-CE301D97F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095" y="3763498"/>
                <a:ext cx="1436804" cy="276999"/>
              </a:xfrm>
              <a:prstGeom prst="rect">
                <a:avLst/>
              </a:prstGeom>
              <a:blipFill>
                <a:blip r:embed="rId4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2299B8-F732-46A2-9478-72A69E1CD44F}"/>
                  </a:ext>
                </a:extLst>
              </p:cNvPr>
              <p:cNvSpPr txBox="1"/>
              <p:nvPr/>
            </p:nvSpPr>
            <p:spPr>
              <a:xfrm>
                <a:off x="7126824" y="3033294"/>
                <a:ext cx="3108543" cy="311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400" dirty="0"/>
                  <a:t> 의해서만 변함을 강조하기 위해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2299B8-F732-46A2-9478-72A69E1CD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24" y="3033294"/>
                <a:ext cx="3108543" cy="311817"/>
              </a:xfrm>
              <a:prstGeom prst="rect">
                <a:avLst/>
              </a:prstGeom>
              <a:blipFill>
                <a:blip r:embed="rId5"/>
                <a:stretch>
                  <a:fillRect t="-3922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97F03609-5593-4F00-A5AB-4AC190594B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7049" y="5312679"/>
            <a:ext cx="2990850" cy="790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342384-BF04-4847-900B-42391B73D0CF}"/>
                  </a:ext>
                </a:extLst>
              </p:cNvPr>
              <p:cNvSpPr txBox="1"/>
              <p:nvPr/>
            </p:nvSpPr>
            <p:spPr>
              <a:xfrm>
                <a:off x="6929876" y="5000862"/>
                <a:ext cx="4011034" cy="311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사</m:t>
                    </m:r>
                  </m:oMath>
                </a14:m>
                <a:r>
                  <a:rPr lang="ko-KR" altLang="en-US" sz="1400" dirty="0"/>
                  <a:t>후 밀도의 비율은 나눗셈에 의해 다음과 같다</a:t>
                </a:r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342384-BF04-4847-900B-42391B73D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876" y="5000862"/>
                <a:ext cx="4011034" cy="311817"/>
              </a:xfrm>
              <a:prstGeom prst="rect">
                <a:avLst/>
              </a:prstGeom>
              <a:blipFill>
                <a:blip r:embed="rId7"/>
                <a:stretch>
                  <a:fillRect t="-1923" b="-17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내용 개체 틀 3">
            <a:extLst>
              <a:ext uri="{FF2B5EF4-FFF2-40B4-BE49-F238E27FC236}">
                <a16:creationId xmlns:a16="http://schemas.microsoft.com/office/drawing/2014/main" id="{0E48458F-5973-41CD-ACA3-51F6085F3D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4236" y="115040"/>
            <a:ext cx="2942262" cy="19578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482D58-8A1A-4E35-9022-77F0636FBD66}"/>
                  </a:ext>
                </a:extLst>
              </p:cNvPr>
              <p:cNvSpPr txBox="1"/>
              <p:nvPr/>
            </p:nvSpPr>
            <p:spPr>
              <a:xfrm>
                <a:off x="8764236" y="2077525"/>
                <a:ext cx="3341845" cy="838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베이즈 추론은 주어진 현</a:t>
                </a:r>
                <a14:m>
                  <m:oMath xmlns:m="http://schemas.openxmlformats.org/officeDocument/2006/math"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재</m:t>
                    </m:r>
                    <m:r>
                      <a:rPr lang="ko-KR" altLang="en-US" sz="1200" i="1" dirty="0" smtClean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증</m:t>
                    </m:r>
                    <m:r>
                      <a:rPr lang="ko-KR" altLang="en-US" sz="1200" i="1" dirty="0" smtClean="0">
                        <a:latin typeface="Cambria Math" panose="02040503050406030204" pitchFamily="18" charset="0"/>
                      </a:rPr>
                      <m:t>거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dirty="0"/>
                  <a:t>에 대해 수직 방향으로 진행하고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빈도주의 추론은 주어진 사</a:t>
                </a:r>
                <a14:m>
                  <m:oMath xmlns:m="http://schemas.openxmlformats.org/officeDocument/2006/math"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전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 dirty="0" smtClean="0">
                        <a:latin typeface="Cambria Math" panose="02040503050406030204" pitchFamily="18" charset="0"/>
                      </a:rPr>
                      <m:t>지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식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sz="1200" i="1" dirty="0" smtClean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200" dirty="0"/>
                  <a:t> 대해 수평방향으로 진행한다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482D58-8A1A-4E35-9022-77F0636FB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236" y="2077525"/>
                <a:ext cx="3341845" cy="838050"/>
              </a:xfrm>
              <a:prstGeom prst="rect">
                <a:avLst/>
              </a:prstGeom>
              <a:blipFill>
                <a:blip r:embed="rId9"/>
                <a:stretch>
                  <a:fillRect l="-182" t="-730" b="-51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245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16E8B-6BBB-4C35-BD07-8CD46203C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/>
              <a:t>예시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FA0E3F0-B6BB-4BDC-8ED1-8E7D969615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여성 물리학자는 아들인 쌍둥이를 낳게 된다</a:t>
                </a:r>
                <a:r>
                  <a:rPr lang="en-US" altLang="ko-KR" sz="2000" dirty="0"/>
                  <a:t>.</a:t>
                </a:r>
              </a:p>
              <a:p>
                <a:r>
                  <a:rPr lang="ko-KR" altLang="en-US" sz="2000" dirty="0"/>
                  <a:t>과거의 경험으로 일란성일 확률</a:t>
                </a:r>
                <a:r>
                  <a:rPr lang="en-US" altLang="ko-KR" sz="2000" dirty="0"/>
                  <a:t>=1/3, </a:t>
                </a:r>
                <a:r>
                  <a:rPr lang="ko-KR" altLang="en-US" sz="2000" dirty="0"/>
                  <a:t>이란성일 확률</a:t>
                </a:r>
                <a:r>
                  <a:rPr lang="en-US" altLang="ko-KR" sz="2000" dirty="0"/>
                  <a:t>=2/3</a:t>
                </a:r>
              </a:p>
              <a:p>
                <a:r>
                  <a:rPr lang="ko-KR" altLang="en-US" sz="2000" dirty="0"/>
                  <a:t>물리학자는 일란성과 이란성의 확률은 동일하다고 결론</a:t>
                </a:r>
                <a:r>
                  <a:rPr lang="en-US" altLang="ko-KR" sz="2000" dirty="0"/>
                  <a:t>!</a:t>
                </a:r>
              </a:p>
              <a:p>
                <a:r>
                  <a:rPr lang="ko-KR" altLang="en-US" sz="2000" dirty="0"/>
                  <a:t>왜</a:t>
                </a:r>
                <a:r>
                  <a:rPr lang="en-US" altLang="ko-KR" sz="2000" dirty="0"/>
                  <a:t>?</a:t>
                </a:r>
              </a:p>
              <a:p>
                <a:r>
                  <a:rPr lang="ko-KR" altLang="en-US" sz="2000" dirty="0"/>
                  <a:t>추가 정보</a:t>
                </a:r>
                <a:r>
                  <a:rPr lang="en-US" altLang="ko-KR" sz="2000" dirty="0"/>
                  <a:t>: </a:t>
                </a:r>
                <a:r>
                  <a:rPr lang="ko-KR" altLang="en-US" sz="2000" dirty="0"/>
                  <a:t>이란성은 동성일 확률은 </a:t>
                </a:r>
                <a:r>
                  <a:rPr lang="en-US" altLang="ko-KR" sz="2000" dirty="0"/>
                  <a:t>1/2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일</m:t>
                        </m:r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란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성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동</m:t>
                        </m:r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성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이</m:t>
                        </m:r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란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성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동</m:t>
                        </m:r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성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일</m:t>
                        </m:r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란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성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이</m:t>
                        </m:r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란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성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일</m:t>
                                </m:r>
                                <m:r>
                                  <a:rPr lang="ko-KR" altLang="en-US" sz="1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란</m:t>
                                </m:r>
                                <m:r>
                                  <a:rPr lang="ko-KR" altLang="en-US" sz="1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성</m:t>
                                </m:r>
                              </m:e>
                            </m:d>
                          </m:sub>
                        </m:s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동</m:t>
                        </m:r>
                        <m:r>
                          <a:rPr lang="ko-KR" altLang="en-US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성</m:t>
                        </m:r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이</m:t>
                                </m:r>
                                <m:r>
                                  <a:rPr lang="ko-KR" altLang="en-US" sz="1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란</m:t>
                                </m:r>
                                <m:r>
                                  <a:rPr lang="ko-KR" altLang="en-US" sz="1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성</m:t>
                                </m:r>
                              </m:e>
                            </m:d>
                          </m:sub>
                        </m:s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동</m:t>
                        </m:r>
                        <m:r>
                          <a:rPr lang="ko-KR" altLang="en-US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성</m:t>
                        </m:r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1/3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2/3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1/2</m:t>
                        </m:r>
                      </m:den>
                    </m:f>
                  </m:oMath>
                </a14:m>
                <a:r>
                  <a:rPr lang="en-US" altLang="ko-KR" sz="2000" dirty="0"/>
                  <a:t> = 1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FA0E3F0-B6BB-4BDC-8ED1-8E7D969615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DEA61B0C-98CD-4170-B2BB-C45A17B31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459" y="3503033"/>
            <a:ext cx="4404946" cy="26067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9C75C1-8D9A-4282-94B3-D4989841944E}"/>
              </a:ext>
            </a:extLst>
          </p:cNvPr>
          <p:cNvSpPr txBox="1"/>
          <p:nvPr/>
        </p:nvSpPr>
        <p:spPr>
          <a:xfrm>
            <a:off x="774032" y="5235799"/>
            <a:ext cx="6514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현대 </a:t>
            </a:r>
            <a:r>
              <a:rPr lang="ko-KR" altLang="en-US" b="1" dirty="0" err="1"/>
              <a:t>베이즈</a:t>
            </a:r>
            <a:r>
              <a:rPr lang="ko-KR" altLang="en-US" b="1" dirty="0"/>
              <a:t> 법칙에서는 이러한 사전 경험이 없을 경우에 적절한 사전밀도를 구성하기 위한 여러 전략을 사용하고 있다</a:t>
            </a:r>
            <a:r>
              <a:rPr lang="en-US" altLang="ko-KR" b="1" dirty="0"/>
              <a:t>.</a:t>
            </a:r>
          </a:p>
          <a:p>
            <a:pPr algn="ctr"/>
            <a:r>
              <a:rPr lang="en-US" altLang="ko-KR" b="1" dirty="0"/>
              <a:t>=&gt; </a:t>
            </a:r>
            <a:r>
              <a:rPr lang="ko-KR" altLang="en-US" b="1" dirty="0"/>
              <a:t>이런 어려움 예시 </a:t>
            </a:r>
            <a:r>
              <a:rPr lang="en-US" altLang="ko-KR" b="1" dirty="0"/>
              <a:t>2</a:t>
            </a:r>
            <a:endParaRPr lang="ko-KR" altLang="en-US" b="1" dirty="0"/>
          </a:p>
          <a:p>
            <a:pPr algn="ctr"/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2AA5C7-C304-4A5A-9062-BF40CD9163D8}"/>
                  </a:ext>
                </a:extLst>
              </p:cNvPr>
              <p:cNvSpPr txBox="1"/>
              <p:nvPr/>
            </p:nvSpPr>
            <p:spPr>
              <a:xfrm>
                <a:off x="8638798" y="2622551"/>
                <a:ext cx="2907784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sepChr m:val="∣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altLang="ko-KR"/>
                            <m:t> 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​	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2AA5C7-C304-4A5A-9062-BF40CD916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798" y="2622551"/>
                <a:ext cx="2907784" cy="669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372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CCB26-3814-42F1-845C-5B439B40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예시 </a:t>
            </a:r>
            <a:r>
              <a:rPr lang="en-US" altLang="ko-KR" b="1" dirty="0"/>
              <a:t>2 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853AB6C-0395-4138-8C77-69AFF10662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ko-KR" sz="2000" dirty="0"/>
                  <a:t>22</a:t>
                </a:r>
                <a:r>
                  <a:rPr lang="ko-KR" altLang="en-US" sz="2000" dirty="0"/>
                  <a:t>명의 학생들이 역학과 벡터 시험을 봄</a:t>
                </a:r>
                <a:endParaRPr lang="en-US" altLang="ko-KR" sz="2000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sz="2000" dirty="0"/>
                  <a:t>두 점수관의 표본 상관계수는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0.498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ko-KR" altLang="en-US" sz="2000" dirty="0"/>
                  <a:t>참 상관 관계 계수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값</m:t>
                    </m:r>
                  </m:oMath>
                </a14:m>
                <a:r>
                  <a:rPr lang="ko-KR" altLang="en-US" sz="2000" dirty="0"/>
                  <a:t>을 추정하기 위해 </a:t>
                </a:r>
                <a:r>
                  <a:rPr lang="ko-KR" altLang="en-US" sz="2000" dirty="0" err="1"/>
                  <a:t>베이즈</a:t>
                </a:r>
                <a:r>
                  <a:rPr lang="ko-KR" altLang="en-US" sz="2000" dirty="0"/>
                  <a:t> 사후 정확도 척도를 사용하고자 함</a:t>
                </a:r>
                <a:endParaRPr lang="en-US" altLang="ko-KR" sz="2000" dirty="0"/>
              </a:p>
              <a:p>
                <a:pPr lvl="1">
                  <a:lnSpc>
                    <a:spcPct val="110000"/>
                  </a:lnSpc>
                </a:pPr>
                <a:r>
                  <a:rPr lang="ko-KR" altLang="en-US" sz="1600" dirty="0"/>
                  <a:t>참 값이란 단 </a:t>
                </a:r>
                <a:r>
                  <a:rPr lang="en-US" altLang="ko-KR" sz="1600" dirty="0"/>
                  <a:t>22</a:t>
                </a:r>
                <a:r>
                  <a:rPr lang="ko-KR" altLang="en-US" sz="1600" dirty="0"/>
                  <a:t>개의 표본만 추출된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가상의 모집단 내 전체 학생의 상관관계를 의미한다</a:t>
                </a:r>
                <a:r>
                  <a:rPr lang="en-US" altLang="ko-KR" sz="1600" dirty="0"/>
                  <a:t>. </a:t>
                </a:r>
              </a:p>
              <a:p>
                <a:pPr>
                  <a:lnSpc>
                    <a:spcPct val="110000"/>
                  </a:lnSpc>
                </a:pPr>
                <a:r>
                  <a:rPr lang="ko-KR" altLang="en-US" sz="2000" dirty="0"/>
                  <a:t>결합 분포</a:t>
                </a:r>
                <a:r>
                  <a:rPr lang="en-US" altLang="ko-KR" sz="2000" dirty="0"/>
                  <a:t>(</a:t>
                </a:r>
                <a:r>
                  <a:rPr lang="en-US" altLang="ko-KR" sz="2000" dirty="0" err="1"/>
                  <a:t>m,v</a:t>
                </a:r>
                <a:r>
                  <a:rPr lang="en-US" altLang="ko-KR" sz="2000" dirty="0"/>
                  <a:t>)(</a:t>
                </a:r>
                <a:r>
                  <a:rPr lang="ko-KR" altLang="en-US" sz="2000" dirty="0"/>
                  <a:t>역학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벡터</a:t>
                </a:r>
                <a:r>
                  <a:rPr lang="en-US" altLang="ko-KR" sz="2000" dirty="0"/>
                  <a:t>)</a:t>
                </a:r>
                <a:r>
                  <a:rPr lang="ko-KR" altLang="en-US" sz="2000" dirty="0"/>
                  <a:t>가 </a:t>
                </a:r>
                <a:r>
                  <a:rPr lang="ko-KR" altLang="en-US" sz="2000" dirty="0" err="1"/>
                  <a:t>이변량</a:t>
                </a:r>
                <a:r>
                  <a:rPr lang="ko-KR" altLang="en-US" sz="2000" dirty="0"/>
                  <a:t> 정규분포를 따르면 아래의 식 </a:t>
                </a:r>
                <a:r>
                  <a:rPr lang="en-US" altLang="ko-KR" sz="2000" dirty="0"/>
                  <a:t>(5</a:t>
                </a:r>
                <a:r>
                  <a:rPr lang="ko-KR" altLang="en-US" sz="2000" dirty="0"/>
                  <a:t>장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모르겠음</a:t>
                </a:r>
                <a:r>
                  <a:rPr lang="en-US" altLang="ko-KR" sz="2000" dirty="0"/>
                  <a:t>)</a:t>
                </a:r>
              </a:p>
              <a:p>
                <a:pPr>
                  <a:lnSpc>
                    <a:spcPct val="110000"/>
                  </a:lnSpc>
                </a:pPr>
                <a:endParaRPr lang="en-US" altLang="ko-KR" sz="2000" dirty="0"/>
              </a:p>
              <a:p>
                <a:pPr>
                  <a:lnSpc>
                    <a:spcPct val="110000"/>
                  </a:lnSpc>
                </a:pPr>
                <a:endParaRPr lang="en-US" altLang="ko-KR" sz="2000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sz="2000" dirty="0"/>
                  <a:t>사전함수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가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없다</a:t>
                </a:r>
                <a:r>
                  <a:rPr lang="en-US" altLang="ko-KR" sz="2000" dirty="0"/>
                  <a:t>. </a:t>
                </a:r>
              </a:p>
              <a:p>
                <a:pPr marL="800100" lvl="1" indent="-342900">
                  <a:lnSpc>
                    <a:spcPct val="110000"/>
                  </a:lnSpc>
                  <a:buAutoNum type="arabicPeriod"/>
                </a:pPr>
                <a:r>
                  <a:rPr lang="ko-KR" altLang="en-US" sz="1600" dirty="0" err="1"/>
                  <a:t>라플라스</a:t>
                </a:r>
                <a:r>
                  <a:rPr lang="ko-KR" altLang="en-US" sz="1600" dirty="0"/>
                  <a:t> 이유 불충분 원리 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균등 분포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dirty="0"/>
                  <a:t> = ½</a:t>
                </a:r>
              </a:p>
              <a:p>
                <a:pPr marL="800100" lvl="1" indent="-342900">
                  <a:lnSpc>
                    <a:spcPct val="110000"/>
                  </a:lnSpc>
                  <a:buAutoNum type="arabicPeriod"/>
                </a:pPr>
                <a:r>
                  <a:rPr lang="ko-KR" altLang="en-US" sz="1600" dirty="0" err="1"/>
                  <a:t>제프리</a:t>
                </a:r>
                <a:r>
                  <a:rPr lang="ko-KR" altLang="en-US" sz="1600" dirty="0"/>
                  <a:t> 사전밀도 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𝐽𝑒𝑓𝑓</m:t>
                        </m:r>
                      </m:sup>
                    </m:sSup>
                    <m:d>
                      <m:dPr>
                        <m:ctrlPr>
                          <a:rPr lang="en-US" altLang="ko-KR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=1/(1−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dirty="0"/>
                  <a:t> </a:t>
                </a:r>
              </a:p>
              <a:p>
                <a:pPr marL="914400" lvl="2" indent="0">
                  <a:lnSpc>
                    <a:spcPct val="110000"/>
                  </a:lnSpc>
                  <a:buNone/>
                </a:pPr>
                <a:r>
                  <a:rPr lang="en-US" altLang="ko-KR" sz="1200" dirty="0"/>
                  <a:t>- </a:t>
                </a:r>
                <a:r>
                  <a:rPr lang="ko-KR" altLang="en-US" sz="1200" dirty="0"/>
                  <a:t>불충분 정보 사전 밀도로 유도됨</a:t>
                </a:r>
                <a:r>
                  <a:rPr lang="en-US" altLang="ko-KR" sz="1200" dirty="0"/>
                  <a:t>.</a:t>
                </a:r>
              </a:p>
              <a:p>
                <a:pPr marL="800100" lvl="1" indent="-342900">
                  <a:lnSpc>
                    <a:spcPct val="110000"/>
                  </a:lnSpc>
                  <a:buAutoNum type="arabicPeriod"/>
                </a:pPr>
                <a:r>
                  <a:rPr lang="ko-KR" altLang="en-US" sz="1600" dirty="0"/>
                  <a:t>삼각 사전 밀도 </a:t>
                </a:r>
                <a:r>
                  <a:rPr lang="en-US" altLang="ko-KR" sz="1600" dirty="0"/>
                  <a:t>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=1 −|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1600" dirty="0"/>
                  <a:t>| </a:t>
                </a:r>
              </a:p>
              <a:p>
                <a:pPr lvl="2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1200" dirty="0"/>
                  <a:t>축소 사전 밀도의 기초적인 예로 더 작은 </a:t>
                </a:r>
                <a14:m>
                  <m:oMath xmlns:m="http://schemas.openxmlformats.org/officeDocument/2006/math">
                    <m:r>
                      <a:rPr lang="ko-KR" altLang="en-US" sz="12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값</m:t>
                    </m:r>
                  </m:oMath>
                </a14:m>
                <a:r>
                  <a:rPr lang="ko-KR" altLang="en-US" sz="1200" dirty="0"/>
                  <a:t>을 얻기 위해 설계</a:t>
                </a:r>
                <a:endParaRPr lang="en-US" altLang="ko-KR" sz="1200" dirty="0"/>
              </a:p>
              <a:p>
                <a:pPr lvl="1">
                  <a:lnSpc>
                    <a:spcPct val="110000"/>
                  </a:lnSpc>
                </a:pPr>
                <a:endParaRPr lang="ko-KR" altLang="en-US" sz="16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853AB6C-0395-4138-8C77-69AFF1066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EF74A89A-3C87-4BA3-A0E1-37DDFD1C5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618" y="3703568"/>
            <a:ext cx="3940990" cy="27893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4D51AC-BA28-4776-88CD-E9159BEBB8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526"/>
          <a:stretch/>
        </p:blipFill>
        <p:spPr>
          <a:xfrm>
            <a:off x="1215943" y="3703568"/>
            <a:ext cx="5019675" cy="7318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442B90F-3E26-47AF-9228-E5DB34903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6738" y="365125"/>
            <a:ext cx="4005262" cy="14076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EBFB7E-B74C-4897-BCA1-CEF38D62F2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4414" y="1807833"/>
            <a:ext cx="3937586" cy="6553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57056F8-E797-44C9-9FB3-332B35E7BE5F}"/>
                  </a:ext>
                </a:extLst>
              </p:cNvPr>
              <p:cNvSpPr/>
              <p:nvPr/>
            </p:nvSpPr>
            <p:spPr>
              <a:xfrm>
                <a:off x="3286215" y="564988"/>
                <a:ext cx="2256708" cy="745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g</m:t>
                        </m:r>
                        <m:d>
                          <m:dPr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acc>
                          <m:accPr>
                            <m:chr m:val="̂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) 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57056F8-E797-44C9-9FB3-332B35E7BE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215" y="564988"/>
                <a:ext cx="2256708" cy="745973"/>
              </a:xfrm>
              <a:prstGeom prst="rect">
                <a:avLst/>
              </a:prstGeom>
              <a:blipFill>
                <a:blip r:embed="rId7"/>
                <a:stretch>
                  <a:fillRect r="-1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6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6E0C2-F7B5-48B0-BA4B-9904F9B1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빈도주의 추론의 결함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A1BA22-723D-4173-B6BF-F207E0AE04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ko-KR" altLang="en-US" sz="1800" dirty="0"/>
                  <a:t>계랑기 검침원 이야기</a:t>
                </a:r>
                <a:endParaRPr lang="en-US" altLang="ko-KR" sz="1800" dirty="0"/>
              </a:p>
              <a:p>
                <a:pPr lvl="1"/>
                <a:r>
                  <a:rPr lang="ko-KR" altLang="en-US" sz="1600" dirty="0"/>
                  <a:t>계량기가 고장 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전압</a:t>
                </a:r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600" dirty="0"/>
                  <a:t>)</a:t>
                </a:r>
                <a:r>
                  <a:rPr lang="ko-KR" altLang="en-US" sz="1600" dirty="0"/>
                  <a:t>이 </a:t>
                </a:r>
                <a:r>
                  <a:rPr lang="en-US" altLang="ko-KR" sz="1600" dirty="0"/>
                  <a:t>100</a:t>
                </a:r>
                <a:r>
                  <a:rPr lang="ko-KR" altLang="en-US" sz="1600" dirty="0"/>
                  <a:t>이상이면 측정값</a:t>
                </a:r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600" dirty="0"/>
                  <a:t>)</a:t>
                </a:r>
                <a:r>
                  <a:rPr lang="ko-KR" altLang="en-US" sz="1600" dirty="0"/>
                  <a:t>이 </a:t>
                </a:r>
                <a:r>
                  <a:rPr lang="en-US" altLang="ko-KR" sz="1600" dirty="0"/>
                  <a:t>100</a:t>
                </a:r>
                <a:r>
                  <a:rPr lang="ko-KR" altLang="en-US" sz="1600" dirty="0"/>
                  <a:t> </a:t>
                </a:r>
                <a:endParaRPr lang="en-US" altLang="ko-KR" sz="1600" dirty="0"/>
              </a:p>
              <a:p>
                <a:pPr lvl="1"/>
                <a:r>
                  <a:rPr lang="ko-KR" altLang="en-US" sz="1600" dirty="0"/>
                  <a:t>빈도주의자는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= 92 </a:t>
                </a:r>
                <a:r>
                  <a:rPr lang="ko-KR" altLang="en-US" sz="1600" dirty="0"/>
                  <a:t>는 </a:t>
                </a:r>
                <a:r>
                  <a:rPr lang="ko-KR" altLang="en-US" sz="1600" dirty="0" err="1"/>
                  <a:t>잘못됬다</a:t>
                </a:r>
                <a:r>
                  <a:rPr lang="en-US" altLang="ko-KR" sz="1600" dirty="0"/>
                  <a:t>.</a:t>
                </a:r>
              </a:p>
              <a:p>
                <a:pPr lvl="1"/>
                <a:r>
                  <a:rPr lang="ko-KR" altLang="en-US" sz="1600" dirty="0" err="1"/>
                  <a:t>베이즈주의자는</a:t>
                </a:r>
                <a:r>
                  <a:rPr lang="ko-KR" altLang="en-US" sz="1600" dirty="0"/>
                  <a:t> 기계 결함이 측정치에 영향은 상관없다</a:t>
                </a:r>
                <a:r>
                  <a:rPr lang="en-US" altLang="ko-KR" sz="1600" dirty="0"/>
                  <a:t>.</a:t>
                </a:r>
              </a:p>
              <a:p>
                <a:pPr lvl="2"/>
                <a:r>
                  <a:rPr lang="ko-KR" altLang="en-US" sz="1200" dirty="0"/>
                  <a:t>사후 밀도는 관찰할 수 있었던 다른 잠재적 데이터 집합에 종속된 것이 아니라 실제로 측정된 데이터에만 종속된다</a:t>
                </a:r>
                <a:r>
                  <a:rPr lang="en-US" altLang="ko-KR" sz="1200" dirty="0"/>
                  <a:t>.</a:t>
                </a:r>
              </a:p>
              <a:p>
                <a:pPr lvl="2"/>
                <a:r>
                  <a:rPr lang="ko-KR" altLang="en-US" sz="1200" dirty="0" err="1"/>
                  <a:t>제프리의</a:t>
                </a:r>
                <a:r>
                  <a:rPr lang="ko-KR" altLang="en-US" sz="1200" dirty="0"/>
                  <a:t> 균등 사전 분포</a:t>
                </a:r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2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상</m:t>
                    </m:r>
                  </m:oMath>
                </a14:m>
                <a:r>
                  <a:rPr lang="ko-KR" altLang="en-US" sz="1200" dirty="0"/>
                  <a:t>수 로 사후 </a:t>
                </a:r>
                <a:r>
                  <a:rPr lang="ko-KR" altLang="en-US" sz="1200" dirty="0" err="1"/>
                  <a:t>기대값</a:t>
                </a:r>
                <a:r>
                  <a:rPr lang="ko-KR" altLang="en-US" sz="1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= 92 </a:t>
                </a:r>
                <a:endParaRPr lang="en-US" altLang="ko-KR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ko-KR" altLang="en-US" sz="1800" dirty="0"/>
                  <a:t>첫 달부터 </a:t>
                </a:r>
                <a:r>
                  <a:rPr lang="en-US" altLang="ko-KR" sz="1800" dirty="0"/>
                  <a:t>30</a:t>
                </a:r>
                <a:r>
                  <a:rPr lang="ko-KR" altLang="en-US" sz="1800" dirty="0"/>
                  <a:t>개월 까지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800" dirty="0"/>
                  <a:t> = 0 </a:t>
                </a:r>
                <a:r>
                  <a:rPr lang="ko-KR" altLang="en-US" sz="1800" dirty="0"/>
                  <a:t>이라는 </a:t>
                </a:r>
                <a:r>
                  <a:rPr lang="ko-KR" altLang="en-US" sz="1800" dirty="0" err="1"/>
                  <a:t>귀무가설</a:t>
                </a:r>
                <a:endParaRPr lang="en-US" altLang="ko-KR" sz="1800" dirty="0"/>
              </a:p>
              <a:p>
                <a:pPr lvl="1"/>
                <a:r>
                  <a:rPr lang="en-US" altLang="ko-KR" sz="1400" dirty="0"/>
                  <a:t>30</a:t>
                </a:r>
                <a:r>
                  <a:rPr lang="ko-KR" altLang="en-US" sz="1400" dirty="0"/>
                  <a:t>개월에 측정한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66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으</m:t>
                    </m:r>
                  </m:oMath>
                </a14:m>
                <a:r>
                  <a:rPr lang="ko-KR" altLang="en-US" sz="1400" dirty="0"/>
                  <a:t>로 정규 분포 상향 </a:t>
                </a:r>
                <a:r>
                  <a:rPr lang="en-US" altLang="ko-KR" sz="1400" dirty="0"/>
                  <a:t>95% </a:t>
                </a:r>
                <a:r>
                  <a:rPr lang="ko-KR" altLang="en-US" sz="1400" dirty="0"/>
                  <a:t>지점인 </a:t>
                </a:r>
                <a:r>
                  <a:rPr lang="en-US" altLang="ko-KR" sz="1400" dirty="0"/>
                  <a:t>1.654</a:t>
                </a:r>
                <a:r>
                  <a:rPr lang="ko-KR" altLang="en-US" sz="1400" dirty="0"/>
                  <a:t>를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넘어 </a:t>
                </a:r>
                <a:r>
                  <a:rPr lang="ko-KR" altLang="en-US" sz="1400" dirty="0" err="1"/>
                  <a:t>귀무가설</a:t>
                </a:r>
                <a:r>
                  <a:rPr lang="ko-KR" alt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유의한 수준으로 기각을 주장 </a:t>
                </a:r>
                <a:endParaRPr lang="en-US" altLang="ko-KR" sz="1400" dirty="0"/>
              </a:p>
              <a:p>
                <a:pPr lvl="1"/>
                <a:r>
                  <a:rPr lang="ko-KR" altLang="en-US" sz="1400" dirty="0"/>
                  <a:t>검침원이 규칙을 어이고 중간에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계산하여 기각을 주장했다면 문제가 생긴다</a:t>
                </a:r>
                <a:r>
                  <a:rPr lang="en-US" altLang="ko-KR" sz="1400" dirty="0"/>
                  <a:t>. </a:t>
                </a:r>
              </a:p>
              <a:p>
                <a:pPr lvl="1"/>
                <a:r>
                  <a:rPr lang="ko-KR" altLang="en-US" sz="1400" dirty="0" err="1"/>
                  <a:t>베이즈</a:t>
                </a:r>
                <a:r>
                  <a:rPr lang="ko-KR" altLang="en-US" sz="1400" dirty="0"/>
                  <a:t> 통계학자는 유연하다</a:t>
                </a:r>
                <a:r>
                  <a:rPr lang="en-US" altLang="ko-KR" sz="1400" dirty="0"/>
                  <a:t>. </a:t>
                </a:r>
                <a:r>
                  <a:rPr lang="ko-KR" altLang="en-US" sz="1400" dirty="0"/>
                  <a:t>정지 규칙은 사후 분포가 오직 </a:t>
                </a:r>
                <a:r>
                  <a:rPr lang="ko-KR" altLang="en-US" sz="1400" dirty="0" err="1"/>
                  <a:t>우도를</a:t>
                </a:r>
                <a:r>
                  <a:rPr lang="ko-KR" altLang="en-US" sz="1400" dirty="0"/>
                  <a:t> 통해서만 </a:t>
                </a:r>
                <a:r>
                  <a:rPr lang="en-US" altLang="ko-KR" sz="1400" dirty="0"/>
                  <a:t>x</a:t>
                </a:r>
                <a:r>
                  <a:rPr lang="ko-KR" altLang="en-US" sz="1400" dirty="0"/>
                  <a:t>에 종속되어 있고 사후 분포에는 아무런 영향을 미치지 않는다</a:t>
                </a:r>
                <a:r>
                  <a:rPr lang="en-US" altLang="ko-KR" sz="1400" dirty="0"/>
                  <a:t>.</a:t>
                </a:r>
              </a:p>
              <a:p>
                <a:r>
                  <a:rPr lang="ko-KR" altLang="en-US" sz="1800" dirty="0"/>
                  <a:t> </a:t>
                </a:r>
                <a:endParaRPr lang="en-US" altLang="ko-KR" sz="18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A1BA22-723D-4173-B6BF-F207E0AE0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27BC240E-171C-40A0-8735-953862AE6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332" y="1690688"/>
            <a:ext cx="1752600" cy="419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5CF562-9647-467A-BD61-F3D678A53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492" y="276977"/>
            <a:ext cx="3540619" cy="241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8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8EB1E-5FF3-4F3C-AF13-C9FA768D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베이즈</a:t>
            </a:r>
            <a:r>
              <a:rPr lang="en-US" altLang="ko-KR" dirty="0"/>
              <a:t>/</a:t>
            </a:r>
            <a:r>
              <a:rPr lang="ko-KR" altLang="en-US" dirty="0"/>
              <a:t>빈도주의 비교 리스트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65E4B3C6-8A3D-4086-837E-0D5E7E7561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7710"/>
                <a:ext cx="10515600" cy="4351338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베이지 추론은 사전분포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과거의 경험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 필요하다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그렇지 않더라도 </a:t>
                </a:r>
                <a:r>
                  <a:rPr lang="ko-KR" altLang="en-US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제프리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기법을 사용하면 여전히 </a:t>
                </a:r>
                <a:r>
                  <a:rPr lang="ko-KR" altLang="en-US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베이즈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규칙을 사용할 수 있지만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베이즈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정리의 논리를 충분히 발휘 하지 못한다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 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 경우에는 </a:t>
                </a:r>
                <a:r>
                  <a:rPr lang="ko-KR" altLang="en-US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베이즈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기법의 장점인 선택 편향이 없다는 특징을 조심해야 한다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 </a:t>
                </a:r>
              </a:p>
              <a:p>
                <a:pPr>
                  <a:lnSpc>
                    <a:spcPct val="170000"/>
                  </a:lnSpc>
                </a:pPr>
                <a:r>
                  <a:rPr lang="ko-KR" altLang="en-US" sz="27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빈도주의는 사전 밀도에 대한 선택을 기법이나 알고리즘의 선택으로 대체하고 현재 질문에 특화돼서 대답하도록 설계되어 있음</a:t>
                </a:r>
                <a:endParaRPr lang="en-US" altLang="ko-KR" sz="27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추론 과정에서 임의적 요소를 추가하게 되면 모순이 발생할 수 있다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 </a:t>
                </a:r>
              </a:p>
              <a:p>
                <a:pPr>
                  <a:lnSpc>
                    <a:spcPct val="17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선택했으면 </a:t>
                </a:r>
                <a:r>
                  <a:rPr lang="ko-KR" altLang="en-US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베이즈는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오직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만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가능하다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반면 빈도주의자는 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 미지수이기 때문에 모든 가능한 분포를 조절하기 위해 고생해야 한다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점점 많은 사람들이 </a:t>
                </a:r>
                <a:r>
                  <a:rPr lang="ko-KR" altLang="en-US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베이즈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응용을 사용하는 것은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대개 불충분 정보 사전에서 시작해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응용과 해석에서의 편리함 때문이다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 </a:t>
                </a:r>
              </a:p>
              <a:p>
                <a:pPr>
                  <a:lnSpc>
                    <a:spcPct val="170000"/>
                  </a:lnSpc>
                </a:pPr>
                <a:r>
                  <a:rPr lang="ko-KR" altLang="en-US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베이즈주의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분석은 모든 가능한 질문에 대해 한꺼번에 답변을 준다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빈도주의는 당장의 문제에만 집중하고 서로 다른 문제에는 다른 추정기를 동원한다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 </a:t>
                </a:r>
              </a:p>
              <a:p>
                <a:pPr>
                  <a:lnSpc>
                    <a:spcPct val="170000"/>
                  </a:lnSpc>
                </a:pPr>
                <a:r>
                  <a:rPr lang="ko-KR" altLang="en-US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베이즈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기법의 단순성은 데이터가 순차적으로 도착하거나 생각을 자주 고치는 습성을 가진 사람 등과 같은 동적인 맥락에서 매력적이다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ko-KR" altLang="en-US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베이즈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정리는 일반적으로 서로 이질적인 소스로부터의 통계적 증거를 병합하는데 뛰어난 도구이며 빈도주의에서는 최대 우도 추정이 이와 가장 가깝다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pPr>
                  <a:lnSpc>
                    <a:spcPct val="170000"/>
                  </a:lnSpc>
                </a:pP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진짜 사전 정보가 결여되면 불충분 정보 사전 밀도에 기반한 경우에도 주관주의적 냄새가 </a:t>
                </a:r>
                <a:r>
                  <a:rPr lang="ko-KR" altLang="en-US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베이즈주의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결과 곁을 떠나지 않는다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 </a:t>
                </a: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65E4B3C6-8A3D-4086-837E-0D5E7E7561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7710"/>
                <a:ext cx="10515600" cy="4351338"/>
              </a:xfrm>
              <a:blipFill>
                <a:blip r:embed="rId2"/>
                <a:stretch>
                  <a:fillRect l="-58" r="-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534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7FE04-8BE0-4686-AD69-87F1BC0C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50851-2FA0-44D5-889B-69E4E420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433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192</TotalTime>
  <Words>709</Words>
  <Application>Microsoft Office PowerPoint</Application>
  <PresentationFormat>와이드스크린</PresentationFormat>
  <Paragraphs>80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Computer Age Statistical Inference    Chapter 3 : 베이즈 추론</vt:lpstr>
      <vt:lpstr>빈도주의 &lt;&gt; 베이지안주의  </vt:lpstr>
      <vt:lpstr>베이즈 규칙 또는 베이즈 정리</vt:lpstr>
      <vt:lpstr>예시 1</vt:lpstr>
      <vt:lpstr>예시 2 </vt:lpstr>
      <vt:lpstr>빈도주의 추론의 결함</vt:lpstr>
      <vt:lpstr>베이즈/빈도주의 비교 리스트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Age Statistical Inference    Chapter 3 : 베이즈 추론</dc:title>
  <dc:creator>장 현준</dc:creator>
  <cp:lastModifiedBy>장 현준</cp:lastModifiedBy>
  <cp:revision>13</cp:revision>
  <dcterms:created xsi:type="dcterms:W3CDTF">2019-07-09T15:26:45Z</dcterms:created>
  <dcterms:modified xsi:type="dcterms:W3CDTF">2019-07-09T18:42:03Z</dcterms:modified>
</cp:coreProperties>
</file>