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474A-1A98-4A9B-9522-80BE7FC5E3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081-88C0-42E0-B42D-212597F2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7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474A-1A98-4A9B-9522-80BE7FC5E3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081-88C0-42E0-B42D-212597F2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474A-1A98-4A9B-9522-80BE7FC5E3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081-88C0-42E0-B42D-212597F2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6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474A-1A98-4A9B-9522-80BE7FC5E3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081-88C0-42E0-B42D-212597F2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4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474A-1A98-4A9B-9522-80BE7FC5E3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081-88C0-42E0-B42D-212597F2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77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474A-1A98-4A9B-9522-80BE7FC5E3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081-88C0-42E0-B42D-212597F2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8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474A-1A98-4A9B-9522-80BE7FC5E3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081-88C0-42E0-B42D-212597F2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4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474A-1A98-4A9B-9522-80BE7FC5E3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081-88C0-42E0-B42D-212597F2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6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474A-1A98-4A9B-9522-80BE7FC5E3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081-88C0-42E0-B42D-212597F2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5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474A-1A98-4A9B-9522-80BE7FC5E3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081-88C0-42E0-B42D-212597F2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4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474A-1A98-4A9B-9522-80BE7FC5E3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081-88C0-42E0-B42D-212597F2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8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474A-1A98-4A9B-9522-80BE7FC5E32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3081-88C0-42E0-B42D-212597F29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6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9085" y="2980592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교육훈련 설문 응답 신뢰도 분석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4291" y="6057900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smtClean="0">
                <a:latin typeface="+mn-ea"/>
              </a:rPr>
              <a:t>㈜유라 개발</a:t>
            </a:r>
            <a:r>
              <a:rPr lang="en-US" altLang="ko-KR" sz="1200" dirty="0" smtClean="0">
                <a:latin typeface="+mn-ea"/>
              </a:rPr>
              <a:t>4</a:t>
            </a:r>
            <a:r>
              <a:rPr lang="ko-KR" altLang="en-US" sz="1200" dirty="0" smtClean="0">
                <a:latin typeface="+mn-ea"/>
              </a:rPr>
              <a:t>팀</a:t>
            </a:r>
            <a:endParaRPr lang="en-US" altLang="ko-KR" sz="1200" dirty="0" smtClean="0">
              <a:latin typeface="+mn-ea"/>
            </a:endParaRPr>
          </a:p>
          <a:p>
            <a:pPr algn="r"/>
            <a:r>
              <a:rPr lang="en-US" altLang="ko-KR" sz="1200" dirty="0" smtClean="0">
                <a:latin typeface="+mn-ea"/>
              </a:rPr>
              <a:t>2019.11.20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52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68" y="1011116"/>
            <a:ext cx="65197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신뢰도란</a:t>
            </a:r>
            <a:r>
              <a:rPr lang="en-US" altLang="ko-KR" sz="1200" b="1" dirty="0" smtClean="0">
                <a:latin typeface="+mn-ea"/>
              </a:rPr>
              <a:t>?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유사한 </a:t>
            </a:r>
            <a:r>
              <a:rPr lang="ko-KR" altLang="en-US" sz="1200" dirty="0" smtClean="0">
                <a:latin typeface="+mn-ea"/>
              </a:rPr>
              <a:t>설문 문항의 반복 측정을 통해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어느 정도의 동일한 결과를 얻는지 </a:t>
            </a:r>
            <a:r>
              <a:rPr lang="ko-KR" altLang="en-US" sz="1200" dirty="0" smtClean="0">
                <a:latin typeface="+mn-ea"/>
              </a:rPr>
              <a:t>분석하는 방법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검정 방법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크론바흐알파</a:t>
            </a:r>
            <a:r>
              <a:rPr lang="en-US" altLang="ko-KR" sz="1200" dirty="0" smtClean="0">
                <a:latin typeface="+mn-ea"/>
              </a:rPr>
              <a:t>(Cronbach α) </a:t>
            </a:r>
            <a:r>
              <a:rPr lang="ko-KR" altLang="en-US" sz="1200" dirty="0" smtClean="0">
                <a:latin typeface="+mn-ea"/>
              </a:rPr>
              <a:t>값을 </a:t>
            </a:r>
            <a:r>
              <a:rPr lang="ko-KR" altLang="en-US" sz="1200" dirty="0" smtClean="0">
                <a:latin typeface="+mn-ea"/>
              </a:rPr>
              <a:t>이용함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	   </a:t>
            </a:r>
            <a:r>
              <a:rPr lang="ko-KR" altLang="en-US" sz="1200" dirty="0" smtClean="0">
                <a:latin typeface="+mn-ea"/>
              </a:rPr>
              <a:t>유사한 문항의 응답자 답변의 편차를 이용하여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측정 가능한 항목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응답을 척도</a:t>
            </a:r>
            <a:r>
              <a:rPr lang="en-US" altLang="ko-KR" sz="1200" dirty="0" smtClean="0">
                <a:latin typeface="+mn-ea"/>
              </a:rPr>
              <a:t>(1~5</a:t>
            </a:r>
            <a:r>
              <a:rPr lang="ko-KR" altLang="en-US" sz="1200" dirty="0" smtClean="0">
                <a:latin typeface="+mn-ea"/>
              </a:rPr>
              <a:t>점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로 나타낼 수 있는 항목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068" y="395653"/>
            <a:ext cx="1282723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</a:rPr>
              <a:t>응답 신뢰도</a:t>
            </a:r>
            <a:endParaRPr lang="ko-KR" altLang="en-US" sz="1600" b="1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46" y="2813243"/>
            <a:ext cx="3806642" cy="360233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78067" y="2382364"/>
            <a:ext cx="535451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신뢰도 분석이 가능한 항목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조직에 대한 요구 </a:t>
            </a:r>
            <a:r>
              <a:rPr lang="en-US" altLang="ko-KR" sz="1050" dirty="0" smtClean="0">
                <a:latin typeface="+mn-ea"/>
              </a:rPr>
              <a:t>(1</a:t>
            </a:r>
            <a:r>
              <a:rPr lang="ko-KR" altLang="en-US" sz="1050" dirty="0" smtClean="0">
                <a:latin typeface="+mn-ea"/>
              </a:rPr>
              <a:t>번</a:t>
            </a:r>
            <a:r>
              <a:rPr lang="en-US" altLang="ko-KR" sz="1050" dirty="0" smtClean="0">
                <a:latin typeface="+mn-ea"/>
              </a:rPr>
              <a:t>, 3</a:t>
            </a:r>
            <a:r>
              <a:rPr lang="ko-KR" altLang="en-US" sz="1050" dirty="0" smtClean="0">
                <a:latin typeface="+mn-ea"/>
              </a:rPr>
              <a:t>번</a:t>
            </a:r>
            <a:r>
              <a:rPr lang="en-US" altLang="ko-KR" sz="1050" dirty="0" smtClean="0">
                <a:latin typeface="+mn-ea"/>
              </a:rPr>
              <a:t>, 4</a:t>
            </a:r>
            <a:r>
              <a:rPr lang="ko-KR" altLang="en-US" sz="1050" dirty="0" smtClean="0">
                <a:latin typeface="+mn-ea"/>
              </a:rPr>
              <a:t>번</a:t>
            </a:r>
            <a:r>
              <a:rPr lang="en-US" altLang="ko-KR" sz="1050" dirty="0" smtClean="0">
                <a:latin typeface="+mn-ea"/>
              </a:rPr>
              <a:t>, 6</a:t>
            </a:r>
            <a:r>
              <a:rPr lang="ko-KR" altLang="en-US" sz="1050" dirty="0" smtClean="0">
                <a:latin typeface="+mn-ea"/>
              </a:rPr>
              <a:t>번</a:t>
            </a:r>
            <a:r>
              <a:rPr lang="en-US" altLang="ko-KR" sz="1050" dirty="0" smtClean="0">
                <a:latin typeface="+mn-ea"/>
              </a:rPr>
              <a:t>, 8</a:t>
            </a:r>
            <a:r>
              <a:rPr lang="ko-KR" altLang="en-US" sz="1050" dirty="0" smtClean="0">
                <a:latin typeface="+mn-ea"/>
              </a:rPr>
              <a:t>번</a:t>
            </a:r>
            <a:r>
              <a:rPr lang="en-US" altLang="ko-KR" sz="1050" dirty="0" smtClean="0">
                <a:latin typeface="+mn-ea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45461" y="3085805"/>
            <a:ext cx="4651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응답문항 척도화 </a:t>
            </a:r>
            <a:r>
              <a:rPr lang="en-US" altLang="ko-KR" sz="1200" dirty="0" smtClean="0">
                <a:latin typeface="+mn-ea"/>
              </a:rPr>
              <a:t>: 5</a:t>
            </a:r>
            <a:r>
              <a:rPr lang="ko-KR" altLang="en-US" sz="1200" dirty="0" smtClean="0">
                <a:latin typeface="+mn-ea"/>
              </a:rPr>
              <a:t>점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매우 그렇다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~ 1</a:t>
            </a:r>
            <a:r>
              <a:rPr lang="ko-KR" altLang="en-US" sz="1200" dirty="0" smtClean="0">
                <a:latin typeface="+mn-ea"/>
              </a:rPr>
              <a:t>점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매우 아니다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조직에 대한 요구에 대한 응답 신뢰도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Cronbach α = 0.74 </a:t>
            </a:r>
            <a:r>
              <a:rPr lang="ko-KR" altLang="en-US" sz="1200" dirty="0" smtClean="0">
                <a:latin typeface="+mn-ea"/>
              </a:rPr>
              <a:t>으로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신뢰도가 높다고 할 수 있음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71292" y="3976455"/>
            <a:ext cx="180535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*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신뢰도 판정 기준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(0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≤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α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≤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0.6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이상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수용할 수 있음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0.7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이상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높음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0.8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이상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매우 높음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579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68" y="1011116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항목 별 신뢰도 분석 가능 여부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068" y="3956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#</a:t>
            </a:r>
            <a:r>
              <a:rPr lang="ko-KR" altLang="en-US" sz="1600" b="1" dirty="0" smtClean="0">
                <a:latin typeface="+mn-ea"/>
              </a:rPr>
              <a:t>추가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39407"/>
              </p:ext>
            </p:extLst>
          </p:nvPr>
        </p:nvGraphicFramePr>
        <p:xfrm>
          <a:off x="687768" y="1380448"/>
          <a:ext cx="6851162" cy="28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18"/>
                <a:gridCol w="1647213"/>
                <a:gridCol w="1284377"/>
                <a:gridCol w="1284377"/>
                <a:gridCol w="1284377"/>
              </a:tblGrid>
              <a:tr h="351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대분류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세부 항목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전체 문항 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척도 문항 수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16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직무에 대한 요구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업무수행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161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직무 수행상의 어려움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신뢰도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계산 불가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1615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교육에 대한 요구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교육제도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인프라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신뢰도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계산 불가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161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교육과정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161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교육형태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161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교육참석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161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교육효과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신뢰도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계산 불가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8068" y="5995846"/>
            <a:ext cx="785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설문지 문항 중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척도로 변환할 수 있는 문항이 추가로 있을 경우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말씀해 주시면 다시 결과 전달 드리겠습니다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93058" y="4193368"/>
            <a:ext cx="43458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 smtClean="0">
                <a:latin typeface="+mn-ea"/>
              </a:rPr>
              <a:t>*</a:t>
            </a:r>
            <a:r>
              <a:rPr lang="ko-KR" altLang="en-US" sz="800" dirty="0" smtClean="0">
                <a:latin typeface="+mn-ea"/>
              </a:rPr>
              <a:t>척도 문항 기준 </a:t>
            </a:r>
            <a:r>
              <a:rPr lang="en-US" altLang="ko-KR" sz="800" dirty="0" smtClean="0">
                <a:latin typeface="+mn-ea"/>
              </a:rPr>
              <a:t>: </a:t>
            </a:r>
            <a:r>
              <a:rPr lang="ko-KR" altLang="en-US" sz="800" dirty="0" smtClean="0">
                <a:latin typeface="+mn-ea"/>
              </a:rPr>
              <a:t>설문지의 답변이 </a:t>
            </a:r>
            <a:r>
              <a:rPr lang="en-US" altLang="ko-KR" sz="800" dirty="0" smtClean="0">
                <a:latin typeface="+mn-ea"/>
              </a:rPr>
              <a:t>‘</a:t>
            </a:r>
            <a:r>
              <a:rPr lang="ko-KR" altLang="en-US" sz="800" dirty="0" smtClean="0">
                <a:latin typeface="+mn-ea"/>
              </a:rPr>
              <a:t>매우 아니다</a:t>
            </a:r>
            <a:r>
              <a:rPr lang="en-US" altLang="ko-KR" sz="800" dirty="0" smtClean="0">
                <a:latin typeface="+mn-ea"/>
              </a:rPr>
              <a:t>~</a:t>
            </a:r>
            <a:r>
              <a:rPr lang="ko-KR" altLang="en-US" sz="800" dirty="0" smtClean="0">
                <a:latin typeface="+mn-ea"/>
              </a:rPr>
              <a:t>매우 그렇다</a:t>
            </a:r>
            <a:r>
              <a:rPr lang="en-US" altLang="ko-KR" sz="800" dirty="0" smtClean="0">
                <a:latin typeface="+mn-ea"/>
              </a:rPr>
              <a:t>’</a:t>
            </a:r>
            <a:r>
              <a:rPr lang="ko-KR" altLang="en-US" sz="800" dirty="0" smtClean="0">
                <a:latin typeface="+mn-ea"/>
              </a:rPr>
              <a:t>로 이루어짐</a:t>
            </a:r>
            <a:endParaRPr lang="en-US" altLang="ko-KR" sz="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887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68" y="857318"/>
            <a:ext cx="6131807" cy="822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응답자 </a:t>
            </a:r>
            <a:r>
              <a:rPr lang="ko-KR" altLang="en-US" sz="1200" dirty="0" smtClean="0">
                <a:latin typeface="+mn-ea"/>
              </a:rPr>
              <a:t>특성 별로 답변에 차이가 있는가</a:t>
            </a:r>
            <a:r>
              <a:rPr lang="en-US" altLang="ko-KR" sz="1200" dirty="0" smtClean="0">
                <a:latin typeface="+mn-ea"/>
              </a:rPr>
              <a:t>?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- </a:t>
            </a:r>
            <a:r>
              <a:rPr lang="ko-KR" altLang="en-US" sz="1050" dirty="0" smtClean="0">
                <a:latin typeface="+mn-ea"/>
              </a:rPr>
              <a:t>설문지 </a:t>
            </a:r>
            <a:r>
              <a:rPr lang="ko-KR" altLang="en-US" sz="1050" dirty="0">
                <a:latin typeface="+mn-ea"/>
              </a:rPr>
              <a:t>상에서 알 수 있는 응답자 특성</a:t>
            </a:r>
            <a:r>
              <a:rPr lang="en-US" altLang="ko-KR" sz="1050" dirty="0">
                <a:latin typeface="+mn-ea"/>
              </a:rPr>
              <a:t>(</a:t>
            </a:r>
            <a:r>
              <a:rPr lang="ko-KR" altLang="en-US" sz="1050" dirty="0">
                <a:latin typeface="+mn-ea"/>
              </a:rPr>
              <a:t>직급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직책</a:t>
            </a:r>
            <a:r>
              <a:rPr lang="en-US" altLang="ko-KR" sz="1050" dirty="0">
                <a:latin typeface="+mn-ea"/>
              </a:rPr>
              <a:t>)</a:t>
            </a:r>
            <a:r>
              <a:rPr lang="ko-KR" altLang="en-US" sz="1050" dirty="0">
                <a:latin typeface="+mn-ea"/>
              </a:rPr>
              <a:t>별로 답변에 차이가 있는지 통계적으로 </a:t>
            </a:r>
            <a:r>
              <a:rPr lang="ko-KR" altLang="en-US" sz="1050" dirty="0" smtClean="0">
                <a:latin typeface="+mn-ea"/>
              </a:rPr>
              <a:t>검증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- </a:t>
            </a:r>
            <a:r>
              <a:rPr lang="ko-KR" altLang="en-US" sz="1050" dirty="0" smtClean="0">
                <a:latin typeface="+mn-ea"/>
              </a:rPr>
              <a:t>방법 </a:t>
            </a:r>
            <a:r>
              <a:rPr lang="en-US" altLang="ko-KR" sz="1050" dirty="0">
                <a:latin typeface="+mn-ea"/>
              </a:rPr>
              <a:t>: </a:t>
            </a:r>
            <a:r>
              <a:rPr lang="ko-KR" altLang="en-US" sz="1050" dirty="0" err="1">
                <a:latin typeface="+mn-ea"/>
              </a:rPr>
              <a:t>카이스퀘어</a:t>
            </a:r>
            <a:r>
              <a:rPr lang="ko-KR" altLang="en-US" sz="1050" dirty="0">
                <a:latin typeface="+mn-ea"/>
              </a:rPr>
              <a:t> </a:t>
            </a:r>
            <a:r>
              <a:rPr lang="ko-KR" altLang="en-US" sz="1050" dirty="0" smtClean="0">
                <a:latin typeface="+mn-ea"/>
              </a:rPr>
              <a:t>검정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068" y="39565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+mn-ea"/>
              </a:rPr>
              <a:t>#</a:t>
            </a:r>
            <a:r>
              <a:rPr lang="ko-KR" altLang="en-US" sz="1600" b="1" dirty="0" smtClean="0">
                <a:latin typeface="+mn-ea"/>
              </a:rPr>
              <a:t>추가</a:t>
            </a:r>
            <a:endParaRPr lang="ko-KR" altLang="en-US" sz="1600" b="1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70468"/>
              </p:ext>
            </p:extLst>
          </p:nvPr>
        </p:nvGraphicFramePr>
        <p:xfrm>
          <a:off x="546360" y="1814283"/>
          <a:ext cx="5422651" cy="475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88"/>
                <a:gridCol w="4086163"/>
                <a:gridCol w="538100"/>
                <a:gridCol w="538100"/>
              </a:tblGrid>
              <a:tr h="2430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문항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P-value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직책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P-value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귀하는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회사의 비전과 핵심가치에 대해 충분히 알고 있다고 생각하십니까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0.0001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비전과 핵심가치 공유를 위해 어떤 방법이 효과적이라고 생각하십니까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0.0301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0.9954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경영진의 의사결정이나 회사정책이 직원들에게 잘 전달되고 있습니까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0.0004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0.0172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내 커뮤니케이션이 잘 이루어지고 있습니까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0.0003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부서간 혹은 본부간 업무협조가 잘 이루어지고 있습니까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0.0106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0.1189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귀하의 목표 달성이 조직의 목표 달성에 중요한 역할을 한다고 생각하십니까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0.0000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0.0898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귀하는 현재 업무수행에 어려움을 느끼고 있습니까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0.2080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0.8687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업무수행을 방해하는 가장 큰 요인은 무엇입니까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0.0000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개인역량 부족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부족한 개인역량은 어떠한 것입니까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0.7322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귀하는 부족한 개인역량을 어떻게 개발하고 있습니까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0.0000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기업교육의 역할 중 가장 중요하다고 생각하는 것을 선택해주시기 바랍니다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0.4486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당사 교육제도에 대한 홍보와 안내가 충분히 제공되고 있다고 생각하십니까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0.7793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0.2531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운영중인 교육과정 중 개선이 필요한 과정을 선택해주시기 바랍니다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0.0000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귀하가 생각하는 가장 효과적인 교육방법은 무엇입니까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0.0141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귀하는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집체교육시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 교육장 중 어느 곳을 더 선호하십니까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0.2316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0.1925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참석 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 큰 방해요인은 무엇입니까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0.1052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0.0052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입과 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시 가장 큰 방해요인은 무엇입니까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0.5810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0.0004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</a:tr>
              <a:tr h="2430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귀하가 수강하신 교육이 회사생활이나 업무에 도움이 되었습니까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  <a:cs typeface="+mn-cs"/>
                        </a:rPr>
                        <a:t>0.8134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  <a:cs typeface="+mn-cs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0.0008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L="46800" marR="468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E5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84701" y="1779248"/>
            <a:ext cx="318704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P-value </a:t>
            </a:r>
            <a:r>
              <a:rPr lang="ko-KR" altLang="en-US" sz="1000" dirty="0" smtClean="0">
                <a:latin typeface="+mn-ea"/>
              </a:rPr>
              <a:t>값이 </a:t>
            </a:r>
            <a:r>
              <a:rPr lang="en-US" altLang="ko-KR" sz="1000" dirty="0" smtClean="0">
                <a:latin typeface="+mn-ea"/>
              </a:rPr>
              <a:t>0.05 </a:t>
            </a:r>
            <a:r>
              <a:rPr lang="ko-KR" altLang="en-US" sz="1000" dirty="0" smtClean="0">
                <a:latin typeface="+mn-ea"/>
              </a:rPr>
              <a:t>보다 작은 경우</a:t>
            </a:r>
            <a:r>
              <a:rPr lang="en-US" altLang="ko-KR" sz="1000" dirty="0" smtClean="0">
                <a:latin typeface="+mn-ea"/>
              </a:rPr>
              <a:t>,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‘</a:t>
            </a:r>
            <a:r>
              <a:rPr lang="ko-KR" altLang="en-US" sz="1000" dirty="0" smtClean="0">
                <a:latin typeface="+mn-ea"/>
              </a:rPr>
              <a:t>직급 별로 해당문항에 대한 답변의 차이가 유의하다</a:t>
            </a:r>
            <a:r>
              <a:rPr lang="en-US" altLang="ko-KR" sz="1000" dirty="0" smtClean="0">
                <a:latin typeface="+mn-ea"/>
              </a:rPr>
              <a:t>.’ </a:t>
            </a:r>
            <a:r>
              <a:rPr lang="ko-KR" altLang="en-US" sz="1000" dirty="0" smtClean="0">
                <a:latin typeface="+mn-ea"/>
              </a:rPr>
              <a:t>라고 해석이 가능합니다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n-ea"/>
              </a:rPr>
              <a:t>   [ </a:t>
            </a:r>
            <a:r>
              <a:rPr lang="ko-KR" altLang="en-US" sz="1000" dirty="0" smtClean="0">
                <a:latin typeface="+mn-ea"/>
              </a:rPr>
              <a:t>해석 예 </a:t>
            </a:r>
            <a:r>
              <a:rPr lang="en-US" altLang="ko-KR" sz="1000" dirty="0" smtClean="0">
                <a:latin typeface="+mn-ea"/>
              </a:rPr>
              <a:t>]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+mn-ea"/>
              </a:rPr>
              <a:t>P-value &lt; 0.05</a:t>
            </a:r>
            <a:r>
              <a:rPr lang="ko-KR" altLang="en-US" sz="900" dirty="0" smtClean="0">
                <a:latin typeface="+mn-ea"/>
              </a:rPr>
              <a:t>인 경우</a:t>
            </a:r>
            <a:r>
              <a:rPr lang="en-US" altLang="ko-KR" sz="900" dirty="0" smtClean="0">
                <a:latin typeface="+mn-ea"/>
              </a:rPr>
              <a:t/>
            </a:r>
            <a:br>
              <a:rPr lang="en-US" altLang="ko-KR" sz="900" dirty="0" smtClean="0">
                <a:latin typeface="+mn-ea"/>
              </a:rPr>
            </a:br>
            <a:r>
              <a:rPr lang="en-US" altLang="ko-KR" sz="900" dirty="0" smtClean="0">
                <a:latin typeface="+mn-ea"/>
              </a:rPr>
              <a:t># </a:t>
            </a:r>
            <a:r>
              <a:rPr lang="ko-KR" altLang="en-US" sz="900" dirty="0" smtClean="0">
                <a:latin typeface="+mn-ea"/>
              </a:rPr>
              <a:t>문항 </a:t>
            </a:r>
            <a:r>
              <a:rPr lang="en-US" altLang="ko-KR" sz="900" dirty="0" smtClean="0">
                <a:latin typeface="+mn-ea"/>
              </a:rPr>
              <a:t>1</a:t>
            </a:r>
            <a:r>
              <a:rPr lang="ko-KR" altLang="en-US" sz="900" dirty="0" smtClean="0">
                <a:latin typeface="+mn-ea"/>
              </a:rPr>
              <a:t>번</a:t>
            </a:r>
            <a:r>
              <a:rPr lang="en-US" altLang="ko-KR" sz="900" dirty="0" smtClean="0">
                <a:latin typeface="+mn-ea"/>
              </a:rPr>
              <a:t/>
            </a:r>
            <a:br>
              <a:rPr lang="en-US" altLang="ko-KR" sz="900" dirty="0" smtClean="0">
                <a:latin typeface="+mn-ea"/>
              </a:rPr>
            </a:br>
            <a:r>
              <a:rPr lang="en-US" altLang="ko-KR" sz="900" dirty="0" smtClean="0">
                <a:latin typeface="+mn-ea"/>
              </a:rPr>
              <a:t>: </a:t>
            </a:r>
            <a:r>
              <a:rPr lang="ko-KR" altLang="en-US" sz="900" dirty="0" smtClean="0">
                <a:latin typeface="+mn-ea"/>
              </a:rPr>
              <a:t>직급과 직책 별로 회사의 비전과 핵심가치에 대해 알고 있다고 생각하는 비율이 다르다</a:t>
            </a:r>
            <a:r>
              <a:rPr lang="en-US" altLang="ko-KR" sz="9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latin typeface="+mn-ea"/>
              </a:rPr>
              <a:t>P-value &gt; 0.05</a:t>
            </a:r>
            <a:r>
              <a:rPr lang="ko-KR" altLang="en-US" sz="900" dirty="0" smtClean="0">
                <a:latin typeface="+mn-ea"/>
              </a:rPr>
              <a:t>인 경우</a:t>
            </a:r>
            <a:r>
              <a:rPr lang="en-US" altLang="ko-KR" sz="900" dirty="0" smtClean="0">
                <a:latin typeface="+mn-ea"/>
              </a:rPr>
              <a:t/>
            </a:r>
            <a:br>
              <a:rPr lang="en-US" altLang="ko-KR" sz="900" dirty="0" smtClean="0">
                <a:latin typeface="+mn-ea"/>
              </a:rPr>
            </a:br>
            <a:r>
              <a:rPr lang="en-US" altLang="ko-KR" sz="900" dirty="0" smtClean="0">
                <a:latin typeface="+mn-ea"/>
              </a:rPr>
              <a:t>#</a:t>
            </a:r>
            <a:r>
              <a:rPr lang="ko-KR" altLang="en-US" sz="900" dirty="0" smtClean="0">
                <a:latin typeface="+mn-ea"/>
              </a:rPr>
              <a:t>문항 </a:t>
            </a:r>
            <a:r>
              <a:rPr lang="en-US" altLang="ko-KR" sz="900" dirty="0" smtClean="0">
                <a:latin typeface="+mn-ea"/>
              </a:rPr>
              <a:t>15</a:t>
            </a:r>
            <a:br>
              <a:rPr lang="en-US" altLang="ko-KR" sz="900" dirty="0" smtClean="0">
                <a:latin typeface="+mn-ea"/>
              </a:rPr>
            </a:br>
            <a:r>
              <a:rPr lang="en-US" altLang="ko-KR" sz="900" dirty="0" smtClean="0">
                <a:latin typeface="+mn-ea"/>
              </a:rPr>
              <a:t>: </a:t>
            </a:r>
            <a:r>
              <a:rPr lang="ko-KR" altLang="en-US" sz="900" dirty="0" smtClean="0">
                <a:latin typeface="+mn-ea"/>
              </a:rPr>
              <a:t>업무수행에 어려움을 느끼는 정도는 직급이나 직책과 관련이 없다</a:t>
            </a:r>
            <a:r>
              <a:rPr lang="en-US" altLang="ko-KR" sz="900" dirty="0" smtClean="0">
                <a:latin typeface="+mn-ea"/>
              </a:rPr>
              <a:t>.</a:t>
            </a:r>
            <a:endParaRPr lang="en-US" altLang="ko-KR" sz="900" dirty="0" smtClean="0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587548" y="3776831"/>
            <a:ext cx="2181345" cy="1337510"/>
            <a:chOff x="6587548" y="3592193"/>
            <a:chExt cx="2181345" cy="1337510"/>
          </a:xfrm>
        </p:grpSpPr>
        <p:sp>
          <p:nvSpPr>
            <p:cNvPr id="11" name="TextBox 10"/>
            <p:cNvSpPr txBox="1"/>
            <p:nvPr/>
          </p:nvSpPr>
          <p:spPr>
            <a:xfrm>
              <a:off x="6847761" y="3592193"/>
              <a:ext cx="1470766" cy="253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" dirty="0" smtClean="0">
                  <a:latin typeface="+mn-ea"/>
                </a:rPr>
                <a:t>[</a:t>
              </a:r>
              <a:r>
                <a:rPr lang="ko-KR" altLang="en-US" sz="800" dirty="0" smtClean="0">
                  <a:latin typeface="+mn-ea"/>
                </a:rPr>
                <a:t>직급별 답변 비율</a:t>
              </a:r>
              <a:r>
                <a:rPr lang="en-US" altLang="ko-KR" sz="800" dirty="0" smtClean="0">
                  <a:latin typeface="+mn-ea"/>
                </a:rPr>
                <a:t>]</a:t>
              </a:r>
              <a:endParaRPr lang="en-US" altLang="ko-KR" sz="700" dirty="0" smtClean="0">
                <a:latin typeface="+mn-ea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l="3776" r="5457" b="6783"/>
            <a:stretch/>
          </p:blipFill>
          <p:spPr>
            <a:xfrm>
              <a:off x="6587548" y="3792652"/>
              <a:ext cx="2181345" cy="1137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292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419</Words>
  <Application>Microsoft Office PowerPoint</Application>
  <PresentationFormat>A4 용지(210x297mm)</PresentationFormat>
  <Paragraphs>138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바탕체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67</cp:revision>
  <dcterms:created xsi:type="dcterms:W3CDTF">2019-11-19T05:09:23Z</dcterms:created>
  <dcterms:modified xsi:type="dcterms:W3CDTF">2019-11-20T02:17:34Z</dcterms:modified>
</cp:coreProperties>
</file>