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763" autoAdjust="0"/>
  </p:normalViewPr>
  <p:slideViewPr>
    <p:cSldViewPr snapToGrid="0" showGuides="1">
      <p:cViewPr varScale="1">
        <p:scale>
          <a:sx n="77" d="100"/>
          <a:sy n="77" d="100"/>
        </p:scale>
        <p:origin x="88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12C4C1-6372-44A9-8FD7-603312795958}" type="datetimeFigureOut">
              <a:rPr lang="tr-TR" smtClean="0"/>
              <a:t>18.08.2023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80CDB-A628-46E7-AEEC-59DF77297E73}" type="slidenum">
              <a:rPr lang="tr-TR" smtClean="0"/>
              <a:t>‹#›</a:t>
            </a:fld>
            <a:endParaRPr lang="tr-TR"/>
          </a:p>
        </p:txBody>
      </p:sp>
    </p:spTree>
    <p:extLst>
      <p:ext uri="{BB962C8B-B14F-4D97-AF65-F5344CB8AC3E}">
        <p14:creationId xmlns:p14="http://schemas.microsoft.com/office/powerpoint/2010/main" val="195449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4F780CDB-A628-46E7-AEEC-59DF77297E73}" type="slidenum">
              <a:rPr lang="tr-TR" smtClean="0"/>
              <a:t>9</a:t>
            </a:fld>
            <a:endParaRPr lang="tr-TR"/>
          </a:p>
        </p:txBody>
      </p:sp>
    </p:spTree>
    <p:extLst>
      <p:ext uri="{BB962C8B-B14F-4D97-AF65-F5344CB8AC3E}">
        <p14:creationId xmlns:p14="http://schemas.microsoft.com/office/powerpoint/2010/main" val="3602470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tr-TR"/>
              <a:t>Asıl başlık stilini düzenlemek için tıklayın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lgn="l">
              <a:defRPr/>
            </a:lvl1pPr>
          </a:lstStyle>
          <a:p>
            <a:fld id="{32D7B866-4A15-4802-9A99-3B77DC5DC61A}" type="datetimeFigureOut">
              <a:rPr lang="tr-TR" smtClean="0"/>
              <a:t>18.08.2023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20F9168-DCAB-487D-B212-2D89E09D89E1}" type="slidenum">
              <a:rPr lang="tr-TR" smtClean="0"/>
              <a:t>‹#›</a:t>
            </a:fld>
            <a:endParaRPr lang="tr-T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2134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2D7B866-4A15-4802-9A99-3B77DC5DC61A}" type="datetimeFigureOut">
              <a:rPr lang="tr-TR" smtClean="0"/>
              <a:t>18.08.2023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20F9168-DCAB-487D-B212-2D89E09D89E1}" type="slidenum">
              <a:rPr lang="tr-TR" smtClean="0"/>
              <a:t>‹#›</a:t>
            </a:fld>
            <a:endParaRPr lang="tr-TR"/>
          </a:p>
        </p:txBody>
      </p:sp>
    </p:spTree>
    <p:extLst>
      <p:ext uri="{BB962C8B-B14F-4D97-AF65-F5344CB8AC3E}">
        <p14:creationId xmlns:p14="http://schemas.microsoft.com/office/powerpoint/2010/main" val="1768929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2D7B866-4A15-4802-9A99-3B77DC5DC61A}" type="datetimeFigureOut">
              <a:rPr lang="tr-TR" smtClean="0"/>
              <a:t>18.08.2023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20F9168-DCAB-487D-B212-2D89E09D89E1}" type="slidenum">
              <a:rPr lang="tr-TR" smtClean="0"/>
              <a:t>‹#›</a:t>
            </a:fld>
            <a:endParaRPr lang="tr-T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090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2D7B866-4A15-4802-9A99-3B77DC5DC61A}" type="datetimeFigureOut">
              <a:rPr lang="tr-TR" smtClean="0"/>
              <a:t>18.08.2023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20F9168-DCAB-487D-B212-2D89E09D89E1}" type="slidenum">
              <a:rPr lang="tr-TR" smtClean="0"/>
              <a:t>‹#›</a:t>
            </a:fld>
            <a:endParaRPr lang="tr-TR"/>
          </a:p>
        </p:txBody>
      </p:sp>
    </p:spTree>
    <p:extLst>
      <p:ext uri="{BB962C8B-B14F-4D97-AF65-F5344CB8AC3E}">
        <p14:creationId xmlns:p14="http://schemas.microsoft.com/office/powerpoint/2010/main" val="1052775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2D7B866-4A15-4802-9A99-3B77DC5DC61A}" type="datetimeFigureOut">
              <a:rPr lang="tr-TR" smtClean="0"/>
              <a:t>18.08.2023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20F9168-DCAB-487D-B212-2D89E09D89E1}" type="slidenum">
              <a:rPr lang="tr-TR" smtClean="0"/>
              <a:t>‹#›</a:t>
            </a:fld>
            <a:endParaRPr lang="tr-T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79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2D7B866-4A15-4802-9A99-3B77DC5DC61A}" type="datetimeFigureOut">
              <a:rPr lang="tr-TR" smtClean="0"/>
              <a:t>18.08.2023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20F9168-DCAB-487D-B212-2D89E09D89E1}" type="slidenum">
              <a:rPr lang="tr-TR" smtClean="0"/>
              <a:t>‹#›</a:t>
            </a:fld>
            <a:endParaRPr lang="tr-TR"/>
          </a:p>
        </p:txBody>
      </p:sp>
    </p:spTree>
    <p:extLst>
      <p:ext uri="{BB962C8B-B14F-4D97-AF65-F5344CB8AC3E}">
        <p14:creationId xmlns:p14="http://schemas.microsoft.com/office/powerpoint/2010/main" val="2741059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24128" y="2967788"/>
            <a:ext cx="4754880" cy="33415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tr-TR"/>
              <a:t>Asıl metin stillerini düzenlemek için tıklayın</a:t>
            </a:r>
          </a:p>
        </p:txBody>
      </p:sp>
      <p:sp>
        <p:nvSpPr>
          <p:cNvPr id="6" name="Content Placeholder 5"/>
          <p:cNvSpPr>
            <a:spLocks noGrp="1"/>
          </p:cNvSpPr>
          <p:nvPr>
            <p:ph sz="quarter" idx="4"/>
          </p:nvPr>
        </p:nvSpPr>
        <p:spPr>
          <a:xfrm>
            <a:off x="5990888" y="2967788"/>
            <a:ext cx="4754880" cy="33415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2D7B866-4A15-4802-9A99-3B77DC5DC61A}" type="datetimeFigureOut">
              <a:rPr lang="tr-TR" smtClean="0"/>
              <a:t>18.08.2023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20F9168-DCAB-487D-B212-2D89E09D89E1}" type="slidenum">
              <a:rPr lang="tr-TR" smtClean="0"/>
              <a:t>‹#›</a:t>
            </a:fld>
            <a:endParaRPr lang="tr-TR"/>
          </a:p>
        </p:txBody>
      </p:sp>
    </p:spTree>
    <p:extLst>
      <p:ext uri="{BB962C8B-B14F-4D97-AF65-F5344CB8AC3E}">
        <p14:creationId xmlns:p14="http://schemas.microsoft.com/office/powerpoint/2010/main" val="28306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2D7B866-4A15-4802-9A99-3B77DC5DC61A}" type="datetimeFigureOut">
              <a:rPr lang="tr-TR" smtClean="0"/>
              <a:t>18.08.2023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20F9168-DCAB-487D-B212-2D89E09D89E1}" type="slidenum">
              <a:rPr lang="tr-TR" smtClean="0"/>
              <a:t>‹#›</a:t>
            </a:fld>
            <a:endParaRPr lang="tr-TR"/>
          </a:p>
        </p:txBody>
      </p:sp>
    </p:spTree>
    <p:extLst>
      <p:ext uri="{BB962C8B-B14F-4D97-AF65-F5344CB8AC3E}">
        <p14:creationId xmlns:p14="http://schemas.microsoft.com/office/powerpoint/2010/main" val="1056008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D7B866-4A15-4802-9A99-3B77DC5DC61A}" type="datetimeFigureOut">
              <a:rPr lang="tr-TR" smtClean="0"/>
              <a:t>18.08.2023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20F9168-DCAB-487D-B212-2D89E09D89E1}" type="slidenum">
              <a:rPr lang="tr-TR" smtClean="0"/>
              <a:t>‹#›</a:t>
            </a:fld>
            <a:endParaRPr lang="tr-TR"/>
          </a:p>
        </p:txBody>
      </p:sp>
    </p:spTree>
    <p:extLst>
      <p:ext uri="{BB962C8B-B14F-4D97-AF65-F5344CB8AC3E}">
        <p14:creationId xmlns:p14="http://schemas.microsoft.com/office/powerpoint/2010/main" val="4108517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tr-TR"/>
              <a:t>Asıl başlık stilini düzenlemek için tıklayın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2D7B866-4A15-4802-9A99-3B77DC5DC61A}" type="datetimeFigureOut">
              <a:rPr lang="tr-TR" smtClean="0"/>
              <a:t>18.08.2023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20F9168-DCAB-487D-B212-2D89E09D89E1}" type="slidenum">
              <a:rPr lang="tr-TR" smtClean="0"/>
              <a:t>‹#›</a:t>
            </a:fld>
            <a:endParaRPr lang="tr-TR"/>
          </a:p>
        </p:txBody>
      </p:sp>
    </p:spTree>
    <p:extLst>
      <p:ext uri="{BB962C8B-B14F-4D97-AF65-F5344CB8AC3E}">
        <p14:creationId xmlns:p14="http://schemas.microsoft.com/office/powerpoint/2010/main" val="2306099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2D7B866-4A15-4802-9A99-3B77DC5DC61A}" type="datetimeFigureOut">
              <a:rPr lang="tr-TR" smtClean="0"/>
              <a:t>18.08.2023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20F9168-DCAB-487D-B212-2D89E09D89E1}" type="slidenum">
              <a:rPr lang="tr-TR" smtClean="0"/>
              <a:t>‹#›</a:t>
            </a:fld>
            <a:endParaRPr lang="tr-T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06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2D7B866-4A15-4802-9A99-3B77DC5DC61A}" type="datetimeFigureOut">
              <a:rPr lang="tr-TR" smtClean="0"/>
              <a:t>18.08.2023</a:t>
            </a:fld>
            <a:endParaRPr lang="tr-T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tr-T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20F9168-DCAB-487D-B212-2D89E09D89E1}" type="slidenum">
              <a:rPr lang="tr-TR" smtClean="0"/>
              <a:t>‹#›</a:t>
            </a:fld>
            <a:endParaRPr lang="tr-T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558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atlassian.com/agile/kanban/kanban-vs-scrum" TargetMode="External"/><Relationship Id="rId3" Type="http://schemas.openxmlformats.org/officeDocument/2006/relationships/hyperlink" Target="https://www.atlassian.com/jira" TargetMode="External"/><Relationship Id="rId7" Type="http://schemas.openxmlformats.org/officeDocument/2006/relationships/hyperlink" Target="https://slack.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figma.com/figjam/team-collaboration/" TargetMode="External"/><Relationship Id="rId5" Type="http://schemas.openxmlformats.org/officeDocument/2006/relationships/hyperlink" Target="https://miro.com/" TargetMode="External"/><Relationship Id="rId4" Type="http://schemas.openxmlformats.org/officeDocument/2006/relationships/hyperlink" Target="https://www.atlassian.com/software/confluen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85DBC2-9ED3-2747-1954-CF2371DB56A2}"/>
              </a:ext>
            </a:extLst>
          </p:cNvPr>
          <p:cNvSpPr>
            <a:spLocks noGrp="1"/>
          </p:cNvSpPr>
          <p:nvPr>
            <p:ph type="ctrTitle"/>
          </p:nvPr>
        </p:nvSpPr>
        <p:spPr/>
        <p:txBody>
          <a:bodyPr/>
          <a:lstStyle/>
          <a:p>
            <a:r>
              <a:rPr lang="en-US" sz="1800" b="1" i="0" u="none" strike="noStrike" dirty="0">
                <a:solidFill>
                  <a:srgbClr val="000000"/>
                </a:solidFill>
                <a:effectLst/>
                <a:latin typeface="Arial" panose="020B0604020202020204" pitchFamily="34" charset="0"/>
              </a:rPr>
              <a:t> Introduction to ML in Business</a:t>
            </a:r>
            <a:endParaRPr lang="tr-TR" dirty="0"/>
          </a:p>
        </p:txBody>
      </p:sp>
      <p:sp>
        <p:nvSpPr>
          <p:cNvPr id="3" name="Alt Başlık 2">
            <a:extLst>
              <a:ext uri="{FF2B5EF4-FFF2-40B4-BE49-F238E27FC236}">
                <a16:creationId xmlns:a16="http://schemas.microsoft.com/office/drawing/2014/main" id="{F6E33904-856F-7E1D-09AE-2C2279A125C2}"/>
              </a:ext>
            </a:extLst>
          </p:cNvPr>
          <p:cNvSpPr>
            <a:spLocks noGrp="1"/>
          </p:cNvSpPr>
          <p:nvPr>
            <p:ph type="subTitle" idx="1"/>
          </p:nvPr>
        </p:nvSpPr>
        <p:spPr/>
        <p:txBody>
          <a:bodyPr/>
          <a:lstStyle/>
          <a:p>
            <a:r>
              <a:rPr lang="tr-TR" dirty="0"/>
              <a:t>Hasan AVCI</a:t>
            </a:r>
          </a:p>
          <a:p>
            <a:r>
              <a:rPr lang="tr-TR"/>
              <a:t>INZVA – APPLIED AI #7</a:t>
            </a:r>
            <a:endParaRPr lang="tr-TR" dirty="0"/>
          </a:p>
        </p:txBody>
      </p:sp>
    </p:spTree>
    <p:extLst>
      <p:ext uri="{BB962C8B-B14F-4D97-AF65-F5344CB8AC3E}">
        <p14:creationId xmlns:p14="http://schemas.microsoft.com/office/powerpoint/2010/main" val="2046080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E9BE98-804A-B8A8-3C93-A2D2684FBF1E}"/>
              </a:ext>
            </a:extLst>
          </p:cNvPr>
          <p:cNvSpPr>
            <a:spLocks noGrp="1"/>
          </p:cNvSpPr>
          <p:nvPr>
            <p:ph type="title"/>
          </p:nvPr>
        </p:nvSpPr>
        <p:spPr/>
        <p:txBody>
          <a:bodyPr/>
          <a:lstStyle/>
          <a:p>
            <a:r>
              <a:rPr lang="tr-TR" dirty="0"/>
              <a:t>TOOLSET USED ın busıness FREQ.</a:t>
            </a:r>
          </a:p>
        </p:txBody>
      </p:sp>
      <p:pic>
        <p:nvPicPr>
          <p:cNvPr id="2050" name="Picture 2">
            <a:extLst>
              <a:ext uri="{FF2B5EF4-FFF2-40B4-BE49-F238E27FC236}">
                <a16:creationId xmlns:a16="http://schemas.microsoft.com/office/drawing/2014/main" id="{3F2043DF-AC93-7533-3A60-8CFC561980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993762"/>
            <a:ext cx="9720072" cy="4453867"/>
          </a:xfrm>
          <a:prstGeom prst="rect">
            <a:avLst/>
          </a:prstGeom>
          <a:noFill/>
          <a:extLst>
            <a:ext uri="{909E8E84-426E-40DD-AFC4-6F175D3DCCD1}">
              <a14:hiddenFill xmlns:a14="http://schemas.microsoft.com/office/drawing/2010/main">
                <a:solidFill>
                  <a:srgbClr val="FFFFFF"/>
                </a:solidFill>
              </a14:hiddenFill>
            </a:ext>
          </a:extLst>
        </p:spPr>
      </p:pic>
      <p:sp>
        <p:nvSpPr>
          <p:cNvPr id="8" name="Metin kutusu 7">
            <a:extLst>
              <a:ext uri="{FF2B5EF4-FFF2-40B4-BE49-F238E27FC236}">
                <a16:creationId xmlns:a16="http://schemas.microsoft.com/office/drawing/2014/main" id="{154F662D-7587-AEF9-ADF2-035E8803535E}"/>
              </a:ext>
            </a:extLst>
          </p:cNvPr>
          <p:cNvSpPr txBox="1"/>
          <p:nvPr/>
        </p:nvSpPr>
        <p:spPr>
          <a:xfrm>
            <a:off x="4830417" y="6447629"/>
            <a:ext cx="6463949" cy="369332"/>
          </a:xfrm>
          <a:prstGeom prst="rect">
            <a:avLst/>
          </a:prstGeom>
          <a:noFill/>
        </p:spPr>
        <p:txBody>
          <a:bodyPr wrap="none" rtlCol="0">
            <a:spAutoFit/>
          </a:bodyPr>
          <a:lstStyle/>
          <a:p>
            <a:r>
              <a:rPr lang="tr-TR" dirty="0"/>
              <a:t>https://mlops.community/mlops-is-a-mess-but-thats-to-be-expected/</a:t>
            </a:r>
          </a:p>
        </p:txBody>
      </p:sp>
    </p:spTree>
    <p:extLst>
      <p:ext uri="{BB962C8B-B14F-4D97-AF65-F5344CB8AC3E}">
        <p14:creationId xmlns:p14="http://schemas.microsoft.com/office/powerpoint/2010/main" val="1059926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ADEE99-8C65-43D8-841C-0E40EB09925A}"/>
              </a:ext>
            </a:extLst>
          </p:cNvPr>
          <p:cNvSpPr>
            <a:spLocks noGrp="1"/>
          </p:cNvSpPr>
          <p:nvPr>
            <p:ph type="title"/>
          </p:nvPr>
        </p:nvSpPr>
        <p:spPr/>
        <p:txBody>
          <a:bodyPr/>
          <a:lstStyle/>
          <a:p>
            <a:r>
              <a:rPr lang="tr-TR" dirty="0"/>
              <a:t>ML In Busıness </a:t>
            </a:r>
            <a:r>
              <a:rPr lang="tr-TR" dirty="0" err="1"/>
              <a:t>vs</a:t>
            </a:r>
            <a:r>
              <a:rPr lang="tr-TR" dirty="0"/>
              <a:t> ML IN RESEARCH &amp; YOUTUBE</a:t>
            </a:r>
          </a:p>
        </p:txBody>
      </p:sp>
      <p:sp>
        <p:nvSpPr>
          <p:cNvPr id="3" name="İçerik Yer Tutucusu 2">
            <a:extLst>
              <a:ext uri="{FF2B5EF4-FFF2-40B4-BE49-F238E27FC236}">
                <a16:creationId xmlns:a16="http://schemas.microsoft.com/office/drawing/2014/main" id="{7BF41E8A-FE96-2C24-8625-3FD6E1285FA8}"/>
              </a:ext>
            </a:extLst>
          </p:cNvPr>
          <p:cNvSpPr>
            <a:spLocks noGrp="1"/>
          </p:cNvSpPr>
          <p:nvPr>
            <p:ph idx="1"/>
          </p:nvPr>
        </p:nvSpPr>
        <p:spPr>
          <a:xfrm>
            <a:off x="3330006" y="2249424"/>
            <a:ext cx="5774237" cy="4023360"/>
          </a:xfrm>
        </p:spPr>
        <p:txBody>
          <a:bodyPr/>
          <a:lstStyle/>
          <a:p>
            <a:pPr>
              <a:buFont typeface="Arial" panose="020B0604020202020204" pitchFamily="34" charset="0"/>
              <a:buChar char="•"/>
            </a:pPr>
            <a:r>
              <a:rPr lang="tr-TR" dirty="0"/>
              <a:t> Data is </a:t>
            </a:r>
            <a:r>
              <a:rPr lang="tr-TR" dirty="0" err="1"/>
              <a:t>ready</a:t>
            </a:r>
            <a:r>
              <a:rPr lang="tr-TR" dirty="0"/>
              <a:t> </a:t>
            </a:r>
            <a:r>
              <a:rPr lang="tr-TR" dirty="0" err="1"/>
              <a:t>and</a:t>
            </a:r>
            <a:r>
              <a:rPr lang="tr-TR" dirty="0"/>
              <a:t> </a:t>
            </a:r>
            <a:r>
              <a:rPr lang="tr-TR" dirty="0" err="1"/>
              <a:t>easy</a:t>
            </a:r>
            <a:r>
              <a:rPr lang="tr-TR" dirty="0"/>
              <a:t>.</a:t>
            </a:r>
          </a:p>
          <a:p>
            <a:pPr>
              <a:buFont typeface="Arial" panose="020B0604020202020204" pitchFamily="34" charset="0"/>
              <a:buChar char="•"/>
            </a:pPr>
            <a:r>
              <a:rPr lang="tr-TR" dirty="0"/>
              <a:t> </a:t>
            </a:r>
            <a:r>
              <a:rPr lang="tr-TR" dirty="0" err="1"/>
              <a:t>Implementing</a:t>
            </a:r>
            <a:r>
              <a:rPr lang="tr-TR" dirty="0"/>
              <a:t> ML </a:t>
            </a:r>
            <a:r>
              <a:rPr lang="tr-TR" dirty="0" err="1"/>
              <a:t>Algorithms</a:t>
            </a:r>
            <a:r>
              <a:rPr lang="tr-TR" dirty="0"/>
              <a:t> is </a:t>
            </a:r>
            <a:r>
              <a:rPr lang="tr-TR" dirty="0" err="1"/>
              <a:t>the</a:t>
            </a:r>
            <a:r>
              <a:rPr lang="tr-TR" dirty="0"/>
              <a:t> </a:t>
            </a:r>
            <a:r>
              <a:rPr lang="tr-TR" dirty="0" err="1"/>
              <a:t>most</a:t>
            </a:r>
            <a:r>
              <a:rPr lang="tr-TR" dirty="0"/>
              <a:t> </a:t>
            </a:r>
            <a:r>
              <a:rPr lang="tr-TR" dirty="0" err="1"/>
              <a:t>needed</a:t>
            </a:r>
            <a:r>
              <a:rPr lang="tr-TR" dirty="0"/>
              <a:t>.</a:t>
            </a:r>
          </a:p>
          <a:p>
            <a:pPr>
              <a:buFont typeface="Arial" panose="020B0604020202020204" pitchFamily="34" charset="0"/>
              <a:buChar char="•"/>
            </a:pPr>
            <a:r>
              <a:rPr lang="tr-TR" dirty="0"/>
              <a:t> SOTA </a:t>
            </a:r>
            <a:r>
              <a:rPr lang="tr-TR" dirty="0" err="1"/>
              <a:t>models</a:t>
            </a:r>
            <a:r>
              <a:rPr lang="tr-TR" dirty="0"/>
              <a:t> </a:t>
            </a:r>
            <a:r>
              <a:rPr lang="tr-TR" dirty="0" err="1"/>
              <a:t>are</a:t>
            </a:r>
            <a:r>
              <a:rPr lang="tr-TR" dirty="0"/>
              <a:t> </a:t>
            </a:r>
            <a:r>
              <a:rPr lang="tr-TR" dirty="0" err="1"/>
              <a:t>cooler</a:t>
            </a:r>
            <a:r>
              <a:rPr lang="tr-TR" dirty="0"/>
              <a:t>.</a:t>
            </a:r>
          </a:p>
          <a:p>
            <a:pPr>
              <a:buFont typeface="Arial" panose="020B0604020202020204" pitchFamily="34" charset="0"/>
              <a:buChar char="•"/>
            </a:pPr>
            <a:r>
              <a:rPr lang="tr-TR" dirty="0"/>
              <a:t> </a:t>
            </a:r>
            <a:r>
              <a:rPr lang="tr-TR" dirty="0" err="1"/>
              <a:t>Free</a:t>
            </a:r>
            <a:r>
              <a:rPr lang="tr-TR" dirty="0"/>
              <a:t> </a:t>
            </a:r>
            <a:r>
              <a:rPr lang="tr-TR" dirty="0" err="1"/>
              <a:t>to</a:t>
            </a:r>
            <a:r>
              <a:rPr lang="tr-TR" dirty="0"/>
              <a:t> </a:t>
            </a:r>
            <a:r>
              <a:rPr lang="tr-TR" dirty="0" err="1"/>
              <a:t>run</a:t>
            </a:r>
            <a:r>
              <a:rPr lang="tr-TR" dirty="0"/>
              <a:t> on Colab.</a:t>
            </a:r>
          </a:p>
          <a:p>
            <a:pPr>
              <a:buFont typeface="Arial" panose="020B0604020202020204" pitchFamily="34" charset="0"/>
              <a:buChar char="•"/>
            </a:pPr>
            <a:r>
              <a:rPr lang="tr-TR" dirty="0"/>
              <a:t> </a:t>
            </a:r>
            <a:r>
              <a:rPr lang="tr-TR" dirty="0" err="1"/>
              <a:t>Use</a:t>
            </a:r>
            <a:r>
              <a:rPr lang="tr-TR" dirty="0"/>
              <a:t> </a:t>
            </a:r>
            <a:r>
              <a:rPr lang="tr-TR" dirty="0" err="1"/>
              <a:t>everything</a:t>
            </a:r>
            <a:r>
              <a:rPr lang="tr-TR" dirty="0"/>
              <a:t> </a:t>
            </a:r>
            <a:r>
              <a:rPr lang="tr-TR" dirty="0" err="1"/>
              <a:t>available</a:t>
            </a:r>
            <a:r>
              <a:rPr lang="tr-TR" dirty="0"/>
              <a:t> on </a:t>
            </a:r>
            <a:r>
              <a:rPr lang="tr-TR" dirty="0" err="1"/>
              <a:t>the</a:t>
            </a:r>
            <a:r>
              <a:rPr lang="tr-TR" dirty="0"/>
              <a:t> Internet</a:t>
            </a:r>
          </a:p>
          <a:p>
            <a:pPr>
              <a:buFont typeface="Arial" panose="020B0604020202020204" pitchFamily="34" charset="0"/>
              <a:buChar char="•"/>
            </a:pPr>
            <a:r>
              <a:rPr lang="tr-TR" dirty="0"/>
              <a:t> </a:t>
            </a:r>
            <a:r>
              <a:rPr lang="tr-TR" dirty="0" err="1"/>
              <a:t>Torture</a:t>
            </a:r>
            <a:r>
              <a:rPr lang="tr-TR" dirty="0"/>
              <a:t> </a:t>
            </a:r>
            <a:r>
              <a:rPr lang="tr-TR" dirty="0" err="1"/>
              <a:t>the</a:t>
            </a:r>
            <a:r>
              <a:rPr lang="tr-TR" dirty="0"/>
              <a:t> model </a:t>
            </a:r>
            <a:r>
              <a:rPr lang="tr-TR" dirty="0" err="1"/>
              <a:t>until</a:t>
            </a:r>
            <a:r>
              <a:rPr lang="tr-TR" dirty="0"/>
              <a:t> it </a:t>
            </a:r>
            <a:r>
              <a:rPr lang="tr-TR" dirty="0" err="1"/>
              <a:t>speaks</a:t>
            </a:r>
            <a:r>
              <a:rPr lang="tr-TR" dirty="0"/>
              <a:t>.</a:t>
            </a:r>
          </a:p>
          <a:p>
            <a:pPr>
              <a:buFont typeface="Arial" panose="020B0604020202020204" pitchFamily="34" charset="0"/>
              <a:buChar char="•"/>
            </a:pPr>
            <a:r>
              <a:rPr lang="tr-TR" dirty="0"/>
              <a:t> </a:t>
            </a:r>
            <a:r>
              <a:rPr lang="tr-TR" dirty="0" err="1"/>
              <a:t>pip</a:t>
            </a:r>
            <a:r>
              <a:rPr lang="tr-TR" dirty="0"/>
              <a:t> </a:t>
            </a:r>
            <a:r>
              <a:rPr lang="tr-TR" dirty="0" err="1"/>
              <a:t>install</a:t>
            </a:r>
            <a:endParaRPr lang="tr-TR" dirty="0"/>
          </a:p>
          <a:p>
            <a:pPr>
              <a:buFont typeface="Arial" panose="020B0604020202020204" pitchFamily="34" charset="0"/>
              <a:buChar char="•"/>
            </a:pPr>
            <a:r>
              <a:rPr lang="tr-TR" dirty="0"/>
              <a:t> Works </a:t>
            </a:r>
            <a:r>
              <a:rPr lang="tr-TR" dirty="0" err="1"/>
              <a:t>everywhere</a:t>
            </a:r>
            <a:endParaRPr lang="tr-TR" dirty="0"/>
          </a:p>
          <a:p>
            <a:pPr>
              <a:buFont typeface="Arial" panose="020B0604020202020204" pitchFamily="34" charset="0"/>
              <a:buChar char="•"/>
            </a:pPr>
            <a:endParaRPr lang="tr-TR" dirty="0"/>
          </a:p>
        </p:txBody>
      </p:sp>
    </p:spTree>
    <p:extLst>
      <p:ext uri="{BB962C8B-B14F-4D97-AF65-F5344CB8AC3E}">
        <p14:creationId xmlns:p14="http://schemas.microsoft.com/office/powerpoint/2010/main" val="605664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0197DC-BA4B-E66B-329D-F7518D0A97BC}"/>
              </a:ext>
            </a:extLst>
          </p:cNvPr>
          <p:cNvSpPr>
            <a:spLocks noGrp="1"/>
          </p:cNvSpPr>
          <p:nvPr>
            <p:ph type="title"/>
          </p:nvPr>
        </p:nvSpPr>
        <p:spPr>
          <a:xfrm>
            <a:off x="1024129" y="589321"/>
            <a:ext cx="9720072" cy="1499616"/>
          </a:xfrm>
        </p:spPr>
        <p:txBody>
          <a:bodyPr/>
          <a:lstStyle/>
          <a:p>
            <a:r>
              <a:rPr lang="tr-TR" dirty="0" err="1"/>
              <a:t>Fırst</a:t>
            </a:r>
            <a:r>
              <a:rPr lang="tr-TR" dirty="0"/>
              <a:t> </a:t>
            </a:r>
            <a:r>
              <a:rPr lang="tr-TR" dirty="0" err="1"/>
              <a:t>Thıngs</a:t>
            </a:r>
            <a:r>
              <a:rPr lang="tr-TR" dirty="0"/>
              <a:t> </a:t>
            </a:r>
            <a:r>
              <a:rPr lang="tr-TR" noProof="1"/>
              <a:t>fıRst</a:t>
            </a:r>
          </a:p>
        </p:txBody>
      </p:sp>
      <p:sp>
        <p:nvSpPr>
          <p:cNvPr id="3" name="İçerik Yer Tutucusu 2">
            <a:extLst>
              <a:ext uri="{FF2B5EF4-FFF2-40B4-BE49-F238E27FC236}">
                <a16:creationId xmlns:a16="http://schemas.microsoft.com/office/drawing/2014/main" id="{42E3EF84-5CC8-5771-249D-12F1A22BE2C4}"/>
              </a:ext>
            </a:extLst>
          </p:cNvPr>
          <p:cNvSpPr>
            <a:spLocks noGrp="1"/>
          </p:cNvSpPr>
          <p:nvPr>
            <p:ph idx="1"/>
          </p:nvPr>
        </p:nvSpPr>
        <p:spPr>
          <a:xfrm>
            <a:off x="695731" y="2286000"/>
            <a:ext cx="5071872" cy="4023360"/>
          </a:xfrm>
        </p:spPr>
        <p:txBody>
          <a:bodyPr>
            <a:normAutofit fontScale="92500"/>
          </a:bodyPr>
          <a:lstStyle/>
          <a:p>
            <a:r>
              <a:rPr lang="en-US" b="1" dirty="0"/>
              <a:t>What I am as ML Engineer</a:t>
            </a:r>
            <a:r>
              <a:rPr lang="tr-TR" b="1" dirty="0"/>
              <a:t>:</a:t>
            </a:r>
          </a:p>
          <a:p>
            <a:pPr algn="l">
              <a:buFont typeface="Arial" panose="020B0604020202020204" pitchFamily="34" charset="0"/>
              <a:buChar char="•"/>
            </a:pPr>
            <a:r>
              <a:rPr lang="tr-TR" b="0" i="0" dirty="0">
                <a:solidFill>
                  <a:srgbClr val="374151"/>
                </a:solidFill>
                <a:effectLst/>
                <a:latin typeface="Söhne"/>
              </a:rPr>
              <a:t> </a:t>
            </a:r>
            <a:r>
              <a:rPr lang="en-US" b="0" i="0" dirty="0">
                <a:solidFill>
                  <a:srgbClr val="374151"/>
                </a:solidFill>
                <a:effectLst/>
                <a:latin typeface="Söhne"/>
              </a:rPr>
              <a:t>Machine Learning Engineer in Business</a:t>
            </a:r>
          </a:p>
          <a:p>
            <a:pPr algn="l">
              <a:buFont typeface="Arial" panose="020B0604020202020204" pitchFamily="34" charset="0"/>
              <a:buChar char="•"/>
            </a:pPr>
            <a:r>
              <a:rPr lang="tr-TR" b="0" i="0" dirty="0">
                <a:solidFill>
                  <a:srgbClr val="374151"/>
                </a:solidFill>
                <a:effectLst/>
                <a:latin typeface="Söhne"/>
              </a:rPr>
              <a:t> </a:t>
            </a:r>
            <a:r>
              <a:rPr lang="en-US" b="0" i="0" dirty="0">
                <a:solidFill>
                  <a:srgbClr val="374151"/>
                </a:solidFill>
                <a:effectLst/>
                <a:latin typeface="Söhne"/>
              </a:rPr>
              <a:t>Expertise in building ML products for business</a:t>
            </a:r>
          </a:p>
          <a:p>
            <a:pPr algn="l">
              <a:buFont typeface="Arial" panose="020B0604020202020204" pitchFamily="34" charset="0"/>
              <a:buChar char="•"/>
            </a:pPr>
            <a:r>
              <a:rPr lang="tr-TR" b="0" i="0" dirty="0">
                <a:solidFill>
                  <a:srgbClr val="374151"/>
                </a:solidFill>
                <a:effectLst/>
                <a:latin typeface="Söhne"/>
              </a:rPr>
              <a:t> </a:t>
            </a:r>
            <a:r>
              <a:rPr lang="en-US" b="0" i="0" dirty="0">
                <a:solidFill>
                  <a:srgbClr val="374151"/>
                </a:solidFill>
                <a:effectLst/>
                <a:latin typeface="Söhne"/>
              </a:rPr>
              <a:t>Understanding business problems</a:t>
            </a:r>
          </a:p>
          <a:p>
            <a:pPr algn="l">
              <a:buFont typeface="Arial" panose="020B0604020202020204" pitchFamily="34" charset="0"/>
              <a:buChar char="•"/>
            </a:pPr>
            <a:r>
              <a:rPr lang="tr-TR" b="0" i="0" dirty="0">
                <a:solidFill>
                  <a:srgbClr val="374151"/>
                </a:solidFill>
                <a:effectLst/>
                <a:latin typeface="Söhne"/>
              </a:rPr>
              <a:t> </a:t>
            </a:r>
            <a:r>
              <a:rPr lang="en-US" b="0" i="0" dirty="0">
                <a:solidFill>
                  <a:srgbClr val="374151"/>
                </a:solidFill>
                <a:effectLst/>
                <a:latin typeface="Söhne"/>
              </a:rPr>
              <a:t>Reaching agreements with business </a:t>
            </a:r>
            <a:r>
              <a:rPr lang="tr-TR" b="0" i="0" dirty="0">
                <a:solidFill>
                  <a:srgbClr val="374151"/>
                </a:solidFill>
                <a:effectLst/>
                <a:latin typeface="Söhne"/>
              </a:rPr>
              <a:t>  </a:t>
            </a:r>
            <a:r>
              <a:rPr lang="en-US" b="0" i="0" dirty="0">
                <a:solidFill>
                  <a:srgbClr val="374151"/>
                </a:solidFill>
                <a:effectLst/>
                <a:latin typeface="Söhne"/>
              </a:rPr>
              <a:t>stakeholders</a:t>
            </a:r>
          </a:p>
          <a:p>
            <a:pPr algn="l">
              <a:buFont typeface="Arial" panose="020B0604020202020204" pitchFamily="34" charset="0"/>
              <a:buChar char="•"/>
            </a:pPr>
            <a:r>
              <a:rPr lang="tr-TR" b="0" i="0" dirty="0">
                <a:solidFill>
                  <a:srgbClr val="374151"/>
                </a:solidFill>
                <a:effectLst/>
                <a:latin typeface="Söhne"/>
              </a:rPr>
              <a:t> </a:t>
            </a:r>
            <a:r>
              <a:rPr lang="en-US" b="0" i="0" dirty="0">
                <a:solidFill>
                  <a:srgbClr val="374151"/>
                </a:solidFill>
                <a:effectLst/>
                <a:latin typeface="Söhne"/>
              </a:rPr>
              <a:t>Building scalable ML solutions</a:t>
            </a:r>
          </a:p>
          <a:p>
            <a:pPr algn="l">
              <a:buFont typeface="Arial" panose="020B0604020202020204" pitchFamily="34" charset="0"/>
              <a:buChar char="•"/>
            </a:pPr>
            <a:r>
              <a:rPr lang="tr-TR" b="0" i="0" dirty="0">
                <a:solidFill>
                  <a:srgbClr val="374151"/>
                </a:solidFill>
                <a:effectLst/>
                <a:latin typeface="Söhne"/>
              </a:rPr>
              <a:t> </a:t>
            </a:r>
            <a:r>
              <a:rPr lang="en-US" b="0" i="0" dirty="0">
                <a:solidFill>
                  <a:srgbClr val="374151"/>
                </a:solidFill>
                <a:effectLst/>
                <a:latin typeface="Söhne"/>
              </a:rPr>
              <a:t>Implementing APIs or ETL processes</a:t>
            </a:r>
          </a:p>
          <a:p>
            <a:pPr algn="l">
              <a:buFont typeface="Arial" panose="020B0604020202020204" pitchFamily="34" charset="0"/>
              <a:buChar char="•"/>
            </a:pPr>
            <a:r>
              <a:rPr lang="tr-TR" b="0" i="0" dirty="0">
                <a:solidFill>
                  <a:srgbClr val="374151"/>
                </a:solidFill>
                <a:effectLst/>
                <a:latin typeface="Söhne"/>
              </a:rPr>
              <a:t> </a:t>
            </a:r>
            <a:r>
              <a:rPr lang="en-US" b="0" i="0" dirty="0">
                <a:solidFill>
                  <a:srgbClr val="374151"/>
                </a:solidFill>
                <a:effectLst/>
                <a:latin typeface="Söhne"/>
              </a:rPr>
              <a:t>Maintaining ML </a:t>
            </a:r>
            <a:r>
              <a:rPr lang="tr-TR" b="0" i="0" dirty="0" err="1">
                <a:solidFill>
                  <a:srgbClr val="374151"/>
                </a:solidFill>
                <a:effectLst/>
                <a:latin typeface="Söhne"/>
              </a:rPr>
              <a:t>product</a:t>
            </a:r>
            <a:endParaRPr lang="en-US" b="0" i="0" dirty="0">
              <a:solidFill>
                <a:srgbClr val="374151"/>
              </a:solidFill>
              <a:effectLst/>
              <a:latin typeface="Söhne"/>
            </a:endParaRPr>
          </a:p>
          <a:p>
            <a:endParaRPr lang="tr-TR" dirty="0"/>
          </a:p>
          <a:p>
            <a:endParaRPr lang="tr-TR" dirty="0"/>
          </a:p>
        </p:txBody>
      </p:sp>
      <p:sp>
        <p:nvSpPr>
          <p:cNvPr id="4" name="İçerik Yer Tutucusu 2">
            <a:extLst>
              <a:ext uri="{FF2B5EF4-FFF2-40B4-BE49-F238E27FC236}">
                <a16:creationId xmlns:a16="http://schemas.microsoft.com/office/drawing/2014/main" id="{423FED5F-78D7-CE9C-AD34-BC89FF797456}"/>
              </a:ext>
            </a:extLst>
          </p:cNvPr>
          <p:cNvSpPr txBox="1">
            <a:spLocks/>
          </p:cNvSpPr>
          <p:nvPr/>
        </p:nvSpPr>
        <p:spPr>
          <a:xfrm>
            <a:off x="6096000" y="2286000"/>
            <a:ext cx="5071872"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tr-TR" b="1" dirty="0" err="1"/>
              <a:t>What</a:t>
            </a:r>
            <a:r>
              <a:rPr lang="tr-TR" b="1" dirty="0"/>
              <a:t> I am not:</a:t>
            </a:r>
          </a:p>
          <a:p>
            <a:pPr>
              <a:buFont typeface="Arial" panose="020B0604020202020204" pitchFamily="34" charset="0"/>
              <a:buChar char="•"/>
            </a:pPr>
            <a:r>
              <a:rPr lang="tr-TR" sz="2000" b="1" u="sng" dirty="0">
                <a:solidFill>
                  <a:srgbClr val="374151"/>
                </a:solidFill>
                <a:latin typeface="Söhne"/>
              </a:rPr>
              <a:t> </a:t>
            </a:r>
            <a:r>
              <a:rPr lang="en-US" sz="2000" u="sng" dirty="0">
                <a:solidFill>
                  <a:srgbClr val="374151"/>
                </a:solidFill>
                <a:latin typeface="Söhne"/>
              </a:rPr>
              <a:t>Software engineer</a:t>
            </a:r>
            <a:endParaRPr lang="tr-TR" sz="2000" u="sng" dirty="0">
              <a:solidFill>
                <a:srgbClr val="374151"/>
              </a:solidFill>
              <a:latin typeface="Söhne"/>
            </a:endParaRPr>
          </a:p>
          <a:p>
            <a:pPr>
              <a:buFont typeface="Arial" panose="020B0604020202020204" pitchFamily="34" charset="0"/>
              <a:buChar char="•"/>
            </a:pPr>
            <a:r>
              <a:rPr lang="tr-TR" sz="2000" u="sng" dirty="0">
                <a:solidFill>
                  <a:srgbClr val="374151"/>
                </a:solidFill>
                <a:latin typeface="Söhne"/>
              </a:rPr>
              <a:t> ML </a:t>
            </a:r>
            <a:r>
              <a:rPr lang="tr-TR" sz="2000" u="sng" dirty="0" err="1">
                <a:solidFill>
                  <a:srgbClr val="374151"/>
                </a:solidFill>
                <a:latin typeface="Söhne"/>
              </a:rPr>
              <a:t>Researcher</a:t>
            </a:r>
            <a:r>
              <a:rPr lang="tr-TR" sz="2000" u="sng" dirty="0">
                <a:solidFill>
                  <a:srgbClr val="374151"/>
                </a:solidFill>
                <a:latin typeface="Söhne"/>
              </a:rPr>
              <a:t> </a:t>
            </a:r>
            <a:endParaRPr lang="en-US" sz="2000" u="sng" dirty="0">
              <a:solidFill>
                <a:srgbClr val="374151"/>
              </a:solidFill>
              <a:latin typeface="Söhne"/>
            </a:endParaRPr>
          </a:p>
          <a:p>
            <a:pPr>
              <a:buFont typeface="Arial" panose="020B0604020202020204" pitchFamily="34" charset="0"/>
              <a:buChar char="•"/>
            </a:pPr>
            <a:r>
              <a:rPr lang="en-US" sz="2000" dirty="0">
                <a:solidFill>
                  <a:srgbClr val="374151"/>
                </a:solidFill>
                <a:latin typeface="Söhne"/>
              </a:rPr>
              <a:t> Network expert</a:t>
            </a:r>
          </a:p>
          <a:p>
            <a:pPr>
              <a:buFont typeface="Arial" panose="020B0604020202020204" pitchFamily="34" charset="0"/>
              <a:buChar char="•"/>
            </a:pPr>
            <a:r>
              <a:rPr lang="en-US" sz="2000" dirty="0">
                <a:solidFill>
                  <a:srgbClr val="374151"/>
                </a:solidFill>
                <a:latin typeface="Söhne"/>
              </a:rPr>
              <a:t> CI/CD </a:t>
            </a:r>
            <a:r>
              <a:rPr lang="tr-TR" sz="2000" dirty="0" err="1">
                <a:solidFill>
                  <a:srgbClr val="374151"/>
                </a:solidFill>
                <a:latin typeface="Söhne"/>
              </a:rPr>
              <a:t>etc</a:t>
            </a:r>
            <a:r>
              <a:rPr lang="tr-TR" sz="2000" dirty="0">
                <a:solidFill>
                  <a:srgbClr val="374151"/>
                </a:solidFill>
                <a:latin typeface="Söhne"/>
              </a:rPr>
              <a:t>. </a:t>
            </a:r>
            <a:r>
              <a:rPr lang="en-US" sz="2000" dirty="0">
                <a:solidFill>
                  <a:srgbClr val="374151"/>
                </a:solidFill>
                <a:latin typeface="Söhne"/>
              </a:rPr>
              <a:t>best practice</a:t>
            </a:r>
            <a:r>
              <a:rPr lang="tr-TR" sz="2000" dirty="0">
                <a:solidFill>
                  <a:srgbClr val="374151"/>
                </a:solidFill>
                <a:latin typeface="Söhne"/>
              </a:rPr>
              <a:t>r</a:t>
            </a:r>
            <a:endParaRPr lang="en-US" sz="2000" dirty="0">
              <a:solidFill>
                <a:srgbClr val="374151"/>
              </a:solidFill>
              <a:latin typeface="Söhne"/>
            </a:endParaRPr>
          </a:p>
          <a:p>
            <a:pPr>
              <a:buFont typeface="Arial" panose="020B0604020202020204" pitchFamily="34" charset="0"/>
              <a:buChar char="•"/>
            </a:pPr>
            <a:r>
              <a:rPr lang="en-US" sz="2000" dirty="0">
                <a:solidFill>
                  <a:srgbClr val="374151"/>
                </a:solidFill>
                <a:latin typeface="Söhne"/>
              </a:rPr>
              <a:t> Network design</a:t>
            </a:r>
            <a:r>
              <a:rPr lang="tr-TR" sz="2000" dirty="0">
                <a:solidFill>
                  <a:srgbClr val="374151"/>
                </a:solidFill>
                <a:latin typeface="Söhne"/>
              </a:rPr>
              <a:t>er</a:t>
            </a:r>
          </a:p>
          <a:p>
            <a:pPr>
              <a:buFont typeface="Arial" panose="020B0604020202020204" pitchFamily="34" charset="0"/>
              <a:buChar char="•"/>
            </a:pPr>
            <a:r>
              <a:rPr lang="tr-TR" sz="2000" dirty="0">
                <a:solidFill>
                  <a:srgbClr val="374151"/>
                </a:solidFill>
                <a:latin typeface="Söhne"/>
              </a:rPr>
              <a:t> Cloud </a:t>
            </a:r>
            <a:r>
              <a:rPr lang="tr-TR" sz="2000" dirty="0" err="1">
                <a:solidFill>
                  <a:srgbClr val="374151"/>
                </a:solidFill>
                <a:latin typeface="Söhne"/>
              </a:rPr>
              <a:t>Expert</a:t>
            </a:r>
            <a:endParaRPr lang="tr-TR" sz="2000" dirty="0">
              <a:solidFill>
                <a:srgbClr val="374151"/>
              </a:solidFill>
              <a:latin typeface="Söhne"/>
            </a:endParaRPr>
          </a:p>
        </p:txBody>
      </p:sp>
      <p:pic>
        <p:nvPicPr>
          <p:cNvPr id="6" name="Resim 5">
            <a:extLst>
              <a:ext uri="{FF2B5EF4-FFF2-40B4-BE49-F238E27FC236}">
                <a16:creationId xmlns:a16="http://schemas.microsoft.com/office/drawing/2014/main" id="{AADB384F-FA16-91CA-8D7A-7CEC90490859}"/>
              </a:ext>
            </a:extLst>
          </p:cNvPr>
          <p:cNvPicPr>
            <a:picLocks noChangeAspect="1"/>
          </p:cNvPicPr>
          <p:nvPr/>
        </p:nvPicPr>
        <p:blipFill>
          <a:blip r:embed="rId2"/>
          <a:stretch>
            <a:fillRect/>
          </a:stretch>
        </p:blipFill>
        <p:spPr>
          <a:xfrm>
            <a:off x="4766151" y="5358383"/>
            <a:ext cx="1329849" cy="1499617"/>
          </a:xfrm>
          <a:prstGeom prst="rect">
            <a:avLst/>
          </a:prstGeom>
        </p:spPr>
      </p:pic>
    </p:spTree>
    <p:extLst>
      <p:ext uri="{BB962C8B-B14F-4D97-AF65-F5344CB8AC3E}">
        <p14:creationId xmlns:p14="http://schemas.microsoft.com/office/powerpoint/2010/main" val="1685626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F9A4C7-37B2-83C3-AAAE-DB6179911A2F}"/>
              </a:ext>
            </a:extLst>
          </p:cNvPr>
          <p:cNvSpPr>
            <a:spLocks noGrp="1"/>
          </p:cNvSpPr>
          <p:nvPr>
            <p:ph type="title"/>
          </p:nvPr>
        </p:nvSpPr>
        <p:spPr/>
        <p:txBody>
          <a:bodyPr/>
          <a:lstStyle/>
          <a:p>
            <a:r>
              <a:rPr lang="tr-TR" dirty="0"/>
              <a:t>Course GOAL</a:t>
            </a:r>
          </a:p>
        </p:txBody>
      </p:sp>
      <p:sp>
        <p:nvSpPr>
          <p:cNvPr id="3" name="İçerik Yer Tutucusu 2">
            <a:extLst>
              <a:ext uri="{FF2B5EF4-FFF2-40B4-BE49-F238E27FC236}">
                <a16:creationId xmlns:a16="http://schemas.microsoft.com/office/drawing/2014/main" id="{1914D475-B03A-3EDD-B948-C01D14C326BD}"/>
              </a:ext>
            </a:extLst>
          </p:cNvPr>
          <p:cNvSpPr>
            <a:spLocks noGrp="1"/>
          </p:cNvSpPr>
          <p:nvPr>
            <p:ph idx="1"/>
          </p:nvPr>
        </p:nvSpPr>
        <p:spPr>
          <a:xfrm>
            <a:off x="735496" y="1769165"/>
            <a:ext cx="10754139" cy="4890052"/>
          </a:xfrm>
        </p:spPr>
        <p:txBody>
          <a:bodyPr>
            <a:normAutofit fontScale="92500"/>
          </a:bodyPr>
          <a:lstStyle/>
          <a:p>
            <a:pPr marL="0" indent="0">
              <a:buNone/>
            </a:pPr>
            <a:r>
              <a:rPr lang="tr-TR" i="1" dirty="0"/>
              <a:t>« A</a:t>
            </a:r>
            <a:r>
              <a:rPr lang="en-US" i="1" dirty="0" err="1"/>
              <a:t>ims</a:t>
            </a:r>
            <a:r>
              <a:rPr lang="en-US" i="1" dirty="0"/>
              <a:t> to provide a comprehensive understanding of the role and responsibilities of ML engineers in business settings, covering workflow, tools, product lifecycle, and maintenance.</a:t>
            </a:r>
            <a:r>
              <a:rPr lang="tr-TR" i="1" dirty="0"/>
              <a:t> »</a:t>
            </a:r>
            <a:endParaRPr lang="en-US" i="1" dirty="0"/>
          </a:p>
          <a:p>
            <a:pPr>
              <a:buFont typeface="Arial" panose="020B0604020202020204" pitchFamily="34" charset="0"/>
              <a:buChar char="•"/>
            </a:pPr>
            <a:endParaRPr lang="en-US" i="1" dirty="0"/>
          </a:p>
          <a:p>
            <a:pPr marL="0" indent="0">
              <a:buNone/>
            </a:pPr>
            <a:r>
              <a:rPr lang="en-US" dirty="0"/>
              <a:t>Main Goals:</a:t>
            </a:r>
          </a:p>
          <a:p>
            <a:pPr>
              <a:buFont typeface="Arial" panose="020B0604020202020204" pitchFamily="34" charset="0"/>
              <a:buChar char="•"/>
            </a:pPr>
            <a:r>
              <a:rPr lang="en-US" dirty="0"/>
              <a:t> Precisely outline the expectations and responsibilities of ML engineers within a company.</a:t>
            </a:r>
            <a:endParaRPr lang="tr-TR" dirty="0"/>
          </a:p>
          <a:p>
            <a:pPr>
              <a:buFont typeface="Arial" panose="020B0604020202020204" pitchFamily="34" charset="0"/>
              <a:buChar char="•"/>
            </a:pPr>
            <a:r>
              <a:rPr lang="en-US" dirty="0"/>
              <a:t> Demonstrate the workflow and collaboration processes within Data Science teams in a corporate setting.</a:t>
            </a:r>
            <a:endParaRPr lang="tr-TR" dirty="0"/>
          </a:p>
          <a:p>
            <a:pPr>
              <a:buFont typeface="Arial" panose="020B0604020202020204" pitchFamily="34" charset="0"/>
              <a:buChar char="•"/>
            </a:pPr>
            <a:r>
              <a:rPr lang="en-US" dirty="0"/>
              <a:t> Introduce fundamental tools, frameworks, and technologies utilized by ML engineers.</a:t>
            </a:r>
            <a:endParaRPr lang="tr-TR" dirty="0"/>
          </a:p>
          <a:p>
            <a:pPr>
              <a:buFont typeface="Arial" panose="020B0604020202020204" pitchFamily="34" charset="0"/>
              <a:buChar char="•"/>
            </a:pPr>
            <a:r>
              <a:rPr lang="tr-TR" dirty="0"/>
              <a:t> </a:t>
            </a:r>
            <a:r>
              <a:rPr lang="en-US" dirty="0"/>
              <a:t>Examine the lifecycle and fundamental components of Machine Learning Products in business scenarios.</a:t>
            </a:r>
            <a:endParaRPr lang="tr-TR" dirty="0"/>
          </a:p>
          <a:p>
            <a:pPr>
              <a:buFont typeface="Arial" panose="020B0604020202020204" pitchFamily="34" charset="0"/>
              <a:buChar char="•"/>
            </a:pPr>
            <a:r>
              <a:rPr lang="tr-TR" dirty="0"/>
              <a:t> </a:t>
            </a:r>
            <a:r>
              <a:rPr lang="en-US" dirty="0"/>
              <a:t>Assist participants in developing and delivering ML Products, spanning from problem identification to model deployment, fostering collaborative model deployment.</a:t>
            </a:r>
          </a:p>
          <a:p>
            <a:pPr>
              <a:buFont typeface="Arial" panose="020B0604020202020204" pitchFamily="34" charset="0"/>
              <a:buChar char="•"/>
            </a:pPr>
            <a:r>
              <a:rPr lang="tr-TR" dirty="0"/>
              <a:t> </a:t>
            </a:r>
            <a:r>
              <a:rPr lang="en-US" dirty="0"/>
              <a:t>Discuss best practices for maintaining and enhancing ML Products throughout their lifecycle.</a:t>
            </a:r>
            <a:endParaRPr lang="tr-TR" dirty="0"/>
          </a:p>
        </p:txBody>
      </p:sp>
    </p:spTree>
    <p:extLst>
      <p:ext uri="{BB962C8B-B14F-4D97-AF65-F5344CB8AC3E}">
        <p14:creationId xmlns:p14="http://schemas.microsoft.com/office/powerpoint/2010/main" val="2762556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A5925D-5962-5ED5-0E16-1E2F61FE157A}"/>
              </a:ext>
            </a:extLst>
          </p:cNvPr>
          <p:cNvSpPr>
            <a:spLocks noGrp="1"/>
          </p:cNvSpPr>
          <p:nvPr>
            <p:ph type="title"/>
          </p:nvPr>
        </p:nvSpPr>
        <p:spPr/>
        <p:txBody>
          <a:bodyPr/>
          <a:lstStyle/>
          <a:p>
            <a:r>
              <a:rPr lang="tr-TR" dirty="0" err="1"/>
              <a:t>What</a:t>
            </a:r>
            <a:r>
              <a:rPr lang="tr-TR" dirty="0"/>
              <a:t> Is AN ML Product</a:t>
            </a:r>
          </a:p>
        </p:txBody>
      </p:sp>
      <p:sp>
        <p:nvSpPr>
          <p:cNvPr id="3" name="İçerik Yer Tutucusu 2">
            <a:extLst>
              <a:ext uri="{FF2B5EF4-FFF2-40B4-BE49-F238E27FC236}">
                <a16:creationId xmlns:a16="http://schemas.microsoft.com/office/drawing/2014/main" id="{7A95E135-9E33-FF04-78FA-5442E2BD9D13}"/>
              </a:ext>
            </a:extLst>
          </p:cNvPr>
          <p:cNvSpPr>
            <a:spLocks noGrp="1"/>
          </p:cNvSpPr>
          <p:nvPr>
            <p:ph idx="1"/>
          </p:nvPr>
        </p:nvSpPr>
        <p:spPr>
          <a:xfrm>
            <a:off x="1130720" y="2421091"/>
            <a:ext cx="10100497" cy="1594318"/>
          </a:xfrm>
        </p:spPr>
        <p:txBody>
          <a:bodyPr/>
          <a:lstStyle/>
          <a:p>
            <a:r>
              <a:rPr lang="tr-TR" dirty="0"/>
              <a:t>«</a:t>
            </a:r>
            <a:r>
              <a:rPr lang="en-US" dirty="0"/>
              <a:t>A Machine Learning Product is a software application or system that utilizes machine learning algorithms and techniques to analyze and process data, make predictions, automate tasks, or provide intelligent insights, ultimately solving real-world problems.</a:t>
            </a:r>
            <a:r>
              <a:rPr lang="tr-TR" dirty="0"/>
              <a:t> »</a:t>
            </a:r>
          </a:p>
        </p:txBody>
      </p:sp>
    </p:spTree>
    <p:extLst>
      <p:ext uri="{BB962C8B-B14F-4D97-AF65-F5344CB8AC3E}">
        <p14:creationId xmlns:p14="http://schemas.microsoft.com/office/powerpoint/2010/main" val="2814603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1CA200-D4EA-636E-D094-84181B043430}"/>
              </a:ext>
            </a:extLst>
          </p:cNvPr>
          <p:cNvSpPr>
            <a:spLocks noGrp="1"/>
          </p:cNvSpPr>
          <p:nvPr>
            <p:ph type="title"/>
          </p:nvPr>
        </p:nvSpPr>
        <p:spPr/>
        <p:txBody>
          <a:bodyPr/>
          <a:lstStyle/>
          <a:p>
            <a:r>
              <a:rPr lang="tr-TR" dirty="0" err="1"/>
              <a:t>Examples</a:t>
            </a:r>
            <a:endParaRPr lang="tr-TR" dirty="0"/>
          </a:p>
        </p:txBody>
      </p:sp>
      <p:sp>
        <p:nvSpPr>
          <p:cNvPr id="3" name="İçerik Yer Tutucusu 2">
            <a:extLst>
              <a:ext uri="{FF2B5EF4-FFF2-40B4-BE49-F238E27FC236}">
                <a16:creationId xmlns:a16="http://schemas.microsoft.com/office/drawing/2014/main" id="{313BEC05-05BB-03B9-A5B3-93CD5457E3D2}"/>
              </a:ext>
            </a:extLst>
          </p:cNvPr>
          <p:cNvSpPr>
            <a:spLocks noGrp="1"/>
          </p:cNvSpPr>
          <p:nvPr>
            <p:ph idx="1"/>
          </p:nvPr>
        </p:nvSpPr>
        <p:spPr>
          <a:xfrm>
            <a:off x="1024128" y="1791478"/>
            <a:ext cx="9720073" cy="4517882"/>
          </a:xfrm>
        </p:spPr>
        <p:txBody>
          <a:bodyPr>
            <a:normAutofit fontScale="92500" lnSpcReduction="10000"/>
          </a:bodyPr>
          <a:lstStyle/>
          <a:p>
            <a:pPr>
              <a:buFont typeface="Arial" panose="020B0604020202020204" pitchFamily="34" charset="0"/>
              <a:buChar char="•"/>
            </a:pPr>
            <a:r>
              <a:rPr lang="en-US" b="0" i="0" dirty="0">
                <a:solidFill>
                  <a:srgbClr val="374151"/>
                </a:solidFill>
                <a:effectLst/>
                <a:latin typeface="Söhne"/>
              </a:rPr>
              <a:t>Fraud Detection System: Machine learning models can be trained to identify patterns and anomalies in financial transactions, helping to detect fraudulent activities in real-time.</a:t>
            </a:r>
          </a:p>
          <a:p>
            <a:pPr>
              <a:buFont typeface="Arial" panose="020B0604020202020204" pitchFamily="34" charset="0"/>
              <a:buChar char="•"/>
            </a:pPr>
            <a:r>
              <a:rPr lang="en-US" b="0" i="0" dirty="0">
                <a:solidFill>
                  <a:srgbClr val="374151"/>
                </a:solidFill>
                <a:effectLst/>
                <a:latin typeface="Söhne"/>
              </a:rPr>
              <a:t>Recommendation Engine: By leveraging user data and behavior, machine learning algorithms can generate personalized recommendations for products, movies, music, or content, enhancing user experience and driving engagement.</a:t>
            </a:r>
          </a:p>
          <a:p>
            <a:pPr>
              <a:buFont typeface="Arial" panose="020B0604020202020204" pitchFamily="34" charset="0"/>
              <a:buChar char="•"/>
            </a:pPr>
            <a:r>
              <a:rPr lang="en-US" b="0" i="0" dirty="0">
                <a:solidFill>
                  <a:srgbClr val="374151"/>
                </a:solidFill>
                <a:effectLst/>
                <a:latin typeface="Söhne"/>
              </a:rPr>
              <a:t>Medical Diagnosis System: Machine learning models can assist doctors in diagnosing diseases by analyzing patient data, medical history, and symptoms to provide accurate predictions and potential treatment plans.</a:t>
            </a:r>
          </a:p>
          <a:p>
            <a:pPr>
              <a:buFont typeface="Arial" panose="020B0604020202020204" pitchFamily="34" charset="0"/>
              <a:buChar char="•"/>
            </a:pPr>
            <a:r>
              <a:rPr lang="en-US" b="0" i="0" dirty="0">
                <a:solidFill>
                  <a:srgbClr val="374151"/>
                </a:solidFill>
                <a:effectLst/>
                <a:latin typeface="Söhne"/>
              </a:rPr>
              <a:t>Natural Language Processing (NLP) Chatbot: NLP algorithms combined with conversational AI techniques enable chatbots to understand and respond to user queries, providing automated customer support or virtual assistants.</a:t>
            </a:r>
          </a:p>
          <a:p>
            <a:pPr>
              <a:buFont typeface="Arial" panose="020B0604020202020204" pitchFamily="34" charset="0"/>
              <a:buChar char="•"/>
            </a:pPr>
            <a:r>
              <a:rPr lang="en-US" b="0" i="0" dirty="0">
                <a:solidFill>
                  <a:srgbClr val="374151"/>
                </a:solidFill>
                <a:effectLst/>
                <a:latin typeface="Söhne"/>
              </a:rPr>
              <a:t>Image Recognition System: Machine learning models can classify and recognize objects, scenes, or faces in images, enabling applications such as autonomous vehicles, facial recognition systems, or content moderation tools.</a:t>
            </a:r>
          </a:p>
          <a:p>
            <a:endParaRPr lang="tr-TR" dirty="0"/>
          </a:p>
        </p:txBody>
      </p:sp>
    </p:spTree>
    <p:extLst>
      <p:ext uri="{BB962C8B-B14F-4D97-AF65-F5344CB8AC3E}">
        <p14:creationId xmlns:p14="http://schemas.microsoft.com/office/powerpoint/2010/main" val="2307912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001E1F-F25B-E48C-24BE-BE52262AB47F}"/>
              </a:ext>
            </a:extLst>
          </p:cNvPr>
          <p:cNvSpPr>
            <a:spLocks noGrp="1"/>
          </p:cNvSpPr>
          <p:nvPr>
            <p:ph type="title"/>
          </p:nvPr>
        </p:nvSpPr>
        <p:spPr/>
        <p:txBody>
          <a:bodyPr/>
          <a:lstStyle/>
          <a:p>
            <a:r>
              <a:rPr lang="tr-TR" dirty="0"/>
              <a:t>LIFECYCLE OF an ML PRODUCT</a:t>
            </a:r>
          </a:p>
        </p:txBody>
      </p:sp>
      <p:sp>
        <p:nvSpPr>
          <p:cNvPr id="3" name="İçerik Yer Tutucusu 2">
            <a:extLst>
              <a:ext uri="{FF2B5EF4-FFF2-40B4-BE49-F238E27FC236}">
                <a16:creationId xmlns:a16="http://schemas.microsoft.com/office/drawing/2014/main" id="{D0BA4FB8-F5A3-3E07-D06A-98ABEA8D1931}"/>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b="1" i="0" dirty="0">
                <a:solidFill>
                  <a:srgbClr val="374151"/>
                </a:solidFill>
                <a:effectLst/>
                <a:latin typeface="Söhne"/>
              </a:rPr>
              <a:t>Problem Definition: </a:t>
            </a:r>
            <a:r>
              <a:rPr lang="en-US" b="0" i="0" dirty="0">
                <a:solidFill>
                  <a:srgbClr val="374151"/>
                </a:solidFill>
                <a:effectLst/>
                <a:latin typeface="Söhne"/>
              </a:rPr>
              <a:t>Understand the business problem or user needs that the ML product aims to address and define clear objectives and success metrics.</a:t>
            </a:r>
          </a:p>
          <a:p>
            <a:pPr algn="l">
              <a:buFont typeface="Arial" panose="020B0604020202020204" pitchFamily="34" charset="0"/>
              <a:buChar char="•"/>
            </a:pPr>
            <a:r>
              <a:rPr lang="en-US" b="1" i="0" dirty="0">
                <a:solidFill>
                  <a:srgbClr val="374151"/>
                </a:solidFill>
                <a:effectLst/>
                <a:latin typeface="Söhne"/>
              </a:rPr>
              <a:t>Data Acquisition and Preparation: </a:t>
            </a:r>
            <a:r>
              <a:rPr lang="en-US" b="0" i="0" dirty="0">
                <a:solidFill>
                  <a:srgbClr val="374151"/>
                </a:solidFill>
                <a:effectLst/>
                <a:latin typeface="Söhne"/>
              </a:rPr>
              <a:t>Gather relevant data from various sources, clean and preprocess it, and perform feature engineering to extract meaningful patterns and insights.</a:t>
            </a:r>
          </a:p>
          <a:p>
            <a:pPr algn="l">
              <a:buFont typeface="Arial" panose="020B0604020202020204" pitchFamily="34" charset="0"/>
              <a:buChar char="•"/>
            </a:pPr>
            <a:r>
              <a:rPr lang="en-US" b="1" i="0" dirty="0">
                <a:solidFill>
                  <a:srgbClr val="374151"/>
                </a:solidFill>
                <a:effectLst/>
                <a:latin typeface="Söhne"/>
              </a:rPr>
              <a:t>Model Development: </a:t>
            </a:r>
            <a:r>
              <a:rPr lang="en-US" b="0" i="0" dirty="0">
                <a:solidFill>
                  <a:srgbClr val="374151"/>
                </a:solidFill>
                <a:effectLst/>
                <a:latin typeface="Söhne"/>
              </a:rPr>
              <a:t>Select suitable ML algorithms, train and evaluate models using appropriate techniques such as cross-validation, hyperparameter tuning, and performance metrics optimization.</a:t>
            </a:r>
          </a:p>
          <a:p>
            <a:pPr algn="l">
              <a:buFont typeface="Arial" panose="020B0604020202020204" pitchFamily="34" charset="0"/>
              <a:buChar char="•"/>
            </a:pPr>
            <a:r>
              <a:rPr lang="en-US" b="1" i="0" dirty="0">
                <a:solidFill>
                  <a:srgbClr val="374151"/>
                </a:solidFill>
                <a:effectLst/>
                <a:latin typeface="Söhne"/>
              </a:rPr>
              <a:t>Model Deployment: </a:t>
            </a:r>
            <a:r>
              <a:rPr lang="en-US" b="0" i="0" dirty="0">
                <a:solidFill>
                  <a:srgbClr val="374151"/>
                </a:solidFill>
                <a:effectLst/>
                <a:latin typeface="Söhne"/>
              </a:rPr>
              <a:t>Integrate the trained model into a production environment, ensuring scalability, reliability, and security. Implement APIs, user interfaces, or backend systems for real-time predictions or batch processing.</a:t>
            </a:r>
          </a:p>
          <a:p>
            <a:pPr algn="l">
              <a:buFont typeface="Arial" panose="020B0604020202020204" pitchFamily="34" charset="0"/>
              <a:buChar char="•"/>
            </a:pPr>
            <a:r>
              <a:rPr lang="en-US" b="1" i="0" dirty="0">
                <a:solidFill>
                  <a:srgbClr val="374151"/>
                </a:solidFill>
                <a:effectLst/>
                <a:latin typeface="Söhne"/>
              </a:rPr>
              <a:t>Monitoring and Maintenance: </a:t>
            </a:r>
            <a:r>
              <a:rPr lang="en-US" b="0" i="0" dirty="0">
                <a:solidFill>
                  <a:srgbClr val="374151"/>
                </a:solidFill>
                <a:effectLst/>
                <a:latin typeface="Söhne"/>
              </a:rPr>
              <a:t>Continuously monitor the performance of the ML product, gather feedback, and iteratively improve the model or system. Address issues, retrain models with updated data, and handle model drift or concept shifts.</a:t>
            </a:r>
          </a:p>
          <a:p>
            <a:pPr algn="l">
              <a:buFont typeface="Arial" panose="020B0604020202020204" pitchFamily="34" charset="0"/>
              <a:buChar char="•"/>
            </a:pPr>
            <a:r>
              <a:rPr lang="en-US" b="1" i="0" dirty="0">
                <a:solidFill>
                  <a:srgbClr val="374151"/>
                </a:solidFill>
                <a:effectLst/>
                <a:latin typeface="Söhne"/>
              </a:rPr>
              <a:t>Lifecycle Management: </a:t>
            </a:r>
            <a:r>
              <a:rPr lang="en-US" b="0" i="0" dirty="0">
                <a:solidFill>
                  <a:srgbClr val="374151"/>
                </a:solidFill>
                <a:effectLst/>
                <a:latin typeface="Söhne"/>
              </a:rPr>
              <a:t>Periodically assess the ML product's effectiveness, reevaluate business objectives, and consider updates, enhancements, or retirement based on changing requirements, market conditions, or technological advancements.</a:t>
            </a:r>
          </a:p>
          <a:p>
            <a:endParaRPr lang="tr-TR" dirty="0"/>
          </a:p>
        </p:txBody>
      </p:sp>
    </p:spTree>
    <p:extLst>
      <p:ext uri="{BB962C8B-B14F-4D97-AF65-F5344CB8AC3E}">
        <p14:creationId xmlns:p14="http://schemas.microsoft.com/office/powerpoint/2010/main" val="590757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912986-3236-F1F3-488F-0EBB4EBAA215}"/>
              </a:ext>
            </a:extLst>
          </p:cNvPr>
          <p:cNvSpPr>
            <a:spLocks noGrp="1"/>
          </p:cNvSpPr>
          <p:nvPr>
            <p:ph type="title"/>
          </p:nvPr>
        </p:nvSpPr>
        <p:spPr/>
        <p:txBody>
          <a:bodyPr/>
          <a:lstStyle/>
          <a:p>
            <a:r>
              <a:rPr lang="tr-TR" dirty="0"/>
              <a:t>ML PRODUCT DEVELOPMENT WORKFLOW</a:t>
            </a:r>
          </a:p>
        </p:txBody>
      </p:sp>
      <p:pic>
        <p:nvPicPr>
          <p:cNvPr id="5" name="Resim 4">
            <a:extLst>
              <a:ext uri="{FF2B5EF4-FFF2-40B4-BE49-F238E27FC236}">
                <a16:creationId xmlns:a16="http://schemas.microsoft.com/office/drawing/2014/main" id="{E0B0A842-127E-0D1B-F2A0-74A43B989A53}"/>
              </a:ext>
            </a:extLst>
          </p:cNvPr>
          <p:cNvPicPr>
            <a:picLocks noChangeAspect="1"/>
          </p:cNvPicPr>
          <p:nvPr/>
        </p:nvPicPr>
        <p:blipFill>
          <a:blip r:embed="rId2"/>
          <a:stretch>
            <a:fillRect/>
          </a:stretch>
        </p:blipFill>
        <p:spPr>
          <a:xfrm>
            <a:off x="1447800" y="1870228"/>
            <a:ext cx="8127158" cy="4617292"/>
          </a:xfrm>
          <a:prstGeom prst="rect">
            <a:avLst/>
          </a:prstGeom>
        </p:spPr>
      </p:pic>
      <p:pic>
        <p:nvPicPr>
          <p:cNvPr id="3" name="Resim 2">
            <a:extLst>
              <a:ext uri="{FF2B5EF4-FFF2-40B4-BE49-F238E27FC236}">
                <a16:creationId xmlns:a16="http://schemas.microsoft.com/office/drawing/2014/main" id="{21405D10-C1E3-06E8-38B0-2BA27BF33E97}"/>
              </a:ext>
            </a:extLst>
          </p:cNvPr>
          <p:cNvPicPr>
            <a:picLocks noChangeAspect="1"/>
          </p:cNvPicPr>
          <p:nvPr/>
        </p:nvPicPr>
        <p:blipFill>
          <a:blip r:embed="rId3"/>
          <a:stretch>
            <a:fillRect/>
          </a:stretch>
        </p:blipFill>
        <p:spPr>
          <a:xfrm>
            <a:off x="10862151" y="4987903"/>
            <a:ext cx="1329849" cy="1499617"/>
          </a:xfrm>
          <a:prstGeom prst="rect">
            <a:avLst/>
          </a:prstGeom>
        </p:spPr>
      </p:pic>
    </p:spTree>
    <p:extLst>
      <p:ext uri="{BB962C8B-B14F-4D97-AF65-F5344CB8AC3E}">
        <p14:creationId xmlns:p14="http://schemas.microsoft.com/office/powerpoint/2010/main" val="4288799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A339D0-1CE2-E676-86CF-E62551198F97}"/>
              </a:ext>
            </a:extLst>
          </p:cNvPr>
          <p:cNvSpPr>
            <a:spLocks noGrp="1"/>
          </p:cNvSpPr>
          <p:nvPr>
            <p:ph type="title"/>
          </p:nvPr>
        </p:nvSpPr>
        <p:spPr/>
        <p:txBody>
          <a:bodyPr/>
          <a:lstStyle/>
          <a:p>
            <a:r>
              <a:rPr lang="tr-TR" dirty="0" err="1"/>
              <a:t>SoftWARE</a:t>
            </a:r>
            <a:r>
              <a:rPr lang="tr-TR" dirty="0"/>
              <a:t> DEVELOPMENT </a:t>
            </a:r>
            <a:r>
              <a:rPr lang="tr-TR" dirty="0" err="1"/>
              <a:t>vs</a:t>
            </a:r>
            <a:r>
              <a:rPr lang="tr-TR" dirty="0"/>
              <a:t> ML PRODUCT </a:t>
            </a:r>
            <a:r>
              <a:rPr lang="tr-TR" dirty="0" err="1"/>
              <a:t>DeV</a:t>
            </a:r>
            <a:r>
              <a:rPr lang="tr-TR" dirty="0"/>
              <a:t>.</a:t>
            </a:r>
          </a:p>
        </p:txBody>
      </p:sp>
      <p:pic>
        <p:nvPicPr>
          <p:cNvPr id="1026" name="Picture 2">
            <a:extLst>
              <a:ext uri="{FF2B5EF4-FFF2-40B4-BE49-F238E27FC236}">
                <a16:creationId xmlns:a16="http://schemas.microsoft.com/office/drawing/2014/main" id="{C0F724C9-AE33-2CB8-AC81-59580110A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329" y="1826414"/>
            <a:ext cx="10777331" cy="4773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415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2622C6-405A-D7E0-6C2D-741F64C222F8}"/>
              </a:ext>
            </a:extLst>
          </p:cNvPr>
          <p:cNvSpPr>
            <a:spLocks noGrp="1"/>
          </p:cNvSpPr>
          <p:nvPr>
            <p:ph type="title"/>
          </p:nvPr>
        </p:nvSpPr>
        <p:spPr/>
        <p:txBody>
          <a:bodyPr/>
          <a:lstStyle/>
          <a:p>
            <a:r>
              <a:rPr lang="tr-TR" dirty="0"/>
              <a:t>TOOLSET USED ın busıness FREQ.</a:t>
            </a:r>
          </a:p>
        </p:txBody>
      </p:sp>
      <p:sp>
        <p:nvSpPr>
          <p:cNvPr id="3" name="İçerik Yer Tutucusu 2">
            <a:extLst>
              <a:ext uri="{FF2B5EF4-FFF2-40B4-BE49-F238E27FC236}">
                <a16:creationId xmlns:a16="http://schemas.microsoft.com/office/drawing/2014/main" id="{04AA1E3A-6FAD-D346-8956-EB55665B4303}"/>
              </a:ext>
            </a:extLst>
          </p:cNvPr>
          <p:cNvSpPr>
            <a:spLocks noGrp="1"/>
          </p:cNvSpPr>
          <p:nvPr>
            <p:ph idx="1"/>
          </p:nvPr>
        </p:nvSpPr>
        <p:spPr/>
        <p:txBody>
          <a:bodyPr/>
          <a:lstStyle/>
          <a:p>
            <a:r>
              <a:rPr lang="tr-TR" b="1" dirty="0"/>
              <a:t>Business &amp; </a:t>
            </a:r>
            <a:r>
              <a:rPr lang="tr-TR" b="1" dirty="0" err="1"/>
              <a:t>Workflow</a:t>
            </a:r>
            <a:r>
              <a:rPr lang="tr-TR" b="1" dirty="0"/>
              <a:t> Management:</a:t>
            </a:r>
          </a:p>
          <a:p>
            <a:endParaRPr lang="tr-TR" dirty="0"/>
          </a:p>
          <a:p>
            <a:r>
              <a:rPr lang="tr-TR" dirty="0" err="1"/>
              <a:t>Atlassian</a:t>
            </a:r>
            <a:r>
              <a:rPr lang="tr-TR" dirty="0"/>
              <a:t> </a:t>
            </a:r>
            <a:r>
              <a:rPr lang="tr-TR" dirty="0" err="1"/>
              <a:t>Jira</a:t>
            </a:r>
            <a:r>
              <a:rPr lang="tr-TR" dirty="0"/>
              <a:t>: </a:t>
            </a:r>
            <a:r>
              <a:rPr lang="tr-TR" dirty="0">
                <a:hlinkClick r:id="rId3"/>
              </a:rPr>
              <a:t>https://www.atlassian.com/jira</a:t>
            </a:r>
            <a:endParaRPr lang="tr-TR" dirty="0"/>
          </a:p>
          <a:p>
            <a:r>
              <a:rPr lang="tr-TR" dirty="0" err="1"/>
              <a:t>Atlassian</a:t>
            </a:r>
            <a:r>
              <a:rPr lang="tr-TR" dirty="0"/>
              <a:t> </a:t>
            </a:r>
            <a:r>
              <a:rPr lang="tr-TR" dirty="0" err="1"/>
              <a:t>Confluence</a:t>
            </a:r>
            <a:r>
              <a:rPr lang="tr-TR" dirty="0"/>
              <a:t>: </a:t>
            </a:r>
            <a:r>
              <a:rPr lang="tr-TR" dirty="0">
                <a:hlinkClick r:id="rId4"/>
              </a:rPr>
              <a:t>https://www.atlassian.com/software/confluence</a:t>
            </a:r>
            <a:endParaRPr lang="tr-TR" dirty="0"/>
          </a:p>
          <a:p>
            <a:r>
              <a:rPr lang="tr-TR" dirty="0"/>
              <a:t>Miro Board: </a:t>
            </a:r>
            <a:r>
              <a:rPr lang="tr-TR" dirty="0">
                <a:hlinkClick r:id="rId5"/>
              </a:rPr>
              <a:t>https://miro.com/</a:t>
            </a:r>
            <a:r>
              <a:rPr lang="tr-TR" dirty="0"/>
              <a:t> </a:t>
            </a:r>
          </a:p>
          <a:p>
            <a:r>
              <a:rPr lang="tr-TR" dirty="0" err="1"/>
              <a:t>FigJam</a:t>
            </a:r>
            <a:r>
              <a:rPr lang="tr-TR" dirty="0"/>
              <a:t>: </a:t>
            </a:r>
            <a:r>
              <a:rPr lang="tr-TR" dirty="0">
                <a:hlinkClick r:id="rId6"/>
              </a:rPr>
              <a:t>https://www.figma.com/figjam/team-collaboration/</a:t>
            </a:r>
            <a:endParaRPr lang="tr-TR" dirty="0"/>
          </a:p>
          <a:p>
            <a:r>
              <a:rPr lang="tr-TR" dirty="0" err="1"/>
              <a:t>Slack</a:t>
            </a:r>
            <a:r>
              <a:rPr lang="tr-TR" dirty="0"/>
              <a:t>: </a:t>
            </a:r>
            <a:r>
              <a:rPr lang="tr-TR" dirty="0">
                <a:hlinkClick r:id="rId7"/>
              </a:rPr>
              <a:t>https://slack.com/</a:t>
            </a:r>
            <a:endParaRPr lang="tr-TR" dirty="0"/>
          </a:p>
          <a:p>
            <a:r>
              <a:rPr lang="tr-TR" dirty="0"/>
              <a:t>Agile </a:t>
            </a:r>
            <a:r>
              <a:rPr lang="tr-TR" dirty="0" err="1"/>
              <a:t>Frameworks</a:t>
            </a:r>
            <a:r>
              <a:rPr lang="tr-TR" dirty="0"/>
              <a:t>: </a:t>
            </a:r>
            <a:r>
              <a:rPr lang="tr-TR" dirty="0" err="1">
                <a:hlinkClick r:id="rId8"/>
              </a:rPr>
              <a:t>Scrum</a:t>
            </a:r>
            <a:r>
              <a:rPr lang="tr-TR" dirty="0">
                <a:hlinkClick r:id="rId8"/>
              </a:rPr>
              <a:t>, </a:t>
            </a:r>
            <a:r>
              <a:rPr lang="tr-TR" dirty="0" err="1">
                <a:hlinkClick r:id="rId8"/>
              </a:rPr>
              <a:t>Kanban</a:t>
            </a:r>
            <a:r>
              <a:rPr lang="tr-TR" dirty="0">
                <a:hlinkClick r:id="rId8"/>
              </a:rPr>
              <a:t> </a:t>
            </a:r>
            <a:endParaRPr lang="tr-TR" dirty="0"/>
          </a:p>
        </p:txBody>
      </p:sp>
    </p:spTree>
    <p:extLst>
      <p:ext uri="{BB962C8B-B14F-4D97-AF65-F5344CB8AC3E}">
        <p14:creationId xmlns:p14="http://schemas.microsoft.com/office/powerpoint/2010/main" val="15985364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36958</TotalTime>
  <Words>790</Words>
  <Application>Microsoft Office PowerPoint</Application>
  <PresentationFormat>Geniş ekran</PresentationFormat>
  <Paragraphs>67</Paragraphs>
  <Slides>11</Slides>
  <Notes>1</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11</vt:i4>
      </vt:variant>
    </vt:vector>
  </HeadingPairs>
  <TitlesOfParts>
    <vt:vector size="18" baseType="lpstr">
      <vt:lpstr>Arial</vt:lpstr>
      <vt:lpstr>Calibri</vt:lpstr>
      <vt:lpstr>Söhne</vt:lpstr>
      <vt:lpstr>Tw Cen MT</vt:lpstr>
      <vt:lpstr>Tw Cen MT Condensed</vt:lpstr>
      <vt:lpstr>Wingdings 3</vt:lpstr>
      <vt:lpstr>İntegral</vt:lpstr>
      <vt:lpstr> Introduction to ML in Business</vt:lpstr>
      <vt:lpstr>Fırst Thıngs fıRst</vt:lpstr>
      <vt:lpstr>Course GOAL</vt:lpstr>
      <vt:lpstr>What Is AN ML Product</vt:lpstr>
      <vt:lpstr>Examples</vt:lpstr>
      <vt:lpstr>LIFECYCLE OF an ML PRODUCT</vt:lpstr>
      <vt:lpstr>ML PRODUCT DEVELOPMENT WORKFLOW</vt:lpstr>
      <vt:lpstr>SoftWARE DEVELOPMENT vs ML PRODUCT DeV.</vt:lpstr>
      <vt:lpstr>TOOLSET USED ın busıness FREQ.</vt:lpstr>
      <vt:lpstr>TOOLSET USED ın busıness FREQ.</vt:lpstr>
      <vt:lpstr>ML In Busıness vs ML IN RESEARCH &amp; YOUTUBE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ML in Business</dc:title>
  <dc:creator>Hasan Melda</dc:creator>
  <cp:lastModifiedBy>Hasan Melda</cp:lastModifiedBy>
  <cp:revision>4</cp:revision>
  <dcterms:created xsi:type="dcterms:W3CDTF">2023-06-25T11:13:28Z</dcterms:created>
  <dcterms:modified xsi:type="dcterms:W3CDTF">2023-08-19T01:15:05Z</dcterms:modified>
</cp:coreProperties>
</file>