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63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9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0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00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5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0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D7B866-4A15-4802-9A99-3B77DC5DC61A}" type="datetimeFigureOut">
              <a:rPr lang="tr-TR" smtClean="0"/>
              <a:t>18.08.2023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0F9168-DCAB-487D-B212-2D89E09D89E1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5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ase%20-%20Session%20II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5DBC2-9ED3-2747-1954-CF2371DB5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DesIGN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A MACHINE LEARNING SOLUTION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E33904-856F-7E1D-09AE-2C2279A12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Hasan AVCI</a:t>
            </a:r>
          </a:p>
          <a:p>
            <a:r>
              <a:rPr lang="tr-TR" dirty="0"/>
              <a:t>INZVA – APPLIED AI #7</a:t>
            </a:r>
          </a:p>
        </p:txBody>
      </p:sp>
    </p:spTree>
    <p:extLst>
      <p:ext uri="{BB962C8B-B14F-4D97-AF65-F5344CB8AC3E}">
        <p14:creationId xmlns:p14="http://schemas.microsoft.com/office/powerpoint/2010/main" val="20460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197DC-BA4B-E66B-329D-F7518D0A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9321"/>
            <a:ext cx="9720072" cy="1499616"/>
          </a:xfrm>
        </p:spPr>
        <p:txBody>
          <a:bodyPr/>
          <a:lstStyle/>
          <a:p>
            <a:r>
              <a:rPr lang="tr-TR" dirty="0" err="1"/>
              <a:t>Understand</a:t>
            </a:r>
            <a:r>
              <a:rPr lang="tr-TR" dirty="0"/>
              <a:t> THE PROBLEM AND ASK QUESTIONS</a:t>
            </a:r>
            <a:endParaRPr lang="tr-TR" noProof="1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23FED5F-78D7-CE9C-AD34-BC89FF797456}"/>
              </a:ext>
            </a:extLst>
          </p:cNvPr>
          <p:cNvSpPr txBox="1">
            <a:spLocks/>
          </p:cNvSpPr>
          <p:nvPr/>
        </p:nvSpPr>
        <p:spPr>
          <a:xfrm>
            <a:off x="937591" y="2454965"/>
            <a:ext cx="9806610" cy="26139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BE8BCA8-D06F-9028-43C2-CF9DF70F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8759"/>
            <a:ext cx="9720073" cy="4340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i="1" dirty="0"/>
              <a:t>« As a Machine Learning </a:t>
            </a:r>
            <a:r>
              <a:rPr lang="tr-TR" i="1" dirty="0" err="1"/>
              <a:t>Engineer</a:t>
            </a:r>
            <a:r>
              <a:rPr lang="tr-TR" i="1" dirty="0"/>
              <a:t>/ Data </a:t>
            </a:r>
            <a:r>
              <a:rPr lang="tr-TR" i="1" dirty="0" err="1"/>
              <a:t>Scientist</a:t>
            </a:r>
            <a:r>
              <a:rPr lang="tr-TR" i="1" dirty="0"/>
              <a:t> </a:t>
            </a:r>
            <a:r>
              <a:rPr lang="tr-TR" i="1" dirty="0" err="1"/>
              <a:t>you</a:t>
            </a:r>
            <a:r>
              <a:rPr lang="tr-TR" i="1" dirty="0"/>
              <a:t> </a:t>
            </a:r>
            <a:r>
              <a:rPr lang="tr-TR" i="1" dirty="0" err="1"/>
              <a:t>have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manage</a:t>
            </a:r>
            <a:r>
              <a:rPr lang="tr-TR" i="1" dirty="0"/>
              <a:t> </a:t>
            </a:r>
            <a:r>
              <a:rPr lang="tr-TR" i="1" dirty="0" err="1"/>
              <a:t>your</a:t>
            </a:r>
            <a:r>
              <a:rPr lang="tr-TR" i="1" dirty="0"/>
              <a:t> </a:t>
            </a:r>
            <a:r>
              <a:rPr lang="tr-TR" i="1" dirty="0" err="1"/>
              <a:t>stakeholder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take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right</a:t>
            </a:r>
            <a:r>
              <a:rPr lang="tr-TR" i="1" dirty="0"/>
              <a:t> </a:t>
            </a:r>
            <a:r>
              <a:rPr lang="tr-TR" i="1" dirty="0" err="1"/>
              <a:t>decision</a:t>
            </a:r>
            <a:r>
              <a:rPr lang="tr-TR" i="1" dirty="0"/>
              <a:t>. </a:t>
            </a:r>
            <a:r>
              <a:rPr lang="tr-TR" i="1" dirty="0" err="1"/>
              <a:t>You</a:t>
            </a:r>
            <a:r>
              <a:rPr lang="tr-TR" i="1" dirty="0"/>
              <a:t> </a:t>
            </a:r>
            <a:r>
              <a:rPr lang="tr-TR" i="1" dirty="0" err="1"/>
              <a:t>need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ask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right</a:t>
            </a:r>
            <a:r>
              <a:rPr lang="tr-TR" i="1" dirty="0"/>
              <a:t> </a:t>
            </a:r>
            <a:r>
              <a:rPr lang="tr-TR" i="1" dirty="0" err="1"/>
              <a:t>questions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both</a:t>
            </a:r>
            <a:r>
              <a:rPr lang="tr-TR" i="1" dirty="0"/>
              <a:t> </a:t>
            </a:r>
            <a:r>
              <a:rPr lang="tr-TR" i="1" dirty="0" err="1"/>
              <a:t>stakeholders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yourself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come</a:t>
            </a:r>
            <a:r>
              <a:rPr lang="tr-TR" i="1" dirty="0"/>
              <a:t> </a:t>
            </a:r>
            <a:r>
              <a:rPr lang="tr-TR" i="1" dirty="0" err="1"/>
              <a:t>up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data-</a:t>
            </a:r>
            <a:r>
              <a:rPr lang="tr-TR" i="1" dirty="0" err="1"/>
              <a:t>driven</a:t>
            </a:r>
            <a:r>
              <a:rPr lang="tr-TR" i="1" dirty="0"/>
              <a:t> </a:t>
            </a:r>
            <a:r>
              <a:rPr lang="tr-TR" i="1" dirty="0" err="1"/>
              <a:t>decisions</a:t>
            </a:r>
            <a:r>
              <a:rPr lang="tr-TR" i="1" dirty="0"/>
              <a:t>.»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Main </a:t>
            </a:r>
            <a:r>
              <a:rPr lang="tr-TR" dirty="0" err="1"/>
              <a:t>Questions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tr-TR" dirty="0"/>
              <a:t>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stated</a:t>
            </a:r>
            <a:r>
              <a:rPr lang="tr-TR" dirty="0"/>
              <a:t> problem is a </a:t>
            </a:r>
            <a:r>
              <a:rPr lang="tr-TR" dirty="0" err="1"/>
              <a:t>real</a:t>
            </a:r>
            <a:r>
              <a:rPr lang="tr-TR" dirty="0"/>
              <a:t> problem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something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assesed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pair</a:t>
            </a:r>
            <a:r>
              <a:rPr lang="tr-TR" dirty="0"/>
              <a:t> of </a:t>
            </a:r>
            <a:r>
              <a:rPr lang="tr-TR" dirty="0" err="1"/>
              <a:t>eye</a:t>
            </a:r>
            <a:r>
              <a:rPr lang="tr-T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a problem, </a:t>
            </a:r>
            <a:r>
              <a:rPr lang="tr-TR" dirty="0" err="1"/>
              <a:t>could</a:t>
            </a:r>
            <a:r>
              <a:rPr lang="tr-TR" dirty="0"/>
              <a:t> it be </a:t>
            </a:r>
            <a:r>
              <a:rPr lang="tr-TR" dirty="0" err="1"/>
              <a:t>solved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automation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sophisticated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easiest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net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Why</a:t>
            </a:r>
            <a:r>
              <a:rPr lang="tr-TR" dirty="0"/>
              <a:t> am i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tr-TR" dirty="0"/>
              <a:t>How </a:t>
            </a:r>
            <a:r>
              <a:rPr lang="tr-TR" dirty="0" err="1"/>
              <a:t>should</a:t>
            </a:r>
            <a:r>
              <a:rPr lang="tr-TR" dirty="0"/>
              <a:t> i do </a:t>
            </a:r>
            <a:r>
              <a:rPr lang="tr-TR" dirty="0" err="1"/>
              <a:t>that</a:t>
            </a:r>
            <a:r>
              <a:rPr lang="tr-TR" dirty="0"/>
              <a:t>? ….</a:t>
            </a:r>
          </a:p>
        </p:txBody>
      </p:sp>
    </p:spTree>
    <p:extLst>
      <p:ext uri="{BB962C8B-B14F-4D97-AF65-F5344CB8AC3E}">
        <p14:creationId xmlns:p14="http://schemas.microsoft.com/office/powerpoint/2010/main" val="16856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F9A4C7-37B2-83C3-AAAE-DB617991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YOUR SOLUTION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14D475-B03A-3EDD-B948-C01D14C3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8759"/>
            <a:ext cx="9720073" cy="434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/>
              <a:t>« </a:t>
            </a:r>
            <a:r>
              <a:rPr lang="tr-TR" i="1" dirty="0" err="1"/>
              <a:t>You</a:t>
            </a:r>
            <a:r>
              <a:rPr lang="tr-TR" i="1" dirty="0"/>
              <a:t> </a:t>
            </a:r>
            <a:r>
              <a:rPr lang="tr-TR" i="1" dirty="0" err="1"/>
              <a:t>have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create</a:t>
            </a:r>
            <a:r>
              <a:rPr lang="tr-TR" i="1" dirty="0"/>
              <a:t> a </a:t>
            </a:r>
            <a:r>
              <a:rPr lang="tr-TR" i="1" dirty="0" err="1"/>
              <a:t>scalable</a:t>
            </a:r>
            <a:r>
              <a:rPr lang="tr-TR" i="1" dirty="0"/>
              <a:t> </a:t>
            </a:r>
            <a:r>
              <a:rPr lang="tr-TR" i="1" dirty="0" err="1"/>
              <a:t>product</a:t>
            </a:r>
            <a:r>
              <a:rPr lang="tr-TR" i="1" dirty="0"/>
              <a:t> </a:t>
            </a:r>
            <a:r>
              <a:rPr lang="tr-TR" i="1" dirty="0" err="1"/>
              <a:t>that</a:t>
            </a:r>
            <a:r>
              <a:rPr lang="tr-TR" i="1" dirty="0"/>
              <a:t> is </a:t>
            </a:r>
            <a:r>
              <a:rPr lang="tr-TR" i="1" dirty="0" err="1"/>
              <a:t>good</a:t>
            </a:r>
            <a:r>
              <a:rPr lang="tr-TR" i="1" dirty="0"/>
              <a:t> </a:t>
            </a:r>
            <a:r>
              <a:rPr lang="tr-TR" i="1" dirty="0" err="1"/>
              <a:t>enough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solve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problem. </a:t>
            </a:r>
            <a:r>
              <a:rPr lang="tr-TR" i="1" dirty="0" err="1"/>
              <a:t>There</a:t>
            </a:r>
            <a:r>
              <a:rPr lang="tr-TR" i="1" dirty="0"/>
              <a:t> </a:t>
            </a:r>
            <a:r>
              <a:rPr lang="tr-TR" i="1" dirty="0" err="1"/>
              <a:t>could</a:t>
            </a:r>
            <a:r>
              <a:rPr lang="tr-TR" i="1" dirty="0"/>
              <a:t> be a model ‘</a:t>
            </a:r>
            <a:r>
              <a:rPr lang="tr-TR" i="1" dirty="0" err="1"/>
              <a:t>bad</a:t>
            </a:r>
            <a:r>
              <a:rPr lang="tr-TR" i="1" dirty="0"/>
              <a:t>’ </a:t>
            </a:r>
            <a:r>
              <a:rPr lang="tr-TR" i="1" dirty="0" err="1"/>
              <a:t>for</a:t>
            </a:r>
            <a:r>
              <a:rPr lang="tr-TR" i="1" dirty="0"/>
              <a:t> a </a:t>
            </a:r>
            <a:r>
              <a:rPr lang="tr-TR" i="1" dirty="0" err="1"/>
              <a:t>different</a:t>
            </a:r>
            <a:r>
              <a:rPr lang="tr-TR" i="1" dirty="0"/>
              <a:t> </a:t>
            </a:r>
            <a:r>
              <a:rPr lang="tr-TR" i="1" dirty="0" err="1"/>
              <a:t>task</a:t>
            </a:r>
            <a:r>
              <a:rPr lang="tr-TR" i="1" dirty="0"/>
              <a:t> but ‘</a:t>
            </a:r>
            <a:r>
              <a:rPr lang="tr-TR" i="1" dirty="0" err="1"/>
              <a:t>good</a:t>
            </a:r>
            <a:r>
              <a:rPr lang="tr-TR" i="1" dirty="0"/>
              <a:t>’ </a:t>
            </a:r>
            <a:r>
              <a:rPr lang="tr-TR" i="1" dirty="0" err="1"/>
              <a:t>for</a:t>
            </a:r>
            <a:r>
              <a:rPr lang="tr-TR" i="1" dirty="0"/>
              <a:t> </a:t>
            </a:r>
            <a:r>
              <a:rPr lang="tr-TR" i="1" dirty="0" err="1"/>
              <a:t>your</a:t>
            </a:r>
            <a:r>
              <a:rPr lang="tr-TR" i="1" dirty="0"/>
              <a:t> </a:t>
            </a:r>
            <a:r>
              <a:rPr lang="tr-TR" i="1" dirty="0" err="1"/>
              <a:t>specific</a:t>
            </a:r>
            <a:r>
              <a:rPr lang="tr-TR" i="1" dirty="0"/>
              <a:t> </a:t>
            </a:r>
            <a:r>
              <a:rPr lang="tr-TR" i="1" dirty="0" err="1"/>
              <a:t>task</a:t>
            </a:r>
            <a:r>
              <a:rPr lang="tr-TR" i="1" dirty="0"/>
              <a:t>.»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buNone/>
            </a:pPr>
            <a:r>
              <a:rPr lang="tr-TR" dirty="0"/>
              <a:t>An ML Product has </a:t>
            </a:r>
            <a:r>
              <a:rPr lang="tr-TR" dirty="0" err="1"/>
              <a:t>to</a:t>
            </a:r>
            <a:r>
              <a:rPr lang="tr-TR" dirty="0"/>
              <a:t> be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proper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sustainable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convincing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participant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Project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planned</a:t>
            </a:r>
            <a:r>
              <a:rPr lang="tr-TR" dirty="0"/>
              <a:t>, </a:t>
            </a:r>
            <a:r>
              <a:rPr lang="tr-TR" dirty="0" err="1"/>
              <a:t>tracked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documented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A5925D-5962-5ED5-0E16-1E2F61FE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NOT SOTA MODELS FIRST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95E135-9E33-FF04-78FA-5442E2B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712" y="3096952"/>
            <a:ext cx="10396541" cy="4023360"/>
          </a:xfrm>
        </p:spPr>
        <p:txBody>
          <a:bodyPr/>
          <a:lstStyle/>
          <a:p>
            <a:r>
              <a:rPr lang="tr-TR" dirty="0"/>
              <a:t>«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. </a:t>
            </a:r>
          </a:p>
          <a:p>
            <a:r>
              <a:rPr lang="tr-TR" dirty="0">
                <a:sym typeface="Wingdings" panose="05000000000000000000" pitchFamily="2" charset="2"/>
              </a:rPr>
              <a:t>   Y</a:t>
            </a:r>
            <a:r>
              <a:rPr lang="en-US" dirty="0" err="1">
                <a:sym typeface="Wingdings" panose="05000000000000000000" pitchFamily="2" charset="2"/>
              </a:rPr>
              <a:t>ou</a:t>
            </a:r>
            <a:r>
              <a:rPr lang="en-US" dirty="0">
                <a:sym typeface="Wingdings" panose="05000000000000000000" pitchFamily="2" charset="2"/>
              </a:rPr>
              <a:t> never use a bulldozer for a place you can dig with a shovel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/>
              <a:t> »</a:t>
            </a:r>
          </a:p>
        </p:txBody>
      </p:sp>
    </p:spTree>
    <p:extLst>
      <p:ext uri="{BB962C8B-B14F-4D97-AF65-F5344CB8AC3E}">
        <p14:creationId xmlns:p14="http://schemas.microsoft.com/office/powerpoint/2010/main" val="28146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1CA200-D4EA-636E-D094-84181B04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</a:t>
            </a:r>
            <a:r>
              <a:rPr lang="tr-TR" dirty="0" err="1"/>
              <a:t>vs</a:t>
            </a:r>
            <a:r>
              <a:rPr lang="tr-TR" dirty="0"/>
              <a:t> INFERENCE</a:t>
            </a:r>
          </a:p>
        </p:txBody>
      </p:sp>
      <p:pic>
        <p:nvPicPr>
          <p:cNvPr id="1026" name="Picture 2" descr="Overview of training and inference in deep learning. | Download Scientific  Diagram">
            <a:extLst>
              <a:ext uri="{FF2B5EF4-FFF2-40B4-BE49-F238E27FC236}">
                <a16:creationId xmlns:a16="http://schemas.microsoft.com/office/drawing/2014/main" id="{304FE9ED-5F23-584D-7299-504796C7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30134"/>
            <a:ext cx="4250151" cy="28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A000EEF-3BB0-719A-F483-B3826E2A8C7F}"/>
              </a:ext>
            </a:extLst>
          </p:cNvPr>
          <p:cNvSpPr txBox="1"/>
          <p:nvPr/>
        </p:nvSpPr>
        <p:spPr>
          <a:xfrm>
            <a:off x="6560598" y="2735558"/>
            <a:ext cx="46072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Purpose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Data </a:t>
            </a:r>
            <a:r>
              <a:rPr lang="tr-TR" sz="2200" dirty="0" err="1"/>
              <a:t>Usage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Frequency</a:t>
            </a:r>
            <a:r>
              <a:rPr lang="tr-TR" sz="2200" dirty="0"/>
              <a:t> of </a:t>
            </a:r>
            <a:r>
              <a:rPr lang="tr-TR" sz="2200" dirty="0" err="1"/>
              <a:t>Updates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Hardware </a:t>
            </a:r>
            <a:r>
              <a:rPr lang="tr-TR" sz="2200" dirty="0" err="1"/>
              <a:t>and</a:t>
            </a:r>
            <a:r>
              <a:rPr lang="tr-TR" sz="2200" dirty="0"/>
              <a:t>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Monitoring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Maintenance</a:t>
            </a:r>
            <a:r>
              <a:rPr lang="tr-TR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Scalability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Resources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30791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AF1FA-F172-F176-B5CC-9DE83212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Same</a:t>
            </a:r>
            <a:r>
              <a:rPr lang="tr-TR" dirty="0"/>
              <a:t> Model </a:t>
            </a:r>
            <a:r>
              <a:rPr lang="tr-TR" dirty="0" err="1"/>
              <a:t>Dıfferent</a:t>
            </a:r>
            <a:r>
              <a:rPr lang="tr-TR" dirty="0"/>
              <a:t> </a:t>
            </a:r>
            <a:r>
              <a:rPr lang="tr-TR" dirty="0" err="1"/>
              <a:t>Metrıcs</a:t>
            </a:r>
            <a:endParaRPr lang="tr-TR" dirty="0"/>
          </a:p>
        </p:txBody>
      </p:sp>
      <p:pic>
        <p:nvPicPr>
          <p:cNvPr id="1026" name="Picture 2" descr="Communication and Stakeholder Engagement - West of England Academic Health  Science Network">
            <a:extLst>
              <a:ext uri="{FF2B5EF4-FFF2-40B4-BE49-F238E27FC236}">
                <a16:creationId xmlns:a16="http://schemas.microsoft.com/office/drawing/2014/main" id="{D53ACF6F-7306-D323-8A3B-04FFAE77B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" y="2387199"/>
            <a:ext cx="3125402" cy="208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Models - Javatpoint">
            <a:extLst>
              <a:ext uri="{FF2B5EF4-FFF2-40B4-BE49-F238E27FC236}">
                <a16:creationId xmlns:a16="http://schemas.microsoft.com/office/drawing/2014/main" id="{E3C6A9B6-B636-0A71-1974-44CF2AFF5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25" y="2347559"/>
            <a:ext cx="3844308" cy="21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s für Einsteiger: Wie benutzt man eine API? Ein vollständiger Leitfaden  | AppMaster">
            <a:extLst>
              <a:ext uri="{FF2B5EF4-FFF2-40B4-BE49-F238E27FC236}">
                <a16:creationId xmlns:a16="http://schemas.microsoft.com/office/drawing/2014/main" id="{B59BC3A7-0215-6F26-BBFE-722DE207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350" y="2387199"/>
            <a:ext cx="3463434" cy="19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8DC7D6E-C1B8-ECC7-CF74-4389F738BE64}"/>
              </a:ext>
            </a:extLst>
          </p:cNvPr>
          <p:cNvSpPr txBox="1"/>
          <p:nvPr/>
        </p:nvSpPr>
        <p:spPr>
          <a:xfrm>
            <a:off x="4709327" y="4733527"/>
            <a:ext cx="3249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err="1"/>
              <a:t>Accuracy</a:t>
            </a:r>
            <a:r>
              <a:rPr lang="tr-TR" sz="2200" dirty="0"/>
              <a:t> </a:t>
            </a:r>
            <a:r>
              <a:rPr lang="tr-TR" sz="2200" dirty="0" err="1"/>
              <a:t>Metrics</a:t>
            </a:r>
            <a:r>
              <a:rPr lang="tr-TR" sz="2200" dirty="0"/>
              <a:t>,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200" dirty="0" err="1"/>
              <a:t>Loss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r>
              <a:rPr lang="tr-TR" sz="2200" dirty="0"/>
              <a:t>,</a:t>
            </a:r>
          </a:p>
          <a:p>
            <a:r>
              <a:rPr lang="tr-TR" sz="2200" dirty="0" err="1"/>
              <a:t>Bias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Fairness</a:t>
            </a:r>
            <a:r>
              <a:rPr lang="tr-TR" sz="2200" dirty="0"/>
              <a:t> </a:t>
            </a:r>
            <a:r>
              <a:rPr lang="tr-TR" sz="2200" dirty="0" err="1"/>
              <a:t>Metrics</a:t>
            </a:r>
            <a:r>
              <a:rPr lang="tr-TR" sz="2200" dirty="0"/>
              <a:t> …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AEC4AB-36B2-7D74-054F-D6E6A7714D0A}"/>
              </a:ext>
            </a:extLst>
          </p:cNvPr>
          <p:cNvSpPr txBox="1"/>
          <p:nvPr/>
        </p:nvSpPr>
        <p:spPr>
          <a:xfrm>
            <a:off x="813509" y="4733527"/>
            <a:ext cx="3249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err="1"/>
              <a:t>Key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200" dirty="0" err="1"/>
              <a:t>Performance</a:t>
            </a:r>
            <a:r>
              <a:rPr lang="tr-TR" sz="2200" dirty="0"/>
              <a:t> </a:t>
            </a:r>
            <a:r>
              <a:rPr lang="tr-TR" sz="2200" dirty="0" err="1"/>
              <a:t>Indicators</a:t>
            </a:r>
            <a:r>
              <a:rPr lang="tr-TR" sz="2200" dirty="0"/>
              <a:t> (</a:t>
            </a:r>
            <a:r>
              <a:rPr lang="tr-TR" sz="2200" dirty="0" err="1"/>
              <a:t>KPIs</a:t>
            </a:r>
            <a:r>
              <a:rPr lang="tr-TR" sz="2200" dirty="0"/>
              <a:t>), ROI (Return on </a:t>
            </a:r>
            <a:r>
              <a:rPr lang="tr-TR" sz="2200" dirty="0" err="1"/>
              <a:t>Investment</a:t>
            </a:r>
            <a:r>
              <a:rPr lang="tr-TR" sz="2200" dirty="0"/>
              <a:t>), Conversion </a:t>
            </a:r>
            <a:r>
              <a:rPr lang="tr-TR" sz="2200" dirty="0" err="1"/>
              <a:t>Rates</a:t>
            </a:r>
            <a:r>
              <a:rPr lang="tr-TR" sz="2200" dirty="0"/>
              <a:t>, User </a:t>
            </a:r>
            <a:r>
              <a:rPr lang="tr-TR" sz="2200" dirty="0" err="1"/>
              <a:t>Engagement</a:t>
            </a:r>
            <a:r>
              <a:rPr lang="tr-TR" sz="2200" dirty="0"/>
              <a:t> </a:t>
            </a:r>
            <a:r>
              <a:rPr lang="tr-TR" sz="2200" dirty="0" err="1"/>
              <a:t>etc</a:t>
            </a:r>
            <a:r>
              <a:rPr lang="tr-TR" sz="2200" dirty="0"/>
              <a:t>..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916F0F3-2EC6-92C9-F9AB-5DBE4791DD1D}"/>
              </a:ext>
            </a:extLst>
          </p:cNvPr>
          <p:cNvSpPr txBox="1"/>
          <p:nvPr/>
        </p:nvSpPr>
        <p:spPr>
          <a:xfrm>
            <a:off x="8685447" y="4733527"/>
            <a:ext cx="32495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err="1"/>
              <a:t>Latency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Response</a:t>
            </a:r>
            <a:r>
              <a:rPr lang="tr-TR" sz="2200" dirty="0"/>
              <a:t> Time, </a:t>
            </a:r>
            <a:r>
              <a:rPr lang="tr-TR" sz="2200" dirty="0" err="1"/>
              <a:t>Error</a:t>
            </a:r>
            <a:r>
              <a:rPr lang="tr-TR" sz="2200" dirty="0"/>
              <a:t> </a:t>
            </a:r>
            <a:r>
              <a:rPr lang="tr-TR" sz="2200" dirty="0" err="1"/>
              <a:t>Rates</a:t>
            </a:r>
            <a:r>
              <a:rPr lang="tr-TR" sz="2200" dirty="0"/>
              <a:t>, </a:t>
            </a:r>
            <a:r>
              <a:rPr lang="tr-TR" sz="2200" dirty="0" err="1"/>
              <a:t>Availability</a:t>
            </a:r>
            <a:r>
              <a:rPr lang="tr-TR" sz="2200" dirty="0"/>
              <a:t>, SLI s, SLO s, </a:t>
            </a:r>
            <a:r>
              <a:rPr lang="tr-TR" sz="2200" dirty="0" err="1"/>
              <a:t>Scalibility</a:t>
            </a:r>
            <a:r>
              <a:rPr lang="tr-TR" sz="2200" dirty="0"/>
              <a:t> </a:t>
            </a:r>
            <a:r>
              <a:rPr lang="tr-TR" sz="2200" dirty="0" err="1"/>
              <a:t>etc</a:t>
            </a:r>
            <a:r>
              <a:rPr lang="tr-TR" sz="2200" dirty="0"/>
              <a:t>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1944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4D2BB9-6D9D-AF2D-80D8-86F72A05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8" y="672391"/>
            <a:ext cx="9720072" cy="1499616"/>
          </a:xfrm>
        </p:spPr>
        <p:txBody>
          <a:bodyPr/>
          <a:lstStyle/>
          <a:p>
            <a:r>
              <a:rPr lang="tr-TR" dirty="0" err="1"/>
              <a:t>Implementatıon</a:t>
            </a:r>
            <a:r>
              <a:rPr lang="tr-TR" dirty="0"/>
              <a:t> </a:t>
            </a:r>
            <a:r>
              <a:rPr lang="tr-TR" dirty="0" err="1"/>
              <a:t>scenarıos</a:t>
            </a:r>
            <a:endParaRPr lang="tr-TR" dirty="0"/>
          </a:p>
        </p:txBody>
      </p:sp>
      <p:pic>
        <p:nvPicPr>
          <p:cNvPr id="2052" name="Picture 4" descr="What are RESTful Web Services">
            <a:extLst>
              <a:ext uri="{FF2B5EF4-FFF2-40B4-BE49-F238E27FC236}">
                <a16:creationId xmlns:a16="http://schemas.microsoft.com/office/drawing/2014/main" id="{C23833F5-E648-19B1-EFC0-A672D942B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8" t="19698" r="17234" b="19345"/>
          <a:stretch/>
        </p:blipFill>
        <p:spPr bwMode="auto">
          <a:xfrm>
            <a:off x="1388499" y="1838388"/>
            <a:ext cx="1571347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 and Brand Guidelines | Docker">
            <a:extLst>
              <a:ext uri="{FF2B5EF4-FFF2-40B4-BE49-F238E27FC236}">
                <a16:creationId xmlns:a16="http://schemas.microsoft.com/office/drawing/2014/main" id="{4FC4A300-8CF8-FD37-82F3-A3D2C033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89" y="428062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, awslambda, logo Icon in Vector Logo">
            <a:extLst>
              <a:ext uri="{FF2B5EF4-FFF2-40B4-BE49-F238E27FC236}">
                <a16:creationId xmlns:a16="http://schemas.microsoft.com/office/drawing/2014/main" id="{C82244C8-14A1-DBA0-1C45-3F90A05B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07" y="3081973"/>
            <a:ext cx="3382392" cy="169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Google Cloud Functions - Knoldus Blogs">
            <a:extLst>
              <a:ext uri="{FF2B5EF4-FFF2-40B4-BE49-F238E27FC236}">
                <a16:creationId xmlns:a16="http://schemas.microsoft.com/office/drawing/2014/main" id="{21A21DD7-85BD-80AE-9878-9A83BCCF1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7969" r="17864" b="9264"/>
          <a:stretch/>
        </p:blipFill>
        <p:spPr bwMode="auto">
          <a:xfrm>
            <a:off x="3961153" y="1751255"/>
            <a:ext cx="2434333" cy="13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zure Functions SVG Vector Logos - Vector Logo Zone">
            <a:extLst>
              <a:ext uri="{FF2B5EF4-FFF2-40B4-BE49-F238E27FC236}">
                <a16:creationId xmlns:a16="http://schemas.microsoft.com/office/drawing/2014/main" id="{EA4F043C-A35E-4469-A271-EF06A326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3" y="3622507"/>
            <a:ext cx="2268684" cy="11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etson Nano bringt die Leistung moderner KI in die Peripherie | NVIDIA">
            <a:extLst>
              <a:ext uri="{FF2B5EF4-FFF2-40B4-BE49-F238E27FC236}">
                <a16:creationId xmlns:a16="http://schemas.microsoft.com/office/drawing/2014/main" id="{887835EC-0224-B17F-347E-3AFCCC77E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t="11718" r="18440" b="16067"/>
          <a:stretch/>
        </p:blipFill>
        <p:spPr bwMode="auto">
          <a:xfrm>
            <a:off x="5072278" y="4561657"/>
            <a:ext cx="2224615" cy="14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AE574049-F11E-0D12-21DC-538CC8D0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86" y="3023982"/>
            <a:ext cx="3382392" cy="5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atch Processing High throughput data processing - HORIBA">
            <a:extLst>
              <a:ext uri="{FF2B5EF4-FFF2-40B4-BE49-F238E27FC236}">
                <a16:creationId xmlns:a16="http://schemas.microsoft.com/office/drawing/2014/main" id="{BE415664-459F-D88C-ADD8-2BD9B790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82" y="4925616"/>
            <a:ext cx="1347168" cy="134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atabase Icon or Logo in Modern Line Style Stock Vector - Illustration of  automation, data: 81367837">
            <a:extLst>
              <a:ext uri="{FF2B5EF4-FFF2-40B4-BE49-F238E27FC236}">
                <a16:creationId xmlns:a16="http://schemas.microsoft.com/office/drawing/2014/main" id="{979FF098-496B-A224-DCEA-A3781BD5E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3" t="15923" r="25361" b="8533"/>
          <a:stretch/>
        </p:blipFill>
        <p:spPr bwMode="auto">
          <a:xfrm>
            <a:off x="9989375" y="2856081"/>
            <a:ext cx="1232728" cy="199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tep by Step Creation of an EC2 Instance in AWS and Access it via… –  Towards AI">
            <a:extLst>
              <a:ext uri="{FF2B5EF4-FFF2-40B4-BE49-F238E27FC236}">
                <a16:creationId xmlns:a16="http://schemas.microsoft.com/office/drawing/2014/main" id="{058B9155-6711-6265-636A-7ED8B16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98" y="1355688"/>
            <a:ext cx="2348441" cy="15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5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39BB4-EE46-9CF4-9851-9854C335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STUDY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3B5AACF-62CE-393F-3040-CEB3BF87B08C}"/>
              </a:ext>
            </a:extLst>
          </p:cNvPr>
          <p:cNvSpPr txBox="1"/>
          <p:nvPr/>
        </p:nvSpPr>
        <p:spPr>
          <a:xfrm>
            <a:off x="3133817" y="2756063"/>
            <a:ext cx="7892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rgbClr val="7030A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HOSPITAL CASE STUDY</a:t>
            </a:r>
            <a:endParaRPr lang="tr-TR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3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37773</TotalTime>
  <Words>356</Words>
  <Application>Microsoft Office PowerPoint</Application>
  <PresentationFormat>Geniş ekran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Söhne</vt:lpstr>
      <vt:lpstr>Tw Cen MT</vt:lpstr>
      <vt:lpstr>Tw Cen MT Condensed</vt:lpstr>
      <vt:lpstr>Wingdings 3</vt:lpstr>
      <vt:lpstr>İntegral</vt:lpstr>
      <vt:lpstr> DesIGN A MACHINE LEARNING SOLUTION</vt:lpstr>
      <vt:lpstr>Understand THE PROBLEM AND ASK QUESTIONS</vt:lpstr>
      <vt:lpstr>DESIGN YOUR SOLUTION</vt:lpstr>
      <vt:lpstr>WHY NOT SOTA MODELS FIRST</vt:lpstr>
      <vt:lpstr>DEVELOPMENT vs INFERENCE</vt:lpstr>
      <vt:lpstr>Same Model Dıfferent Metrıcs</vt:lpstr>
      <vt:lpstr>Implementatıon scenarıos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Introduction to ML in Business</dc:title>
  <dc:creator>Hasan Melda</dc:creator>
  <cp:lastModifiedBy>Hasan Melda</cp:lastModifiedBy>
  <cp:revision>6</cp:revision>
  <dcterms:created xsi:type="dcterms:W3CDTF">2023-06-25T11:13:28Z</dcterms:created>
  <dcterms:modified xsi:type="dcterms:W3CDTF">2023-08-19T01:14:55Z</dcterms:modified>
</cp:coreProperties>
</file>