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7" r:id="rId2"/>
    <p:sldId id="317" r:id="rId3"/>
    <p:sldId id="318" r:id="rId4"/>
    <p:sldId id="319" r:id="rId5"/>
    <p:sldId id="316" r:id="rId6"/>
    <p:sldId id="315" r:id="rId7"/>
    <p:sldId id="320" r:id="rId8"/>
    <p:sldId id="314" r:id="rId9"/>
    <p:sldId id="321" r:id="rId10"/>
    <p:sldId id="322" r:id="rId11"/>
    <p:sldId id="328" r:id="rId12"/>
    <p:sldId id="323" r:id="rId13"/>
    <p:sldId id="324" r:id="rId14"/>
    <p:sldId id="313" r:id="rId15"/>
    <p:sldId id="325" r:id="rId16"/>
    <p:sldId id="326" r:id="rId17"/>
    <p:sldId id="312" r:id="rId18"/>
    <p:sldId id="327" r:id="rId19"/>
    <p:sldId id="311" r:id="rId20"/>
  </p:sldIdLst>
  <p:sldSz cx="9144000" cy="5143500" type="screen16x9"/>
  <p:notesSz cx="6858000" cy="9144000"/>
  <p:embeddedFontLst>
    <p:embeddedFont>
      <p:font typeface="DM Serif Display" pitchFamily="2" charset="0"/>
      <p:regular r:id="rId22"/>
      <p:italic r:id="rId23"/>
    </p:embeddedFont>
    <p:embeddedFont>
      <p:font typeface="Karla"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17920-BB0B-4808-9963-BBDE6F451167}">
  <a:tblStyle styleId="{8B617920-BB0B-4808-9963-BBDE6F4511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114" d="100"/>
          <a:sy n="114" d="100"/>
        </p:scale>
        <p:origin x="101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18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62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032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13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80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587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325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82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21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44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27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4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62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94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0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03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39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043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AutoNum type="arabicPeriod"/>
              <a:defRPr sz="1200"/>
            </a:lvl1pPr>
            <a:lvl2pPr marL="914400" lvl="1" indent="-330200">
              <a:spcBef>
                <a:spcPts val="0"/>
              </a:spcBef>
              <a:spcAft>
                <a:spcPts val="0"/>
              </a:spcAft>
              <a:buSzPts val="1600"/>
              <a:buAutoNum type="alphaLcPeriod"/>
              <a:defRPr/>
            </a:lvl2pPr>
            <a:lvl3pPr marL="1371600" lvl="2" indent="-330200">
              <a:spcBef>
                <a:spcPts val="0"/>
              </a:spcBef>
              <a:spcAft>
                <a:spcPts val="0"/>
              </a:spcAft>
              <a:buSzPts val="1600"/>
              <a:buAutoNum type="romanLcPeriod"/>
              <a:defRPr/>
            </a:lvl3pPr>
            <a:lvl4pPr marL="1828800" lvl="3" indent="-330200">
              <a:spcBef>
                <a:spcPts val="0"/>
              </a:spcBef>
              <a:spcAft>
                <a:spcPts val="0"/>
              </a:spcAft>
              <a:buSzPts val="1600"/>
              <a:buAutoNum type="arabicPeriod"/>
              <a:defRPr/>
            </a:lvl4pPr>
            <a:lvl5pPr marL="2286000" lvl="4" indent="-330200">
              <a:spcBef>
                <a:spcPts val="0"/>
              </a:spcBef>
              <a:spcAft>
                <a:spcPts val="0"/>
              </a:spcAft>
              <a:buSzPts val="1600"/>
              <a:buAutoNum type="alphaLcPeriod"/>
              <a:defRPr/>
            </a:lvl5pPr>
            <a:lvl6pPr marL="2743200" lvl="5" indent="-330200">
              <a:spcBef>
                <a:spcPts val="0"/>
              </a:spcBef>
              <a:spcAft>
                <a:spcPts val="0"/>
              </a:spcAft>
              <a:buSzPts val="1600"/>
              <a:buAutoNum type="romanLcPeriod"/>
              <a:defRPr/>
            </a:lvl6pPr>
            <a:lvl7pPr marL="3200400" lvl="6" indent="-330200">
              <a:spcBef>
                <a:spcPts val="0"/>
              </a:spcBef>
              <a:spcAft>
                <a:spcPts val="0"/>
              </a:spcAft>
              <a:buSzPts val="1600"/>
              <a:buAutoNum type="arabicPeriod"/>
              <a:defRPr/>
            </a:lvl7pPr>
            <a:lvl8pPr marL="3657600" lvl="7" indent="-330200">
              <a:spcBef>
                <a:spcPts val="0"/>
              </a:spcBef>
              <a:spcAft>
                <a:spcPts val="0"/>
              </a:spcAft>
              <a:buSzPts val="1600"/>
              <a:buAutoNum type="alphaLcPeriod"/>
              <a:defRPr/>
            </a:lvl8pPr>
            <a:lvl9pPr marL="4114800" lvl="8" indent="-330200">
              <a:spcBef>
                <a:spcPts val="0"/>
              </a:spcBef>
              <a:spcAft>
                <a:spcPts val="0"/>
              </a:spcAft>
              <a:buSzPts val="1600"/>
              <a:buAutoNum type="romanLcPeriod"/>
              <a:defRPr/>
            </a:lvl9pPr>
          </a:lstStyle>
          <a:p>
            <a:endParaRPr/>
          </a:p>
        </p:txBody>
      </p:sp>
      <p:pic>
        <p:nvPicPr>
          <p:cNvPr id="29" name="Google Shape;29;p4"/>
          <p:cNvPicPr preferRelativeResize="0"/>
          <p:nvPr/>
        </p:nvPicPr>
        <p:blipFill rotWithShape="1">
          <a:blip r:embed="rId2">
            <a:alphaModFix/>
          </a:blip>
          <a:srcRect/>
          <a:stretch/>
        </p:blipFill>
        <p:spPr>
          <a:xfrm rot="5400000">
            <a:off x="7018400" y="-1769425"/>
            <a:ext cx="1733750" cy="3947449"/>
          </a:xfrm>
          <a:prstGeom prst="rect">
            <a:avLst/>
          </a:prstGeom>
          <a:noFill/>
          <a:ln>
            <a:noFill/>
          </a:ln>
        </p:spPr>
      </p:pic>
      <p:pic>
        <p:nvPicPr>
          <p:cNvPr id="30" name="Google Shape;30;p4"/>
          <p:cNvPicPr preferRelativeResize="0"/>
          <p:nvPr/>
        </p:nvPicPr>
        <p:blipFill rotWithShape="1">
          <a:blip r:embed="rId3">
            <a:alphaModFix/>
          </a:blip>
          <a:srcRect/>
          <a:stretch/>
        </p:blipFill>
        <p:spPr>
          <a:xfrm rot="5400000">
            <a:off x="-2143088" y="1694737"/>
            <a:ext cx="3538475" cy="2030400"/>
          </a:xfrm>
          <a:prstGeom prst="rect">
            <a:avLst/>
          </a:prstGeom>
          <a:noFill/>
          <a:ln>
            <a:noFill/>
          </a:ln>
        </p:spPr>
      </p:pic>
      <p:pic>
        <p:nvPicPr>
          <p:cNvPr id="31" name="Google Shape;31;p4"/>
          <p:cNvPicPr preferRelativeResize="0"/>
          <p:nvPr/>
        </p:nvPicPr>
        <p:blipFill rotWithShape="1">
          <a:blip r:embed="rId4">
            <a:alphaModFix/>
          </a:blip>
          <a:srcRect/>
          <a:stretch/>
        </p:blipFill>
        <p:spPr>
          <a:xfrm>
            <a:off x="8430725" y="2721400"/>
            <a:ext cx="1666150" cy="1613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2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29"/>
        <p:cNvGrpSpPr/>
        <p:nvPr/>
      </p:nvGrpSpPr>
      <p:grpSpPr>
        <a:xfrm>
          <a:off x="0" y="0"/>
          <a:ext cx="0" cy="0"/>
          <a:chOff x="0" y="0"/>
          <a:chExt cx="0" cy="0"/>
        </a:xfrm>
      </p:grpSpPr>
      <p:pic>
        <p:nvPicPr>
          <p:cNvPr id="230" name="Google Shape;230;p27"/>
          <p:cNvPicPr preferRelativeResize="0"/>
          <p:nvPr/>
        </p:nvPicPr>
        <p:blipFill rotWithShape="1">
          <a:blip r:embed="rId2">
            <a:alphaModFix/>
          </a:blip>
          <a:srcRect/>
          <a:stretch/>
        </p:blipFill>
        <p:spPr>
          <a:xfrm rot="9305281">
            <a:off x="6956225" y="-36025"/>
            <a:ext cx="1924050" cy="4667250"/>
          </a:xfrm>
          <a:prstGeom prst="rect">
            <a:avLst/>
          </a:prstGeom>
          <a:noFill/>
          <a:ln>
            <a:noFill/>
          </a:ln>
        </p:spPr>
      </p:pic>
      <p:pic>
        <p:nvPicPr>
          <p:cNvPr id="231" name="Google Shape;231;p27"/>
          <p:cNvPicPr preferRelativeResize="0"/>
          <p:nvPr/>
        </p:nvPicPr>
        <p:blipFill rotWithShape="1">
          <a:blip r:embed="rId3">
            <a:alphaModFix/>
          </a:blip>
          <a:srcRect/>
          <a:stretch/>
        </p:blipFill>
        <p:spPr>
          <a:xfrm rot="5399999">
            <a:off x="6172375" y="658451"/>
            <a:ext cx="3810950" cy="2732349"/>
          </a:xfrm>
          <a:prstGeom prst="rect">
            <a:avLst/>
          </a:prstGeom>
          <a:noFill/>
          <a:ln>
            <a:noFill/>
          </a:ln>
        </p:spPr>
      </p:pic>
      <p:pic>
        <p:nvPicPr>
          <p:cNvPr id="232" name="Google Shape;232;p27"/>
          <p:cNvPicPr preferRelativeResize="0"/>
          <p:nvPr/>
        </p:nvPicPr>
        <p:blipFill rotWithShape="1">
          <a:blip r:embed="rId4">
            <a:alphaModFix/>
          </a:blip>
          <a:srcRect/>
          <a:stretch/>
        </p:blipFill>
        <p:spPr>
          <a:xfrm rot="-10">
            <a:off x="155678" y="1026170"/>
            <a:ext cx="1774244" cy="40396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233"/>
        <p:cNvGrpSpPr/>
        <p:nvPr/>
      </p:nvGrpSpPr>
      <p:grpSpPr>
        <a:xfrm>
          <a:off x="0" y="0"/>
          <a:ext cx="0" cy="0"/>
          <a:chOff x="0" y="0"/>
          <a:chExt cx="0" cy="0"/>
        </a:xfrm>
      </p:grpSpPr>
      <p:pic>
        <p:nvPicPr>
          <p:cNvPr id="234" name="Google Shape;234;p28"/>
          <p:cNvPicPr preferRelativeResize="0"/>
          <p:nvPr/>
        </p:nvPicPr>
        <p:blipFill rotWithShape="1">
          <a:blip r:embed="rId2">
            <a:alphaModFix/>
          </a:blip>
          <a:srcRect/>
          <a:stretch/>
        </p:blipFill>
        <p:spPr>
          <a:xfrm rot="10800000">
            <a:off x="7178600" y="160768"/>
            <a:ext cx="2504350" cy="1437030"/>
          </a:xfrm>
          <a:prstGeom prst="rect">
            <a:avLst/>
          </a:prstGeom>
          <a:noFill/>
          <a:ln>
            <a:noFill/>
          </a:ln>
        </p:spPr>
      </p:pic>
      <p:pic>
        <p:nvPicPr>
          <p:cNvPr id="235" name="Google Shape;235;p28"/>
          <p:cNvPicPr preferRelativeResize="0"/>
          <p:nvPr/>
        </p:nvPicPr>
        <p:blipFill>
          <a:blip r:embed="rId3">
            <a:alphaModFix/>
          </a:blip>
          <a:stretch>
            <a:fillRect/>
          </a:stretch>
        </p:blipFill>
        <p:spPr>
          <a:xfrm rot="4956358">
            <a:off x="5559239" y="-1676283"/>
            <a:ext cx="2386824" cy="4381382"/>
          </a:xfrm>
          <a:prstGeom prst="rect">
            <a:avLst/>
          </a:prstGeom>
          <a:noFill/>
          <a:ln>
            <a:noFill/>
          </a:ln>
        </p:spPr>
      </p:pic>
      <p:pic>
        <p:nvPicPr>
          <p:cNvPr id="236" name="Google Shape;236;p28"/>
          <p:cNvPicPr preferRelativeResize="0"/>
          <p:nvPr/>
        </p:nvPicPr>
        <p:blipFill rotWithShape="1">
          <a:blip r:embed="rId4">
            <a:alphaModFix/>
          </a:blip>
          <a:srcRect/>
          <a:stretch/>
        </p:blipFill>
        <p:spPr>
          <a:xfrm rot="-5400000">
            <a:off x="132425" y="2105999"/>
            <a:ext cx="2786538" cy="2161739"/>
          </a:xfrm>
          <a:prstGeom prst="rect">
            <a:avLst/>
          </a:prstGeom>
          <a:noFill/>
          <a:ln>
            <a:noFill/>
          </a:ln>
        </p:spPr>
      </p:pic>
      <p:pic>
        <p:nvPicPr>
          <p:cNvPr id="237" name="Google Shape;237;p28"/>
          <p:cNvPicPr preferRelativeResize="0"/>
          <p:nvPr/>
        </p:nvPicPr>
        <p:blipFill rotWithShape="1">
          <a:blip r:embed="rId5">
            <a:alphaModFix/>
          </a:blip>
          <a:srcRect/>
          <a:stretch/>
        </p:blipFill>
        <p:spPr>
          <a:xfrm rot="-5400000">
            <a:off x="-119786" y="3372335"/>
            <a:ext cx="2058291" cy="1993199"/>
          </a:xfrm>
          <a:prstGeom prst="rect">
            <a:avLst/>
          </a:prstGeom>
          <a:noFill/>
          <a:ln>
            <a:noFill/>
          </a:ln>
        </p:spPr>
      </p:pic>
      <p:pic>
        <p:nvPicPr>
          <p:cNvPr id="238" name="Google Shape;238;p28"/>
          <p:cNvPicPr preferRelativeResize="0"/>
          <p:nvPr/>
        </p:nvPicPr>
        <p:blipFill>
          <a:blip r:embed="rId6">
            <a:alphaModFix/>
          </a:blip>
          <a:stretch>
            <a:fillRect/>
          </a:stretch>
        </p:blipFill>
        <p:spPr>
          <a:xfrm rot="10800000">
            <a:off x="6645600" y="3698050"/>
            <a:ext cx="1840875" cy="1700025"/>
          </a:xfrm>
          <a:prstGeom prst="rect">
            <a:avLst/>
          </a:prstGeom>
          <a:noFill/>
          <a:ln>
            <a:noFill/>
          </a:ln>
        </p:spPr>
      </p:pic>
      <p:pic>
        <p:nvPicPr>
          <p:cNvPr id="239" name="Google Shape;239;p28"/>
          <p:cNvPicPr preferRelativeResize="0"/>
          <p:nvPr/>
        </p:nvPicPr>
        <p:blipFill rotWithShape="1">
          <a:blip r:embed="rId7">
            <a:alphaModFix/>
          </a:blip>
          <a:srcRect/>
          <a:stretch/>
        </p:blipFill>
        <p:spPr>
          <a:xfrm rot="-5400000" flipH="1">
            <a:off x="7220750" y="3593750"/>
            <a:ext cx="1572000" cy="2036650"/>
          </a:xfrm>
          <a:prstGeom prst="rect">
            <a:avLst/>
          </a:prstGeom>
          <a:noFill/>
          <a:ln>
            <a:noFill/>
          </a:ln>
        </p:spPr>
      </p:pic>
      <p:pic>
        <p:nvPicPr>
          <p:cNvPr id="240" name="Google Shape;240;p28"/>
          <p:cNvPicPr preferRelativeResize="0"/>
          <p:nvPr/>
        </p:nvPicPr>
        <p:blipFill rotWithShape="1">
          <a:blip r:embed="rId8">
            <a:alphaModFix/>
          </a:blip>
          <a:srcRect/>
          <a:stretch/>
        </p:blipFill>
        <p:spPr>
          <a:xfrm rot="358732">
            <a:off x="-399179" y="-654803"/>
            <a:ext cx="2002458" cy="455925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2"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dovepress.com/missing-data-and-multiple-imputation-in-clinical-epidemiological-resea-peer-reviewed-fulltext-article-CLEP"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pzs.dstu.dp.ua/DataMining/preprocessing/bibl/fimd.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9" name="TextBox 8">
            <a:extLst>
              <a:ext uri="{FF2B5EF4-FFF2-40B4-BE49-F238E27FC236}">
                <a16:creationId xmlns:a16="http://schemas.microsoft.com/office/drawing/2014/main" id="{4E2A53F3-A058-4DDC-832D-E47A38702110}"/>
              </a:ext>
            </a:extLst>
          </p:cNvPr>
          <p:cNvSpPr txBox="1"/>
          <p:nvPr/>
        </p:nvSpPr>
        <p:spPr>
          <a:xfrm>
            <a:off x="687518" y="604663"/>
            <a:ext cx="7672710" cy="2185214"/>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Missing data and multiple imputation in clinical epidemiological research.</a:t>
            </a:r>
          </a:p>
          <a:p>
            <a:pPr algn="ctr"/>
            <a:r>
              <a:rPr lang="en-IN" sz="2400" b="1" i="0" dirty="0">
                <a:solidFill>
                  <a:srgbClr val="000000"/>
                </a:solidFill>
                <a:effectLst/>
                <a:latin typeface="Times New Roman" panose="02020603050405020304" pitchFamily="18" charset="0"/>
              </a:rPr>
              <a:t>(Clinical epidemiology)</a:t>
            </a:r>
            <a:endParaRPr lang="en-IN" sz="2400" b="1" dirty="0"/>
          </a:p>
          <a:p>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2E7BBF8-A50D-44D2-B8F1-4828C5A32138}"/>
              </a:ext>
            </a:extLst>
          </p:cNvPr>
          <p:cNvSpPr txBox="1"/>
          <p:nvPr/>
        </p:nvSpPr>
        <p:spPr>
          <a:xfrm>
            <a:off x="941900" y="2571750"/>
            <a:ext cx="2055681" cy="206210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Authors:</a:t>
            </a:r>
          </a:p>
          <a:p>
            <a:r>
              <a:rPr lang="en-IN" sz="1600" dirty="0">
                <a:latin typeface="Times New Roman" panose="02020603050405020304" pitchFamily="18" charset="0"/>
                <a:cs typeface="Times New Roman" panose="02020603050405020304" pitchFamily="18" charset="0"/>
              </a:rPr>
              <a:t>Alma B Pedersen</a:t>
            </a:r>
          </a:p>
          <a:p>
            <a:r>
              <a:rPr lang="en-IN" sz="1600" dirty="0">
                <a:latin typeface="Times New Roman" panose="02020603050405020304" pitchFamily="18" charset="0"/>
                <a:cs typeface="Times New Roman" panose="02020603050405020304" pitchFamily="18" charset="0"/>
              </a:rPr>
              <a:t>Ellen M Mikkelsen</a:t>
            </a:r>
          </a:p>
          <a:p>
            <a:r>
              <a:rPr lang="en-IN" sz="1600" dirty="0">
                <a:latin typeface="Times New Roman" panose="02020603050405020304" pitchFamily="18" charset="0"/>
                <a:cs typeface="Times New Roman" panose="02020603050405020304" pitchFamily="18" charset="0"/>
              </a:rPr>
              <a:t>Deirdre Cronin-Fenton</a:t>
            </a:r>
          </a:p>
          <a:p>
            <a:r>
              <a:rPr lang="en-IN" sz="1600" dirty="0">
                <a:latin typeface="Times New Roman" panose="02020603050405020304" pitchFamily="18" charset="0"/>
                <a:cs typeface="Times New Roman" panose="02020603050405020304" pitchFamily="18" charset="0"/>
              </a:rPr>
              <a:t>Nickolaj R Kristensen</a:t>
            </a:r>
          </a:p>
          <a:p>
            <a:r>
              <a:rPr lang="en-IN" sz="1600" dirty="0">
                <a:latin typeface="Times New Roman" panose="02020603050405020304" pitchFamily="18" charset="0"/>
                <a:cs typeface="Times New Roman" panose="02020603050405020304" pitchFamily="18" charset="0"/>
              </a:rPr>
              <a:t>Tra My Pham</a:t>
            </a:r>
          </a:p>
          <a:p>
            <a:r>
              <a:rPr lang="en-IN" sz="1600" dirty="0">
                <a:latin typeface="Times New Roman" panose="02020603050405020304" pitchFamily="18" charset="0"/>
                <a:cs typeface="Times New Roman" panose="02020603050405020304" pitchFamily="18" charset="0"/>
              </a:rPr>
              <a:t>Lars Pedersen</a:t>
            </a:r>
          </a:p>
          <a:p>
            <a:r>
              <a:rPr lang="en-IN" sz="1600" dirty="0">
                <a:latin typeface="Times New Roman" panose="02020603050405020304" pitchFamily="18" charset="0"/>
                <a:cs typeface="Times New Roman" panose="02020603050405020304" pitchFamily="18" charset="0"/>
              </a:rPr>
              <a:t>Irene Petersen</a:t>
            </a:r>
          </a:p>
        </p:txBody>
      </p:sp>
      <p:sp>
        <p:nvSpPr>
          <p:cNvPr id="8" name="TextBox 7">
            <a:extLst>
              <a:ext uri="{FF2B5EF4-FFF2-40B4-BE49-F238E27FC236}">
                <a16:creationId xmlns:a16="http://schemas.microsoft.com/office/drawing/2014/main" id="{BB6DD8B9-E1E4-4B2B-A847-920455CAB2F6}"/>
              </a:ext>
            </a:extLst>
          </p:cNvPr>
          <p:cNvSpPr txBox="1"/>
          <p:nvPr/>
        </p:nvSpPr>
        <p:spPr>
          <a:xfrm>
            <a:off x="5453691" y="3987522"/>
            <a:ext cx="3176337"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Ishita Deodhar (21060641020)</a:t>
            </a:r>
          </a:p>
          <a:p>
            <a:r>
              <a:rPr lang="en-IN" sz="1800" b="1" dirty="0">
                <a:latin typeface="Times New Roman" panose="02020603050405020304" pitchFamily="18" charset="0"/>
                <a:cs typeface="Times New Roman" panose="02020603050405020304" pitchFamily="18" charset="0"/>
              </a:rPr>
              <a:t>Sayali Bora (21060641045)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DD53DF4-381A-4972-9CD9-CD85BF035C9A}"/>
              </a:ext>
            </a:extLst>
          </p:cNvPr>
          <p:cNvGraphicFramePr>
            <a:graphicFrameLocks noGrp="1"/>
          </p:cNvGraphicFramePr>
          <p:nvPr>
            <p:extLst>
              <p:ext uri="{D42A27DB-BD31-4B8C-83A1-F6EECF244321}">
                <p14:modId xmlns:p14="http://schemas.microsoft.com/office/powerpoint/2010/main" val="1901819672"/>
              </p:ext>
            </p:extLst>
          </p:nvPr>
        </p:nvGraphicFramePr>
        <p:xfrm>
          <a:off x="822730" y="965730"/>
          <a:ext cx="7179990" cy="3298553"/>
        </p:xfrm>
        <a:graphic>
          <a:graphicData uri="http://schemas.openxmlformats.org/drawingml/2006/table">
            <a:tbl>
              <a:tblPr firstRow="1" bandRow="1">
                <a:tableStyleId>{616DA210-FB5B-4158-B5E0-FEB733F419BA}</a:tableStyleId>
              </a:tblPr>
              <a:tblGrid>
                <a:gridCol w="1435998">
                  <a:extLst>
                    <a:ext uri="{9D8B030D-6E8A-4147-A177-3AD203B41FA5}">
                      <a16:colId xmlns:a16="http://schemas.microsoft.com/office/drawing/2014/main" val="1715242356"/>
                    </a:ext>
                  </a:extLst>
                </a:gridCol>
                <a:gridCol w="1435998">
                  <a:extLst>
                    <a:ext uri="{9D8B030D-6E8A-4147-A177-3AD203B41FA5}">
                      <a16:colId xmlns:a16="http://schemas.microsoft.com/office/drawing/2014/main" val="2629243775"/>
                    </a:ext>
                  </a:extLst>
                </a:gridCol>
                <a:gridCol w="1435998">
                  <a:extLst>
                    <a:ext uri="{9D8B030D-6E8A-4147-A177-3AD203B41FA5}">
                      <a16:colId xmlns:a16="http://schemas.microsoft.com/office/drawing/2014/main" val="3494547042"/>
                    </a:ext>
                  </a:extLst>
                </a:gridCol>
                <a:gridCol w="1435998">
                  <a:extLst>
                    <a:ext uri="{9D8B030D-6E8A-4147-A177-3AD203B41FA5}">
                      <a16:colId xmlns:a16="http://schemas.microsoft.com/office/drawing/2014/main" val="2791900405"/>
                    </a:ext>
                  </a:extLst>
                </a:gridCol>
                <a:gridCol w="1435998">
                  <a:extLst>
                    <a:ext uri="{9D8B030D-6E8A-4147-A177-3AD203B41FA5}">
                      <a16:colId xmlns:a16="http://schemas.microsoft.com/office/drawing/2014/main" val="445773453"/>
                    </a:ext>
                  </a:extLst>
                </a:gridCol>
              </a:tblGrid>
              <a:tr h="1027793">
                <a:tc>
                  <a:txBody>
                    <a:bodyPr/>
                    <a:lstStyle/>
                    <a:p>
                      <a:pPr algn="ctr"/>
                      <a:r>
                        <a:rPr lang="en-US" sz="1300" dirty="0">
                          <a:latin typeface="Times New Roman" panose="02020603050405020304" pitchFamily="18" charset="0"/>
                          <a:cs typeface="Times New Roman" panose="02020603050405020304" pitchFamily="18" charset="0"/>
                        </a:rPr>
                        <a:t>Method</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Description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Assumption to achieve unbiased estimates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Advantages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Limitations</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669538"/>
                  </a:ext>
                </a:extLst>
              </a:tr>
              <a:tr h="857461">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Single value imputation</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l"/>
                      <a:r>
                        <a:rPr lang="en-US" sz="1300" dirty="0">
                          <a:latin typeface="Times New Roman" panose="02020603050405020304" pitchFamily="18" charset="0"/>
                          <a:cs typeface="Times New Roman" panose="02020603050405020304" pitchFamily="18" charset="0"/>
                        </a:rPr>
                        <a:t>Replace missing values by a single value (e.g., mean score of the observed values or the most recently observed value for a given variable if data are measured longitudinally)</a:t>
                      </a: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MCAR, only when estimating mean</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Run analyses as if data are complete  Retains full dataset</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Too small standard error Potentially biased results  </a:t>
                      </a:r>
                    </a:p>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Weakens covariance and correlation estimates in the data (ignores relationship between variables)</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extLst>
                  <a:ext uri="{0D108BD9-81ED-4DB2-BD59-A6C34878D82A}">
                    <a16:rowId xmlns:a16="http://schemas.microsoft.com/office/drawing/2014/main" val="1055192950"/>
                  </a:ext>
                </a:extLst>
              </a:tr>
            </a:tbl>
          </a:graphicData>
        </a:graphic>
      </p:graphicFrame>
    </p:spTree>
    <p:extLst>
      <p:ext uri="{BB962C8B-B14F-4D97-AF65-F5344CB8AC3E}">
        <p14:creationId xmlns:p14="http://schemas.microsoft.com/office/powerpoint/2010/main" val="240020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4" name="Picture 3">
            <a:extLst>
              <a:ext uri="{FF2B5EF4-FFF2-40B4-BE49-F238E27FC236}">
                <a16:creationId xmlns:a16="http://schemas.microsoft.com/office/drawing/2014/main" id="{E559C14F-7CD6-4C1A-A4B7-9D981D2D8D33}"/>
              </a:ext>
            </a:extLst>
          </p:cNvPr>
          <p:cNvPicPr>
            <a:picLocks noChangeAspect="1"/>
          </p:cNvPicPr>
          <p:nvPr/>
        </p:nvPicPr>
        <p:blipFill>
          <a:blip r:embed="rId3"/>
          <a:stretch>
            <a:fillRect/>
          </a:stretch>
        </p:blipFill>
        <p:spPr>
          <a:xfrm>
            <a:off x="547750" y="1028182"/>
            <a:ext cx="3376424" cy="2913436"/>
          </a:xfrm>
          <a:prstGeom prst="rect">
            <a:avLst/>
          </a:prstGeom>
        </p:spPr>
      </p:pic>
      <p:pic>
        <p:nvPicPr>
          <p:cNvPr id="6" name="Picture 5">
            <a:extLst>
              <a:ext uri="{FF2B5EF4-FFF2-40B4-BE49-F238E27FC236}">
                <a16:creationId xmlns:a16="http://schemas.microsoft.com/office/drawing/2014/main" id="{42CDA070-9056-4B7F-90B8-0D5EB6D4CA90}"/>
              </a:ext>
            </a:extLst>
          </p:cNvPr>
          <p:cNvPicPr>
            <a:picLocks noChangeAspect="1"/>
          </p:cNvPicPr>
          <p:nvPr/>
        </p:nvPicPr>
        <p:blipFill>
          <a:blip r:embed="rId4"/>
          <a:stretch>
            <a:fillRect/>
          </a:stretch>
        </p:blipFill>
        <p:spPr>
          <a:xfrm>
            <a:off x="4483135" y="956829"/>
            <a:ext cx="3376424" cy="2913436"/>
          </a:xfrm>
          <a:prstGeom prst="rect">
            <a:avLst/>
          </a:prstGeom>
        </p:spPr>
      </p:pic>
    </p:spTree>
    <p:extLst>
      <p:ext uri="{BB962C8B-B14F-4D97-AF65-F5344CB8AC3E}">
        <p14:creationId xmlns:p14="http://schemas.microsoft.com/office/powerpoint/2010/main" val="183442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DD53DF4-381A-4972-9CD9-CD85BF035C9A}"/>
              </a:ext>
            </a:extLst>
          </p:cNvPr>
          <p:cNvGraphicFramePr>
            <a:graphicFrameLocks noGrp="1"/>
          </p:cNvGraphicFramePr>
          <p:nvPr>
            <p:extLst>
              <p:ext uri="{D42A27DB-BD31-4B8C-83A1-F6EECF244321}">
                <p14:modId xmlns:p14="http://schemas.microsoft.com/office/powerpoint/2010/main" val="2238013070"/>
              </p:ext>
            </p:extLst>
          </p:nvPr>
        </p:nvGraphicFramePr>
        <p:xfrm>
          <a:off x="925858" y="1027888"/>
          <a:ext cx="7179990" cy="3100433"/>
        </p:xfrm>
        <a:graphic>
          <a:graphicData uri="http://schemas.openxmlformats.org/drawingml/2006/table">
            <a:tbl>
              <a:tblPr firstRow="1" bandRow="1">
                <a:tableStyleId>{616DA210-FB5B-4158-B5E0-FEB733F419BA}</a:tableStyleId>
              </a:tblPr>
              <a:tblGrid>
                <a:gridCol w="1435998">
                  <a:extLst>
                    <a:ext uri="{9D8B030D-6E8A-4147-A177-3AD203B41FA5}">
                      <a16:colId xmlns:a16="http://schemas.microsoft.com/office/drawing/2014/main" val="1715242356"/>
                    </a:ext>
                  </a:extLst>
                </a:gridCol>
                <a:gridCol w="1435998">
                  <a:extLst>
                    <a:ext uri="{9D8B030D-6E8A-4147-A177-3AD203B41FA5}">
                      <a16:colId xmlns:a16="http://schemas.microsoft.com/office/drawing/2014/main" val="2629243775"/>
                    </a:ext>
                  </a:extLst>
                </a:gridCol>
                <a:gridCol w="1435998">
                  <a:extLst>
                    <a:ext uri="{9D8B030D-6E8A-4147-A177-3AD203B41FA5}">
                      <a16:colId xmlns:a16="http://schemas.microsoft.com/office/drawing/2014/main" val="3494547042"/>
                    </a:ext>
                  </a:extLst>
                </a:gridCol>
                <a:gridCol w="1435998">
                  <a:extLst>
                    <a:ext uri="{9D8B030D-6E8A-4147-A177-3AD203B41FA5}">
                      <a16:colId xmlns:a16="http://schemas.microsoft.com/office/drawing/2014/main" val="2791900405"/>
                    </a:ext>
                  </a:extLst>
                </a:gridCol>
                <a:gridCol w="1435998">
                  <a:extLst>
                    <a:ext uri="{9D8B030D-6E8A-4147-A177-3AD203B41FA5}">
                      <a16:colId xmlns:a16="http://schemas.microsoft.com/office/drawing/2014/main" val="445773453"/>
                    </a:ext>
                  </a:extLst>
                </a:gridCol>
              </a:tblGrid>
              <a:tr h="1027793">
                <a:tc>
                  <a:txBody>
                    <a:bodyPr/>
                    <a:lstStyle/>
                    <a:p>
                      <a:pPr algn="ctr"/>
                      <a:r>
                        <a:rPr lang="en-US" sz="1300" dirty="0">
                          <a:latin typeface="Times New Roman" panose="02020603050405020304" pitchFamily="18" charset="0"/>
                          <a:cs typeface="Times New Roman" panose="02020603050405020304" pitchFamily="18" charset="0"/>
                        </a:rPr>
                        <a:t>Method</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Description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Assumption to achieve unbiased estimates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Advantages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Limitations</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669538"/>
                  </a:ext>
                </a:extLst>
              </a:tr>
              <a:tr h="857461">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Sensitivity analyses with worst- and best-case scenarios</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Missing data values are replaced with the highest or lowest value observed in the dataset</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MCAR</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l"/>
                      <a:r>
                        <a:rPr lang="en-IN" sz="1300" dirty="0">
                          <a:latin typeface="Times New Roman" panose="02020603050405020304" pitchFamily="18" charset="0"/>
                          <a:cs typeface="Times New Roman" panose="02020603050405020304" pitchFamily="18" charset="0"/>
                        </a:rPr>
                        <a:t>Simplicity  Retains full dataset</a:t>
                      </a:r>
                    </a:p>
                  </a:txBody>
                  <a:tcPr>
                    <a:solidFill>
                      <a:schemeClr val="bg2">
                        <a:lumMod val="60000"/>
                        <a:lumOff val="40000"/>
                        <a:alpha val="20000"/>
                      </a:schemeClr>
                    </a:solidFill>
                  </a:tcPr>
                </a:tc>
                <a:tc>
                  <a:txBody>
                    <a:bodyPr/>
                    <a:lstStyle/>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Too small standard error and thereby overestimation of precision of the results. </a:t>
                      </a:r>
                    </a:p>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Analyses yielding opposite results may be difficult to interpret</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extLst>
                  <a:ext uri="{0D108BD9-81ED-4DB2-BD59-A6C34878D82A}">
                    <a16:rowId xmlns:a16="http://schemas.microsoft.com/office/drawing/2014/main" val="1055192950"/>
                  </a:ext>
                </a:extLst>
              </a:tr>
            </a:tbl>
          </a:graphicData>
        </a:graphic>
      </p:graphicFrame>
    </p:spTree>
    <p:extLst>
      <p:ext uri="{BB962C8B-B14F-4D97-AF65-F5344CB8AC3E}">
        <p14:creationId xmlns:p14="http://schemas.microsoft.com/office/powerpoint/2010/main" val="21934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DD53DF4-381A-4972-9CD9-CD85BF035C9A}"/>
              </a:ext>
            </a:extLst>
          </p:cNvPr>
          <p:cNvGraphicFramePr>
            <a:graphicFrameLocks noGrp="1"/>
          </p:cNvGraphicFramePr>
          <p:nvPr>
            <p:extLst>
              <p:ext uri="{D42A27DB-BD31-4B8C-83A1-F6EECF244321}">
                <p14:modId xmlns:p14="http://schemas.microsoft.com/office/powerpoint/2010/main" val="4203965140"/>
              </p:ext>
            </p:extLst>
          </p:nvPr>
        </p:nvGraphicFramePr>
        <p:xfrm>
          <a:off x="857106" y="941551"/>
          <a:ext cx="7179990" cy="3298553"/>
        </p:xfrm>
        <a:graphic>
          <a:graphicData uri="http://schemas.openxmlformats.org/drawingml/2006/table">
            <a:tbl>
              <a:tblPr firstRow="1" bandRow="1">
                <a:tableStyleId>{616DA210-FB5B-4158-B5E0-FEB733F419BA}</a:tableStyleId>
              </a:tblPr>
              <a:tblGrid>
                <a:gridCol w="1435998">
                  <a:extLst>
                    <a:ext uri="{9D8B030D-6E8A-4147-A177-3AD203B41FA5}">
                      <a16:colId xmlns:a16="http://schemas.microsoft.com/office/drawing/2014/main" val="1715242356"/>
                    </a:ext>
                  </a:extLst>
                </a:gridCol>
                <a:gridCol w="1435998">
                  <a:extLst>
                    <a:ext uri="{9D8B030D-6E8A-4147-A177-3AD203B41FA5}">
                      <a16:colId xmlns:a16="http://schemas.microsoft.com/office/drawing/2014/main" val="2629243775"/>
                    </a:ext>
                  </a:extLst>
                </a:gridCol>
                <a:gridCol w="1435998">
                  <a:extLst>
                    <a:ext uri="{9D8B030D-6E8A-4147-A177-3AD203B41FA5}">
                      <a16:colId xmlns:a16="http://schemas.microsoft.com/office/drawing/2014/main" val="3494547042"/>
                    </a:ext>
                  </a:extLst>
                </a:gridCol>
                <a:gridCol w="1435998">
                  <a:extLst>
                    <a:ext uri="{9D8B030D-6E8A-4147-A177-3AD203B41FA5}">
                      <a16:colId xmlns:a16="http://schemas.microsoft.com/office/drawing/2014/main" val="2791900405"/>
                    </a:ext>
                  </a:extLst>
                </a:gridCol>
                <a:gridCol w="1435998">
                  <a:extLst>
                    <a:ext uri="{9D8B030D-6E8A-4147-A177-3AD203B41FA5}">
                      <a16:colId xmlns:a16="http://schemas.microsoft.com/office/drawing/2014/main" val="445773453"/>
                    </a:ext>
                  </a:extLst>
                </a:gridCol>
              </a:tblGrid>
              <a:tr h="1027793">
                <a:tc>
                  <a:txBody>
                    <a:bodyPr/>
                    <a:lstStyle/>
                    <a:p>
                      <a:pPr algn="ctr"/>
                      <a:r>
                        <a:rPr lang="en-US" sz="1300" dirty="0">
                          <a:latin typeface="Times New Roman" panose="02020603050405020304" pitchFamily="18" charset="0"/>
                          <a:cs typeface="Times New Roman" panose="02020603050405020304" pitchFamily="18" charset="0"/>
                        </a:rPr>
                        <a:t>Method</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Description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Assumption to achieve unbiased estimates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Advantages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Limitations</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669538"/>
                  </a:ext>
                </a:extLst>
              </a:tr>
              <a:tr h="857461">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Multiple imputation</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Missing data values are imputed based on the distribution of other variables in the dataset</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MAR (but can handle both MCAR and MNAR)</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l"/>
                      <a:r>
                        <a:rPr lang="en-US" sz="1300" dirty="0">
                          <a:latin typeface="Times New Roman" panose="02020603050405020304" pitchFamily="18" charset="0"/>
                          <a:cs typeface="Times New Roman" panose="02020603050405020304" pitchFamily="18" charset="0"/>
                        </a:rPr>
                        <a:t>Variability more accurate for each missing value since it considers variability due to sampling and due to imputation (standard error close to that of having full dataset with true values)</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marL="0" indent="0" algn="l">
                        <a:buFont typeface="Arial" panose="020B0604020202020204" pitchFamily="34" charset="0"/>
                        <a:buNone/>
                      </a:pPr>
                      <a:endParaRPr lang="en-US" sz="130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130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130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130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Room for error when specifying models</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extLst>
                  <a:ext uri="{0D108BD9-81ED-4DB2-BD59-A6C34878D82A}">
                    <a16:rowId xmlns:a16="http://schemas.microsoft.com/office/drawing/2014/main" val="1055192950"/>
                  </a:ext>
                </a:extLst>
              </a:tr>
            </a:tbl>
          </a:graphicData>
        </a:graphic>
      </p:graphicFrame>
    </p:spTree>
    <p:extLst>
      <p:ext uri="{BB962C8B-B14F-4D97-AF65-F5344CB8AC3E}">
        <p14:creationId xmlns:p14="http://schemas.microsoft.com/office/powerpoint/2010/main" val="113930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1026" name="Picture 2" descr="The three main stages of implementing multiple imputation. ">
            <a:extLst>
              <a:ext uri="{FF2B5EF4-FFF2-40B4-BE49-F238E27FC236}">
                <a16:creationId xmlns:a16="http://schemas.microsoft.com/office/drawing/2014/main" id="{AA0EE516-E8AF-41E0-84B7-1AD9C55CD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429" y="1053730"/>
            <a:ext cx="4345120" cy="3267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0F106C-1D39-439B-B020-2E7F285065A1}"/>
              </a:ext>
            </a:extLst>
          </p:cNvPr>
          <p:cNvSpPr txBox="1"/>
          <p:nvPr/>
        </p:nvSpPr>
        <p:spPr>
          <a:xfrm>
            <a:off x="632517" y="240279"/>
            <a:ext cx="7260198"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Stages to implement multiple imputation</a:t>
            </a:r>
          </a:p>
        </p:txBody>
      </p:sp>
    </p:spTree>
    <p:extLst>
      <p:ext uri="{BB962C8B-B14F-4D97-AF65-F5344CB8AC3E}">
        <p14:creationId xmlns:p14="http://schemas.microsoft.com/office/powerpoint/2010/main" val="122106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3" name="TextBox 2">
            <a:extLst>
              <a:ext uri="{FF2B5EF4-FFF2-40B4-BE49-F238E27FC236}">
                <a16:creationId xmlns:a16="http://schemas.microsoft.com/office/drawing/2014/main" id="{A90F106C-1D39-439B-B020-2E7F285065A1}"/>
              </a:ext>
            </a:extLst>
          </p:cNvPr>
          <p:cNvSpPr txBox="1"/>
          <p:nvPr/>
        </p:nvSpPr>
        <p:spPr>
          <a:xfrm>
            <a:off x="549390" y="397144"/>
            <a:ext cx="7260198"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How many imputed datasets?</a:t>
            </a:r>
          </a:p>
        </p:txBody>
      </p:sp>
      <p:sp>
        <p:nvSpPr>
          <p:cNvPr id="2" name="TextBox 1">
            <a:extLst>
              <a:ext uri="{FF2B5EF4-FFF2-40B4-BE49-F238E27FC236}">
                <a16:creationId xmlns:a16="http://schemas.microsoft.com/office/drawing/2014/main" id="{F5545312-6B71-432A-912E-E7BC35CC222D}"/>
              </a:ext>
            </a:extLst>
          </p:cNvPr>
          <p:cNvSpPr txBox="1"/>
          <p:nvPr/>
        </p:nvSpPr>
        <p:spPr>
          <a:xfrm>
            <a:off x="892498" y="1330036"/>
            <a:ext cx="6684818" cy="289310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Traditionally, it has been suggested that three to five imputed datasets are sufficient.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argument was that even with 50% missing information, five imputed data sets would produce point estimates that are 91% as efficient as those based on an infinite number of imputations.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Graham et al showed that the statistical power and precision of estimates can be improved by creating many more imputed datasets depending on the amount of missing information and the tolerance for the loss of power.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Later, Bodner and White suggested the rule of thumb in order to increase a level of reproducibility of the results in practice; the number of imputations should be similar to the percentage of incomplete cases.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Buuren suggested a compromise solution, using five imputations for model building in the initial phase and increasing the number of imputations to the average percentage of missing data in the final phase of the analyses.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71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3" name="TextBox 2">
            <a:extLst>
              <a:ext uri="{FF2B5EF4-FFF2-40B4-BE49-F238E27FC236}">
                <a16:creationId xmlns:a16="http://schemas.microsoft.com/office/drawing/2014/main" id="{A90F106C-1D39-439B-B020-2E7F285065A1}"/>
              </a:ext>
            </a:extLst>
          </p:cNvPr>
          <p:cNvSpPr txBox="1"/>
          <p:nvPr/>
        </p:nvSpPr>
        <p:spPr>
          <a:xfrm>
            <a:off x="549390" y="397144"/>
            <a:ext cx="7260198"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Multiple imputation example</a:t>
            </a:r>
          </a:p>
        </p:txBody>
      </p:sp>
      <p:pic>
        <p:nvPicPr>
          <p:cNvPr id="2050" name="Picture 2" descr="Association between BMI and risk of blood transfusion adjusted for age and gender">
            <a:extLst>
              <a:ext uri="{FF2B5EF4-FFF2-40B4-BE49-F238E27FC236}">
                <a16:creationId xmlns:a16="http://schemas.microsoft.com/office/drawing/2014/main" id="{03ED9476-917B-45EB-B1AC-5FA57D92D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00" y="1539587"/>
            <a:ext cx="8096250" cy="257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8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D23EDBD7-9E69-4789-AD83-0F5D915F1035}"/>
              </a:ext>
            </a:extLst>
          </p:cNvPr>
          <p:cNvSpPr txBox="1"/>
          <p:nvPr/>
        </p:nvSpPr>
        <p:spPr>
          <a:xfrm>
            <a:off x="334644" y="168544"/>
            <a:ext cx="7260198"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AC433F27-EE74-48EF-B377-704C7A6033EF}"/>
              </a:ext>
            </a:extLst>
          </p:cNvPr>
          <p:cNvSpPr txBox="1"/>
          <p:nvPr/>
        </p:nvSpPr>
        <p:spPr>
          <a:xfrm>
            <a:off x="628650" y="934667"/>
            <a:ext cx="7490114" cy="332398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provides insights on the type of missing data, traditional methods, and multiple imputation as alternative methods to deal with missing data, including their shortfalls and advantages.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most part, in clinical epidemiologic research, missing values are neither MCAR nor MNAR but MAR. Missing data can constitute considerable challenges in the analyses and interpretation of results and can potentially weaken the validity of results and conclusion.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Several methods have been developed for dealing with missing data including complete-case analyses, missing indicator method, single value imputation, and sensitivity analyses incorporating worst- and best-case scenarios.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addition, these methods are characterized by too large standard errors due to the lack of precision of the results or by too small standard errors due to the overestimation of the precision of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imputation is an advanced method to deal with missing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imputation provides unbiased and valid estimates of associations based on information from the available data.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D23EDBD7-9E69-4789-AD83-0F5D915F1035}"/>
              </a:ext>
            </a:extLst>
          </p:cNvPr>
          <p:cNvSpPr txBox="1"/>
          <p:nvPr/>
        </p:nvSpPr>
        <p:spPr>
          <a:xfrm>
            <a:off x="431626" y="570325"/>
            <a:ext cx="7260198"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R</a:t>
            </a:r>
            <a:r>
              <a:rPr lang="en-IN" sz="2800" b="1" u="sng" dirty="0">
                <a:latin typeface="Times New Roman" panose="02020603050405020304" pitchFamily="18" charset="0"/>
                <a:cs typeface="Times New Roman" panose="02020603050405020304" pitchFamily="18" charset="0"/>
              </a:rPr>
              <a:t>eferences</a:t>
            </a:r>
          </a:p>
        </p:txBody>
      </p:sp>
      <p:sp>
        <p:nvSpPr>
          <p:cNvPr id="4" name="TextBox 3">
            <a:extLst>
              <a:ext uri="{FF2B5EF4-FFF2-40B4-BE49-F238E27FC236}">
                <a16:creationId xmlns:a16="http://schemas.microsoft.com/office/drawing/2014/main" id="{AC433F27-EE74-48EF-B377-704C7A6033EF}"/>
              </a:ext>
            </a:extLst>
          </p:cNvPr>
          <p:cNvSpPr txBox="1"/>
          <p:nvPr/>
        </p:nvSpPr>
        <p:spPr>
          <a:xfrm>
            <a:off x="1214870" y="1537340"/>
            <a:ext cx="6855402"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Missing data and multiple imputation in clinical epidemiological </a:t>
            </a:r>
            <a:r>
              <a:rPr lang="en-US" b="1">
                <a:latin typeface="Times New Roman" panose="02020603050405020304" pitchFamily="18" charset="0"/>
                <a:cs typeface="Times New Roman" panose="02020603050405020304" pitchFamily="18" charset="0"/>
              </a:rPr>
              <a:t>research.(2017)</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Link : </a:t>
            </a:r>
            <a:r>
              <a:rPr lang="en-US" dirty="0">
                <a:latin typeface="Times New Roman" panose="02020603050405020304" pitchFamily="18" charset="0"/>
                <a:cs typeface="Times New Roman" panose="02020603050405020304" pitchFamily="18" charset="0"/>
                <a:hlinkClick r:id="rId3"/>
              </a:rPr>
              <a:t>https://www.dovepress.com/missing-data-and-multiple-imputation-in-clinical-epidemiological-resea-peer-reviewed-fulltext-article-CLEP</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Flexible Imputation of Missing Data by Stef Van Buuren.</a:t>
            </a:r>
          </a:p>
          <a:p>
            <a:r>
              <a:rPr lang="en-US" dirty="0">
                <a:latin typeface="Times New Roman" panose="02020603050405020304" pitchFamily="18" charset="0"/>
                <a:cs typeface="Times New Roman" panose="02020603050405020304" pitchFamily="18" charset="0"/>
              </a:rPr>
              <a:t>Book link : </a:t>
            </a:r>
            <a:r>
              <a:rPr lang="en-US" dirty="0">
                <a:latin typeface="Times New Roman" panose="02020603050405020304" pitchFamily="18" charset="0"/>
                <a:cs typeface="Times New Roman" panose="02020603050405020304" pitchFamily="18" charset="0"/>
                <a:hlinkClick r:id="rId4"/>
              </a:rPr>
              <a:t>http://pzs.dstu.dp.ua/DataMining/preprocessing/bibl/fimd.pdf</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62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8A033C33-077C-4BA4-AF1A-624B3AB9FA30}"/>
              </a:ext>
            </a:extLst>
          </p:cNvPr>
          <p:cNvSpPr txBox="1"/>
          <p:nvPr/>
        </p:nvSpPr>
        <p:spPr>
          <a:xfrm>
            <a:off x="2133601" y="1932708"/>
            <a:ext cx="4641272" cy="923330"/>
          </a:xfrm>
          <a:prstGeom prst="rect">
            <a:avLst/>
          </a:prstGeom>
          <a:noFill/>
        </p:spPr>
        <p:txBody>
          <a:bodyPr wrap="square" rtlCol="0">
            <a:spAutoFit/>
          </a:bodyPr>
          <a:lstStyle/>
          <a:p>
            <a:r>
              <a:rPr lang="en-US" sz="5400" dirty="0">
                <a:solidFill>
                  <a:schemeClr val="bg2">
                    <a:lumMod val="50000"/>
                  </a:schemeClr>
                </a:solidFill>
              </a:rPr>
              <a:t>THANK YOU !</a:t>
            </a:r>
            <a:endParaRPr lang="en-IN" sz="5400" dirty="0">
              <a:solidFill>
                <a:schemeClr val="bg2">
                  <a:lumMod val="50000"/>
                </a:schemeClr>
              </a:solidFill>
            </a:endParaRPr>
          </a:p>
        </p:txBody>
      </p:sp>
    </p:spTree>
    <p:extLst>
      <p:ext uri="{BB962C8B-B14F-4D97-AF65-F5344CB8AC3E}">
        <p14:creationId xmlns:p14="http://schemas.microsoft.com/office/powerpoint/2010/main" val="355493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69D4365D-EEDC-4BE5-B7DA-8E1FBB1AAF98}"/>
              </a:ext>
            </a:extLst>
          </p:cNvPr>
          <p:cNvSpPr txBox="1"/>
          <p:nvPr/>
        </p:nvSpPr>
        <p:spPr>
          <a:xfrm>
            <a:off x="831898" y="426261"/>
            <a:ext cx="4489497"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Contents</a:t>
            </a:r>
            <a:endParaRPr lang="en-IN" sz="2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E84028-6E31-4D32-8ED1-F0B9978581DE}"/>
              </a:ext>
            </a:extLst>
          </p:cNvPr>
          <p:cNvSpPr txBox="1"/>
          <p:nvPr/>
        </p:nvSpPr>
        <p:spPr>
          <a:xfrm>
            <a:off x="1059873" y="1198418"/>
            <a:ext cx="6421582" cy="267765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Objectives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Types of missing data</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Methods to minimize missing data in the design phase</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Methods of dealing with missing data in the analytic phase</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Comparison of multiple imputation with complete case analysis</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014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69D4365D-EEDC-4BE5-B7DA-8E1FBB1AAF98}"/>
              </a:ext>
            </a:extLst>
          </p:cNvPr>
          <p:cNvSpPr txBox="1"/>
          <p:nvPr/>
        </p:nvSpPr>
        <p:spPr>
          <a:xfrm>
            <a:off x="1127532" y="419386"/>
            <a:ext cx="4489497"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0310F0AC-CAD4-41C7-B38F-26CF5141F10D}"/>
              </a:ext>
            </a:extLst>
          </p:cNvPr>
          <p:cNvSpPr txBox="1"/>
          <p:nvPr/>
        </p:nvSpPr>
        <p:spPr>
          <a:xfrm>
            <a:off x="831898" y="1234526"/>
            <a:ext cx="6662057" cy="2308324"/>
          </a:xfrm>
          <a:prstGeom prst="rect">
            <a:avLst/>
          </a:prstGeom>
          <a:noFill/>
        </p:spPr>
        <p:txBody>
          <a:bodyPr wrap="square" rtlCol="0">
            <a:spAutoFit/>
          </a:bodyPr>
          <a:lstStyle/>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To describe methods often used for dealing with missing data in the analytical phase and highlight their shortfalls.</a:t>
            </a:r>
          </a:p>
          <a:p>
            <a:pPr marL="285750" indent="-285750">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introduce multiple imputation as an alternative method, highlighting its advantages over “traditional” methods.</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discuss reporting of the results from multiple imputation analyses.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54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69D4365D-EEDC-4BE5-B7DA-8E1FBB1AAF98}"/>
              </a:ext>
            </a:extLst>
          </p:cNvPr>
          <p:cNvSpPr txBox="1"/>
          <p:nvPr/>
        </p:nvSpPr>
        <p:spPr>
          <a:xfrm>
            <a:off x="1127532" y="419386"/>
            <a:ext cx="4489497"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310F0AC-CAD4-41C7-B38F-26CF5141F10D}"/>
              </a:ext>
            </a:extLst>
          </p:cNvPr>
          <p:cNvSpPr txBox="1"/>
          <p:nvPr/>
        </p:nvSpPr>
        <p:spPr>
          <a:xfrm>
            <a:off x="859399" y="1262027"/>
            <a:ext cx="6840812"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Despite implementation of standardized data collection forms, missing data are ubiquitous in clinical epidemiological research.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Missing data can occur for multiple reasons –loss to follow-up, failure to attend medical appointments, lack of measurements, failure to send or retrieve questionnaires, and inaccurate transfer of data from paper registration to an electronic database.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with missing data may differ from those with complete data in terms of the outcome of interest and prognosis in general.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Missing data can constitute considerable challenges in the analyses and interpretation of results and potentially weaken the validity of results and conclusions.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Missing data are problematic because of the risk of bias, which depends on the type of missing data, the extent of the data that are missing, and the way of dealing with missing data in the analyses.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86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1026" name="Picture 2" descr="Different types of missing data.. Missing data are one of the common… | by  Abhigyan | Analytics Vidhya | Medium">
            <a:extLst>
              <a:ext uri="{FF2B5EF4-FFF2-40B4-BE49-F238E27FC236}">
                <a16:creationId xmlns:a16="http://schemas.microsoft.com/office/drawing/2014/main" id="{B95E86B0-A00B-4028-9DFA-0459DBE42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570" y="1524538"/>
            <a:ext cx="2530423" cy="23668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70BD3-06F0-4344-B520-5AAD5386D78B}"/>
              </a:ext>
            </a:extLst>
          </p:cNvPr>
          <p:cNvSpPr txBox="1"/>
          <p:nvPr/>
        </p:nvSpPr>
        <p:spPr>
          <a:xfrm>
            <a:off x="1127532" y="419386"/>
            <a:ext cx="4489497"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Types of missing data</a:t>
            </a:r>
          </a:p>
        </p:txBody>
      </p:sp>
      <p:sp>
        <p:nvSpPr>
          <p:cNvPr id="5" name="TextBox 4">
            <a:extLst>
              <a:ext uri="{FF2B5EF4-FFF2-40B4-BE49-F238E27FC236}">
                <a16:creationId xmlns:a16="http://schemas.microsoft.com/office/drawing/2014/main" id="{80F073AA-90E3-4B1E-949F-704D26F79144}"/>
              </a:ext>
            </a:extLst>
          </p:cNvPr>
          <p:cNvSpPr txBox="1"/>
          <p:nvPr/>
        </p:nvSpPr>
        <p:spPr>
          <a:xfrm>
            <a:off x="3568656" y="1431968"/>
            <a:ext cx="4595774" cy="267765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individuals with missing data are a random subset of the study population, the probability of being missing is the same for all cases; missing data are denoted as </a:t>
            </a:r>
            <a:r>
              <a:rPr lang="en-US" b="1" dirty="0">
                <a:latin typeface="Times New Roman" panose="02020603050405020304" pitchFamily="18" charset="0"/>
                <a:cs typeface="Times New Roman" panose="02020603050405020304" pitchFamily="18" charset="0"/>
              </a:rPr>
              <a:t>MCAR.</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contrast to MCAR, </a:t>
            </a:r>
            <a:r>
              <a:rPr lang="en-US" b="1" dirty="0">
                <a:latin typeface="Times New Roman" panose="02020603050405020304" pitchFamily="18" charset="0"/>
                <a:cs typeface="Times New Roman" panose="02020603050405020304" pitchFamily="18" charset="0"/>
              </a:rPr>
              <a:t>MAR</a:t>
            </a:r>
            <a:r>
              <a:rPr lang="en-US" dirty="0">
                <a:latin typeface="Times New Roman" panose="02020603050405020304" pitchFamily="18" charset="0"/>
                <a:cs typeface="Times New Roman" panose="02020603050405020304" pitchFamily="18" charset="0"/>
              </a:rPr>
              <a:t> occurs when the missingness depends on information we have already observed.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probability that data are missing depends on the unobserved data, such as the value of the observation itself, then the missing data are denoted as </a:t>
            </a:r>
            <a:r>
              <a:rPr lang="en-US" b="1" dirty="0">
                <a:latin typeface="Times New Roman" panose="02020603050405020304" pitchFamily="18" charset="0"/>
                <a:cs typeface="Times New Roman" panose="02020603050405020304" pitchFamily="18" charset="0"/>
              </a:rPr>
              <a:t>MNAR.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8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90BE7545-9F4E-4243-A431-B0D7C1B4541E}"/>
              </a:ext>
            </a:extLst>
          </p:cNvPr>
          <p:cNvSpPr txBox="1"/>
          <p:nvPr/>
        </p:nvSpPr>
        <p:spPr>
          <a:xfrm>
            <a:off x="825023" y="391886"/>
            <a:ext cx="7260198" cy="954107"/>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Methods to minimize missing data in the design phase</a:t>
            </a:r>
          </a:p>
        </p:txBody>
      </p:sp>
      <p:sp>
        <p:nvSpPr>
          <p:cNvPr id="3" name="TextBox 2">
            <a:extLst>
              <a:ext uri="{FF2B5EF4-FFF2-40B4-BE49-F238E27FC236}">
                <a16:creationId xmlns:a16="http://schemas.microsoft.com/office/drawing/2014/main" id="{3E303C3A-87E9-4A50-B215-4FE0294279E7}"/>
              </a:ext>
            </a:extLst>
          </p:cNvPr>
          <p:cNvSpPr txBox="1"/>
          <p:nvPr/>
        </p:nvSpPr>
        <p:spPr>
          <a:xfrm>
            <a:off x="914401" y="1588168"/>
            <a:ext cx="6950814"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may be helpful to incorporate standardized rules to optimize data collection, such as training staff to collect and coordinate data collection, using well-defined data definitions, and incorporating logic and range checks for each data element.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Pilot studies can help to identify variables particularly susceptible to missing values, and steps can be taken to improve completeness.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monitoring of data quality and completeness provides essential feedback to researchers on the extent of missing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when collecting information about the quality of life or other sensitive issues, patients may be asked to provide reasons for refusing to participate, such as a lack of time, problems understanding language, or lengthy or too intimate questionnaires.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information can be used in the analyses of data and interpretation of the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53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90BE7545-9F4E-4243-A431-B0D7C1B4541E}"/>
              </a:ext>
            </a:extLst>
          </p:cNvPr>
          <p:cNvSpPr txBox="1"/>
          <p:nvPr/>
        </p:nvSpPr>
        <p:spPr>
          <a:xfrm>
            <a:off x="825023" y="391886"/>
            <a:ext cx="7260198" cy="954107"/>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Methods of dealing with missing data in the analytic phase</a:t>
            </a:r>
          </a:p>
        </p:txBody>
      </p:sp>
      <p:sp>
        <p:nvSpPr>
          <p:cNvPr id="3" name="TextBox 2">
            <a:extLst>
              <a:ext uri="{FF2B5EF4-FFF2-40B4-BE49-F238E27FC236}">
                <a16:creationId xmlns:a16="http://schemas.microsoft.com/office/drawing/2014/main" id="{3E303C3A-87E9-4A50-B215-4FE0294279E7}"/>
              </a:ext>
            </a:extLst>
          </p:cNvPr>
          <p:cNvSpPr txBox="1"/>
          <p:nvPr/>
        </p:nvSpPr>
        <p:spPr>
          <a:xfrm>
            <a:off x="914401" y="1588168"/>
            <a:ext cx="6950814"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Several statistical approaches have been developed for dealing with missing data.</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methods can be classified into one of the following groups: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complete-case analyses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missing indicator method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single value imputation</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sensitivity analyses incorporating worst-case and best-case scenarios.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alternative method of dealing with missing data in the analytic phase is multiple imputation.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6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DD53DF4-381A-4972-9CD9-CD85BF035C9A}"/>
              </a:ext>
            </a:extLst>
          </p:cNvPr>
          <p:cNvGraphicFramePr>
            <a:graphicFrameLocks noGrp="1"/>
          </p:cNvGraphicFramePr>
          <p:nvPr>
            <p:extLst>
              <p:ext uri="{D42A27DB-BD31-4B8C-83A1-F6EECF244321}">
                <p14:modId xmlns:p14="http://schemas.microsoft.com/office/powerpoint/2010/main" val="2483503361"/>
              </p:ext>
            </p:extLst>
          </p:nvPr>
        </p:nvGraphicFramePr>
        <p:xfrm>
          <a:off x="925858" y="1027888"/>
          <a:ext cx="7179990" cy="3100433"/>
        </p:xfrm>
        <a:graphic>
          <a:graphicData uri="http://schemas.openxmlformats.org/drawingml/2006/table">
            <a:tbl>
              <a:tblPr firstRow="1" bandRow="1">
                <a:tableStyleId>{616DA210-FB5B-4158-B5E0-FEB733F419BA}</a:tableStyleId>
              </a:tblPr>
              <a:tblGrid>
                <a:gridCol w="1435998">
                  <a:extLst>
                    <a:ext uri="{9D8B030D-6E8A-4147-A177-3AD203B41FA5}">
                      <a16:colId xmlns:a16="http://schemas.microsoft.com/office/drawing/2014/main" val="1715242356"/>
                    </a:ext>
                  </a:extLst>
                </a:gridCol>
                <a:gridCol w="1435998">
                  <a:extLst>
                    <a:ext uri="{9D8B030D-6E8A-4147-A177-3AD203B41FA5}">
                      <a16:colId xmlns:a16="http://schemas.microsoft.com/office/drawing/2014/main" val="2629243775"/>
                    </a:ext>
                  </a:extLst>
                </a:gridCol>
                <a:gridCol w="1435998">
                  <a:extLst>
                    <a:ext uri="{9D8B030D-6E8A-4147-A177-3AD203B41FA5}">
                      <a16:colId xmlns:a16="http://schemas.microsoft.com/office/drawing/2014/main" val="3494547042"/>
                    </a:ext>
                  </a:extLst>
                </a:gridCol>
                <a:gridCol w="1435998">
                  <a:extLst>
                    <a:ext uri="{9D8B030D-6E8A-4147-A177-3AD203B41FA5}">
                      <a16:colId xmlns:a16="http://schemas.microsoft.com/office/drawing/2014/main" val="2791900405"/>
                    </a:ext>
                  </a:extLst>
                </a:gridCol>
                <a:gridCol w="1435998">
                  <a:extLst>
                    <a:ext uri="{9D8B030D-6E8A-4147-A177-3AD203B41FA5}">
                      <a16:colId xmlns:a16="http://schemas.microsoft.com/office/drawing/2014/main" val="445773453"/>
                    </a:ext>
                  </a:extLst>
                </a:gridCol>
              </a:tblGrid>
              <a:tr h="1027793">
                <a:tc>
                  <a:txBody>
                    <a:bodyPr/>
                    <a:lstStyle/>
                    <a:p>
                      <a:pPr algn="ctr"/>
                      <a:r>
                        <a:rPr lang="en-US" sz="1300" dirty="0">
                          <a:latin typeface="Times New Roman" panose="02020603050405020304" pitchFamily="18" charset="0"/>
                          <a:cs typeface="Times New Roman" panose="02020603050405020304" pitchFamily="18" charset="0"/>
                        </a:rPr>
                        <a:t>Method</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Description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Assumption to achieve unbiased estimates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Advantages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Limitations</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669538"/>
                  </a:ext>
                </a:extLst>
              </a:tr>
              <a:tr h="857461">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Complete-case analysis</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Include only individuals with complete information on all variables in the dataset.</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MCAR</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Simplicity</a:t>
                      </a:r>
                    </a:p>
                    <a:p>
                      <a:pPr algn="l"/>
                      <a:r>
                        <a:rPr lang="en-US" sz="1300" dirty="0">
                          <a:latin typeface="Times New Roman" panose="02020603050405020304" pitchFamily="18" charset="0"/>
                          <a:cs typeface="Times New Roman" panose="02020603050405020304" pitchFamily="18" charset="0"/>
                        </a:rPr>
                        <a:t>Comparability across analyses</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Data may not be representative. Reduction of sample size and thereby of statistical power. Too large standard error. </a:t>
                      </a:r>
                    </a:p>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Discarding valuable data.</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extLst>
                  <a:ext uri="{0D108BD9-81ED-4DB2-BD59-A6C34878D82A}">
                    <a16:rowId xmlns:a16="http://schemas.microsoft.com/office/drawing/2014/main" val="1055192950"/>
                  </a:ext>
                </a:extLst>
              </a:tr>
            </a:tbl>
          </a:graphicData>
        </a:graphic>
      </p:graphicFrame>
    </p:spTree>
    <p:extLst>
      <p:ext uri="{BB962C8B-B14F-4D97-AF65-F5344CB8AC3E}">
        <p14:creationId xmlns:p14="http://schemas.microsoft.com/office/powerpoint/2010/main" val="17360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DD53DF4-381A-4972-9CD9-CD85BF035C9A}"/>
              </a:ext>
            </a:extLst>
          </p:cNvPr>
          <p:cNvGraphicFramePr>
            <a:graphicFrameLocks noGrp="1"/>
          </p:cNvGraphicFramePr>
          <p:nvPr>
            <p:extLst>
              <p:ext uri="{D42A27DB-BD31-4B8C-83A1-F6EECF244321}">
                <p14:modId xmlns:p14="http://schemas.microsoft.com/office/powerpoint/2010/main" val="853813956"/>
              </p:ext>
            </p:extLst>
          </p:nvPr>
        </p:nvGraphicFramePr>
        <p:xfrm>
          <a:off x="781480" y="724353"/>
          <a:ext cx="7179990" cy="3694793"/>
        </p:xfrm>
        <a:graphic>
          <a:graphicData uri="http://schemas.openxmlformats.org/drawingml/2006/table">
            <a:tbl>
              <a:tblPr firstRow="1" bandRow="1">
                <a:tableStyleId>{616DA210-FB5B-4158-B5E0-FEB733F419BA}</a:tableStyleId>
              </a:tblPr>
              <a:tblGrid>
                <a:gridCol w="1435998">
                  <a:extLst>
                    <a:ext uri="{9D8B030D-6E8A-4147-A177-3AD203B41FA5}">
                      <a16:colId xmlns:a16="http://schemas.microsoft.com/office/drawing/2014/main" val="1715242356"/>
                    </a:ext>
                  </a:extLst>
                </a:gridCol>
                <a:gridCol w="1435998">
                  <a:extLst>
                    <a:ext uri="{9D8B030D-6E8A-4147-A177-3AD203B41FA5}">
                      <a16:colId xmlns:a16="http://schemas.microsoft.com/office/drawing/2014/main" val="2629243775"/>
                    </a:ext>
                  </a:extLst>
                </a:gridCol>
                <a:gridCol w="1435998">
                  <a:extLst>
                    <a:ext uri="{9D8B030D-6E8A-4147-A177-3AD203B41FA5}">
                      <a16:colId xmlns:a16="http://schemas.microsoft.com/office/drawing/2014/main" val="3494547042"/>
                    </a:ext>
                  </a:extLst>
                </a:gridCol>
                <a:gridCol w="1435998">
                  <a:extLst>
                    <a:ext uri="{9D8B030D-6E8A-4147-A177-3AD203B41FA5}">
                      <a16:colId xmlns:a16="http://schemas.microsoft.com/office/drawing/2014/main" val="2791900405"/>
                    </a:ext>
                  </a:extLst>
                </a:gridCol>
                <a:gridCol w="1435998">
                  <a:extLst>
                    <a:ext uri="{9D8B030D-6E8A-4147-A177-3AD203B41FA5}">
                      <a16:colId xmlns:a16="http://schemas.microsoft.com/office/drawing/2014/main" val="445773453"/>
                    </a:ext>
                  </a:extLst>
                </a:gridCol>
              </a:tblGrid>
              <a:tr h="1027793">
                <a:tc>
                  <a:txBody>
                    <a:bodyPr/>
                    <a:lstStyle/>
                    <a:p>
                      <a:pPr algn="ctr"/>
                      <a:r>
                        <a:rPr lang="en-US" sz="1300" dirty="0">
                          <a:latin typeface="Times New Roman" panose="02020603050405020304" pitchFamily="18" charset="0"/>
                          <a:cs typeface="Times New Roman" panose="02020603050405020304" pitchFamily="18" charset="0"/>
                        </a:rPr>
                        <a:t>Method</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Description</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Assumption to achieve unbiased estimates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Advantages</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ctr"/>
                      <a:r>
                        <a:rPr lang="en-US" sz="1300" dirty="0">
                          <a:latin typeface="Times New Roman" panose="02020603050405020304" pitchFamily="18" charset="0"/>
                          <a:cs typeface="Times New Roman" panose="02020603050405020304" pitchFamily="18" charset="0"/>
                        </a:rPr>
                        <a:t>Limitations</a:t>
                      </a:r>
                      <a:endParaRPr lang="en-IN" sz="13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669538"/>
                  </a:ext>
                </a:extLst>
              </a:tr>
              <a:tr h="857461">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Missing indicator method</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l"/>
                      <a:r>
                        <a:rPr lang="en-US" sz="1300" dirty="0">
                          <a:latin typeface="Times New Roman" panose="02020603050405020304" pitchFamily="18" charset="0"/>
                          <a:cs typeface="Times New Roman" panose="02020603050405020304" pitchFamily="18" charset="0"/>
                        </a:rPr>
                        <a:t>For categorical variables, missing values are grouped into a “missing” category. For continuous variables,</a:t>
                      </a:r>
                    </a:p>
                    <a:p>
                      <a:pPr algn="l"/>
                      <a:r>
                        <a:rPr lang="en-US" sz="1300" dirty="0">
                          <a:latin typeface="Times New Roman" panose="02020603050405020304" pitchFamily="18" charset="0"/>
                          <a:cs typeface="Times New Roman" panose="02020603050405020304" pitchFamily="18" charset="0"/>
                        </a:rPr>
                        <a:t>missing values are set to a fixed value (usually zero), and an extra indicator or dummy (1/0) variable is added.</a:t>
                      </a:r>
                    </a:p>
                  </a:txBody>
                  <a:tcPr anchor="ct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ctr"/>
                      <a:r>
                        <a:rPr lang="en-US" sz="1300" dirty="0">
                          <a:latin typeface="Times New Roman" panose="02020603050405020304" pitchFamily="18" charset="0"/>
                          <a:cs typeface="Times New Roman" panose="02020603050405020304" pitchFamily="18" charset="0"/>
                        </a:rPr>
                        <a:t>None</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Uses all available information about missing observation and retains the full dataset.</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tc>
                  <a:txBody>
                    <a:bodyPr/>
                    <a:lstStyle/>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The magnitude and direction of bias is difficult to predict</a:t>
                      </a:r>
                    </a:p>
                    <a:p>
                      <a:pPr marL="0" indent="0" algn="l">
                        <a:buFont typeface="Arial" panose="020B0604020202020204" pitchFamily="34" charset="0"/>
                        <a:buNone/>
                      </a:pPr>
                      <a:r>
                        <a:rPr lang="en-US" sz="1300" dirty="0">
                          <a:latin typeface="Times New Roman" panose="02020603050405020304" pitchFamily="18" charset="0"/>
                          <a:cs typeface="Times New Roman" panose="02020603050405020304" pitchFamily="18" charset="0"/>
                        </a:rPr>
                        <a:t>Too small standard error  The results may be meaningless since method is not theoretically driven.</a:t>
                      </a:r>
                      <a:endParaRPr lang="en-IN" sz="1300" dirty="0">
                        <a:latin typeface="Times New Roman" panose="02020603050405020304" pitchFamily="18" charset="0"/>
                        <a:cs typeface="Times New Roman" panose="02020603050405020304" pitchFamily="18" charset="0"/>
                      </a:endParaRPr>
                    </a:p>
                  </a:txBody>
                  <a:tcPr>
                    <a:solidFill>
                      <a:schemeClr val="bg2">
                        <a:lumMod val="60000"/>
                        <a:lumOff val="40000"/>
                        <a:alpha val="20000"/>
                      </a:schemeClr>
                    </a:solidFill>
                  </a:tcPr>
                </a:tc>
                <a:extLst>
                  <a:ext uri="{0D108BD9-81ED-4DB2-BD59-A6C34878D82A}">
                    <a16:rowId xmlns:a16="http://schemas.microsoft.com/office/drawing/2014/main" val="1055192950"/>
                  </a:ext>
                </a:extLst>
              </a:tr>
            </a:tbl>
          </a:graphicData>
        </a:graphic>
      </p:graphicFrame>
    </p:spTree>
    <p:extLst>
      <p:ext uri="{BB962C8B-B14F-4D97-AF65-F5344CB8AC3E}">
        <p14:creationId xmlns:p14="http://schemas.microsoft.com/office/powerpoint/2010/main" val="3349331461"/>
      </p:ext>
    </p:extLst>
  </p:cSld>
  <p:clrMapOvr>
    <a:masterClrMapping/>
  </p:clrMapOvr>
</p:sld>
</file>

<file path=ppt/theme/theme1.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3900</TotalTime>
  <Words>1357</Words>
  <Application>Microsoft Office PowerPoint</Application>
  <PresentationFormat>On-screen Show (16:9)</PresentationFormat>
  <Paragraphs>183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Karla</vt:lpstr>
      <vt:lpstr>Times New Roman</vt:lpstr>
      <vt:lpstr>DM Serif Display</vt:lpstr>
      <vt:lpstr>Arial</vt:lpstr>
      <vt:lpstr>Wingdings</vt:lpstr>
      <vt:lpstr>Minimalist Hepatitis Clinical Case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Hepatitis Clinical Case</dc:title>
  <dc:creator>SAYALI BORA</dc:creator>
  <cp:lastModifiedBy>Sayali Bora</cp:lastModifiedBy>
  <cp:revision>10</cp:revision>
  <dcterms:modified xsi:type="dcterms:W3CDTF">2022-04-15T06:24:07Z</dcterms:modified>
</cp:coreProperties>
</file>