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56" r:id="rId2"/>
    <p:sldId id="262" r:id="rId3"/>
    <p:sldId id="263" r:id="rId4"/>
    <p:sldId id="294" r:id="rId5"/>
    <p:sldId id="259" r:id="rId6"/>
    <p:sldId id="257"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77" r:id="rId21"/>
    <p:sldId id="282" r:id="rId22"/>
    <p:sldId id="278" r:id="rId23"/>
    <p:sldId id="279" r:id="rId24"/>
    <p:sldId id="280" r:id="rId25"/>
    <p:sldId id="281" r:id="rId26"/>
    <p:sldId id="283" r:id="rId27"/>
    <p:sldId id="284" r:id="rId28"/>
    <p:sldId id="285" r:id="rId29"/>
    <p:sldId id="289" r:id="rId30"/>
    <p:sldId id="290" r:id="rId31"/>
    <p:sldId id="286" r:id="rId32"/>
    <p:sldId id="288" r:id="rId33"/>
    <p:sldId id="291" r:id="rId34"/>
    <p:sldId id="295" r:id="rId35"/>
    <p:sldId id="287"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sorterViewPr>
    <p:cViewPr>
      <p:scale>
        <a:sx n="100" d="100"/>
        <a:sy n="100" d="100"/>
      </p:scale>
      <p:origin x="0" y="-75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77DE7-B642-441A-8F4D-0C0B239D06D9}" type="datetimeFigureOut">
              <a:rPr lang="en-US" smtClean="0"/>
              <a:t>5/2/2023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Stack Overflow Developer Survay</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149194-122B-450F-8270-B0892235890C}" type="slidenum">
              <a:rPr lang="en-US" smtClean="0"/>
              <a:t>‹#›</a:t>
            </a:fld>
            <a:endParaRPr lang="en-US"/>
          </a:p>
        </p:txBody>
      </p:sp>
    </p:spTree>
    <p:extLst>
      <p:ext uri="{BB962C8B-B14F-4D97-AF65-F5344CB8AC3E}">
        <p14:creationId xmlns:p14="http://schemas.microsoft.com/office/powerpoint/2010/main" val="214365296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53071-3D67-49E3-9FC7-40123D46ADA1}"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Stack Overflow Developer Survay</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6CDD3-90CA-4E89-9111-521A700F2389}" type="slidenum">
              <a:rPr lang="en-US" smtClean="0"/>
              <a:t>‹#›</a:t>
            </a:fld>
            <a:endParaRPr lang="en-US"/>
          </a:p>
        </p:txBody>
      </p:sp>
    </p:spTree>
    <p:extLst>
      <p:ext uri="{BB962C8B-B14F-4D97-AF65-F5344CB8AC3E}">
        <p14:creationId xmlns:p14="http://schemas.microsoft.com/office/powerpoint/2010/main" val="1544007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4/23/2023</a:t>
            </a:r>
            <a:endParaRPr lang="en-US"/>
          </a:p>
        </p:txBody>
      </p:sp>
      <p:sp>
        <p:nvSpPr>
          <p:cNvPr id="5" name="Footer Placeholder 4"/>
          <p:cNvSpPr>
            <a:spLocks noGrp="1"/>
          </p:cNvSpPr>
          <p:nvPr>
            <p:ph type="ftr" sz="quarter" idx="11"/>
          </p:nvPr>
        </p:nvSpPr>
        <p:spPr/>
        <p:txBody>
          <a:bodyPr/>
          <a:lstStyle/>
          <a:p>
            <a:r>
              <a:rPr lang="en-US" smtClean="0"/>
              <a:t>Stack Overflow Developer Survey</a:t>
            </a:r>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3429516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4/23/2023</a:t>
            </a:r>
            <a:endParaRPr lang="en-US"/>
          </a:p>
        </p:txBody>
      </p:sp>
      <p:sp>
        <p:nvSpPr>
          <p:cNvPr id="6" name="Footer Placeholder 5"/>
          <p:cNvSpPr>
            <a:spLocks noGrp="1"/>
          </p:cNvSpPr>
          <p:nvPr>
            <p:ph type="ftr" sz="quarter" idx="11"/>
          </p:nvPr>
        </p:nvSpPr>
        <p:spPr/>
        <p:txBody>
          <a:bodyPr/>
          <a:lstStyle/>
          <a:p>
            <a:r>
              <a:rPr lang="en-US" smtClean="0"/>
              <a:t>Stack Overflow Developer Survey</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10203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4/23/2023</a:t>
            </a:r>
            <a:endParaRPr lang="en-US"/>
          </a:p>
        </p:txBody>
      </p:sp>
      <p:sp>
        <p:nvSpPr>
          <p:cNvPr id="6" name="Footer Placeholder 5"/>
          <p:cNvSpPr>
            <a:spLocks noGrp="1"/>
          </p:cNvSpPr>
          <p:nvPr>
            <p:ph type="ftr" sz="quarter" idx="11"/>
          </p:nvPr>
        </p:nvSpPr>
        <p:spPr/>
        <p:txBody>
          <a:bodyPr/>
          <a:lstStyle/>
          <a:p>
            <a:r>
              <a:rPr lang="en-US" smtClean="0"/>
              <a:t>Stack Overflow Developer Survey</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23892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4/23/2023</a:t>
            </a:r>
            <a:endParaRPr lang="en-US"/>
          </a:p>
        </p:txBody>
      </p:sp>
      <p:sp>
        <p:nvSpPr>
          <p:cNvPr id="6" name="Footer Placeholder 5"/>
          <p:cNvSpPr>
            <a:spLocks noGrp="1"/>
          </p:cNvSpPr>
          <p:nvPr>
            <p:ph type="ftr" sz="quarter" idx="11"/>
          </p:nvPr>
        </p:nvSpPr>
        <p:spPr/>
        <p:txBody>
          <a:bodyPr/>
          <a:lstStyle/>
          <a:p>
            <a:r>
              <a:rPr lang="en-US" smtClean="0"/>
              <a:t>Stack Overflow Developer Survey</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05D45C8-900E-4F2E-B126-54DE5732475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69196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4/23/2023</a:t>
            </a:r>
            <a:endParaRPr lang="en-US"/>
          </a:p>
        </p:txBody>
      </p:sp>
      <p:sp>
        <p:nvSpPr>
          <p:cNvPr id="6" name="Footer Placeholder 5"/>
          <p:cNvSpPr>
            <a:spLocks noGrp="1"/>
          </p:cNvSpPr>
          <p:nvPr>
            <p:ph type="ftr" sz="quarter" idx="11"/>
          </p:nvPr>
        </p:nvSpPr>
        <p:spPr/>
        <p:txBody>
          <a:bodyPr/>
          <a:lstStyle/>
          <a:p>
            <a:r>
              <a:rPr lang="en-US" smtClean="0"/>
              <a:t>Stack Overflow Developer Survey</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22428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r>
              <a:rPr lang="en-US" smtClean="0"/>
              <a:t>4/23/2023</a:t>
            </a:r>
            <a:endParaRPr lang="en-US"/>
          </a:p>
        </p:txBody>
      </p:sp>
      <p:sp>
        <p:nvSpPr>
          <p:cNvPr id="4" name="Footer Placeholder 3"/>
          <p:cNvSpPr>
            <a:spLocks noGrp="1"/>
          </p:cNvSpPr>
          <p:nvPr>
            <p:ph type="ftr" sz="quarter" idx="11"/>
          </p:nvPr>
        </p:nvSpPr>
        <p:spPr/>
        <p:txBody>
          <a:bodyPr/>
          <a:lstStyle/>
          <a:p>
            <a:r>
              <a:rPr lang="en-US" smtClean="0"/>
              <a:t>Stack Overflow Developer Survey</a:t>
            </a:r>
            <a:endParaRPr lang="en-US"/>
          </a:p>
        </p:txBody>
      </p:sp>
      <p:sp>
        <p:nvSpPr>
          <p:cNvPr id="5" name="Slide Number Placeholder 4"/>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2994993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r>
              <a:rPr lang="en-US" smtClean="0"/>
              <a:t>4/23/2023</a:t>
            </a:r>
            <a:endParaRPr lang="en-US"/>
          </a:p>
        </p:txBody>
      </p:sp>
      <p:sp>
        <p:nvSpPr>
          <p:cNvPr id="4" name="Footer Placeholder 3"/>
          <p:cNvSpPr>
            <a:spLocks noGrp="1"/>
          </p:cNvSpPr>
          <p:nvPr>
            <p:ph type="ftr" sz="quarter" idx="11"/>
          </p:nvPr>
        </p:nvSpPr>
        <p:spPr/>
        <p:txBody>
          <a:bodyPr/>
          <a:lstStyle/>
          <a:p>
            <a:r>
              <a:rPr lang="en-US" smtClean="0"/>
              <a:t>Stack Overflow Developer Survey</a:t>
            </a:r>
            <a:endParaRPr lang="en-US"/>
          </a:p>
        </p:txBody>
      </p:sp>
      <p:sp>
        <p:nvSpPr>
          <p:cNvPr id="5" name="Slide Number Placeholder 4"/>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397408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4/23/2023</a:t>
            </a:r>
            <a:endParaRPr lang="en-US"/>
          </a:p>
        </p:txBody>
      </p:sp>
      <p:sp>
        <p:nvSpPr>
          <p:cNvPr id="5" name="Footer Placeholder 4"/>
          <p:cNvSpPr>
            <a:spLocks noGrp="1"/>
          </p:cNvSpPr>
          <p:nvPr>
            <p:ph type="ftr" sz="quarter" idx="11"/>
          </p:nvPr>
        </p:nvSpPr>
        <p:spPr/>
        <p:txBody>
          <a:bodyPr/>
          <a:lstStyle/>
          <a:p>
            <a:r>
              <a:rPr lang="en-US" smtClean="0"/>
              <a:t>Stack Overflow Developer Survey</a:t>
            </a:r>
            <a:endParaRPr lang="en-US"/>
          </a:p>
        </p:txBody>
      </p:sp>
      <p:sp>
        <p:nvSpPr>
          <p:cNvPr id="6" name="Slide Number Placeholder 5"/>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92589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r>
              <a:rPr lang="en-US" smtClean="0"/>
              <a:t>4/23/2023</a:t>
            </a:r>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Stack Overflow Developer Survey</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05D45C8-900E-4F2E-B126-54DE57324758}" type="slidenum">
              <a:rPr lang="en-US" smtClean="0"/>
              <a:t>‹#›</a:t>
            </a:fld>
            <a:endParaRPr lang="en-US"/>
          </a:p>
        </p:txBody>
      </p:sp>
    </p:spTree>
    <p:extLst>
      <p:ext uri="{BB962C8B-B14F-4D97-AF65-F5344CB8AC3E}">
        <p14:creationId xmlns:p14="http://schemas.microsoft.com/office/powerpoint/2010/main" val="329111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4/23/2023</a:t>
            </a:r>
            <a:endParaRPr lang="en-US"/>
          </a:p>
        </p:txBody>
      </p:sp>
      <p:sp>
        <p:nvSpPr>
          <p:cNvPr id="5" name="Footer Placeholder 4"/>
          <p:cNvSpPr>
            <a:spLocks noGrp="1"/>
          </p:cNvSpPr>
          <p:nvPr>
            <p:ph type="ftr" sz="quarter" idx="11"/>
          </p:nvPr>
        </p:nvSpPr>
        <p:spPr/>
        <p:txBody>
          <a:bodyPr/>
          <a:lstStyle/>
          <a:p>
            <a:r>
              <a:rPr lang="en-US" smtClean="0"/>
              <a:t>Stack Overflow Developer Survey</a:t>
            </a:r>
            <a:endParaRPr lang="en-US"/>
          </a:p>
        </p:txBody>
      </p:sp>
      <p:sp>
        <p:nvSpPr>
          <p:cNvPr id="6" name="Slide Number Placeholder 5"/>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4221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4/23/2023</a:t>
            </a:r>
            <a:endParaRPr lang="en-US"/>
          </a:p>
        </p:txBody>
      </p:sp>
      <p:sp>
        <p:nvSpPr>
          <p:cNvPr id="5" name="Footer Placeholder 4"/>
          <p:cNvSpPr>
            <a:spLocks noGrp="1"/>
          </p:cNvSpPr>
          <p:nvPr>
            <p:ph type="ftr" sz="quarter" idx="11"/>
          </p:nvPr>
        </p:nvSpPr>
        <p:spPr/>
        <p:txBody>
          <a:bodyPr/>
          <a:lstStyle/>
          <a:p>
            <a:r>
              <a:rPr lang="en-US" smtClean="0"/>
              <a:t>Stack Overflow Developer Survey</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87809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4/23/2023</a:t>
            </a:r>
            <a:endParaRPr lang="en-US"/>
          </a:p>
        </p:txBody>
      </p:sp>
      <p:sp>
        <p:nvSpPr>
          <p:cNvPr id="6" name="Footer Placeholder 5"/>
          <p:cNvSpPr>
            <a:spLocks noGrp="1"/>
          </p:cNvSpPr>
          <p:nvPr>
            <p:ph type="ftr" sz="quarter" idx="11"/>
          </p:nvPr>
        </p:nvSpPr>
        <p:spPr/>
        <p:txBody>
          <a:bodyPr/>
          <a:lstStyle/>
          <a:p>
            <a:r>
              <a:rPr lang="en-US" smtClean="0"/>
              <a:t>Stack Overflow Developer Survey</a:t>
            </a:r>
            <a:endParaRPr lang="en-US"/>
          </a:p>
        </p:txBody>
      </p:sp>
      <p:sp>
        <p:nvSpPr>
          <p:cNvPr id="7" name="Slide Number Placeholder 6"/>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70527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4/23/2023</a:t>
            </a:r>
            <a:endParaRPr lang="en-US"/>
          </a:p>
        </p:txBody>
      </p:sp>
      <p:sp>
        <p:nvSpPr>
          <p:cNvPr id="8" name="Footer Placeholder 7"/>
          <p:cNvSpPr>
            <a:spLocks noGrp="1"/>
          </p:cNvSpPr>
          <p:nvPr>
            <p:ph type="ftr" sz="quarter" idx="11"/>
          </p:nvPr>
        </p:nvSpPr>
        <p:spPr/>
        <p:txBody>
          <a:bodyPr/>
          <a:lstStyle/>
          <a:p>
            <a:r>
              <a:rPr lang="en-US" smtClean="0"/>
              <a:t>Stack Overflow Developer Survey</a:t>
            </a:r>
            <a:endParaRPr lang="en-US"/>
          </a:p>
        </p:txBody>
      </p:sp>
      <p:sp>
        <p:nvSpPr>
          <p:cNvPr id="9" name="Slide Number Placeholder 8"/>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65450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4/23/2023</a:t>
            </a:r>
            <a:endParaRPr lang="en-US"/>
          </a:p>
        </p:txBody>
      </p:sp>
      <p:sp>
        <p:nvSpPr>
          <p:cNvPr id="4" name="Footer Placeholder 3"/>
          <p:cNvSpPr>
            <a:spLocks noGrp="1"/>
          </p:cNvSpPr>
          <p:nvPr>
            <p:ph type="ftr" sz="quarter" idx="11"/>
          </p:nvPr>
        </p:nvSpPr>
        <p:spPr/>
        <p:txBody>
          <a:bodyPr/>
          <a:lstStyle/>
          <a:p>
            <a:r>
              <a:rPr lang="en-US" smtClean="0"/>
              <a:t>Stack Overflow Developer Survey</a:t>
            </a:r>
            <a:endParaRPr lang="en-US"/>
          </a:p>
        </p:txBody>
      </p:sp>
      <p:sp>
        <p:nvSpPr>
          <p:cNvPr id="5" name="Slide Number Placeholder 4"/>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40680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r>
              <a:rPr lang="en-US" smtClean="0"/>
              <a:t>4/23/2023</a:t>
            </a:r>
            <a:endParaRPr lang="en-US"/>
          </a:p>
        </p:txBody>
      </p:sp>
      <p:sp>
        <p:nvSpPr>
          <p:cNvPr id="3" name="Footer Placeholder 2"/>
          <p:cNvSpPr>
            <a:spLocks noGrp="1"/>
          </p:cNvSpPr>
          <p:nvPr>
            <p:ph type="ftr" sz="quarter" idx="11"/>
          </p:nvPr>
        </p:nvSpPr>
        <p:spPr/>
        <p:txBody>
          <a:bodyPr/>
          <a:lstStyle/>
          <a:p>
            <a:r>
              <a:rPr lang="en-US" smtClean="0"/>
              <a:t>Stack Overflow Developer Survey</a:t>
            </a:r>
            <a:endParaRPr lang="en-US"/>
          </a:p>
        </p:txBody>
      </p:sp>
      <p:sp>
        <p:nvSpPr>
          <p:cNvPr id="4" name="Slide Number Placeholder 3"/>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306318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4/23/2023</a:t>
            </a:r>
            <a:endParaRPr lang="en-US"/>
          </a:p>
        </p:txBody>
      </p:sp>
      <p:sp>
        <p:nvSpPr>
          <p:cNvPr id="6" name="Footer Placeholder 5"/>
          <p:cNvSpPr>
            <a:spLocks noGrp="1"/>
          </p:cNvSpPr>
          <p:nvPr>
            <p:ph type="ftr" sz="quarter" idx="11"/>
          </p:nvPr>
        </p:nvSpPr>
        <p:spPr/>
        <p:txBody>
          <a:bodyPr/>
          <a:lstStyle/>
          <a:p>
            <a:r>
              <a:rPr lang="en-US" smtClean="0"/>
              <a:t>Stack Overflow Developer Survey</a:t>
            </a:r>
            <a:endParaRPr lang="en-US"/>
          </a:p>
        </p:txBody>
      </p:sp>
      <p:sp>
        <p:nvSpPr>
          <p:cNvPr id="7" name="Slide Number Placeholder 6"/>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9206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4/23/2023</a:t>
            </a:r>
            <a:endParaRPr lang="en-US"/>
          </a:p>
        </p:txBody>
      </p:sp>
      <p:sp>
        <p:nvSpPr>
          <p:cNvPr id="6" name="Footer Placeholder 5"/>
          <p:cNvSpPr>
            <a:spLocks noGrp="1"/>
          </p:cNvSpPr>
          <p:nvPr>
            <p:ph type="ftr" sz="quarter" idx="11"/>
          </p:nvPr>
        </p:nvSpPr>
        <p:spPr/>
        <p:txBody>
          <a:bodyPr/>
          <a:lstStyle/>
          <a:p>
            <a:r>
              <a:rPr lang="en-US" smtClean="0"/>
              <a:t>Stack Overflow Developer Survey</a:t>
            </a:r>
            <a:endParaRPr lang="en-US"/>
          </a:p>
        </p:txBody>
      </p:sp>
      <p:sp>
        <p:nvSpPr>
          <p:cNvPr id="7" name="Slide Number Placeholder 6"/>
          <p:cNvSpPr>
            <a:spLocks noGrp="1"/>
          </p:cNvSpPr>
          <p:nvPr>
            <p:ph type="sldNum" sz="quarter" idx="12"/>
          </p:nvPr>
        </p:nvSpPr>
        <p:spPr/>
        <p:txBody>
          <a:bodyPr/>
          <a:lstStyle/>
          <a:p>
            <a:fld id="{705D45C8-900E-4F2E-B126-54DE57324758}" type="slidenum">
              <a:rPr lang="en-US" smtClean="0"/>
              <a:t>‹#›</a:t>
            </a:fld>
            <a:endParaRPr lang="en-US"/>
          </a:p>
        </p:txBody>
      </p:sp>
    </p:spTree>
    <p:extLst>
      <p:ext uri="{BB962C8B-B14F-4D97-AF65-F5344CB8AC3E}">
        <p14:creationId xmlns:p14="http://schemas.microsoft.com/office/powerpoint/2010/main" val="169239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smtClean="0"/>
              <a:t>4/23/2023</a:t>
            </a:r>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Stack Overflow Developer Survey</a:t>
            </a:r>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05D45C8-900E-4F2E-B126-54DE57324758}" type="slidenum">
              <a:rPr lang="en-US" smtClean="0"/>
              <a:t>‹#›</a:t>
            </a:fld>
            <a:endParaRPr lang="en-US"/>
          </a:p>
        </p:txBody>
      </p:sp>
    </p:spTree>
    <p:extLst>
      <p:ext uri="{BB962C8B-B14F-4D97-AF65-F5344CB8AC3E}">
        <p14:creationId xmlns:p14="http://schemas.microsoft.com/office/powerpoint/2010/main" val="42462972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us1.ca.analytics.ibm.com/bi/?perspective=dashboard&amp;pathRef=.my_folders%2FCapstone%2BProject%2B-%2BFinal%2BPresentation&amp;action=view&amp;mode=dashboard&amp;subView=model00000187ab0d1feb_00000000" TargetMode="External"/><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us1.ca.analytics.ibm.com/bi/?perspective=dashboard&amp;pathRef=.my_folders%2FCapstone%2BProject%2B-%2BFinal%2BPresentation&amp;action=view&amp;mode=dashboard&amp;subView=model00000187ab0d1feb_00000000" TargetMode="External"/><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us1.ca.analytics.ibm.com/bi/?perspective=dashboard&amp;pathRef=.my_folders%2FCapstone%2BProject%2B-%2BFinal%2BPresentation&amp;action=view&amp;mode=dashboard&amp;subView=model00000187ab0d1feb_00000000" TargetMode="External"/><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hyperlink" Target="https://www.htmlhints.com/article/top-10-highest-paid-programming-languages-in-2020/117" TargetMode="External"/><Relationship Id="rId3" Type="http://schemas.openxmlformats.org/officeDocument/2006/relationships/hyperlink" Target="https://us1.ca.analytics.ibm.com/bi/?perspective=dashboard&amp;pathRef=.my_folders%2FCapstone%2BProject%2B-%2BFinal%2BPresentation&amp;action=view&amp;mode=dashboard&amp;subView=model00000187ab0d1feb_00000000" TargetMode="External"/><Relationship Id="rId7" Type="http://schemas.openxmlformats.org/officeDocument/2006/relationships/hyperlink" Target="https://fossbytes.com/most-loved-hated-programming-languages-2019/" TargetMode="External"/><Relationship Id="rId2" Type="http://schemas.openxmlformats.org/officeDocument/2006/relationships/hyperlink" Target="https://github.com/Borache55/IBM-Capstone-Project" TargetMode="External"/><Relationship Id="rId1" Type="http://schemas.openxmlformats.org/officeDocument/2006/relationships/slideLayout" Target="../slideLayouts/slideLayout4.xml"/><Relationship Id="rId6" Type="http://schemas.openxmlformats.org/officeDocument/2006/relationships/hyperlink" Target="https://www.codeplatoon.org/best-paying-most-in-demand-programming-languages-2020/" TargetMode="External"/><Relationship Id="rId5" Type="http://schemas.openxmlformats.org/officeDocument/2006/relationships/hyperlink" Target="https://www.codeplatoon.org/the-best-paying-and-most-in-demand-programming-languages-in-2019/" TargetMode="External"/><Relationship Id="rId10" Type="http://schemas.openxmlformats.org/officeDocument/2006/relationships/hyperlink" Target="https://insights.stackoverflow.com/survey/2021#developer-profile-demographics" TargetMode="External"/><Relationship Id="rId4" Type="http://schemas.openxmlformats.org/officeDocument/2006/relationships/hyperlink" Target="https://insights.stackoverflow.com/survey" TargetMode="External"/><Relationship Id="rId9" Type="http://schemas.openxmlformats.org/officeDocument/2006/relationships/hyperlink" Target="https://www.freecodecamp.org/news/stack-overflow-developer-survey-2020-programming-language-framework-salary-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1801"/>
            <a:ext cx="10407534" cy="1374318"/>
          </a:xfrm>
        </p:spPr>
        <p:txBody>
          <a:bodyPr>
            <a:normAutofit/>
          </a:bodyPr>
          <a:lstStyle/>
          <a:p>
            <a:pPr algn="ctr"/>
            <a:r>
              <a:rPr lang="en-US" sz="4000" b="1" dirty="0">
                <a:solidFill>
                  <a:srgbClr val="FFC000"/>
                </a:solidFill>
              </a:rPr>
              <a:t>Stack Overflow Developer Survey </a:t>
            </a:r>
            <a:endParaRPr lang="en-US" sz="4000" dirty="0">
              <a:solidFill>
                <a:srgbClr val="FFC000"/>
              </a:solidFill>
            </a:endParaRPr>
          </a:p>
        </p:txBody>
      </p:sp>
      <p:sp>
        <p:nvSpPr>
          <p:cNvPr id="3" name="Subtitle 2"/>
          <p:cNvSpPr>
            <a:spLocks noGrp="1"/>
          </p:cNvSpPr>
          <p:nvPr>
            <p:ph type="subTitle" idx="4294967295"/>
          </p:nvPr>
        </p:nvSpPr>
        <p:spPr>
          <a:xfrm>
            <a:off x="888076" y="2163792"/>
            <a:ext cx="4862945" cy="512907"/>
          </a:xfrm>
        </p:spPr>
        <p:txBody>
          <a:bodyPr/>
          <a:lstStyle/>
          <a:p>
            <a:r>
              <a:rPr lang="en-US" b="1" dirty="0" smtClean="0"/>
              <a:t>TECHNOLOGY TREND ANALYSIS</a:t>
            </a:r>
            <a:endParaRPr lang="en-US" b="1" dirty="0"/>
          </a:p>
        </p:txBody>
      </p:sp>
      <p:sp>
        <p:nvSpPr>
          <p:cNvPr id="8" name="TextBox 7"/>
          <p:cNvSpPr txBox="1"/>
          <p:nvPr/>
        </p:nvSpPr>
        <p:spPr>
          <a:xfrm>
            <a:off x="1620982" y="5066728"/>
            <a:ext cx="9285319" cy="646331"/>
          </a:xfrm>
          <a:prstGeom prst="rect">
            <a:avLst/>
          </a:prstGeom>
          <a:noFill/>
        </p:spPr>
        <p:txBody>
          <a:bodyPr wrap="square" rtlCol="0">
            <a:spAutoFit/>
          </a:bodyPr>
          <a:lstStyle/>
          <a:p>
            <a:pPr algn="r"/>
            <a:r>
              <a:rPr lang="en-US" sz="1400" b="1" dirty="0">
                <a:solidFill>
                  <a:srgbClr val="FFC000"/>
                </a:solidFill>
              </a:rPr>
              <a:t>Prepared by </a:t>
            </a:r>
            <a:r>
              <a:rPr lang="en-US" b="1" dirty="0">
                <a:solidFill>
                  <a:schemeClr val="bg1"/>
                </a:solidFill>
              </a:rPr>
              <a:t>Boris </a:t>
            </a:r>
            <a:r>
              <a:rPr lang="en-US" b="1" dirty="0" smtClean="0">
                <a:solidFill>
                  <a:schemeClr val="bg1"/>
                </a:solidFill>
              </a:rPr>
              <a:t>Nikolovski</a:t>
            </a:r>
          </a:p>
          <a:p>
            <a:pPr algn="r"/>
            <a:r>
              <a:rPr lang="en-US" b="1" dirty="0" smtClean="0">
                <a:solidFill>
                  <a:srgbClr val="FFC000"/>
                </a:solidFill>
              </a:rPr>
              <a:t>4/23/2023</a:t>
            </a:r>
          </a:p>
        </p:txBody>
      </p:sp>
      <p:sp>
        <p:nvSpPr>
          <p:cNvPr id="9"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TextBox 12"/>
          <p:cNvSpPr txBox="1"/>
          <p:nvPr/>
        </p:nvSpPr>
        <p:spPr>
          <a:xfrm>
            <a:off x="1479666" y="6142458"/>
            <a:ext cx="9537468" cy="338554"/>
          </a:xfrm>
          <a:prstGeom prst="rect">
            <a:avLst/>
          </a:prstGeom>
          <a:noFill/>
        </p:spPr>
        <p:txBody>
          <a:bodyPr wrap="square" rtlCol="0">
            <a:spAutoFit/>
          </a:bodyPr>
          <a:lstStyle/>
          <a:p>
            <a:pPr algn="just"/>
            <a:r>
              <a:rPr lang="en-US" sz="1600" b="1" dirty="0">
                <a:solidFill>
                  <a:schemeClr val="bg1"/>
                </a:solidFill>
              </a:rPr>
              <a:t>IBM Data Analyst Professional </a:t>
            </a:r>
            <a:r>
              <a:rPr lang="en-US" sz="1600" b="1" dirty="0" smtClean="0">
                <a:solidFill>
                  <a:schemeClr val="bg1"/>
                </a:solidFill>
              </a:rPr>
              <a:t>Certificate - IBM </a:t>
            </a:r>
            <a:r>
              <a:rPr lang="en-US" sz="1600" b="1" dirty="0">
                <a:solidFill>
                  <a:schemeClr val="bg1"/>
                </a:solidFill>
              </a:rPr>
              <a:t>Data Analyst Capstone </a:t>
            </a:r>
            <a:r>
              <a:rPr lang="en-US" sz="1600" b="1" dirty="0" smtClean="0">
                <a:solidFill>
                  <a:schemeClr val="bg1"/>
                </a:solidFill>
              </a:rPr>
              <a:t>Project - Final Presentation</a:t>
            </a:r>
            <a:endParaRPr lang="en-US" sz="1600" b="1" dirty="0">
              <a:solidFill>
                <a:schemeClr val="bg1"/>
              </a:solidFill>
            </a:endParaRPr>
          </a:p>
        </p:txBody>
      </p:sp>
      <p:sp>
        <p:nvSpPr>
          <p:cNvPr id="16" name="Slide Number Placeholder 15"/>
          <p:cNvSpPr>
            <a:spLocks noGrp="1"/>
          </p:cNvSpPr>
          <p:nvPr>
            <p:ph type="sldNum" sz="quarter" idx="12"/>
          </p:nvPr>
        </p:nvSpPr>
        <p:spPr/>
        <p:txBody>
          <a:bodyPr/>
          <a:lstStyle/>
          <a:p>
            <a:fld id="{705D45C8-900E-4F2E-B126-54DE57324758}" type="slidenum">
              <a:rPr lang="en-US" smtClean="0"/>
              <a:t>1</a:t>
            </a:fld>
            <a:endParaRPr lang="en-US"/>
          </a:p>
        </p:txBody>
      </p:sp>
    </p:spTree>
    <p:extLst>
      <p:ext uri="{BB962C8B-B14F-4D97-AF65-F5344CB8AC3E}">
        <p14:creationId xmlns:p14="http://schemas.microsoft.com/office/powerpoint/2010/main" val="233476980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3"/>
            <a:ext cx="10419632" cy="1338348"/>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a:t>Technology trends </a:t>
            </a:r>
            <a:r>
              <a:rPr lang="en-US" dirty="0" smtClean="0"/>
              <a:t>               </a:t>
            </a:r>
            <a:r>
              <a:rPr lang="en-US" b="1" dirty="0" smtClean="0"/>
              <a:t>PROGRAMING </a:t>
            </a:r>
            <a:r>
              <a:rPr lang="en-US" b="1" dirty="0"/>
              <a:t>L</a:t>
            </a:r>
            <a:r>
              <a:rPr lang="en-US" b="1" dirty="0" smtClean="0"/>
              <a:t>ANGUAGES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038" y="3158836"/>
            <a:ext cx="4839252" cy="3029792"/>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77109" y="3158836"/>
            <a:ext cx="4842524" cy="3029792"/>
          </a:xfrm>
        </p:spPr>
      </p:pic>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10</a:t>
            </a:fld>
            <a:endParaRPr lang="en-US"/>
          </a:p>
        </p:txBody>
      </p:sp>
      <p:sp>
        <p:nvSpPr>
          <p:cNvPr id="9" name="TextBox 8"/>
          <p:cNvSpPr txBox="1"/>
          <p:nvPr/>
        </p:nvSpPr>
        <p:spPr>
          <a:xfrm>
            <a:off x="0" y="2160727"/>
            <a:ext cx="10440785" cy="369332"/>
          </a:xfrm>
          <a:prstGeom prst="rect">
            <a:avLst/>
          </a:prstGeom>
          <a:noFill/>
        </p:spPr>
        <p:txBody>
          <a:bodyPr wrap="square" rtlCol="0">
            <a:spAutoFit/>
          </a:bodyPr>
          <a:lstStyle/>
          <a:p>
            <a:pPr algn="ctr"/>
            <a:r>
              <a:rPr lang="en-US" b="1" dirty="0">
                <a:solidFill>
                  <a:schemeClr val="bg1"/>
                </a:solidFill>
              </a:rPr>
              <a:t>PROGRAMING LANGUAGES TREND – </a:t>
            </a:r>
            <a:r>
              <a:rPr lang="en-US" b="1" dirty="0" smtClean="0">
                <a:solidFill>
                  <a:schemeClr val="bg1"/>
                </a:solidFill>
              </a:rPr>
              <a:t>GRAPH</a:t>
            </a:r>
            <a:endParaRPr lang="en-US" dirty="0">
              <a:solidFill>
                <a:schemeClr val="bg1"/>
              </a:solidFill>
            </a:endParaRPr>
          </a:p>
        </p:txBody>
      </p:sp>
      <p:sp>
        <p:nvSpPr>
          <p:cNvPr id="10" name="TextBox 9"/>
          <p:cNvSpPr txBox="1"/>
          <p:nvPr/>
        </p:nvSpPr>
        <p:spPr>
          <a:xfrm>
            <a:off x="613817" y="2833907"/>
            <a:ext cx="4698129" cy="523220"/>
          </a:xfrm>
          <a:prstGeom prst="rect">
            <a:avLst/>
          </a:prstGeom>
          <a:noFill/>
        </p:spPr>
        <p:txBody>
          <a:bodyPr wrap="square" rtlCol="0">
            <a:spAutoFit/>
          </a:bodyPr>
          <a:lstStyle/>
          <a:p>
            <a:r>
              <a:rPr lang="en-US" sz="1400" b="1" dirty="0"/>
              <a:t>Programing Languages that are used the most</a:t>
            </a:r>
          </a:p>
          <a:p>
            <a:endParaRPr lang="en-US" sz="1400" dirty="0"/>
          </a:p>
        </p:txBody>
      </p:sp>
      <p:sp>
        <p:nvSpPr>
          <p:cNvPr id="11" name="TextBox 10"/>
          <p:cNvSpPr txBox="1"/>
          <p:nvPr/>
        </p:nvSpPr>
        <p:spPr>
          <a:xfrm>
            <a:off x="5496297" y="2817969"/>
            <a:ext cx="4698129" cy="523220"/>
          </a:xfrm>
          <a:prstGeom prst="rect">
            <a:avLst/>
          </a:prstGeom>
          <a:noFill/>
        </p:spPr>
        <p:txBody>
          <a:bodyPr wrap="square" rtlCol="0">
            <a:spAutoFit/>
          </a:bodyPr>
          <a:lstStyle/>
          <a:p>
            <a:r>
              <a:rPr lang="en-US" sz="1400" b="1" dirty="0"/>
              <a:t>Programing Languages most desired for next year</a:t>
            </a:r>
            <a:endParaRPr lang="en-US" sz="1400" dirty="0"/>
          </a:p>
          <a:p>
            <a:endParaRPr lang="en-US" sz="1400" dirty="0"/>
          </a:p>
        </p:txBody>
      </p:sp>
    </p:spTree>
    <p:extLst>
      <p:ext uri="{BB962C8B-B14F-4D97-AF65-F5344CB8AC3E}">
        <p14:creationId xmlns:p14="http://schemas.microsoft.com/office/powerpoint/2010/main" val="3533503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a:t>Technology trends          </a:t>
            </a:r>
            <a:r>
              <a:rPr lang="en-US" dirty="0" smtClean="0"/>
              <a:t>  </a:t>
            </a:r>
            <a:r>
              <a:rPr lang="mk-MK" dirty="0"/>
              <a:t> </a:t>
            </a:r>
            <a:r>
              <a:rPr lang="en-US" dirty="0" smtClean="0"/>
              <a:t>   </a:t>
            </a:r>
            <a:r>
              <a:rPr lang="en-US" b="1" dirty="0"/>
              <a:t>PROGRAMING LANGUAGES</a:t>
            </a:r>
            <a:endParaRPr lang="en-US" dirty="0"/>
          </a:p>
        </p:txBody>
      </p:sp>
      <p:sp>
        <p:nvSpPr>
          <p:cNvPr id="3" name="Content Placeholder 2"/>
          <p:cNvSpPr>
            <a:spLocks noGrp="1"/>
          </p:cNvSpPr>
          <p:nvPr>
            <p:ph sz="half" idx="1"/>
          </p:nvPr>
        </p:nvSpPr>
        <p:spPr>
          <a:xfrm>
            <a:off x="257695" y="2136371"/>
            <a:ext cx="5120983" cy="4438996"/>
          </a:xfrm>
        </p:spPr>
        <p:txBody>
          <a:bodyPr>
            <a:normAutofit/>
          </a:bodyPr>
          <a:lstStyle/>
          <a:p>
            <a:pPr>
              <a:buFont typeface="Wingdings" panose="05000000000000000000" pitchFamily="2" charset="2"/>
              <a:buChar char="Ø"/>
            </a:pPr>
            <a:r>
              <a:rPr lang="en-US" sz="2000" b="1" dirty="0" smtClean="0"/>
              <a:t>Findings</a:t>
            </a:r>
            <a:r>
              <a:rPr lang="en-US" dirty="0" smtClean="0"/>
              <a:t>:</a:t>
            </a:r>
          </a:p>
          <a:p>
            <a:pPr lvl="1">
              <a:buFont typeface="Wingdings" panose="05000000000000000000" pitchFamily="2" charset="2"/>
              <a:buChar char="§"/>
            </a:pPr>
            <a:r>
              <a:rPr lang="en-US" sz="1500" dirty="0" smtClean="0">
                <a:solidFill>
                  <a:schemeClr val="bg1"/>
                </a:solidFill>
              </a:rPr>
              <a:t>The leading role in the use of programming languages of JavaScript and HTML/CSS indicates that most of the respondents are oriented towards WEB applications and this will continue in the next year.</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SQL is and will remain the leader for managing large databases for a long time.</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The growing interest in Python continuously indicates that a growing number of respondents are also oriented towards high-level, interpreted programming language that is widely used for general-purpose programming.</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‘C Sharp’(C#), as a modern object-oriented programming language, holds firm with high interest among the respondents, even records increased interest for the coming year.</a:t>
            </a:r>
          </a:p>
          <a:p>
            <a:pPr lvl="1">
              <a:buFont typeface="Wingdings" panose="05000000000000000000" pitchFamily="2" charset="2"/>
              <a:buChar char="§"/>
            </a:pPr>
            <a:endParaRPr lang="mk-MK"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a:solidFill>
                <a:schemeClr val="bg1"/>
              </a:solidFill>
            </a:endParaRPr>
          </a:p>
        </p:txBody>
      </p:sp>
      <p:sp>
        <p:nvSpPr>
          <p:cNvPr id="4" name="Content Placeholder 3"/>
          <p:cNvSpPr>
            <a:spLocks noGrp="1"/>
          </p:cNvSpPr>
          <p:nvPr>
            <p:ph sz="half" idx="2"/>
          </p:nvPr>
        </p:nvSpPr>
        <p:spPr>
          <a:xfrm>
            <a:off x="5594123" y="2136370"/>
            <a:ext cx="4838350" cy="4438997"/>
          </a:xfrm>
        </p:spPr>
        <p:txBody>
          <a:bodyPr>
            <a:normAutofit/>
          </a:bodyPr>
          <a:lstStyle/>
          <a:p>
            <a:pPr>
              <a:buFont typeface="Wingdings" panose="05000000000000000000" pitchFamily="2" charset="2"/>
              <a:buChar char="Ø"/>
            </a:pPr>
            <a:r>
              <a:rPr lang="en-US" dirty="0" smtClean="0"/>
              <a:t>Implications:</a:t>
            </a:r>
            <a:endParaRPr lang="mk-MK" dirty="0" smtClean="0"/>
          </a:p>
          <a:p>
            <a:pPr lvl="1">
              <a:buFont typeface="Wingdings" panose="05000000000000000000" pitchFamily="2" charset="2"/>
              <a:buChar char="§"/>
            </a:pPr>
            <a:r>
              <a:rPr lang="en-US" sz="1500" dirty="0">
                <a:solidFill>
                  <a:schemeClr val="bg1"/>
                </a:solidFill>
              </a:rPr>
              <a:t>The results of this analysis unequivocally imply that the largest number of respondents are oriented towards web design</a:t>
            </a:r>
            <a:r>
              <a:rPr lang="en-US" sz="1500" dirty="0" smtClean="0">
                <a:solidFill>
                  <a:schemeClr val="bg1"/>
                </a:solidFill>
              </a:rPr>
              <a:t>.</a:t>
            </a:r>
          </a:p>
          <a:p>
            <a:pPr lvl="1">
              <a:buFont typeface="Wingdings" panose="05000000000000000000" pitchFamily="2" charset="2"/>
              <a:buChar char="§"/>
            </a:pPr>
            <a:r>
              <a:rPr lang="en-US" sz="1500" dirty="0">
                <a:solidFill>
                  <a:schemeClr val="bg1"/>
                </a:solidFill>
              </a:rPr>
              <a:t>The rapid advancement of AI technology increases respondents' interest in Python with its vast number of libraries</a:t>
            </a:r>
            <a:r>
              <a:rPr lang="en-US" sz="1500" dirty="0" smtClean="0">
                <a:solidFill>
                  <a:schemeClr val="bg1"/>
                </a:solidFill>
              </a:rPr>
              <a:t>.</a:t>
            </a:r>
          </a:p>
          <a:p>
            <a:pPr lvl="1">
              <a:buFont typeface="Wingdings" panose="05000000000000000000" pitchFamily="2" charset="2"/>
              <a:buChar char="§"/>
            </a:pPr>
            <a:r>
              <a:rPr lang="en-US" sz="1500" dirty="0">
                <a:solidFill>
                  <a:schemeClr val="bg1"/>
                </a:solidFill>
              </a:rPr>
              <a:t>Interest in database management remains high among respondents and is the third largest interest group in software technology.</a:t>
            </a:r>
            <a:endParaRPr lang="mk-MK" sz="1500" dirty="0" smtClean="0">
              <a:solidFill>
                <a:schemeClr val="bg1"/>
              </a:solidFill>
            </a:endParaRPr>
          </a:p>
          <a:p>
            <a:pPr lvl="1">
              <a:buFont typeface="Wingdings" panose="05000000000000000000" pitchFamily="2" charset="2"/>
              <a:buChar char="§"/>
            </a:pPr>
            <a:endParaRPr lang="en-US" sz="1500" dirty="0" smtClean="0">
              <a:solidFill>
                <a:schemeClr val="bg1"/>
              </a:solidFill>
            </a:endParaRPr>
          </a:p>
          <a:p>
            <a:pPr lvl="1">
              <a:buFont typeface="Wingdings" panose="05000000000000000000" pitchFamily="2" charset="2"/>
              <a:buChar char="§"/>
            </a:pPr>
            <a:endParaRPr lang="en-US" sz="1500" dirty="0">
              <a:solidFill>
                <a:schemeClr val="bg1"/>
              </a:solidFill>
            </a:endParaRPr>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11</a:t>
            </a:fld>
            <a:endParaRPr lang="en-US"/>
          </a:p>
        </p:txBody>
      </p:sp>
    </p:spTree>
    <p:extLst>
      <p:ext uri="{BB962C8B-B14F-4D97-AF65-F5344CB8AC3E}">
        <p14:creationId xmlns:p14="http://schemas.microsoft.com/office/powerpoint/2010/main" val="399088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5D45C8-900E-4F2E-B126-54DE57324758}" type="slidenum">
              <a:rPr lang="en-US" smtClean="0"/>
              <a:t>12</a:t>
            </a:fld>
            <a:endParaRPr lang="en-US"/>
          </a:p>
        </p:txBody>
      </p:sp>
      <p:sp>
        <p:nvSpPr>
          <p:cNvPr id="15" name="Title 1"/>
          <p:cNvSpPr txBox="1">
            <a:spLocks/>
          </p:cNvSpPr>
          <p:nvPr/>
        </p:nvSpPr>
        <p:spPr>
          <a:xfrm>
            <a:off x="1" y="615142"/>
            <a:ext cx="10419632" cy="13549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100" b="1" dirty="0" smtClean="0">
                <a:solidFill>
                  <a:srgbClr val="FFC000"/>
                </a:solidFill>
              </a:rPr>
              <a:t>RESULTS</a:t>
            </a:r>
            <a:r>
              <a:rPr lang="en-US" b="1" dirty="0" smtClean="0">
                <a:solidFill>
                  <a:srgbClr val="FFC000"/>
                </a:solidFill>
              </a:rPr>
              <a:t/>
            </a:r>
            <a:br>
              <a:rPr lang="en-US" b="1" dirty="0" smtClean="0">
                <a:solidFill>
                  <a:srgbClr val="FFC000"/>
                </a:solidFill>
              </a:rPr>
            </a:br>
            <a:r>
              <a:rPr lang="en-US" sz="1100" b="1" dirty="0" smtClean="0">
                <a:solidFill>
                  <a:srgbClr val="FFC000"/>
                </a:solidFill>
              </a:rPr>
              <a:t> </a:t>
            </a:r>
            <a:r>
              <a:rPr lang="en-US" b="1" dirty="0" smtClean="0">
                <a:solidFill>
                  <a:srgbClr val="FFC000"/>
                </a:solidFill>
              </a:rPr>
              <a:t/>
            </a:r>
            <a:br>
              <a:rPr lang="en-US" b="1" dirty="0" smtClean="0">
                <a:solidFill>
                  <a:srgbClr val="FFC000"/>
                </a:solidFill>
              </a:rPr>
            </a:br>
            <a:r>
              <a:rPr lang="en-US" sz="3300" dirty="0" smtClean="0"/>
              <a:t>Technology trends                                         </a:t>
            </a:r>
            <a:r>
              <a:rPr lang="en-US" sz="3300" b="1" dirty="0" smtClean="0"/>
              <a:t>DATABASE</a:t>
            </a:r>
            <a:endParaRPr lang="en-US" sz="3300" dirty="0"/>
          </a:p>
        </p:txBody>
      </p:sp>
      <p:sp>
        <p:nvSpPr>
          <p:cNvPr id="18"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25" name="TextBox 24"/>
          <p:cNvSpPr txBox="1"/>
          <p:nvPr/>
        </p:nvSpPr>
        <p:spPr>
          <a:xfrm>
            <a:off x="0" y="2159751"/>
            <a:ext cx="10419633" cy="369332"/>
          </a:xfrm>
          <a:prstGeom prst="rect">
            <a:avLst/>
          </a:prstGeom>
          <a:noFill/>
        </p:spPr>
        <p:txBody>
          <a:bodyPr wrap="square" rtlCol="0">
            <a:spAutoFit/>
          </a:bodyPr>
          <a:lstStyle/>
          <a:p>
            <a:pPr algn="ctr"/>
            <a:r>
              <a:rPr lang="en-US" b="1" dirty="0" smtClean="0">
                <a:solidFill>
                  <a:schemeClr val="bg1"/>
                </a:solidFill>
              </a:rPr>
              <a:t>DATABASE TREND </a:t>
            </a:r>
            <a:r>
              <a:rPr lang="en-US" b="1" dirty="0">
                <a:solidFill>
                  <a:schemeClr val="bg1"/>
                </a:solidFill>
              </a:rPr>
              <a:t>– PRESENTED DATA COMPARATIVELY</a:t>
            </a:r>
          </a:p>
        </p:txBody>
      </p:sp>
      <p:sp>
        <p:nvSpPr>
          <p:cNvPr id="26" name="TextBox 25"/>
          <p:cNvSpPr txBox="1"/>
          <p:nvPr/>
        </p:nvSpPr>
        <p:spPr>
          <a:xfrm>
            <a:off x="594227" y="2912378"/>
            <a:ext cx="2904962" cy="307777"/>
          </a:xfrm>
          <a:prstGeom prst="rect">
            <a:avLst/>
          </a:prstGeom>
          <a:noFill/>
        </p:spPr>
        <p:txBody>
          <a:bodyPr wrap="none" rtlCol="0">
            <a:spAutoFit/>
          </a:bodyPr>
          <a:lstStyle/>
          <a:p>
            <a:r>
              <a:rPr lang="en-US" sz="1400" b="1" dirty="0" smtClean="0"/>
              <a:t>Database that </a:t>
            </a:r>
            <a:r>
              <a:rPr lang="en-US" sz="1400" b="1" dirty="0"/>
              <a:t>are used the most</a:t>
            </a:r>
          </a:p>
        </p:txBody>
      </p:sp>
      <p:sp>
        <p:nvSpPr>
          <p:cNvPr id="27" name="TextBox 26"/>
          <p:cNvSpPr txBox="1"/>
          <p:nvPr/>
        </p:nvSpPr>
        <p:spPr>
          <a:xfrm>
            <a:off x="6174937" y="2896989"/>
            <a:ext cx="3231975" cy="307777"/>
          </a:xfrm>
          <a:prstGeom prst="rect">
            <a:avLst/>
          </a:prstGeom>
          <a:noFill/>
        </p:spPr>
        <p:txBody>
          <a:bodyPr wrap="none" rtlCol="0">
            <a:spAutoFit/>
          </a:bodyPr>
          <a:lstStyle/>
          <a:p>
            <a:r>
              <a:rPr lang="en-US" sz="1400" b="1" dirty="0" smtClean="0"/>
              <a:t>Database most </a:t>
            </a:r>
            <a:r>
              <a:rPr lang="en-US" sz="1400" b="1" dirty="0"/>
              <a:t>desired for next year</a:t>
            </a:r>
            <a:endParaRPr lang="en-US"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328706"/>
            <a:ext cx="4124668" cy="285868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484" y="3320141"/>
            <a:ext cx="4096065" cy="2867245"/>
          </a:xfrm>
          <a:prstGeom prst="rect">
            <a:avLst/>
          </a:prstGeom>
        </p:spPr>
      </p:pic>
    </p:spTree>
    <p:extLst>
      <p:ext uri="{BB962C8B-B14F-4D97-AF65-F5344CB8AC3E}">
        <p14:creationId xmlns:p14="http://schemas.microsoft.com/office/powerpoint/2010/main" val="1298301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6829"/>
            <a:ext cx="10432472" cy="1364920"/>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200" b="1" dirty="0">
                <a:solidFill>
                  <a:srgbClr val="FFC000"/>
                </a:solidFill>
              </a:rPr>
              <a:t> </a:t>
            </a:r>
            <a:r>
              <a:rPr lang="en-US" b="1" dirty="0">
                <a:solidFill>
                  <a:srgbClr val="FFC000"/>
                </a:solidFill>
              </a:rPr>
              <a:t/>
            </a:r>
            <a:br>
              <a:rPr lang="en-US" b="1" dirty="0">
                <a:solidFill>
                  <a:srgbClr val="FFC000"/>
                </a:solidFill>
              </a:rPr>
            </a:br>
            <a:r>
              <a:rPr lang="en-US" dirty="0"/>
              <a:t>Technology trends                                         </a:t>
            </a:r>
            <a:r>
              <a:rPr lang="en-US" b="1" dirty="0" smtClean="0"/>
              <a:t>DATABASE</a:t>
            </a:r>
            <a:endParaRPr lang="en-US" dirty="0"/>
          </a:p>
        </p:txBody>
      </p:sp>
      <p:pic>
        <p:nvPicPr>
          <p:cNvPr id="14" name="Content Placeholder 1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0320" y="3150523"/>
            <a:ext cx="4847644" cy="3034145"/>
          </a:xfrm>
        </p:spPr>
      </p:pic>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96053" y="3150523"/>
            <a:ext cx="4811482" cy="3034146"/>
          </a:xfrm>
        </p:spPr>
      </p:pic>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13</a:t>
            </a:fld>
            <a:endParaRPr lang="en-US"/>
          </a:p>
        </p:txBody>
      </p:sp>
      <p:sp>
        <p:nvSpPr>
          <p:cNvPr id="11" name="TextBox 10"/>
          <p:cNvSpPr txBox="1"/>
          <p:nvPr/>
        </p:nvSpPr>
        <p:spPr>
          <a:xfrm>
            <a:off x="0" y="2160727"/>
            <a:ext cx="10440785" cy="369332"/>
          </a:xfrm>
          <a:prstGeom prst="rect">
            <a:avLst/>
          </a:prstGeom>
          <a:noFill/>
        </p:spPr>
        <p:txBody>
          <a:bodyPr wrap="square" rtlCol="0">
            <a:spAutoFit/>
          </a:bodyPr>
          <a:lstStyle/>
          <a:p>
            <a:pPr algn="ctr"/>
            <a:r>
              <a:rPr lang="en-US" b="1" dirty="0" smtClean="0">
                <a:solidFill>
                  <a:schemeClr val="bg1"/>
                </a:solidFill>
              </a:rPr>
              <a:t>DATABASE TREND </a:t>
            </a:r>
            <a:r>
              <a:rPr lang="en-US" b="1" dirty="0">
                <a:solidFill>
                  <a:schemeClr val="bg1"/>
                </a:solidFill>
              </a:rPr>
              <a:t>– </a:t>
            </a:r>
            <a:r>
              <a:rPr lang="en-US" b="1" dirty="0" smtClean="0">
                <a:solidFill>
                  <a:schemeClr val="bg1"/>
                </a:solidFill>
              </a:rPr>
              <a:t>GRAPH</a:t>
            </a:r>
            <a:endParaRPr lang="en-US" dirty="0">
              <a:solidFill>
                <a:schemeClr val="bg1"/>
              </a:solidFill>
            </a:endParaRPr>
          </a:p>
        </p:txBody>
      </p:sp>
      <p:sp>
        <p:nvSpPr>
          <p:cNvPr id="12" name="TextBox 11"/>
          <p:cNvSpPr txBox="1"/>
          <p:nvPr/>
        </p:nvSpPr>
        <p:spPr>
          <a:xfrm>
            <a:off x="597191" y="2833907"/>
            <a:ext cx="4698129" cy="523220"/>
          </a:xfrm>
          <a:prstGeom prst="rect">
            <a:avLst/>
          </a:prstGeom>
          <a:noFill/>
        </p:spPr>
        <p:txBody>
          <a:bodyPr wrap="square" rtlCol="0">
            <a:spAutoFit/>
          </a:bodyPr>
          <a:lstStyle/>
          <a:p>
            <a:r>
              <a:rPr lang="en-US" sz="1400" b="1" dirty="0" smtClean="0"/>
              <a:t>Database that </a:t>
            </a:r>
            <a:r>
              <a:rPr lang="en-US" sz="1400" b="1" dirty="0"/>
              <a:t>are used the most</a:t>
            </a:r>
          </a:p>
          <a:p>
            <a:endParaRPr lang="en-US" sz="1400" dirty="0"/>
          </a:p>
        </p:txBody>
      </p:sp>
      <p:sp>
        <p:nvSpPr>
          <p:cNvPr id="13" name="TextBox 12"/>
          <p:cNvSpPr txBox="1"/>
          <p:nvPr/>
        </p:nvSpPr>
        <p:spPr>
          <a:xfrm>
            <a:off x="5512923" y="2817969"/>
            <a:ext cx="4698129" cy="523220"/>
          </a:xfrm>
          <a:prstGeom prst="rect">
            <a:avLst/>
          </a:prstGeom>
          <a:noFill/>
        </p:spPr>
        <p:txBody>
          <a:bodyPr wrap="square" rtlCol="0">
            <a:spAutoFit/>
          </a:bodyPr>
          <a:lstStyle/>
          <a:p>
            <a:r>
              <a:rPr lang="en-US" sz="1400" b="1" dirty="0" smtClean="0"/>
              <a:t>Database most </a:t>
            </a:r>
            <a:r>
              <a:rPr lang="en-US" sz="1400" b="1" dirty="0"/>
              <a:t>desired for next year</a:t>
            </a:r>
            <a:endParaRPr lang="en-US" sz="1400" dirty="0"/>
          </a:p>
          <a:p>
            <a:endParaRPr lang="en-US" sz="1400" dirty="0"/>
          </a:p>
        </p:txBody>
      </p:sp>
    </p:spTree>
    <p:extLst>
      <p:ext uri="{BB962C8B-B14F-4D97-AF65-F5344CB8AC3E}">
        <p14:creationId xmlns:p14="http://schemas.microsoft.com/office/powerpoint/2010/main" val="435620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a:t>Technology trends   </a:t>
            </a:r>
            <a:r>
              <a:rPr lang="en-US" sz="3200" dirty="0" smtClean="0"/>
              <a:t>                                  </a:t>
            </a:r>
            <a:r>
              <a:rPr lang="mk-MK" sz="3200" dirty="0" smtClean="0"/>
              <a:t> </a:t>
            </a:r>
            <a:r>
              <a:rPr lang="en-US" sz="3200" dirty="0" smtClean="0"/>
              <a:t>   </a:t>
            </a:r>
            <a:r>
              <a:rPr lang="en-US" sz="3200" b="1" dirty="0" smtClean="0"/>
              <a:t>DATABASE</a:t>
            </a:r>
            <a:endParaRPr lang="en-US" sz="3200" dirty="0"/>
          </a:p>
        </p:txBody>
      </p:sp>
      <p:sp>
        <p:nvSpPr>
          <p:cNvPr id="3" name="Content Placeholder 2"/>
          <p:cNvSpPr>
            <a:spLocks noGrp="1"/>
          </p:cNvSpPr>
          <p:nvPr>
            <p:ph sz="half" idx="1"/>
          </p:nvPr>
        </p:nvSpPr>
        <p:spPr>
          <a:xfrm>
            <a:off x="257695" y="2136371"/>
            <a:ext cx="5120983" cy="4438996"/>
          </a:xfrm>
        </p:spPr>
        <p:txBody>
          <a:bodyPr>
            <a:normAutofit/>
          </a:bodyPr>
          <a:lstStyle/>
          <a:p>
            <a:pPr>
              <a:buFont typeface="Wingdings" panose="05000000000000000000" pitchFamily="2" charset="2"/>
              <a:buChar char="Ø"/>
            </a:pPr>
            <a:r>
              <a:rPr lang="en-US" sz="2000" b="1" dirty="0" smtClean="0"/>
              <a:t>Findings</a:t>
            </a:r>
            <a:r>
              <a:rPr lang="en-US" dirty="0" smtClean="0"/>
              <a:t>:</a:t>
            </a:r>
          </a:p>
          <a:p>
            <a:pPr lvl="1">
              <a:buFont typeface="Wingdings" panose="05000000000000000000" pitchFamily="2" charset="2"/>
              <a:buChar char="§"/>
            </a:pPr>
            <a:r>
              <a:rPr lang="en-US" sz="1500" dirty="0">
                <a:solidFill>
                  <a:schemeClr val="bg1"/>
                </a:solidFill>
              </a:rPr>
              <a:t>Currently, the most used database management language is MySQL, by a significant margin over the others. But the interest in its use in the coming year is significantly </a:t>
            </a:r>
            <a:r>
              <a:rPr lang="en-US" sz="1500" dirty="0" smtClean="0">
                <a:solidFill>
                  <a:schemeClr val="bg1"/>
                </a:solidFill>
              </a:rPr>
              <a:t>decreasing.</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Microsoft SQL Server </a:t>
            </a:r>
            <a:r>
              <a:rPr lang="en-US" sz="1500" dirty="0">
                <a:solidFill>
                  <a:schemeClr val="bg1"/>
                </a:solidFill>
              </a:rPr>
              <a:t>and PostgreSQL are tied in developer usage behind MySQL among respondents. Unlike Microsoft SQL </a:t>
            </a:r>
            <a:r>
              <a:rPr lang="en-US" sz="1500" dirty="0" smtClean="0">
                <a:solidFill>
                  <a:schemeClr val="bg1"/>
                </a:solidFill>
              </a:rPr>
              <a:t>Server, </a:t>
            </a:r>
            <a:r>
              <a:rPr lang="en-US" sz="1500" dirty="0">
                <a:solidFill>
                  <a:schemeClr val="bg1"/>
                </a:solidFill>
              </a:rPr>
              <a:t>for which interest is significantly decreasing, PostgreSQL is becoming the most desired database language for the coming year</a:t>
            </a:r>
            <a:r>
              <a:rPr lang="en-US" sz="1500" dirty="0" smtClean="0">
                <a:solidFill>
                  <a:schemeClr val="bg1"/>
                </a:solidFill>
              </a:rPr>
              <a:t>.</a:t>
            </a:r>
          </a:p>
          <a:p>
            <a:pPr lvl="1">
              <a:buFont typeface="Wingdings" panose="05000000000000000000" pitchFamily="2" charset="2"/>
              <a:buChar char="§"/>
            </a:pPr>
            <a:r>
              <a:rPr lang="en-US" sz="1500" dirty="0">
                <a:solidFill>
                  <a:schemeClr val="bg1"/>
                </a:solidFill>
              </a:rPr>
              <a:t>The presence of Firebase among the ten most used databases is noticeable, and the interest in its use is increasing even more in the coming year</a:t>
            </a:r>
            <a:r>
              <a:rPr lang="en-US" sz="1500" dirty="0" smtClean="0">
                <a:solidFill>
                  <a:schemeClr val="bg1"/>
                </a:solidFill>
              </a:rPr>
              <a:t>.</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The </a:t>
            </a:r>
            <a:r>
              <a:rPr lang="en-US" sz="1500" dirty="0">
                <a:solidFill>
                  <a:schemeClr val="bg1"/>
                </a:solidFill>
              </a:rPr>
              <a:t>most used </a:t>
            </a:r>
            <a:r>
              <a:rPr lang="en-US" sz="1500" dirty="0" smtClean="0">
                <a:solidFill>
                  <a:schemeClr val="bg1"/>
                </a:solidFill>
              </a:rPr>
              <a:t>NoSQL </a:t>
            </a:r>
            <a:r>
              <a:rPr lang="en-US" sz="1500" dirty="0">
                <a:solidFill>
                  <a:schemeClr val="bg1"/>
                </a:solidFill>
              </a:rPr>
              <a:t>databases are MongoDB and </a:t>
            </a:r>
            <a:r>
              <a:rPr lang="en-US" sz="1500" dirty="0" err="1">
                <a:solidFill>
                  <a:schemeClr val="bg1"/>
                </a:solidFill>
              </a:rPr>
              <a:t>Redis</a:t>
            </a:r>
            <a:r>
              <a:rPr lang="en-US" sz="1500" dirty="0" smtClean="0">
                <a:solidFill>
                  <a:schemeClr val="bg1"/>
                </a:solidFill>
              </a:rPr>
              <a:t>.</a:t>
            </a:r>
            <a:endParaRPr lang="mk-MK"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a:solidFill>
                <a:schemeClr val="bg1"/>
              </a:solidFill>
            </a:endParaRPr>
          </a:p>
        </p:txBody>
      </p:sp>
      <p:sp>
        <p:nvSpPr>
          <p:cNvPr id="4" name="Content Placeholder 3"/>
          <p:cNvSpPr>
            <a:spLocks noGrp="1"/>
          </p:cNvSpPr>
          <p:nvPr>
            <p:ph sz="half" idx="2"/>
          </p:nvPr>
        </p:nvSpPr>
        <p:spPr>
          <a:xfrm>
            <a:off x="5594123" y="2136370"/>
            <a:ext cx="4838350" cy="4438997"/>
          </a:xfrm>
        </p:spPr>
        <p:txBody>
          <a:bodyPr>
            <a:normAutofit/>
          </a:bodyPr>
          <a:lstStyle/>
          <a:p>
            <a:pPr>
              <a:buFont typeface="Wingdings" panose="05000000000000000000" pitchFamily="2" charset="2"/>
              <a:buChar char="Ø"/>
            </a:pPr>
            <a:r>
              <a:rPr lang="en-US" dirty="0" smtClean="0"/>
              <a:t>Implications:</a:t>
            </a:r>
            <a:endParaRPr lang="mk-MK" dirty="0" smtClean="0"/>
          </a:p>
          <a:p>
            <a:pPr lvl="1">
              <a:buFont typeface="Wingdings" panose="05000000000000000000" pitchFamily="2" charset="2"/>
              <a:buChar char="§"/>
            </a:pPr>
            <a:r>
              <a:rPr lang="en-US" sz="1500" dirty="0">
                <a:solidFill>
                  <a:schemeClr val="bg1"/>
                </a:solidFill>
              </a:rPr>
              <a:t>PostgreSQL's features as a relational database management system known for its robustness, reliability, and scalability make it the </a:t>
            </a:r>
            <a:r>
              <a:rPr lang="en-US" sz="1500" dirty="0" err="1">
                <a:solidFill>
                  <a:schemeClr val="bg1"/>
                </a:solidFill>
              </a:rPr>
              <a:t>мост</a:t>
            </a:r>
            <a:r>
              <a:rPr lang="en-US" sz="1500" dirty="0">
                <a:solidFill>
                  <a:schemeClr val="bg1"/>
                </a:solidFill>
              </a:rPr>
              <a:t> preferred database of the coming </a:t>
            </a:r>
            <a:r>
              <a:rPr lang="en-US" sz="1500" dirty="0" smtClean="0">
                <a:solidFill>
                  <a:schemeClr val="bg1"/>
                </a:solidFill>
              </a:rPr>
              <a:t>year.</a:t>
            </a:r>
            <a:endParaRPr lang="mk-MK" sz="1500" dirty="0" smtClean="0">
              <a:solidFill>
                <a:schemeClr val="bg1"/>
              </a:solidFill>
            </a:endParaRPr>
          </a:p>
          <a:p>
            <a:pPr lvl="1">
              <a:buFont typeface="Wingdings" panose="05000000000000000000" pitchFamily="2" charset="2"/>
              <a:buChar char="§"/>
            </a:pPr>
            <a:r>
              <a:rPr lang="en-US" sz="1500" dirty="0">
                <a:solidFill>
                  <a:schemeClr val="bg1"/>
                </a:solidFill>
              </a:rPr>
              <a:t>The increased interest and usability of a document-oriented database program that uses JSON-like documents with optional schemas also implies increased interest in MongoDB, which becomes the second most preferred database for the coming year among respondents</a:t>
            </a:r>
            <a:r>
              <a:rPr lang="en-US" sz="1500" dirty="0" smtClean="0">
                <a:solidFill>
                  <a:schemeClr val="bg1"/>
                </a:solidFill>
              </a:rPr>
              <a:t>.</a:t>
            </a:r>
          </a:p>
          <a:p>
            <a:pPr marL="457200" lvl="1" indent="0">
              <a:buNone/>
            </a:pPr>
            <a:endParaRPr lang="mk-MK" sz="1500" dirty="0" smtClean="0">
              <a:solidFill>
                <a:schemeClr val="bg1"/>
              </a:solidFill>
            </a:endParaRPr>
          </a:p>
          <a:p>
            <a:pPr lvl="1">
              <a:buFont typeface="Wingdings" panose="05000000000000000000" pitchFamily="2" charset="2"/>
              <a:buChar char="§"/>
            </a:pPr>
            <a:endParaRPr lang="en-US" sz="1500" dirty="0" smtClean="0">
              <a:solidFill>
                <a:schemeClr val="bg1"/>
              </a:solidFill>
            </a:endParaRPr>
          </a:p>
          <a:p>
            <a:pPr lvl="1">
              <a:buFont typeface="Wingdings" panose="05000000000000000000" pitchFamily="2" charset="2"/>
              <a:buChar char="§"/>
            </a:pPr>
            <a:endParaRPr lang="en-US" sz="1500" dirty="0">
              <a:solidFill>
                <a:schemeClr val="bg1"/>
              </a:solidFill>
            </a:endParaRPr>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14</a:t>
            </a:fld>
            <a:endParaRPr lang="en-US"/>
          </a:p>
        </p:txBody>
      </p:sp>
    </p:spTree>
    <p:extLst>
      <p:ext uri="{BB962C8B-B14F-4D97-AF65-F5344CB8AC3E}">
        <p14:creationId xmlns:p14="http://schemas.microsoft.com/office/powerpoint/2010/main" val="159292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5D45C8-900E-4F2E-B126-54DE57324758}" type="slidenum">
              <a:rPr lang="en-US" smtClean="0"/>
              <a:t>15</a:t>
            </a:fld>
            <a:endParaRPr lang="en-US"/>
          </a:p>
        </p:txBody>
      </p:sp>
      <p:sp>
        <p:nvSpPr>
          <p:cNvPr id="15" name="Title 1"/>
          <p:cNvSpPr txBox="1">
            <a:spLocks/>
          </p:cNvSpPr>
          <p:nvPr/>
        </p:nvSpPr>
        <p:spPr>
          <a:xfrm>
            <a:off x="1" y="615142"/>
            <a:ext cx="10419632" cy="13549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400" b="1" dirty="0" smtClean="0">
                <a:solidFill>
                  <a:srgbClr val="FFC000"/>
                </a:solidFill>
              </a:rPr>
              <a:t>RESULTS</a:t>
            </a:r>
            <a:r>
              <a:rPr lang="en-US" b="1" dirty="0" smtClean="0">
                <a:solidFill>
                  <a:srgbClr val="FFC000"/>
                </a:solidFill>
              </a:rPr>
              <a:t/>
            </a:r>
            <a:br>
              <a:rPr lang="en-US" b="1" dirty="0" smtClean="0">
                <a:solidFill>
                  <a:srgbClr val="FFC000"/>
                </a:solidFill>
              </a:rPr>
            </a:br>
            <a:r>
              <a:rPr lang="en-US" sz="1100" b="1" dirty="0" smtClean="0">
                <a:solidFill>
                  <a:srgbClr val="FFC000"/>
                </a:solidFill>
              </a:rPr>
              <a:t> </a:t>
            </a:r>
            <a:r>
              <a:rPr lang="en-US" b="1" dirty="0" smtClean="0">
                <a:solidFill>
                  <a:srgbClr val="FFC000"/>
                </a:solidFill>
              </a:rPr>
              <a:t/>
            </a:r>
            <a:br>
              <a:rPr lang="en-US" b="1" dirty="0" smtClean="0">
                <a:solidFill>
                  <a:srgbClr val="FFC000"/>
                </a:solidFill>
              </a:rPr>
            </a:br>
            <a:r>
              <a:rPr lang="en-US" dirty="0" smtClean="0"/>
              <a:t>Technology trends                                      </a:t>
            </a:r>
            <a:r>
              <a:rPr lang="en-US" b="1" dirty="0" smtClean="0"/>
              <a:t>PLATFORMS</a:t>
            </a:r>
            <a:endParaRPr lang="en-US" dirty="0"/>
          </a:p>
        </p:txBody>
      </p:sp>
      <p:sp>
        <p:nvSpPr>
          <p:cNvPr id="18"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25" name="TextBox 24"/>
          <p:cNvSpPr txBox="1"/>
          <p:nvPr/>
        </p:nvSpPr>
        <p:spPr>
          <a:xfrm>
            <a:off x="0" y="2159751"/>
            <a:ext cx="10419633" cy="369332"/>
          </a:xfrm>
          <a:prstGeom prst="rect">
            <a:avLst/>
          </a:prstGeom>
          <a:noFill/>
        </p:spPr>
        <p:txBody>
          <a:bodyPr wrap="square" rtlCol="0">
            <a:spAutoFit/>
          </a:bodyPr>
          <a:lstStyle/>
          <a:p>
            <a:pPr algn="ctr"/>
            <a:r>
              <a:rPr lang="en-US" b="1" dirty="0" smtClean="0">
                <a:solidFill>
                  <a:schemeClr val="bg1"/>
                </a:solidFill>
              </a:rPr>
              <a:t>PROGRAM PLATFORMS– </a:t>
            </a:r>
            <a:r>
              <a:rPr lang="en-US" b="1" dirty="0">
                <a:solidFill>
                  <a:schemeClr val="bg1"/>
                </a:solidFill>
              </a:rPr>
              <a:t>PRESENTED DATA COMPARATIVELY</a:t>
            </a:r>
          </a:p>
        </p:txBody>
      </p:sp>
      <p:sp>
        <p:nvSpPr>
          <p:cNvPr id="26" name="TextBox 25"/>
          <p:cNvSpPr txBox="1"/>
          <p:nvPr/>
        </p:nvSpPr>
        <p:spPr>
          <a:xfrm>
            <a:off x="585914" y="2912378"/>
            <a:ext cx="2946640" cy="307777"/>
          </a:xfrm>
          <a:prstGeom prst="rect">
            <a:avLst/>
          </a:prstGeom>
          <a:noFill/>
        </p:spPr>
        <p:txBody>
          <a:bodyPr wrap="none" rtlCol="0">
            <a:spAutoFit/>
          </a:bodyPr>
          <a:lstStyle/>
          <a:p>
            <a:r>
              <a:rPr lang="en-US" sz="1400" b="1" dirty="0" smtClean="0"/>
              <a:t>Platforms that </a:t>
            </a:r>
            <a:r>
              <a:rPr lang="en-US" sz="1400" b="1" dirty="0"/>
              <a:t>are used the most</a:t>
            </a:r>
          </a:p>
        </p:txBody>
      </p:sp>
      <p:sp>
        <p:nvSpPr>
          <p:cNvPr id="27" name="TextBox 26"/>
          <p:cNvSpPr txBox="1"/>
          <p:nvPr/>
        </p:nvSpPr>
        <p:spPr>
          <a:xfrm>
            <a:off x="6174937" y="2896989"/>
            <a:ext cx="3273653" cy="307777"/>
          </a:xfrm>
          <a:prstGeom prst="rect">
            <a:avLst/>
          </a:prstGeom>
          <a:noFill/>
        </p:spPr>
        <p:txBody>
          <a:bodyPr wrap="none" rtlCol="0">
            <a:spAutoFit/>
          </a:bodyPr>
          <a:lstStyle/>
          <a:p>
            <a:r>
              <a:rPr lang="en-US" sz="1400" b="1" dirty="0" smtClean="0"/>
              <a:t>Platforms most </a:t>
            </a:r>
            <a:r>
              <a:rPr lang="en-US" sz="1400" b="1" dirty="0"/>
              <a:t>desired for next year</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3334977"/>
            <a:ext cx="4116124" cy="28524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483" y="3320141"/>
            <a:ext cx="4160150" cy="2867245"/>
          </a:xfrm>
          <a:prstGeom prst="rect">
            <a:avLst/>
          </a:prstGeom>
        </p:spPr>
      </p:pic>
    </p:spTree>
    <p:extLst>
      <p:ext uri="{BB962C8B-B14F-4D97-AF65-F5344CB8AC3E}">
        <p14:creationId xmlns:p14="http://schemas.microsoft.com/office/powerpoint/2010/main" val="1023564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6829"/>
            <a:ext cx="10432472" cy="1364920"/>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200" b="1" dirty="0">
                <a:solidFill>
                  <a:srgbClr val="FFC000"/>
                </a:solidFill>
              </a:rPr>
              <a:t> </a:t>
            </a:r>
            <a:r>
              <a:rPr lang="en-US" b="1" dirty="0">
                <a:solidFill>
                  <a:srgbClr val="FFC000"/>
                </a:solidFill>
              </a:rPr>
              <a:t/>
            </a:r>
            <a:br>
              <a:rPr lang="en-US" b="1" dirty="0">
                <a:solidFill>
                  <a:srgbClr val="FFC000"/>
                </a:solidFill>
              </a:rPr>
            </a:br>
            <a:r>
              <a:rPr lang="en-US" dirty="0"/>
              <a:t>Technology trends               </a:t>
            </a:r>
            <a:r>
              <a:rPr lang="en-US" dirty="0" smtClean="0"/>
              <a:t>                       </a:t>
            </a:r>
            <a:r>
              <a:rPr lang="en-US" b="1" dirty="0" smtClean="0"/>
              <a:t>PLATFORMS</a:t>
            </a:r>
            <a:endParaRPr lang="en-US"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16</a:t>
            </a:fld>
            <a:endParaRPr lang="en-US"/>
          </a:p>
        </p:txBody>
      </p:sp>
      <p:sp>
        <p:nvSpPr>
          <p:cNvPr id="11" name="TextBox 10"/>
          <p:cNvSpPr txBox="1"/>
          <p:nvPr/>
        </p:nvSpPr>
        <p:spPr>
          <a:xfrm>
            <a:off x="0" y="2160727"/>
            <a:ext cx="10440785" cy="369332"/>
          </a:xfrm>
          <a:prstGeom prst="rect">
            <a:avLst/>
          </a:prstGeom>
          <a:noFill/>
        </p:spPr>
        <p:txBody>
          <a:bodyPr wrap="square" rtlCol="0">
            <a:spAutoFit/>
          </a:bodyPr>
          <a:lstStyle/>
          <a:p>
            <a:pPr algn="ctr"/>
            <a:r>
              <a:rPr lang="en-US" b="1" dirty="0" smtClean="0">
                <a:solidFill>
                  <a:schemeClr val="bg1"/>
                </a:solidFill>
              </a:rPr>
              <a:t>PROGRAM PLATFORMS – </a:t>
            </a:r>
            <a:r>
              <a:rPr lang="en-US" b="1" dirty="0">
                <a:solidFill>
                  <a:schemeClr val="bg1"/>
                </a:solidFill>
              </a:rPr>
              <a:t>PRESENTED VISUALLY COMPARATIVELY</a:t>
            </a:r>
            <a:endParaRPr lang="en-US" dirty="0">
              <a:solidFill>
                <a:schemeClr val="bg1"/>
              </a:solidFill>
            </a:endParaRPr>
          </a:p>
        </p:txBody>
      </p:sp>
      <p:sp>
        <p:nvSpPr>
          <p:cNvPr id="12" name="TextBox 11"/>
          <p:cNvSpPr txBox="1"/>
          <p:nvPr/>
        </p:nvSpPr>
        <p:spPr>
          <a:xfrm>
            <a:off x="597191" y="2542952"/>
            <a:ext cx="4698129" cy="523220"/>
          </a:xfrm>
          <a:prstGeom prst="rect">
            <a:avLst/>
          </a:prstGeom>
          <a:noFill/>
        </p:spPr>
        <p:txBody>
          <a:bodyPr wrap="square" rtlCol="0">
            <a:spAutoFit/>
          </a:bodyPr>
          <a:lstStyle/>
          <a:p>
            <a:r>
              <a:rPr lang="en-US" sz="1400" b="1" dirty="0" smtClean="0"/>
              <a:t>Platforms that </a:t>
            </a:r>
            <a:r>
              <a:rPr lang="en-US" sz="1400" b="1" dirty="0"/>
              <a:t>are used the most</a:t>
            </a:r>
          </a:p>
          <a:p>
            <a:endParaRPr lang="en-US" sz="1400" dirty="0"/>
          </a:p>
        </p:txBody>
      </p:sp>
      <p:sp>
        <p:nvSpPr>
          <p:cNvPr id="13" name="TextBox 12"/>
          <p:cNvSpPr txBox="1"/>
          <p:nvPr/>
        </p:nvSpPr>
        <p:spPr>
          <a:xfrm>
            <a:off x="5512923" y="2527014"/>
            <a:ext cx="4698129" cy="523220"/>
          </a:xfrm>
          <a:prstGeom prst="rect">
            <a:avLst/>
          </a:prstGeom>
          <a:noFill/>
        </p:spPr>
        <p:txBody>
          <a:bodyPr wrap="square" rtlCol="0">
            <a:spAutoFit/>
          </a:bodyPr>
          <a:lstStyle/>
          <a:p>
            <a:r>
              <a:rPr lang="en-US" sz="1400" b="1" dirty="0" smtClean="0"/>
              <a:t>Platforms most </a:t>
            </a:r>
            <a:r>
              <a:rPr lang="en-US" sz="1400" b="1" dirty="0"/>
              <a:t>desired for next year</a:t>
            </a:r>
            <a:endParaRPr lang="en-US" sz="1400" dirty="0"/>
          </a:p>
          <a:p>
            <a:endParaRPr lang="en-US"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18" y="2838267"/>
            <a:ext cx="4802382" cy="334640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58" y="2838265"/>
            <a:ext cx="4812777" cy="3346403"/>
          </a:xfrm>
          <a:prstGeom prst="rect">
            <a:avLst/>
          </a:prstGeom>
        </p:spPr>
      </p:pic>
    </p:spTree>
    <p:extLst>
      <p:ext uri="{BB962C8B-B14F-4D97-AF65-F5344CB8AC3E}">
        <p14:creationId xmlns:p14="http://schemas.microsoft.com/office/powerpoint/2010/main" val="1267841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a:t>Technology trends  </a:t>
            </a:r>
            <a:r>
              <a:rPr lang="en-US" dirty="0" smtClean="0"/>
              <a:t>                                </a:t>
            </a:r>
            <a:r>
              <a:rPr lang="mk-MK" dirty="0" smtClean="0"/>
              <a:t> </a:t>
            </a:r>
            <a:r>
              <a:rPr lang="en-US" dirty="0" smtClean="0"/>
              <a:t>   </a:t>
            </a:r>
            <a:r>
              <a:rPr lang="en-US" b="1" dirty="0" smtClean="0"/>
              <a:t>PLATFORMS</a:t>
            </a:r>
            <a:endParaRPr lang="en-US" dirty="0"/>
          </a:p>
        </p:txBody>
      </p:sp>
      <p:sp>
        <p:nvSpPr>
          <p:cNvPr id="3" name="Content Placeholder 2"/>
          <p:cNvSpPr>
            <a:spLocks noGrp="1"/>
          </p:cNvSpPr>
          <p:nvPr>
            <p:ph sz="half" idx="1"/>
          </p:nvPr>
        </p:nvSpPr>
        <p:spPr>
          <a:xfrm>
            <a:off x="257695" y="2136371"/>
            <a:ext cx="5120983" cy="4438996"/>
          </a:xfrm>
        </p:spPr>
        <p:txBody>
          <a:bodyPr>
            <a:normAutofit/>
          </a:bodyPr>
          <a:lstStyle/>
          <a:p>
            <a:pPr>
              <a:buFont typeface="Wingdings" panose="05000000000000000000" pitchFamily="2" charset="2"/>
              <a:buChar char="Ø"/>
            </a:pPr>
            <a:r>
              <a:rPr lang="en-US" sz="2000" b="1" dirty="0" smtClean="0"/>
              <a:t>Findings</a:t>
            </a:r>
            <a:r>
              <a:rPr lang="en-US" dirty="0" smtClean="0"/>
              <a:t>:</a:t>
            </a:r>
          </a:p>
          <a:p>
            <a:pPr lvl="1">
              <a:buFont typeface="Wingdings" panose="05000000000000000000" pitchFamily="2" charset="2"/>
              <a:buChar char="§"/>
            </a:pPr>
            <a:r>
              <a:rPr lang="en-US" sz="1500" dirty="0">
                <a:solidFill>
                  <a:schemeClr val="bg1"/>
                </a:solidFill>
              </a:rPr>
              <a:t>Operating system platforms are understandably the most used, led by Linux and Windows. For the next year, interest in Windows is decreasing, but interest in containerization platform through Docker and Amazon Web Services (AWS) as Cloud computing platform is increasing</a:t>
            </a:r>
            <a:r>
              <a:rPr lang="en-US" sz="1500" dirty="0" smtClean="0">
                <a:solidFill>
                  <a:schemeClr val="bg1"/>
                </a:solidFill>
              </a:rPr>
              <a:t>.</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The </a:t>
            </a:r>
            <a:r>
              <a:rPr lang="en-US" sz="1500" dirty="0">
                <a:solidFill>
                  <a:schemeClr val="bg1"/>
                </a:solidFill>
              </a:rPr>
              <a:t>significant use of Slack as a Collaboration platform is notable, but the interest decreases in the coming year, when the interest in Google Cloud Platform (GCP) and Kubernetes increases sharply</a:t>
            </a:r>
            <a:r>
              <a:rPr lang="en-US" sz="1500" dirty="0" smtClean="0">
                <a:solidFill>
                  <a:schemeClr val="bg1"/>
                </a:solidFill>
              </a:rPr>
              <a:t>.</a:t>
            </a:r>
          </a:p>
          <a:p>
            <a:pPr lvl="1">
              <a:buFont typeface="Wingdings" panose="05000000000000000000" pitchFamily="2" charset="2"/>
              <a:buChar char="§"/>
            </a:pPr>
            <a:r>
              <a:rPr lang="en-US" sz="1500" dirty="0">
                <a:solidFill>
                  <a:schemeClr val="bg1"/>
                </a:solidFill>
              </a:rPr>
              <a:t>The interest among the respondents is slightly decreasing for using </a:t>
            </a:r>
            <a:r>
              <a:rPr lang="en-US" sz="1500" dirty="0" err="1">
                <a:solidFill>
                  <a:schemeClr val="bg1"/>
                </a:solidFill>
              </a:rPr>
              <a:t>MacOS</a:t>
            </a:r>
            <a:r>
              <a:rPr lang="en-US" sz="1500" dirty="0">
                <a:solidFill>
                  <a:schemeClr val="bg1"/>
                </a:solidFill>
              </a:rPr>
              <a:t> in the coming year, but the interest in Android as a Mobile application platform is increasing. </a:t>
            </a:r>
            <a:endParaRPr lang="mk-MK"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a:solidFill>
                <a:schemeClr val="bg1"/>
              </a:solidFill>
            </a:endParaRPr>
          </a:p>
        </p:txBody>
      </p:sp>
      <p:sp>
        <p:nvSpPr>
          <p:cNvPr id="4" name="Content Placeholder 3"/>
          <p:cNvSpPr>
            <a:spLocks noGrp="1"/>
          </p:cNvSpPr>
          <p:nvPr>
            <p:ph sz="half" idx="2"/>
          </p:nvPr>
        </p:nvSpPr>
        <p:spPr>
          <a:xfrm>
            <a:off x="5594123" y="2136370"/>
            <a:ext cx="4838350" cy="4438997"/>
          </a:xfrm>
        </p:spPr>
        <p:txBody>
          <a:bodyPr>
            <a:normAutofit/>
          </a:bodyPr>
          <a:lstStyle/>
          <a:p>
            <a:pPr>
              <a:buFont typeface="Wingdings" panose="05000000000000000000" pitchFamily="2" charset="2"/>
              <a:buChar char="Ø"/>
            </a:pPr>
            <a:r>
              <a:rPr lang="en-US" dirty="0" smtClean="0"/>
              <a:t>Implications:</a:t>
            </a:r>
            <a:endParaRPr lang="mk-MK" dirty="0" smtClean="0"/>
          </a:p>
          <a:p>
            <a:pPr lvl="1">
              <a:buFont typeface="Wingdings" panose="05000000000000000000" pitchFamily="2" charset="2"/>
              <a:buChar char="§"/>
            </a:pPr>
            <a:r>
              <a:rPr lang="en-US" sz="1500" dirty="0">
                <a:solidFill>
                  <a:schemeClr val="bg1"/>
                </a:solidFill>
              </a:rPr>
              <a:t>Despite the fact that the interest in using Operating system platforms for the next year is significantly decreasing, still the largest part of respondents will work on these </a:t>
            </a:r>
            <a:r>
              <a:rPr lang="en-US" sz="1500" dirty="0" smtClean="0">
                <a:solidFill>
                  <a:schemeClr val="bg1"/>
                </a:solidFill>
              </a:rPr>
              <a:t>platforms.</a:t>
            </a:r>
            <a:endParaRPr lang="mk-MK" sz="1500" dirty="0" smtClean="0">
              <a:solidFill>
                <a:schemeClr val="bg1"/>
              </a:solidFill>
            </a:endParaRPr>
          </a:p>
          <a:p>
            <a:pPr lvl="1">
              <a:buFont typeface="Wingdings" panose="05000000000000000000" pitchFamily="2" charset="2"/>
              <a:buChar char="§"/>
            </a:pPr>
            <a:r>
              <a:rPr lang="en-US" sz="1500" dirty="0">
                <a:solidFill>
                  <a:schemeClr val="bg1"/>
                </a:solidFill>
              </a:rPr>
              <a:t>The containerization platform among respondents will remain in the coming year as the second most used platform, but with a dramatically increased interest. This is especially so as Docker ranks second in terms of interest and Kubernetes appears in the top 10 most preferred </a:t>
            </a:r>
            <a:r>
              <a:rPr lang="en-US" sz="1500" dirty="0" smtClean="0">
                <a:solidFill>
                  <a:schemeClr val="bg1"/>
                </a:solidFill>
              </a:rPr>
              <a:t>platforms.</a:t>
            </a:r>
            <a:endParaRPr lang="mk-MK" sz="1500" dirty="0" smtClean="0">
              <a:solidFill>
                <a:schemeClr val="bg1"/>
              </a:solidFill>
            </a:endParaRPr>
          </a:p>
          <a:p>
            <a:pPr lvl="1">
              <a:buFont typeface="Wingdings" panose="05000000000000000000" pitchFamily="2" charset="2"/>
              <a:buChar char="§"/>
            </a:pPr>
            <a:endParaRPr lang="en-US" sz="1500" dirty="0" smtClean="0">
              <a:solidFill>
                <a:schemeClr val="bg1"/>
              </a:solidFill>
            </a:endParaRPr>
          </a:p>
          <a:p>
            <a:pPr marL="457200" lvl="1" indent="0">
              <a:buNone/>
            </a:pPr>
            <a:endParaRPr lang="mk-MK" sz="1500" dirty="0" smtClean="0">
              <a:solidFill>
                <a:schemeClr val="bg1"/>
              </a:solidFill>
            </a:endParaRPr>
          </a:p>
          <a:p>
            <a:pPr lvl="1">
              <a:buFont typeface="Wingdings" panose="05000000000000000000" pitchFamily="2" charset="2"/>
              <a:buChar char="§"/>
            </a:pPr>
            <a:endParaRPr lang="en-US" sz="1500" dirty="0" smtClean="0">
              <a:solidFill>
                <a:schemeClr val="bg1"/>
              </a:solidFill>
            </a:endParaRPr>
          </a:p>
          <a:p>
            <a:pPr lvl="1">
              <a:buFont typeface="Wingdings" panose="05000000000000000000" pitchFamily="2" charset="2"/>
              <a:buChar char="§"/>
            </a:pPr>
            <a:endParaRPr lang="en-US" sz="1500" dirty="0">
              <a:solidFill>
                <a:schemeClr val="bg1"/>
              </a:solidFill>
            </a:endParaRPr>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17</a:t>
            </a:fld>
            <a:endParaRPr lang="en-US"/>
          </a:p>
        </p:txBody>
      </p:sp>
    </p:spTree>
    <p:extLst>
      <p:ext uri="{BB962C8B-B14F-4D97-AF65-F5344CB8AC3E}">
        <p14:creationId xmlns:p14="http://schemas.microsoft.com/office/powerpoint/2010/main" val="2905021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5D45C8-900E-4F2E-B126-54DE57324758}" type="slidenum">
              <a:rPr lang="en-US" smtClean="0"/>
              <a:t>18</a:t>
            </a:fld>
            <a:endParaRPr lang="en-US"/>
          </a:p>
        </p:txBody>
      </p:sp>
      <p:sp>
        <p:nvSpPr>
          <p:cNvPr id="15" name="Title 1"/>
          <p:cNvSpPr txBox="1">
            <a:spLocks/>
          </p:cNvSpPr>
          <p:nvPr/>
        </p:nvSpPr>
        <p:spPr>
          <a:xfrm>
            <a:off x="1" y="615142"/>
            <a:ext cx="10419632" cy="13549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400" b="1" dirty="0" smtClean="0">
                <a:solidFill>
                  <a:srgbClr val="FFC000"/>
                </a:solidFill>
              </a:rPr>
              <a:t>RESULTS</a:t>
            </a:r>
            <a:r>
              <a:rPr lang="en-US" b="1" dirty="0" smtClean="0">
                <a:solidFill>
                  <a:srgbClr val="FFC000"/>
                </a:solidFill>
              </a:rPr>
              <a:t/>
            </a:r>
            <a:br>
              <a:rPr lang="en-US" b="1" dirty="0" smtClean="0">
                <a:solidFill>
                  <a:srgbClr val="FFC000"/>
                </a:solidFill>
              </a:rPr>
            </a:br>
            <a:r>
              <a:rPr lang="en-US" sz="1100" b="1" dirty="0" smtClean="0">
                <a:solidFill>
                  <a:srgbClr val="FFC000"/>
                </a:solidFill>
              </a:rPr>
              <a:t> </a:t>
            </a:r>
            <a:r>
              <a:rPr lang="en-US" b="1" dirty="0" smtClean="0">
                <a:solidFill>
                  <a:srgbClr val="FFC000"/>
                </a:solidFill>
              </a:rPr>
              <a:t/>
            </a:r>
            <a:br>
              <a:rPr lang="en-US" b="1" dirty="0" smtClean="0">
                <a:solidFill>
                  <a:srgbClr val="FFC000"/>
                </a:solidFill>
              </a:rPr>
            </a:br>
            <a:r>
              <a:rPr lang="en-US" dirty="0" smtClean="0"/>
              <a:t>Technology trends                             </a:t>
            </a:r>
            <a:r>
              <a:rPr lang="en-US" b="1" dirty="0" smtClean="0"/>
              <a:t>WEB FRAMEWORK</a:t>
            </a:r>
            <a:endParaRPr lang="en-US" dirty="0"/>
          </a:p>
        </p:txBody>
      </p:sp>
      <p:sp>
        <p:nvSpPr>
          <p:cNvPr id="18"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25" name="TextBox 24"/>
          <p:cNvSpPr txBox="1"/>
          <p:nvPr/>
        </p:nvSpPr>
        <p:spPr>
          <a:xfrm>
            <a:off x="0" y="2159751"/>
            <a:ext cx="10419633" cy="369332"/>
          </a:xfrm>
          <a:prstGeom prst="rect">
            <a:avLst/>
          </a:prstGeom>
          <a:noFill/>
        </p:spPr>
        <p:txBody>
          <a:bodyPr wrap="square" rtlCol="0">
            <a:spAutoFit/>
          </a:bodyPr>
          <a:lstStyle/>
          <a:p>
            <a:pPr algn="ctr"/>
            <a:r>
              <a:rPr lang="en-US" b="1" dirty="0" smtClean="0">
                <a:solidFill>
                  <a:schemeClr val="bg1"/>
                </a:solidFill>
              </a:rPr>
              <a:t>WEB FRAMEWORKS– </a:t>
            </a:r>
            <a:r>
              <a:rPr lang="en-US" b="1" dirty="0">
                <a:solidFill>
                  <a:schemeClr val="bg1"/>
                </a:solidFill>
              </a:rPr>
              <a:t>PRESENTED DATA COMPARATIVELY</a:t>
            </a:r>
          </a:p>
        </p:txBody>
      </p:sp>
      <p:sp>
        <p:nvSpPr>
          <p:cNvPr id="26" name="TextBox 25"/>
          <p:cNvSpPr txBox="1"/>
          <p:nvPr/>
        </p:nvSpPr>
        <p:spPr>
          <a:xfrm>
            <a:off x="594227" y="2912378"/>
            <a:ext cx="3585340" cy="307777"/>
          </a:xfrm>
          <a:prstGeom prst="rect">
            <a:avLst/>
          </a:prstGeom>
          <a:noFill/>
        </p:spPr>
        <p:txBody>
          <a:bodyPr wrap="none" rtlCol="0">
            <a:spAutoFit/>
          </a:bodyPr>
          <a:lstStyle/>
          <a:p>
            <a:r>
              <a:rPr lang="en-US" sz="1400" b="1" dirty="0" smtClean="0"/>
              <a:t>Web Frameworks that </a:t>
            </a:r>
            <a:r>
              <a:rPr lang="en-US" sz="1400" b="1" dirty="0"/>
              <a:t>are used the most</a:t>
            </a:r>
          </a:p>
        </p:txBody>
      </p:sp>
      <p:sp>
        <p:nvSpPr>
          <p:cNvPr id="27" name="TextBox 26"/>
          <p:cNvSpPr txBox="1"/>
          <p:nvPr/>
        </p:nvSpPr>
        <p:spPr>
          <a:xfrm>
            <a:off x="6183250" y="2896989"/>
            <a:ext cx="3912353" cy="307777"/>
          </a:xfrm>
          <a:prstGeom prst="rect">
            <a:avLst/>
          </a:prstGeom>
          <a:noFill/>
        </p:spPr>
        <p:txBody>
          <a:bodyPr wrap="none" rtlCol="0">
            <a:spAutoFit/>
          </a:bodyPr>
          <a:lstStyle/>
          <a:p>
            <a:r>
              <a:rPr lang="en-US" sz="1400" b="1" dirty="0" smtClean="0"/>
              <a:t>Web Frameworks most </a:t>
            </a:r>
            <a:r>
              <a:rPr lang="en-US" sz="1400" b="1" dirty="0"/>
              <a:t>desired for next year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3320141"/>
            <a:ext cx="4116124" cy="28672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483" y="3320141"/>
            <a:ext cx="4160150" cy="2867246"/>
          </a:xfrm>
          <a:prstGeom prst="rect">
            <a:avLst/>
          </a:prstGeom>
        </p:spPr>
      </p:pic>
    </p:spTree>
    <p:extLst>
      <p:ext uri="{BB962C8B-B14F-4D97-AF65-F5344CB8AC3E}">
        <p14:creationId xmlns:p14="http://schemas.microsoft.com/office/powerpoint/2010/main" val="3707246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6829"/>
            <a:ext cx="10432472" cy="1364920"/>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200" b="1" dirty="0">
                <a:solidFill>
                  <a:srgbClr val="FFC000"/>
                </a:solidFill>
              </a:rPr>
              <a:t> </a:t>
            </a:r>
            <a:r>
              <a:rPr lang="en-US" b="1" dirty="0">
                <a:solidFill>
                  <a:srgbClr val="FFC000"/>
                </a:solidFill>
              </a:rPr>
              <a:t/>
            </a:r>
            <a:br>
              <a:rPr lang="en-US" b="1" dirty="0">
                <a:solidFill>
                  <a:srgbClr val="FFC000"/>
                </a:solidFill>
              </a:rPr>
            </a:br>
            <a:r>
              <a:rPr lang="en-US" dirty="0"/>
              <a:t>Technology trends          </a:t>
            </a:r>
            <a:r>
              <a:rPr lang="en-US" dirty="0" smtClean="0"/>
              <a:t>                   </a:t>
            </a:r>
            <a:r>
              <a:rPr lang="en-US" b="1" dirty="0" smtClean="0"/>
              <a:t>WEB FRAMEWORK</a:t>
            </a:r>
            <a:endParaRPr lang="en-US"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19</a:t>
            </a:fld>
            <a:endParaRPr lang="en-US"/>
          </a:p>
        </p:txBody>
      </p:sp>
      <p:sp>
        <p:nvSpPr>
          <p:cNvPr id="11" name="TextBox 10"/>
          <p:cNvSpPr txBox="1"/>
          <p:nvPr/>
        </p:nvSpPr>
        <p:spPr>
          <a:xfrm>
            <a:off x="0" y="2160727"/>
            <a:ext cx="10440785" cy="369332"/>
          </a:xfrm>
          <a:prstGeom prst="rect">
            <a:avLst/>
          </a:prstGeom>
          <a:noFill/>
        </p:spPr>
        <p:txBody>
          <a:bodyPr wrap="square" rtlCol="0">
            <a:spAutoFit/>
          </a:bodyPr>
          <a:lstStyle/>
          <a:p>
            <a:pPr algn="ctr"/>
            <a:r>
              <a:rPr lang="en-US" b="1" dirty="0" smtClean="0">
                <a:solidFill>
                  <a:schemeClr val="bg1"/>
                </a:solidFill>
              </a:rPr>
              <a:t>WEB FRAMEWORKS – </a:t>
            </a:r>
            <a:r>
              <a:rPr lang="en-US" b="1" dirty="0">
                <a:solidFill>
                  <a:schemeClr val="bg1"/>
                </a:solidFill>
              </a:rPr>
              <a:t>PRESENTED VISUALLY COMPARATIVELY</a:t>
            </a:r>
            <a:endParaRPr lang="en-US" dirty="0">
              <a:solidFill>
                <a:schemeClr val="bg1"/>
              </a:solidFill>
            </a:endParaRPr>
          </a:p>
        </p:txBody>
      </p:sp>
      <p:sp>
        <p:nvSpPr>
          <p:cNvPr id="12" name="TextBox 11"/>
          <p:cNvSpPr txBox="1"/>
          <p:nvPr/>
        </p:nvSpPr>
        <p:spPr>
          <a:xfrm>
            <a:off x="597191" y="2542952"/>
            <a:ext cx="4698129" cy="523220"/>
          </a:xfrm>
          <a:prstGeom prst="rect">
            <a:avLst/>
          </a:prstGeom>
          <a:noFill/>
        </p:spPr>
        <p:txBody>
          <a:bodyPr wrap="square" rtlCol="0">
            <a:spAutoFit/>
          </a:bodyPr>
          <a:lstStyle/>
          <a:p>
            <a:r>
              <a:rPr lang="en-US" sz="1400" b="1" dirty="0" smtClean="0"/>
              <a:t>Web Frameworks that </a:t>
            </a:r>
            <a:r>
              <a:rPr lang="en-US" sz="1400" b="1" dirty="0"/>
              <a:t>are used the most</a:t>
            </a:r>
          </a:p>
          <a:p>
            <a:endParaRPr lang="en-US" sz="1400" dirty="0"/>
          </a:p>
        </p:txBody>
      </p:sp>
      <p:sp>
        <p:nvSpPr>
          <p:cNvPr id="13" name="TextBox 12"/>
          <p:cNvSpPr txBox="1"/>
          <p:nvPr/>
        </p:nvSpPr>
        <p:spPr>
          <a:xfrm>
            <a:off x="5512923" y="2527014"/>
            <a:ext cx="4698129" cy="523220"/>
          </a:xfrm>
          <a:prstGeom prst="rect">
            <a:avLst/>
          </a:prstGeom>
          <a:noFill/>
        </p:spPr>
        <p:txBody>
          <a:bodyPr wrap="square" rtlCol="0">
            <a:spAutoFit/>
          </a:bodyPr>
          <a:lstStyle/>
          <a:p>
            <a:r>
              <a:rPr lang="en-US" sz="1400" b="1" dirty="0" smtClean="0"/>
              <a:t>Web Frameworks most </a:t>
            </a:r>
            <a:r>
              <a:rPr lang="en-US" sz="1400" b="1" dirty="0"/>
              <a:t>desired for next year</a:t>
            </a:r>
            <a:endParaRPr lang="en-US" sz="1400" dirty="0"/>
          </a:p>
          <a:p>
            <a:endParaRPr lang="en-US" sz="1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19" y="2838265"/>
            <a:ext cx="4805842" cy="334640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57" y="2838265"/>
            <a:ext cx="4812777" cy="3346401"/>
          </a:xfrm>
          <a:prstGeom prst="rect">
            <a:avLst/>
          </a:prstGeom>
        </p:spPr>
      </p:pic>
    </p:spTree>
    <p:extLst>
      <p:ext uri="{BB962C8B-B14F-4D97-AF65-F5344CB8AC3E}">
        <p14:creationId xmlns:p14="http://schemas.microsoft.com/office/powerpoint/2010/main" val="3626810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C000"/>
                </a:solidFill>
              </a:rPr>
              <a:t>EXECUTIVE SUMMARY</a:t>
            </a:r>
            <a:endParaRPr lang="en-US" b="1" dirty="0">
              <a:solidFill>
                <a:srgbClr val="FFC000"/>
              </a:solidFill>
            </a:endParaRPr>
          </a:p>
        </p:txBody>
      </p:sp>
      <p:sp>
        <p:nvSpPr>
          <p:cNvPr id="3" name="Content Placeholder 2"/>
          <p:cNvSpPr>
            <a:spLocks noGrp="1"/>
          </p:cNvSpPr>
          <p:nvPr>
            <p:ph idx="1"/>
          </p:nvPr>
        </p:nvSpPr>
        <p:spPr>
          <a:xfrm>
            <a:off x="680320" y="2087491"/>
            <a:ext cx="9613861" cy="3789608"/>
          </a:xfrm>
        </p:spPr>
        <p:txBody>
          <a:bodyPr>
            <a:noAutofit/>
          </a:bodyPr>
          <a:lstStyle/>
          <a:p>
            <a:pPr>
              <a:buFont typeface="Wingdings" panose="05000000000000000000" pitchFamily="2" charset="2"/>
              <a:buChar char="Ø"/>
            </a:pPr>
            <a:r>
              <a:rPr lang="en-US" sz="1600" dirty="0"/>
              <a:t>The annual surveys, conducted regularly by online programming knowledge sharing platform Stack Overflow, aim to collect data on technology usage and trends among developers</a:t>
            </a:r>
            <a:r>
              <a:rPr lang="en-US" sz="1600" dirty="0" smtClean="0"/>
              <a:t>.</a:t>
            </a:r>
            <a:endParaRPr lang="mk-MK" sz="1600" dirty="0" smtClean="0"/>
          </a:p>
          <a:p>
            <a:pPr>
              <a:buFont typeface="Wingdings" panose="05000000000000000000" pitchFamily="2" charset="2"/>
              <a:buChar char="Ø"/>
            </a:pPr>
            <a:r>
              <a:rPr lang="en-US" sz="1600" dirty="0"/>
              <a:t>This presentation refers to analyzes obtained from a subset of databases obtained from surveys conducted in 2019 in which a total of </a:t>
            </a:r>
            <a:r>
              <a:rPr lang="en-US" sz="1600" dirty="0" smtClean="0"/>
              <a:t>85,987 </a:t>
            </a:r>
            <a:r>
              <a:rPr lang="en-US" sz="1600" dirty="0"/>
              <a:t>respondents were </a:t>
            </a:r>
            <a:r>
              <a:rPr lang="en-US" sz="1600" dirty="0" smtClean="0"/>
              <a:t>registered. </a:t>
            </a:r>
            <a:r>
              <a:rPr lang="en-US" sz="1600" dirty="0"/>
              <a:t>The analyzes were performed using two </a:t>
            </a:r>
            <a:r>
              <a:rPr lang="en-US" sz="1600" dirty="0" smtClean="0"/>
              <a:t>datasets:</a:t>
            </a:r>
            <a:endParaRPr lang="mk-MK" sz="1600" dirty="0" smtClean="0"/>
          </a:p>
          <a:p>
            <a:pPr marL="914400" lvl="1" indent="-457200">
              <a:buFont typeface="+mj-lt"/>
              <a:buAutoNum type="arabicPeriod"/>
            </a:pPr>
            <a:r>
              <a:rPr lang="en-US" sz="1600" dirty="0"/>
              <a:t>Data Technologies Survey for Developers with </a:t>
            </a:r>
            <a:r>
              <a:rPr lang="mk-MK" sz="1600" dirty="0"/>
              <a:t>74,589</a:t>
            </a:r>
            <a:r>
              <a:rPr lang="en-US" sz="1600" dirty="0"/>
              <a:t> </a:t>
            </a:r>
            <a:r>
              <a:rPr lang="en-US" sz="1600" dirty="0" smtClean="0"/>
              <a:t>Respondents</a:t>
            </a:r>
          </a:p>
          <a:p>
            <a:pPr marL="914400" lvl="1" indent="-457200">
              <a:buFont typeface="+mj-lt"/>
              <a:buAutoNum type="arabicPeriod"/>
            </a:pPr>
            <a:r>
              <a:rPr lang="en-US" sz="1600" dirty="0" smtClean="0"/>
              <a:t>A </a:t>
            </a:r>
            <a:r>
              <a:rPr lang="en-US" sz="1600" dirty="0"/>
              <a:t>survey on the demographic structure of developers with the participation of </a:t>
            </a:r>
            <a:r>
              <a:rPr lang="en-US" sz="1600" dirty="0" smtClean="0"/>
              <a:t>11</a:t>
            </a:r>
            <a:r>
              <a:rPr lang="mk-MK" sz="1600" dirty="0" smtClean="0"/>
              <a:t>,</a:t>
            </a:r>
            <a:r>
              <a:rPr lang="en-US" sz="1600" dirty="0" smtClean="0"/>
              <a:t>398 respondents</a:t>
            </a:r>
            <a:endParaRPr lang="mk-MK" sz="1600" dirty="0" smtClean="0"/>
          </a:p>
          <a:p>
            <a:pPr>
              <a:buFont typeface="Wingdings" panose="05000000000000000000" pitchFamily="2" charset="2"/>
              <a:buChar char="Ø"/>
            </a:pPr>
            <a:r>
              <a:rPr lang="en-US" sz="1600" dirty="0" smtClean="0"/>
              <a:t>The </a:t>
            </a:r>
            <a:r>
              <a:rPr lang="en-US" sz="1600" dirty="0"/>
              <a:t>presentation provides an analysis of the current situation in the field of users of software technologies, their aspirations for the coming year as well as their demographic structure</a:t>
            </a:r>
            <a:r>
              <a:rPr lang="en-US" sz="1600" dirty="0" smtClean="0"/>
              <a:t>.</a:t>
            </a:r>
          </a:p>
          <a:p>
            <a:pPr>
              <a:buFont typeface="Wingdings" panose="05000000000000000000" pitchFamily="2" charset="2"/>
              <a:buChar char="Ø"/>
            </a:pPr>
            <a:r>
              <a:rPr lang="en-US" sz="1600" dirty="0"/>
              <a:t>These findings are particularly relevant to current and </a:t>
            </a:r>
            <a:r>
              <a:rPr lang="en-US" sz="1600" dirty="0" smtClean="0"/>
              <a:t>aspiring</a:t>
            </a:r>
            <a:r>
              <a:rPr lang="mk-MK" sz="1600" dirty="0" smtClean="0"/>
              <a:t> </a:t>
            </a:r>
            <a:r>
              <a:rPr lang="en-US" sz="1600" dirty="0" smtClean="0"/>
              <a:t>interested </a:t>
            </a:r>
            <a:r>
              <a:rPr lang="en-US" sz="1600" dirty="0"/>
              <a:t>in using software technologies </a:t>
            </a:r>
            <a:endParaRPr lang="mk-MK" sz="1600" dirty="0" smtClean="0"/>
          </a:p>
          <a:p>
            <a:pPr>
              <a:buFont typeface="Wingdings" panose="05000000000000000000" pitchFamily="2" charset="2"/>
              <a:buChar char="Ø"/>
            </a:pPr>
            <a:r>
              <a:rPr lang="en-US" sz="1600" dirty="0" smtClean="0"/>
              <a:t>Audience: </a:t>
            </a:r>
            <a:r>
              <a:rPr lang="en-US" sz="1600" dirty="0"/>
              <a:t>Developers, HR professionals, E</a:t>
            </a:r>
            <a:r>
              <a:rPr lang="en-US" sz="1600" dirty="0" smtClean="0"/>
              <a:t>ducators</a:t>
            </a:r>
            <a:r>
              <a:rPr lang="en-US" sz="1600" dirty="0"/>
              <a:t>, P</a:t>
            </a:r>
            <a:r>
              <a:rPr lang="en-US" sz="1600" dirty="0" smtClean="0"/>
              <a:t>olicy Makers, IT Industry Leaders, Students. </a:t>
            </a:r>
            <a:r>
              <a:rPr lang="en-US" sz="1600" dirty="0"/>
              <a:t>Current, Aspirants, Professionals, </a:t>
            </a:r>
            <a:r>
              <a:rPr lang="en-US" sz="1600" dirty="0" smtClean="0"/>
              <a:t>Hobbyists.</a:t>
            </a:r>
            <a:endParaRPr lang="en-US" sz="1600" dirty="0"/>
          </a:p>
        </p:txBody>
      </p:sp>
      <p:sp>
        <p:nvSpPr>
          <p:cNvPr id="4" name="Footer Placeholder 3"/>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endParaRPr lang="mk-MK" b="1" dirty="0" smtClean="0">
              <a:solidFill>
                <a:srgbClr val="FFC000"/>
              </a:solidFill>
            </a:endParaRPr>
          </a:p>
          <a:p>
            <a:endParaRPr lang="en-US" b="1" dirty="0">
              <a:solidFill>
                <a:srgbClr val="FFC000"/>
              </a:solidFill>
            </a:endParaRPr>
          </a:p>
        </p:txBody>
      </p:sp>
      <p:sp>
        <p:nvSpPr>
          <p:cNvPr id="5" name="Slide Number Placeholder 4"/>
          <p:cNvSpPr>
            <a:spLocks noGrp="1"/>
          </p:cNvSpPr>
          <p:nvPr>
            <p:ph type="sldNum" sz="quarter" idx="12"/>
          </p:nvPr>
        </p:nvSpPr>
        <p:spPr/>
        <p:txBody>
          <a:bodyPr/>
          <a:lstStyle/>
          <a:p>
            <a:fld id="{705D45C8-900E-4F2E-B126-54DE57324758}" type="slidenum">
              <a:rPr lang="en-US" smtClean="0"/>
              <a:t>2</a:t>
            </a:fld>
            <a:endParaRPr lang="en-US"/>
          </a:p>
        </p:txBody>
      </p:sp>
    </p:spTree>
    <p:extLst>
      <p:ext uri="{BB962C8B-B14F-4D97-AF65-F5344CB8AC3E}">
        <p14:creationId xmlns:p14="http://schemas.microsoft.com/office/powerpoint/2010/main" val="2071106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a:t>Technology trends  </a:t>
            </a:r>
            <a:r>
              <a:rPr lang="en-US" dirty="0" smtClean="0"/>
              <a:t>                       </a:t>
            </a:r>
            <a:r>
              <a:rPr lang="mk-MK" dirty="0" smtClean="0"/>
              <a:t> </a:t>
            </a:r>
            <a:r>
              <a:rPr lang="en-US" dirty="0" smtClean="0"/>
              <a:t>   </a:t>
            </a:r>
            <a:r>
              <a:rPr lang="en-US" b="1" dirty="0" smtClean="0"/>
              <a:t>WEB FRAMEWORK</a:t>
            </a:r>
            <a:endParaRPr lang="en-US" dirty="0"/>
          </a:p>
        </p:txBody>
      </p:sp>
      <p:sp>
        <p:nvSpPr>
          <p:cNvPr id="3" name="Content Placeholder 2"/>
          <p:cNvSpPr>
            <a:spLocks noGrp="1"/>
          </p:cNvSpPr>
          <p:nvPr>
            <p:ph sz="half" idx="1"/>
          </p:nvPr>
        </p:nvSpPr>
        <p:spPr>
          <a:xfrm>
            <a:off x="257695" y="2136371"/>
            <a:ext cx="5120983" cy="4438996"/>
          </a:xfrm>
        </p:spPr>
        <p:txBody>
          <a:bodyPr>
            <a:normAutofit/>
          </a:bodyPr>
          <a:lstStyle/>
          <a:p>
            <a:pPr>
              <a:buFont typeface="Wingdings" panose="05000000000000000000" pitchFamily="2" charset="2"/>
              <a:buChar char="Ø"/>
            </a:pPr>
            <a:r>
              <a:rPr lang="en-US" sz="2000" b="1" dirty="0" smtClean="0"/>
              <a:t>Findings</a:t>
            </a:r>
            <a:r>
              <a:rPr lang="en-US" dirty="0" smtClean="0"/>
              <a:t>:</a:t>
            </a:r>
          </a:p>
          <a:p>
            <a:pPr lvl="1">
              <a:buFont typeface="Wingdings" panose="05000000000000000000" pitchFamily="2" charset="2"/>
              <a:buChar char="§"/>
            </a:pPr>
            <a:r>
              <a:rPr lang="en-US" sz="1500" dirty="0">
                <a:solidFill>
                  <a:schemeClr val="bg1"/>
                </a:solidFill>
              </a:rPr>
              <a:t>Popular JavaScript libraries and frameworks are leading in number of users among respondents. For the next year, the interest in jQuery is halved, while React.js becomes the most attractive</a:t>
            </a:r>
            <a:r>
              <a:rPr lang="en-US" sz="1500" dirty="0" smtClean="0">
                <a:solidFill>
                  <a:schemeClr val="bg1"/>
                </a:solidFill>
              </a:rPr>
              <a:t>.</a:t>
            </a:r>
            <a:endParaRPr lang="mk-MK" sz="1500" dirty="0" smtClean="0">
              <a:solidFill>
                <a:schemeClr val="bg1"/>
              </a:solidFill>
            </a:endParaRPr>
          </a:p>
          <a:p>
            <a:pPr lvl="1">
              <a:buFont typeface="Wingdings" panose="05000000000000000000" pitchFamily="2" charset="2"/>
              <a:buChar char="§"/>
            </a:pPr>
            <a:r>
              <a:rPr lang="en-US" sz="1500" dirty="0">
                <a:solidFill>
                  <a:schemeClr val="bg1"/>
                </a:solidFill>
              </a:rPr>
              <a:t>Interest in </a:t>
            </a:r>
            <a:r>
              <a:rPr lang="en-US" sz="1500" dirty="0" smtClean="0">
                <a:solidFill>
                  <a:schemeClr val="bg1"/>
                </a:solidFill>
              </a:rPr>
              <a:t>Vu</a:t>
            </a:r>
            <a:r>
              <a:rPr lang="mk-MK" sz="1500" dirty="0" smtClean="0">
                <a:solidFill>
                  <a:schemeClr val="bg1"/>
                </a:solidFill>
              </a:rPr>
              <a:t>е</a:t>
            </a:r>
            <a:r>
              <a:rPr lang="en-US" sz="1500" dirty="0" smtClean="0">
                <a:solidFill>
                  <a:schemeClr val="bg1"/>
                </a:solidFill>
              </a:rPr>
              <a:t>.</a:t>
            </a:r>
            <a:r>
              <a:rPr lang="en-US" sz="1500" dirty="0" err="1" smtClean="0">
                <a:solidFill>
                  <a:schemeClr val="bg1"/>
                </a:solidFill>
              </a:rPr>
              <a:t>js</a:t>
            </a:r>
            <a:r>
              <a:rPr lang="en-US" sz="1500" dirty="0" smtClean="0">
                <a:solidFill>
                  <a:schemeClr val="bg1"/>
                </a:solidFill>
              </a:rPr>
              <a:t> </a:t>
            </a:r>
            <a:r>
              <a:rPr lang="en-US" sz="1500" dirty="0">
                <a:solidFill>
                  <a:schemeClr val="bg1"/>
                </a:solidFill>
              </a:rPr>
              <a:t>is increasing almost threefold for the coming year, making it the second most preferred web </a:t>
            </a:r>
            <a:r>
              <a:rPr lang="en-US" sz="1500" dirty="0" smtClean="0">
                <a:solidFill>
                  <a:schemeClr val="bg1"/>
                </a:solidFill>
              </a:rPr>
              <a:t>platform.</a:t>
            </a:r>
          </a:p>
          <a:p>
            <a:pPr lvl="1">
              <a:buFont typeface="Wingdings" panose="05000000000000000000" pitchFamily="2" charset="2"/>
              <a:buChar char="§"/>
            </a:pPr>
            <a:r>
              <a:rPr lang="en-US" sz="1500" dirty="0">
                <a:solidFill>
                  <a:schemeClr val="bg1"/>
                </a:solidFill>
              </a:rPr>
              <a:t>Interest in ASP.NET as a Microsoft .NET platform does not change in the following year, remaining in fourth position with a slightly reduced number of interested </a:t>
            </a:r>
            <a:r>
              <a:rPr lang="en-US" sz="1500" dirty="0" smtClean="0">
                <a:solidFill>
                  <a:schemeClr val="bg1"/>
                </a:solidFill>
              </a:rPr>
              <a:t>respondents.</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Flask </a:t>
            </a:r>
            <a:r>
              <a:rPr lang="en-US" sz="1500" dirty="0">
                <a:solidFill>
                  <a:schemeClr val="bg1"/>
                </a:solidFill>
              </a:rPr>
              <a:t>and Django, as a web framework for Python, also slightly change their positions in the following year, but with a noticeable percentage increase in the number of interested respondents.</a:t>
            </a:r>
            <a:endParaRPr lang="mk-MK" sz="1500" dirty="0" smtClean="0">
              <a:solidFill>
                <a:schemeClr val="bg1"/>
              </a:solidFill>
            </a:endParaRPr>
          </a:p>
          <a:p>
            <a:pPr lvl="1">
              <a:buFont typeface="Wingdings" panose="05000000000000000000" pitchFamily="2" charset="2"/>
              <a:buChar char="§"/>
            </a:pPr>
            <a:endParaRPr lang="mk-MK"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a:solidFill>
                <a:schemeClr val="bg1"/>
              </a:solidFill>
            </a:endParaRPr>
          </a:p>
        </p:txBody>
      </p:sp>
      <p:sp>
        <p:nvSpPr>
          <p:cNvPr id="4" name="Content Placeholder 3"/>
          <p:cNvSpPr>
            <a:spLocks noGrp="1"/>
          </p:cNvSpPr>
          <p:nvPr>
            <p:ph sz="half" idx="2"/>
          </p:nvPr>
        </p:nvSpPr>
        <p:spPr>
          <a:xfrm>
            <a:off x="5594123" y="2136370"/>
            <a:ext cx="4838350" cy="4438997"/>
          </a:xfrm>
        </p:spPr>
        <p:txBody>
          <a:bodyPr>
            <a:normAutofit/>
          </a:bodyPr>
          <a:lstStyle/>
          <a:p>
            <a:pPr>
              <a:buFont typeface="Wingdings" panose="05000000000000000000" pitchFamily="2" charset="2"/>
              <a:buChar char="Ø"/>
            </a:pPr>
            <a:r>
              <a:rPr lang="en-US" dirty="0" smtClean="0"/>
              <a:t>Implications:</a:t>
            </a:r>
            <a:endParaRPr lang="mk-MK" dirty="0" smtClean="0"/>
          </a:p>
          <a:p>
            <a:pPr lvl="1">
              <a:buFont typeface="Wingdings" panose="05000000000000000000" pitchFamily="2" charset="2"/>
              <a:buChar char="§"/>
            </a:pPr>
            <a:r>
              <a:rPr lang="en-US" sz="1500" dirty="0">
                <a:solidFill>
                  <a:schemeClr val="bg1"/>
                </a:solidFill>
              </a:rPr>
              <a:t>Open source JavaScript libraries and frameworks are by far the most used and preferred, led by React.js and Angular. When Express and Vue.js are added as an open source web application framework for Node.js, which is a JavaScript runtime environment, it reaffirms that the most preferred programming language is </a:t>
            </a:r>
            <a:r>
              <a:rPr lang="en-US" sz="1500" dirty="0" smtClean="0">
                <a:solidFill>
                  <a:schemeClr val="bg1"/>
                </a:solidFill>
              </a:rPr>
              <a:t>JavaScript.</a:t>
            </a:r>
            <a:r>
              <a:rPr lang="mk-MK" sz="1500" dirty="0" smtClean="0">
                <a:solidFill>
                  <a:schemeClr val="bg1"/>
                </a:solidFill>
              </a:rPr>
              <a:t> </a:t>
            </a:r>
          </a:p>
          <a:p>
            <a:pPr lvl="1">
              <a:buFont typeface="Wingdings" panose="05000000000000000000" pitchFamily="2" charset="2"/>
              <a:buChar char="§"/>
            </a:pPr>
            <a:r>
              <a:rPr lang="en-US" sz="1500" dirty="0">
                <a:solidFill>
                  <a:schemeClr val="bg1"/>
                </a:solidFill>
              </a:rPr>
              <a:t>The survey indicates that the usage, but the interest in usage and further with the intention to increase, is registered in web frameworks for Python, especially through Django and Flask</a:t>
            </a:r>
            <a:endParaRPr lang="en-US" sz="1500" dirty="0" smtClean="0">
              <a:solidFill>
                <a:schemeClr val="bg1"/>
              </a:solidFill>
            </a:endParaRPr>
          </a:p>
          <a:p>
            <a:pPr marL="457200" lvl="1" indent="0">
              <a:buNone/>
            </a:pPr>
            <a:endParaRPr lang="mk-MK" sz="1500" dirty="0" smtClean="0">
              <a:solidFill>
                <a:schemeClr val="bg1"/>
              </a:solidFill>
            </a:endParaRPr>
          </a:p>
          <a:p>
            <a:pPr lvl="1">
              <a:buFont typeface="Wingdings" panose="05000000000000000000" pitchFamily="2" charset="2"/>
              <a:buChar char="§"/>
            </a:pPr>
            <a:endParaRPr lang="en-US" sz="1500" dirty="0" smtClean="0">
              <a:solidFill>
                <a:schemeClr val="bg1"/>
              </a:solidFill>
            </a:endParaRPr>
          </a:p>
          <a:p>
            <a:pPr lvl="1">
              <a:buFont typeface="Wingdings" panose="05000000000000000000" pitchFamily="2" charset="2"/>
              <a:buChar char="§"/>
            </a:pPr>
            <a:endParaRPr lang="en-US" sz="1500" dirty="0">
              <a:solidFill>
                <a:schemeClr val="bg1"/>
              </a:solidFill>
            </a:endParaRPr>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20</a:t>
            </a:fld>
            <a:endParaRPr lang="en-US"/>
          </a:p>
        </p:txBody>
      </p:sp>
    </p:spTree>
    <p:extLst>
      <p:ext uri="{BB962C8B-B14F-4D97-AF65-F5344CB8AC3E}">
        <p14:creationId xmlns:p14="http://schemas.microsoft.com/office/powerpoint/2010/main" val="2906985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98515"/>
            <a:ext cx="10424160" cy="1384427"/>
          </a:xfrm>
        </p:spPr>
        <p:txBody>
          <a:bodyPr>
            <a:normAutofit/>
          </a:bodyPr>
          <a:lstStyle/>
          <a:p>
            <a:pPr algn="ctr"/>
            <a:r>
              <a:rPr lang="en-US" sz="4000" b="1" dirty="0" smtClean="0">
                <a:solidFill>
                  <a:srgbClr val="FFC000"/>
                </a:solidFill>
              </a:rPr>
              <a:t>RESULTS</a:t>
            </a:r>
            <a:r>
              <a:rPr lang="en-US" b="1" dirty="0" smtClean="0">
                <a:solidFill>
                  <a:srgbClr val="FFC000"/>
                </a:solidFill>
              </a:rPr>
              <a:t/>
            </a:r>
            <a:br>
              <a:rPr lang="en-US" b="1" dirty="0" smtClean="0">
                <a:solidFill>
                  <a:srgbClr val="FFC000"/>
                </a:solidFill>
              </a:rPr>
            </a:br>
            <a:r>
              <a:rPr lang="en-US" sz="1000" b="1" dirty="0">
                <a:solidFill>
                  <a:srgbClr val="FFC000"/>
                </a:solidFill>
              </a:rPr>
              <a:t> </a:t>
            </a:r>
            <a:r>
              <a:rPr lang="en-US" b="1" dirty="0" smtClean="0">
                <a:solidFill>
                  <a:srgbClr val="FFC000"/>
                </a:solidFill>
              </a:rPr>
              <a:t/>
            </a:r>
            <a:br>
              <a:rPr lang="en-US" b="1" dirty="0" smtClean="0">
                <a:solidFill>
                  <a:srgbClr val="FFC000"/>
                </a:solidFill>
              </a:rPr>
            </a:br>
            <a:r>
              <a:rPr lang="en-US" sz="3200" dirty="0" smtClean="0"/>
              <a:t>DEMOGRAPHIC</a:t>
            </a:r>
            <a:endParaRPr lang="en-US" sz="3200" b="1" dirty="0"/>
          </a:p>
        </p:txBody>
      </p:sp>
      <p:sp>
        <p:nvSpPr>
          <p:cNvPr id="4" name="Footer Placeholder 3"/>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5" name="Slide Number Placeholder 4"/>
          <p:cNvSpPr>
            <a:spLocks noGrp="1"/>
          </p:cNvSpPr>
          <p:nvPr>
            <p:ph type="sldNum" sz="quarter" idx="12"/>
          </p:nvPr>
        </p:nvSpPr>
        <p:spPr/>
        <p:txBody>
          <a:bodyPr/>
          <a:lstStyle/>
          <a:p>
            <a:fld id="{705D45C8-900E-4F2E-B126-54DE57324758}" type="slidenum">
              <a:rPr lang="en-US" smtClean="0"/>
              <a:t>21</a:t>
            </a:fld>
            <a:endParaRPr lang="en-US"/>
          </a:p>
        </p:txBody>
      </p:sp>
      <p:sp>
        <p:nvSpPr>
          <p:cNvPr id="7" name="TextBox 6"/>
          <p:cNvSpPr txBox="1"/>
          <p:nvPr/>
        </p:nvSpPr>
        <p:spPr>
          <a:xfrm>
            <a:off x="680320" y="1982943"/>
            <a:ext cx="9743840" cy="369332"/>
          </a:xfrm>
          <a:prstGeom prst="rect">
            <a:avLst/>
          </a:prstGeom>
          <a:noFill/>
        </p:spPr>
        <p:txBody>
          <a:bodyPr wrap="square" rtlCol="0">
            <a:spAutoFit/>
          </a:bodyPr>
          <a:lstStyle/>
          <a:p>
            <a:r>
              <a:rPr lang="en-US" b="1" dirty="0" smtClean="0"/>
              <a:t>Overall data</a:t>
            </a:r>
            <a:r>
              <a:rPr lang="en-US" dirty="0" smtClean="0"/>
              <a:t>: </a:t>
            </a:r>
            <a:r>
              <a:rPr lang="en-US" sz="1600" dirty="0" smtClean="0">
                <a:solidFill>
                  <a:schemeClr val="bg1"/>
                </a:solidFill>
              </a:rPr>
              <a:t>in total 14 questions and 11,397 block of answers</a:t>
            </a:r>
            <a:endParaRPr lang="en-US" sz="16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336872"/>
            <a:ext cx="9743840" cy="3856110"/>
          </a:xfrm>
          <a:prstGeom prst="rect">
            <a:avLst/>
          </a:prstGeom>
        </p:spPr>
      </p:pic>
    </p:spTree>
    <p:extLst>
      <p:ext uri="{BB962C8B-B14F-4D97-AF65-F5344CB8AC3E}">
        <p14:creationId xmlns:p14="http://schemas.microsoft.com/office/powerpoint/2010/main" val="3666827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6829"/>
            <a:ext cx="10432472" cy="1364920"/>
          </a:xfrm>
        </p:spPr>
        <p:txBody>
          <a:bodyPr>
            <a:normAutofit/>
          </a:bodyPr>
          <a:lstStyle/>
          <a:p>
            <a:pPr algn="ctr"/>
            <a:r>
              <a:rPr lang="en-US" sz="4000" b="1" dirty="0" smtClean="0">
                <a:solidFill>
                  <a:srgbClr val="FFC000"/>
                </a:solidFill>
              </a:rPr>
              <a:t>RESULTS</a:t>
            </a:r>
            <a:r>
              <a:rPr lang="en-US" b="1" dirty="0">
                <a:solidFill>
                  <a:srgbClr val="FFC000"/>
                </a:solidFill>
              </a:rPr>
              <a:t/>
            </a:r>
            <a:br>
              <a:rPr lang="en-US" b="1" dirty="0">
                <a:solidFill>
                  <a:srgbClr val="FFC000"/>
                </a:solidFill>
              </a:rPr>
            </a:br>
            <a:r>
              <a:rPr lang="en-US" sz="1200" b="1" dirty="0">
                <a:solidFill>
                  <a:srgbClr val="FFC000"/>
                </a:solidFill>
              </a:rPr>
              <a:t> </a:t>
            </a:r>
            <a:r>
              <a:rPr lang="en-US" b="1" dirty="0">
                <a:solidFill>
                  <a:srgbClr val="FFC000"/>
                </a:solidFill>
              </a:rPr>
              <a:t/>
            </a:r>
            <a:br>
              <a:rPr lang="en-US" b="1" dirty="0">
                <a:solidFill>
                  <a:srgbClr val="FFC000"/>
                </a:solidFill>
              </a:rPr>
            </a:br>
            <a:r>
              <a:rPr lang="en-US" sz="3200" dirty="0" smtClean="0"/>
              <a:t>DEMOGRAPHIC</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22</a:t>
            </a:fld>
            <a:endParaRPr lang="en-US"/>
          </a:p>
        </p:txBody>
      </p:sp>
      <p:sp>
        <p:nvSpPr>
          <p:cNvPr id="11" name="TextBox 10"/>
          <p:cNvSpPr txBox="1"/>
          <p:nvPr/>
        </p:nvSpPr>
        <p:spPr>
          <a:xfrm>
            <a:off x="0" y="2160727"/>
            <a:ext cx="10440785" cy="369332"/>
          </a:xfrm>
          <a:prstGeom prst="rect">
            <a:avLst/>
          </a:prstGeom>
          <a:noFill/>
        </p:spPr>
        <p:txBody>
          <a:bodyPr wrap="square" rtlCol="0">
            <a:spAutoFit/>
          </a:bodyPr>
          <a:lstStyle/>
          <a:p>
            <a:pPr algn="ctr"/>
            <a:r>
              <a:rPr lang="en-US" b="1" dirty="0">
                <a:solidFill>
                  <a:schemeClr val="bg1"/>
                </a:solidFill>
              </a:rPr>
              <a:t>GENDER CLASSIFIED BY RESPONDENTS AND EDUCATION</a:t>
            </a:r>
            <a:r>
              <a:rPr lang="en-US" b="1" dirty="0" smtClean="0">
                <a:solidFill>
                  <a:schemeClr val="bg1"/>
                </a:solidFill>
              </a:rPr>
              <a:t> – </a:t>
            </a:r>
            <a:r>
              <a:rPr lang="en-US" b="1" dirty="0">
                <a:solidFill>
                  <a:schemeClr val="bg1"/>
                </a:solidFill>
              </a:rPr>
              <a:t>PRESENTED </a:t>
            </a:r>
            <a:r>
              <a:rPr lang="en-US" b="1" dirty="0" smtClean="0">
                <a:solidFill>
                  <a:schemeClr val="bg1"/>
                </a:solidFill>
              </a:rPr>
              <a:t>VISUALLY</a:t>
            </a:r>
            <a:endParaRPr lang="en-US" dirty="0">
              <a:solidFill>
                <a:schemeClr val="bg1"/>
              </a:solidFill>
            </a:endParaRPr>
          </a:p>
        </p:txBody>
      </p:sp>
      <p:sp>
        <p:nvSpPr>
          <p:cNvPr id="12" name="TextBox 11"/>
          <p:cNvSpPr txBox="1"/>
          <p:nvPr/>
        </p:nvSpPr>
        <p:spPr>
          <a:xfrm>
            <a:off x="597191" y="2542952"/>
            <a:ext cx="4698129" cy="523220"/>
          </a:xfrm>
          <a:prstGeom prst="rect">
            <a:avLst/>
          </a:prstGeom>
          <a:noFill/>
        </p:spPr>
        <p:txBody>
          <a:bodyPr wrap="square" rtlCol="0">
            <a:spAutoFit/>
          </a:bodyPr>
          <a:lstStyle/>
          <a:p>
            <a:r>
              <a:rPr lang="en-US" sz="1400" b="1" dirty="0" smtClean="0"/>
              <a:t>Respondents classified by Gender</a:t>
            </a:r>
            <a:endParaRPr lang="en-US" sz="1400" b="1" dirty="0"/>
          </a:p>
          <a:p>
            <a:endParaRPr lang="en-US" sz="1400" dirty="0"/>
          </a:p>
        </p:txBody>
      </p:sp>
      <p:sp>
        <p:nvSpPr>
          <p:cNvPr id="13" name="TextBox 12"/>
          <p:cNvSpPr txBox="1"/>
          <p:nvPr/>
        </p:nvSpPr>
        <p:spPr>
          <a:xfrm>
            <a:off x="5512923" y="2527014"/>
            <a:ext cx="4698129" cy="523220"/>
          </a:xfrm>
          <a:prstGeom prst="rect">
            <a:avLst/>
          </a:prstGeom>
          <a:noFill/>
        </p:spPr>
        <p:txBody>
          <a:bodyPr wrap="square" rtlCol="0">
            <a:spAutoFit/>
          </a:bodyPr>
          <a:lstStyle/>
          <a:p>
            <a:r>
              <a:rPr lang="en-US" sz="1400" b="1" dirty="0" smtClean="0"/>
              <a:t>Gender classified by Formal Education</a:t>
            </a:r>
            <a:endParaRPr lang="en-US" sz="1400" dirty="0"/>
          </a:p>
          <a:p>
            <a:endParaRPr lang="en-US"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838265"/>
            <a:ext cx="4805842" cy="334640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478" y="2838265"/>
            <a:ext cx="4811056" cy="3346401"/>
          </a:xfrm>
          <a:prstGeom prst="rect">
            <a:avLst/>
          </a:prstGeom>
        </p:spPr>
      </p:pic>
    </p:spTree>
    <p:extLst>
      <p:ext uri="{BB962C8B-B14F-4D97-AF65-F5344CB8AC3E}">
        <p14:creationId xmlns:p14="http://schemas.microsoft.com/office/powerpoint/2010/main" val="2425005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DEMOGRAPHIC</a:t>
            </a:r>
            <a:endParaRPr lang="en-US" sz="3200" dirty="0"/>
          </a:p>
        </p:txBody>
      </p:sp>
      <p:sp>
        <p:nvSpPr>
          <p:cNvPr id="3" name="Content Placeholder 2"/>
          <p:cNvSpPr>
            <a:spLocks noGrp="1"/>
          </p:cNvSpPr>
          <p:nvPr>
            <p:ph sz="half" idx="1"/>
          </p:nvPr>
        </p:nvSpPr>
        <p:spPr>
          <a:xfrm>
            <a:off x="257695" y="2651777"/>
            <a:ext cx="5120983" cy="3574470"/>
          </a:xfrm>
        </p:spPr>
        <p:txBody>
          <a:bodyPr>
            <a:normAutofit/>
          </a:bodyPr>
          <a:lstStyle/>
          <a:p>
            <a:pPr>
              <a:buFont typeface="Wingdings" panose="05000000000000000000" pitchFamily="2" charset="2"/>
              <a:buChar char="Ø"/>
            </a:pPr>
            <a:r>
              <a:rPr lang="en-US" sz="2000" b="1" dirty="0" smtClean="0"/>
              <a:t>Findings</a:t>
            </a:r>
            <a:r>
              <a:rPr lang="en-US" dirty="0" smtClean="0"/>
              <a:t>:</a:t>
            </a:r>
          </a:p>
          <a:p>
            <a:pPr lvl="1">
              <a:buFont typeface="Wingdings" panose="05000000000000000000" pitchFamily="2" charset="2"/>
              <a:buChar char="§"/>
            </a:pPr>
            <a:r>
              <a:rPr lang="en-US" sz="1500" dirty="0">
                <a:solidFill>
                  <a:schemeClr val="bg1"/>
                </a:solidFill>
              </a:rPr>
              <a:t>A surprisingly large majority of respondents identified as </a:t>
            </a:r>
            <a:r>
              <a:rPr lang="en-US" sz="1500" dirty="0" smtClean="0">
                <a:solidFill>
                  <a:schemeClr val="bg1"/>
                </a:solidFill>
              </a:rPr>
              <a:t>‘Man’ (92.5%) </a:t>
            </a:r>
            <a:r>
              <a:rPr lang="en-US" sz="1500" dirty="0">
                <a:solidFill>
                  <a:schemeClr val="bg1"/>
                </a:solidFill>
              </a:rPr>
              <a:t>compared to a very small percentage </a:t>
            </a:r>
            <a:r>
              <a:rPr lang="en-US" sz="1500" dirty="0" smtClean="0">
                <a:solidFill>
                  <a:schemeClr val="bg1"/>
                </a:solidFill>
              </a:rPr>
              <a:t>(6.5%) who </a:t>
            </a:r>
            <a:r>
              <a:rPr lang="en-US" sz="1500" dirty="0">
                <a:solidFill>
                  <a:schemeClr val="bg1"/>
                </a:solidFill>
              </a:rPr>
              <a:t>identified as </a:t>
            </a:r>
            <a:r>
              <a:rPr lang="en-US" sz="1500" dirty="0" smtClean="0">
                <a:solidFill>
                  <a:schemeClr val="bg1"/>
                </a:solidFill>
              </a:rPr>
              <a:t>‘Woman’ </a:t>
            </a:r>
            <a:r>
              <a:rPr lang="en-US" sz="1500" dirty="0">
                <a:solidFill>
                  <a:schemeClr val="bg1"/>
                </a:solidFill>
              </a:rPr>
              <a:t>in terms of their </a:t>
            </a:r>
            <a:r>
              <a:rPr lang="en-US" sz="1500" dirty="0" smtClean="0">
                <a:solidFill>
                  <a:schemeClr val="bg1"/>
                </a:solidFill>
              </a:rPr>
              <a:t>gender.</a:t>
            </a:r>
            <a:endParaRPr lang="mk-MK" sz="1500" dirty="0" smtClean="0">
              <a:solidFill>
                <a:schemeClr val="bg1"/>
              </a:solidFill>
            </a:endParaRPr>
          </a:p>
          <a:p>
            <a:pPr lvl="1">
              <a:buFont typeface="Wingdings" panose="05000000000000000000" pitchFamily="2" charset="2"/>
              <a:buChar char="§"/>
            </a:pPr>
            <a:r>
              <a:rPr lang="en-US" sz="1500" dirty="0">
                <a:solidFill>
                  <a:schemeClr val="bg1"/>
                </a:solidFill>
              </a:rPr>
              <a:t>An insignificantly small </a:t>
            </a:r>
            <a:r>
              <a:rPr lang="en-US" sz="1500" dirty="0" smtClean="0">
                <a:solidFill>
                  <a:schemeClr val="bg1"/>
                </a:solidFill>
              </a:rPr>
              <a:t>percentage</a:t>
            </a:r>
            <a:r>
              <a:rPr lang="mk-MK" sz="1500" dirty="0" smtClean="0">
                <a:solidFill>
                  <a:schemeClr val="bg1"/>
                </a:solidFill>
              </a:rPr>
              <a:t> (</a:t>
            </a:r>
            <a:r>
              <a:rPr lang="en-US" sz="1500" dirty="0" smtClean="0">
                <a:solidFill>
                  <a:schemeClr val="bg1"/>
                </a:solidFill>
              </a:rPr>
              <a:t>&lt; 1%) </a:t>
            </a:r>
            <a:r>
              <a:rPr lang="en-US" sz="1500" dirty="0">
                <a:solidFill>
                  <a:schemeClr val="bg1"/>
                </a:solidFill>
              </a:rPr>
              <a:t>who declared themselves with </a:t>
            </a:r>
            <a:r>
              <a:rPr lang="en-US" sz="1500" dirty="0" smtClean="0">
                <a:solidFill>
                  <a:schemeClr val="bg1"/>
                </a:solidFill>
              </a:rPr>
              <a:t>other </a:t>
            </a:r>
            <a:r>
              <a:rPr lang="en-US" sz="1500" dirty="0">
                <a:solidFill>
                  <a:schemeClr val="bg1"/>
                </a:solidFill>
              </a:rPr>
              <a:t>classification of Gender were also </a:t>
            </a:r>
            <a:r>
              <a:rPr lang="en-US" sz="1500" dirty="0" smtClean="0">
                <a:solidFill>
                  <a:schemeClr val="bg1"/>
                </a:solidFill>
              </a:rPr>
              <a:t>registered.</a:t>
            </a:r>
          </a:p>
          <a:p>
            <a:pPr lvl="1">
              <a:buFont typeface="Wingdings" panose="05000000000000000000" pitchFamily="2" charset="2"/>
              <a:buChar char="§"/>
            </a:pPr>
            <a:r>
              <a:rPr lang="en-US" sz="1500" dirty="0">
                <a:solidFill>
                  <a:schemeClr val="bg1"/>
                </a:solidFill>
              </a:rPr>
              <a:t>More than half of respondents by </a:t>
            </a:r>
            <a:r>
              <a:rPr lang="en-US" sz="1500" dirty="0" smtClean="0">
                <a:solidFill>
                  <a:schemeClr val="bg1"/>
                </a:solidFill>
              </a:rPr>
              <a:t>Gender </a:t>
            </a:r>
            <a:r>
              <a:rPr lang="en-US" sz="1500" dirty="0">
                <a:solidFill>
                  <a:schemeClr val="bg1"/>
                </a:solidFill>
              </a:rPr>
              <a:t>'Men' have a </a:t>
            </a:r>
            <a:r>
              <a:rPr lang="en-US" sz="1500" dirty="0" smtClean="0">
                <a:solidFill>
                  <a:schemeClr val="bg1"/>
                </a:solidFill>
              </a:rPr>
              <a:t>Bachelor's </a:t>
            </a:r>
            <a:r>
              <a:rPr lang="en-US" sz="1500" dirty="0">
                <a:solidFill>
                  <a:schemeClr val="bg1"/>
                </a:solidFill>
              </a:rPr>
              <a:t>degree.</a:t>
            </a:r>
            <a:r>
              <a:rPr lang="mk-MK" sz="1500" dirty="0" smtClean="0">
                <a:solidFill>
                  <a:schemeClr val="bg1"/>
                </a:solidFill>
              </a:rPr>
              <a:t> </a:t>
            </a:r>
            <a:r>
              <a:rPr lang="en-US" sz="1500" dirty="0">
                <a:solidFill>
                  <a:schemeClr val="bg1"/>
                </a:solidFill>
              </a:rPr>
              <a:t>The ratio of formal education among </a:t>
            </a:r>
            <a:r>
              <a:rPr lang="en-US" sz="1500" dirty="0" smtClean="0">
                <a:solidFill>
                  <a:schemeClr val="bg1"/>
                </a:solidFill>
              </a:rPr>
              <a:t>'Women' </a:t>
            </a:r>
            <a:r>
              <a:rPr lang="en-US" sz="1500" dirty="0">
                <a:solidFill>
                  <a:schemeClr val="bg1"/>
                </a:solidFill>
              </a:rPr>
              <a:t>is on the same level as </a:t>
            </a:r>
            <a:r>
              <a:rPr lang="en-US" sz="1500" dirty="0" smtClean="0">
                <a:solidFill>
                  <a:schemeClr val="bg1"/>
                </a:solidFill>
              </a:rPr>
              <a:t>'Men‘.</a:t>
            </a:r>
            <a:endParaRPr lang="mk-MK" sz="1500" dirty="0" smtClean="0">
              <a:solidFill>
                <a:schemeClr val="bg1"/>
              </a:solidFill>
            </a:endParaRPr>
          </a:p>
          <a:p>
            <a:pPr lvl="1">
              <a:buFont typeface="Wingdings" panose="05000000000000000000" pitchFamily="2" charset="2"/>
              <a:buChar char="§"/>
            </a:pPr>
            <a:endParaRPr lang="mk-MK"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a:solidFill>
                <a:schemeClr val="bg1"/>
              </a:solidFill>
            </a:endParaRPr>
          </a:p>
        </p:txBody>
      </p:sp>
      <p:sp>
        <p:nvSpPr>
          <p:cNvPr id="4" name="Content Placeholder 3"/>
          <p:cNvSpPr>
            <a:spLocks noGrp="1"/>
          </p:cNvSpPr>
          <p:nvPr>
            <p:ph sz="half" idx="2"/>
          </p:nvPr>
        </p:nvSpPr>
        <p:spPr>
          <a:xfrm>
            <a:off x="5594123" y="2651776"/>
            <a:ext cx="4838350" cy="3574471"/>
          </a:xfrm>
        </p:spPr>
        <p:txBody>
          <a:bodyPr>
            <a:normAutofit/>
          </a:bodyPr>
          <a:lstStyle/>
          <a:p>
            <a:pPr>
              <a:buFont typeface="Wingdings" panose="05000000000000000000" pitchFamily="2" charset="2"/>
              <a:buChar char="Ø"/>
            </a:pPr>
            <a:r>
              <a:rPr lang="en-US" dirty="0" smtClean="0"/>
              <a:t>Implications:</a:t>
            </a:r>
            <a:endParaRPr lang="mk-MK" dirty="0" smtClean="0"/>
          </a:p>
          <a:p>
            <a:pPr lvl="1">
              <a:buFont typeface="Wingdings" panose="05000000000000000000" pitchFamily="2" charset="2"/>
              <a:buChar char="§"/>
            </a:pPr>
            <a:r>
              <a:rPr lang="en-US" sz="1500" dirty="0">
                <a:solidFill>
                  <a:schemeClr val="bg1"/>
                </a:solidFill>
              </a:rPr>
              <a:t>The disproportionate ratio of respondents in terms of gender is disappointing due to the </a:t>
            </a:r>
            <a:r>
              <a:rPr lang="en-US" sz="1500" dirty="0" smtClean="0">
                <a:solidFill>
                  <a:schemeClr val="bg1"/>
                </a:solidFill>
              </a:rPr>
              <a:t>very low </a:t>
            </a:r>
            <a:r>
              <a:rPr lang="en-US" sz="1500" dirty="0">
                <a:solidFill>
                  <a:schemeClr val="bg1"/>
                </a:solidFill>
              </a:rPr>
              <a:t>response to the survey </a:t>
            </a:r>
            <a:r>
              <a:rPr lang="en-US" sz="1500" dirty="0" smtClean="0">
                <a:solidFill>
                  <a:schemeClr val="bg1"/>
                </a:solidFill>
              </a:rPr>
              <a:t>by responders who identified as ‘Woman’!</a:t>
            </a:r>
            <a:endParaRPr lang="mk-MK" sz="1500" dirty="0" smtClean="0">
              <a:solidFill>
                <a:schemeClr val="bg1"/>
              </a:solidFill>
            </a:endParaRPr>
          </a:p>
          <a:p>
            <a:pPr lvl="1">
              <a:buFont typeface="Wingdings" panose="05000000000000000000" pitchFamily="2" charset="2"/>
              <a:buChar char="§"/>
            </a:pPr>
            <a:r>
              <a:rPr lang="en-US" sz="1500" dirty="0" smtClean="0">
                <a:solidFill>
                  <a:schemeClr val="bg1"/>
                </a:solidFill>
              </a:rPr>
              <a:t>The </a:t>
            </a:r>
            <a:r>
              <a:rPr lang="en-US" sz="1500" dirty="0">
                <a:solidFill>
                  <a:schemeClr val="bg1"/>
                </a:solidFill>
              </a:rPr>
              <a:t>high degree of formal education is understandable because of the problems faced in working with software technologies</a:t>
            </a:r>
            <a:r>
              <a:rPr lang="en-US" sz="1500" dirty="0" smtClean="0">
                <a:solidFill>
                  <a:schemeClr val="bg1"/>
                </a:solidFill>
              </a:rPr>
              <a:t>.</a:t>
            </a:r>
          </a:p>
          <a:p>
            <a:pPr marL="457200" lvl="1" indent="0">
              <a:buNone/>
            </a:pPr>
            <a:endParaRPr lang="mk-MK" sz="1500" dirty="0" smtClean="0">
              <a:solidFill>
                <a:schemeClr val="bg1"/>
              </a:solidFill>
            </a:endParaRPr>
          </a:p>
          <a:p>
            <a:pPr lvl="1">
              <a:buFont typeface="Wingdings" panose="05000000000000000000" pitchFamily="2" charset="2"/>
              <a:buChar char="§"/>
            </a:pPr>
            <a:endParaRPr lang="en-US" sz="1500" dirty="0" smtClean="0">
              <a:solidFill>
                <a:schemeClr val="bg1"/>
              </a:solidFill>
            </a:endParaRPr>
          </a:p>
          <a:p>
            <a:pPr lvl="1">
              <a:buFont typeface="Wingdings" panose="05000000000000000000" pitchFamily="2" charset="2"/>
              <a:buChar char="§"/>
            </a:pPr>
            <a:endParaRPr lang="en-US" sz="1500" dirty="0">
              <a:solidFill>
                <a:schemeClr val="bg1"/>
              </a:solidFill>
            </a:endParaRPr>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23</a:t>
            </a:fld>
            <a:endParaRPr lang="en-US"/>
          </a:p>
        </p:txBody>
      </p:sp>
      <p:sp>
        <p:nvSpPr>
          <p:cNvPr id="7" name="TextBox 6"/>
          <p:cNvSpPr txBox="1"/>
          <p:nvPr/>
        </p:nvSpPr>
        <p:spPr>
          <a:xfrm>
            <a:off x="0" y="2160727"/>
            <a:ext cx="10440785" cy="369332"/>
          </a:xfrm>
          <a:prstGeom prst="rect">
            <a:avLst/>
          </a:prstGeom>
          <a:noFill/>
        </p:spPr>
        <p:txBody>
          <a:bodyPr wrap="square" rtlCol="0">
            <a:spAutoFit/>
          </a:bodyPr>
          <a:lstStyle/>
          <a:p>
            <a:pPr algn="ctr"/>
            <a:r>
              <a:rPr lang="en-US" b="1" dirty="0">
                <a:solidFill>
                  <a:schemeClr val="bg1"/>
                </a:solidFill>
              </a:rPr>
              <a:t>GENDER CLASSIFIED BY RESPONDENTS AND EDUCATION</a:t>
            </a:r>
            <a:r>
              <a:rPr lang="en-US" b="1" dirty="0" smtClean="0">
                <a:solidFill>
                  <a:schemeClr val="bg1"/>
                </a:solidFill>
              </a:rPr>
              <a:t> – Finding &amp; Implications</a:t>
            </a:r>
            <a:endParaRPr lang="en-US" dirty="0">
              <a:solidFill>
                <a:schemeClr val="bg1"/>
              </a:solidFill>
            </a:endParaRPr>
          </a:p>
        </p:txBody>
      </p:sp>
    </p:spTree>
    <p:extLst>
      <p:ext uri="{BB962C8B-B14F-4D97-AF65-F5344CB8AC3E}">
        <p14:creationId xmlns:p14="http://schemas.microsoft.com/office/powerpoint/2010/main" val="2741088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6829"/>
            <a:ext cx="10432472" cy="1364920"/>
          </a:xfrm>
        </p:spPr>
        <p:txBody>
          <a:bodyPr>
            <a:normAutofit/>
          </a:bodyPr>
          <a:lstStyle/>
          <a:p>
            <a:pPr algn="ctr"/>
            <a:r>
              <a:rPr lang="en-US" sz="4000" b="1" dirty="0" smtClean="0">
                <a:solidFill>
                  <a:srgbClr val="FFC000"/>
                </a:solidFill>
              </a:rPr>
              <a:t>RESULTS</a:t>
            </a:r>
            <a:r>
              <a:rPr lang="en-US" b="1" dirty="0">
                <a:solidFill>
                  <a:srgbClr val="FFC000"/>
                </a:solidFill>
              </a:rPr>
              <a:t/>
            </a:r>
            <a:br>
              <a:rPr lang="en-US" b="1" dirty="0">
                <a:solidFill>
                  <a:srgbClr val="FFC000"/>
                </a:solidFill>
              </a:rPr>
            </a:br>
            <a:r>
              <a:rPr lang="en-US" sz="1200" b="1" dirty="0">
                <a:solidFill>
                  <a:srgbClr val="FFC000"/>
                </a:solidFill>
              </a:rPr>
              <a:t> </a:t>
            </a:r>
            <a:r>
              <a:rPr lang="en-US" b="1" dirty="0">
                <a:solidFill>
                  <a:srgbClr val="FFC000"/>
                </a:solidFill>
              </a:rPr>
              <a:t/>
            </a:r>
            <a:br>
              <a:rPr lang="en-US" b="1" dirty="0">
                <a:solidFill>
                  <a:srgbClr val="FFC000"/>
                </a:solidFill>
              </a:rPr>
            </a:br>
            <a:r>
              <a:rPr lang="en-US" sz="3200" dirty="0" smtClean="0"/>
              <a:t>DEMOGRAPHIC</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24</a:t>
            </a:fld>
            <a:endParaRPr lang="en-US"/>
          </a:p>
        </p:txBody>
      </p:sp>
      <p:sp>
        <p:nvSpPr>
          <p:cNvPr id="11" name="TextBox 10"/>
          <p:cNvSpPr txBox="1"/>
          <p:nvPr/>
        </p:nvSpPr>
        <p:spPr>
          <a:xfrm>
            <a:off x="0" y="2160727"/>
            <a:ext cx="10440785" cy="369332"/>
          </a:xfrm>
          <a:prstGeom prst="rect">
            <a:avLst/>
          </a:prstGeom>
          <a:noFill/>
        </p:spPr>
        <p:txBody>
          <a:bodyPr wrap="square" rtlCol="0">
            <a:spAutoFit/>
          </a:bodyPr>
          <a:lstStyle/>
          <a:p>
            <a:pPr algn="ctr"/>
            <a:r>
              <a:rPr lang="en-US" b="1" dirty="0" smtClean="0">
                <a:solidFill>
                  <a:schemeClr val="bg1"/>
                </a:solidFill>
              </a:rPr>
              <a:t>RESPONDENTS CLASSIFIED BY AGE AND COUNTRY – </a:t>
            </a:r>
            <a:r>
              <a:rPr lang="en-US" b="1" dirty="0">
                <a:solidFill>
                  <a:schemeClr val="bg1"/>
                </a:solidFill>
              </a:rPr>
              <a:t>PRESENTED </a:t>
            </a:r>
            <a:r>
              <a:rPr lang="en-US" b="1" dirty="0" smtClean="0">
                <a:solidFill>
                  <a:schemeClr val="bg1"/>
                </a:solidFill>
              </a:rPr>
              <a:t>VISUALLY</a:t>
            </a:r>
            <a:endParaRPr lang="en-US" dirty="0">
              <a:solidFill>
                <a:schemeClr val="bg1"/>
              </a:solidFill>
            </a:endParaRPr>
          </a:p>
        </p:txBody>
      </p:sp>
      <p:sp>
        <p:nvSpPr>
          <p:cNvPr id="12" name="TextBox 11"/>
          <p:cNvSpPr txBox="1"/>
          <p:nvPr/>
        </p:nvSpPr>
        <p:spPr>
          <a:xfrm>
            <a:off x="597191" y="2542952"/>
            <a:ext cx="4698129" cy="523220"/>
          </a:xfrm>
          <a:prstGeom prst="rect">
            <a:avLst/>
          </a:prstGeom>
          <a:noFill/>
        </p:spPr>
        <p:txBody>
          <a:bodyPr wrap="square" rtlCol="0">
            <a:spAutoFit/>
          </a:bodyPr>
          <a:lstStyle/>
          <a:p>
            <a:r>
              <a:rPr lang="en-US" sz="1400" b="1" dirty="0" smtClean="0"/>
              <a:t>Respondents classified by Age</a:t>
            </a:r>
            <a:endParaRPr lang="en-US" sz="1400" b="1" dirty="0"/>
          </a:p>
          <a:p>
            <a:endParaRPr lang="en-US" sz="1400" dirty="0"/>
          </a:p>
        </p:txBody>
      </p:sp>
      <p:sp>
        <p:nvSpPr>
          <p:cNvPr id="13" name="TextBox 12"/>
          <p:cNvSpPr txBox="1"/>
          <p:nvPr/>
        </p:nvSpPr>
        <p:spPr>
          <a:xfrm>
            <a:off x="5512923" y="2527014"/>
            <a:ext cx="4698129" cy="523220"/>
          </a:xfrm>
          <a:prstGeom prst="rect">
            <a:avLst/>
          </a:prstGeom>
          <a:noFill/>
        </p:spPr>
        <p:txBody>
          <a:bodyPr wrap="square" rtlCol="0">
            <a:spAutoFit/>
          </a:bodyPr>
          <a:lstStyle/>
          <a:p>
            <a:r>
              <a:rPr lang="en-US" sz="1400" b="1" dirty="0" smtClean="0"/>
              <a:t>Gender classified by Country</a:t>
            </a:r>
            <a:endParaRPr lang="en-US" sz="1400" dirty="0"/>
          </a:p>
          <a:p>
            <a:endParaRPr lang="en-US" sz="1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838265"/>
            <a:ext cx="4810416" cy="334640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343" y="2838265"/>
            <a:ext cx="4784191" cy="3346401"/>
          </a:xfrm>
          <a:prstGeom prst="rect">
            <a:avLst/>
          </a:prstGeom>
        </p:spPr>
      </p:pic>
    </p:spTree>
    <p:extLst>
      <p:ext uri="{BB962C8B-B14F-4D97-AF65-F5344CB8AC3E}">
        <p14:creationId xmlns:p14="http://schemas.microsoft.com/office/powerpoint/2010/main" val="341145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DEMOGRAPHIC</a:t>
            </a:r>
            <a:endParaRPr lang="en-US" sz="3200" dirty="0"/>
          </a:p>
        </p:txBody>
      </p:sp>
      <p:sp>
        <p:nvSpPr>
          <p:cNvPr id="3" name="Content Placeholder 2"/>
          <p:cNvSpPr>
            <a:spLocks noGrp="1"/>
          </p:cNvSpPr>
          <p:nvPr>
            <p:ph sz="half" idx="1"/>
          </p:nvPr>
        </p:nvSpPr>
        <p:spPr>
          <a:xfrm>
            <a:off x="257695" y="2651777"/>
            <a:ext cx="5120983" cy="3574470"/>
          </a:xfrm>
        </p:spPr>
        <p:txBody>
          <a:bodyPr>
            <a:normAutofit/>
          </a:bodyPr>
          <a:lstStyle/>
          <a:p>
            <a:pPr>
              <a:buFont typeface="Wingdings" panose="05000000000000000000" pitchFamily="2" charset="2"/>
              <a:buChar char="Ø"/>
            </a:pPr>
            <a:r>
              <a:rPr lang="en-US" sz="2000" b="1" dirty="0" smtClean="0"/>
              <a:t>Findings</a:t>
            </a:r>
            <a:r>
              <a:rPr lang="en-US" dirty="0" smtClean="0"/>
              <a:t>:</a:t>
            </a:r>
          </a:p>
          <a:p>
            <a:pPr lvl="1">
              <a:buFont typeface="Wingdings" panose="05000000000000000000" pitchFamily="2" charset="2"/>
              <a:buChar char="§"/>
            </a:pPr>
            <a:r>
              <a:rPr lang="en-US" sz="1500" dirty="0">
                <a:solidFill>
                  <a:schemeClr val="bg1"/>
                </a:solidFill>
              </a:rPr>
              <a:t>Of the respondents, according to their age, the most represented are between the ages of 24 and 30, and the 28-year-olds are the most </a:t>
            </a:r>
            <a:r>
              <a:rPr lang="en-US" sz="1500" dirty="0" smtClean="0">
                <a:solidFill>
                  <a:schemeClr val="bg1"/>
                </a:solidFill>
              </a:rPr>
              <a:t>represented.</a:t>
            </a:r>
          </a:p>
          <a:p>
            <a:pPr lvl="1">
              <a:buFont typeface="Wingdings" panose="05000000000000000000" pitchFamily="2" charset="2"/>
              <a:buChar char="§"/>
            </a:pPr>
            <a:r>
              <a:rPr lang="en-US" sz="1500" dirty="0">
                <a:solidFill>
                  <a:schemeClr val="bg1"/>
                </a:solidFill>
              </a:rPr>
              <a:t>Respondents from </a:t>
            </a:r>
            <a:r>
              <a:rPr lang="en-US" sz="1500" dirty="0" smtClean="0">
                <a:solidFill>
                  <a:schemeClr val="bg1"/>
                </a:solidFill>
              </a:rPr>
              <a:t>135 </a:t>
            </a:r>
            <a:r>
              <a:rPr lang="en-US" sz="1500" dirty="0">
                <a:solidFill>
                  <a:schemeClr val="bg1"/>
                </a:solidFill>
              </a:rPr>
              <a:t>countries were included in the survey. Most of them are from the US, with a number almost four times greater than the second ranked India. This is followed by the United Kingdom, Germany, Canada, etc.</a:t>
            </a:r>
            <a:endParaRPr lang="mk-MK"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smtClean="0">
              <a:solidFill>
                <a:schemeClr val="bg1"/>
              </a:solidFill>
            </a:endParaRPr>
          </a:p>
          <a:p>
            <a:pPr lvl="1">
              <a:buFont typeface="Wingdings" panose="05000000000000000000" pitchFamily="2" charset="2"/>
              <a:buChar char="§"/>
            </a:pPr>
            <a:endParaRPr lang="en-US" sz="1600" dirty="0">
              <a:solidFill>
                <a:schemeClr val="bg1"/>
              </a:solidFill>
            </a:endParaRPr>
          </a:p>
        </p:txBody>
      </p:sp>
      <p:sp>
        <p:nvSpPr>
          <p:cNvPr id="4" name="Content Placeholder 3"/>
          <p:cNvSpPr>
            <a:spLocks noGrp="1"/>
          </p:cNvSpPr>
          <p:nvPr>
            <p:ph sz="half" idx="2"/>
          </p:nvPr>
        </p:nvSpPr>
        <p:spPr>
          <a:xfrm>
            <a:off x="5594123" y="2651776"/>
            <a:ext cx="4838350" cy="3965155"/>
          </a:xfrm>
        </p:spPr>
        <p:txBody>
          <a:bodyPr>
            <a:normAutofit/>
          </a:bodyPr>
          <a:lstStyle/>
          <a:p>
            <a:pPr>
              <a:buFont typeface="Wingdings" panose="05000000000000000000" pitchFamily="2" charset="2"/>
              <a:buChar char="Ø"/>
            </a:pPr>
            <a:r>
              <a:rPr lang="en-US" dirty="0" smtClean="0"/>
              <a:t>Implications:</a:t>
            </a:r>
            <a:endParaRPr lang="mk-MK" dirty="0" smtClean="0"/>
          </a:p>
          <a:p>
            <a:pPr lvl="1">
              <a:buFont typeface="Wingdings" panose="05000000000000000000" pitchFamily="2" charset="2"/>
              <a:buChar char="§"/>
            </a:pPr>
            <a:r>
              <a:rPr lang="en-US" sz="1500" dirty="0">
                <a:solidFill>
                  <a:schemeClr val="bg1"/>
                </a:solidFill>
              </a:rPr>
              <a:t>At the age of under 20 and over 40, the response to the survey is extremely small, which is rather disappointing, because in those age categories there are significant intellectual </a:t>
            </a:r>
            <a:r>
              <a:rPr lang="en-US" sz="1500" dirty="0" smtClean="0">
                <a:solidFill>
                  <a:schemeClr val="bg1"/>
                </a:solidFill>
              </a:rPr>
              <a:t>capacities!</a:t>
            </a:r>
            <a:r>
              <a:rPr lang="mk-MK" sz="1500" dirty="0" smtClean="0">
                <a:solidFill>
                  <a:schemeClr val="bg1"/>
                </a:solidFill>
              </a:rPr>
              <a:t> </a:t>
            </a:r>
            <a:r>
              <a:rPr lang="en-US" sz="1500" dirty="0">
                <a:solidFill>
                  <a:schemeClr val="bg1"/>
                </a:solidFill>
              </a:rPr>
              <a:t>The only respondent at the age of 99 and the three at the age of 16 should serve as a positive example and encouragement!</a:t>
            </a:r>
            <a:r>
              <a:rPr lang="mk-MK" sz="1500" dirty="0" smtClean="0">
                <a:solidFill>
                  <a:schemeClr val="bg1"/>
                </a:solidFill>
              </a:rPr>
              <a:t> </a:t>
            </a:r>
          </a:p>
          <a:p>
            <a:pPr lvl="1">
              <a:buFont typeface="Wingdings" panose="05000000000000000000" pitchFamily="2" charset="2"/>
              <a:buChar char="§"/>
            </a:pPr>
            <a:r>
              <a:rPr lang="en-US" sz="1500" dirty="0">
                <a:solidFill>
                  <a:schemeClr val="bg1"/>
                </a:solidFill>
              </a:rPr>
              <a:t>The large number of countries from which respondents have registered is to be welcomed, but unfortunately the response from many countries is small, especially from China, where only 69 respondents have registered despite the large population and the technological breakthrough in informatics!</a:t>
            </a:r>
            <a:endParaRPr lang="mk-MK" sz="1500" dirty="0" smtClean="0">
              <a:solidFill>
                <a:schemeClr val="bg1"/>
              </a:solidFill>
            </a:endParaRPr>
          </a:p>
          <a:p>
            <a:pPr lvl="1">
              <a:buFont typeface="Wingdings" panose="05000000000000000000" pitchFamily="2" charset="2"/>
              <a:buChar char="§"/>
            </a:pPr>
            <a:endParaRPr lang="en-US" sz="1500" dirty="0" smtClean="0">
              <a:solidFill>
                <a:schemeClr val="bg1"/>
              </a:solidFill>
            </a:endParaRPr>
          </a:p>
          <a:p>
            <a:pPr lvl="1">
              <a:buFont typeface="Wingdings" panose="05000000000000000000" pitchFamily="2" charset="2"/>
              <a:buChar char="§"/>
            </a:pPr>
            <a:endParaRPr lang="en-US" sz="1500" dirty="0">
              <a:solidFill>
                <a:schemeClr val="bg1"/>
              </a:solidFill>
            </a:endParaRPr>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25</a:t>
            </a:fld>
            <a:endParaRPr lang="en-US"/>
          </a:p>
        </p:txBody>
      </p:sp>
      <p:sp>
        <p:nvSpPr>
          <p:cNvPr id="7" name="TextBox 6"/>
          <p:cNvSpPr txBox="1"/>
          <p:nvPr/>
        </p:nvSpPr>
        <p:spPr>
          <a:xfrm>
            <a:off x="0" y="2160727"/>
            <a:ext cx="10440785" cy="369332"/>
          </a:xfrm>
          <a:prstGeom prst="rect">
            <a:avLst/>
          </a:prstGeom>
          <a:noFill/>
        </p:spPr>
        <p:txBody>
          <a:bodyPr wrap="square" rtlCol="0">
            <a:spAutoFit/>
          </a:bodyPr>
          <a:lstStyle/>
          <a:p>
            <a:pPr algn="ctr"/>
            <a:r>
              <a:rPr lang="en-US" b="1" dirty="0">
                <a:solidFill>
                  <a:schemeClr val="bg1"/>
                </a:solidFill>
              </a:rPr>
              <a:t>RESPONDENTS CLASSIFIED BY AGE AND COUNTRY – </a:t>
            </a:r>
            <a:r>
              <a:rPr lang="en-US" b="1" dirty="0" smtClean="0">
                <a:solidFill>
                  <a:schemeClr val="bg1"/>
                </a:solidFill>
              </a:rPr>
              <a:t>Finding &amp; Implications</a:t>
            </a:r>
            <a:endParaRPr lang="en-US" dirty="0">
              <a:solidFill>
                <a:schemeClr val="bg1"/>
              </a:solidFill>
            </a:endParaRPr>
          </a:p>
        </p:txBody>
      </p:sp>
    </p:spTree>
    <p:extLst>
      <p:ext uri="{BB962C8B-B14F-4D97-AF65-F5344CB8AC3E}">
        <p14:creationId xmlns:p14="http://schemas.microsoft.com/office/powerpoint/2010/main" val="484682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DASHBOARD</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CURRENT TECHNOLOGY </a:t>
            </a:r>
            <a:r>
              <a:rPr lang="en-US" sz="3200" dirty="0" smtClean="0"/>
              <a:t>USE                  Dashboard Tab 1</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26</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362" y="2035604"/>
            <a:ext cx="7899456" cy="4457271"/>
          </a:xfrm>
          <a:prstGeom prst="rect">
            <a:avLst/>
          </a:prstGeom>
        </p:spPr>
      </p:pic>
      <p:sp>
        <p:nvSpPr>
          <p:cNvPr id="3" name="TextBox 2"/>
          <p:cNvSpPr txBox="1"/>
          <p:nvPr/>
        </p:nvSpPr>
        <p:spPr>
          <a:xfrm>
            <a:off x="-56866" y="388102"/>
            <a:ext cx="12248866" cy="507831"/>
          </a:xfrm>
          <a:prstGeom prst="rect">
            <a:avLst/>
          </a:prstGeom>
          <a:noFill/>
        </p:spPr>
        <p:txBody>
          <a:bodyPr wrap="none" rtlCol="0">
            <a:spAutoFit/>
          </a:bodyPr>
          <a:lstStyle/>
          <a:p>
            <a:r>
              <a:rPr lang="en-US" sz="900" dirty="0" smtClean="0">
                <a:solidFill>
                  <a:schemeClr val="bg1"/>
                </a:solidFill>
              </a:rPr>
              <a:t>Link: </a:t>
            </a:r>
            <a:r>
              <a:rPr lang="en-US" sz="900" b="1" dirty="0">
                <a:solidFill>
                  <a:schemeClr val="bg1"/>
                </a:solidFill>
                <a:hlinkClick r:id="rId3"/>
              </a:rPr>
              <a:t>https://us1.ca.analytics.ibm.com/bi/?perspective=dashboard&amp;pathRef=.my_folders%2FCapstone%2BProject%2B-%2BFinal%2BPresentation&amp;action=view&amp;mode=dashboard&amp;subView=model00000187ab0d1feb_00000000</a:t>
            </a:r>
            <a:endParaRPr lang="en-US" sz="900" b="1"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4141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DASHBOARD</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FUTURE TECHNOLOGY </a:t>
            </a:r>
            <a:r>
              <a:rPr lang="en-US" sz="3200" dirty="0" smtClean="0"/>
              <a:t>TREND               Dashboard </a:t>
            </a:r>
            <a:r>
              <a:rPr lang="en-US" sz="3200" dirty="0"/>
              <a:t>Tab </a:t>
            </a:r>
            <a:r>
              <a:rPr lang="en-US" sz="3200" dirty="0" smtClean="0"/>
              <a:t>2</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27</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362" y="2036618"/>
            <a:ext cx="7899456" cy="4456258"/>
          </a:xfrm>
          <a:prstGeom prst="rect">
            <a:avLst/>
          </a:prstGeom>
        </p:spPr>
      </p:pic>
      <p:sp>
        <p:nvSpPr>
          <p:cNvPr id="7" name="TextBox 6"/>
          <p:cNvSpPr txBox="1"/>
          <p:nvPr/>
        </p:nvSpPr>
        <p:spPr>
          <a:xfrm>
            <a:off x="-56866" y="388102"/>
            <a:ext cx="12248866" cy="507831"/>
          </a:xfrm>
          <a:prstGeom prst="rect">
            <a:avLst/>
          </a:prstGeom>
          <a:noFill/>
        </p:spPr>
        <p:txBody>
          <a:bodyPr wrap="none" rtlCol="0">
            <a:spAutoFit/>
          </a:bodyPr>
          <a:lstStyle/>
          <a:p>
            <a:r>
              <a:rPr lang="en-US" sz="900" dirty="0" smtClean="0">
                <a:solidFill>
                  <a:schemeClr val="bg1"/>
                </a:solidFill>
              </a:rPr>
              <a:t>Link: </a:t>
            </a:r>
            <a:r>
              <a:rPr lang="en-US" sz="900" b="1" dirty="0">
                <a:solidFill>
                  <a:schemeClr val="bg1"/>
                </a:solidFill>
                <a:hlinkClick r:id="rId3"/>
              </a:rPr>
              <a:t>https://us1.ca.analytics.ibm.com/bi/?perspective=dashboard&amp;pathRef=.my_folders%2FCapstone%2BProject%2B-%2BFinal%2BPresentation&amp;action=view&amp;mode=dashboard&amp;subView=model00000187ab0d1feb_00000000</a:t>
            </a:r>
            <a:endParaRPr lang="en-US" sz="900" b="1"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206671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DASHBOARD</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DEMOGRAPHIC                                      Dashboard </a:t>
            </a:r>
            <a:r>
              <a:rPr lang="en-US" sz="3200" dirty="0"/>
              <a:t>Tab </a:t>
            </a:r>
            <a:r>
              <a:rPr lang="en-US" sz="3200" dirty="0" smtClean="0"/>
              <a:t>3</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362" y="2036618"/>
            <a:ext cx="7899456" cy="4456258"/>
          </a:xfrm>
          <a:prstGeom prst="rect">
            <a:avLst/>
          </a:prstGeom>
        </p:spPr>
      </p:pic>
      <p:sp>
        <p:nvSpPr>
          <p:cNvPr id="7" name="TextBox 6"/>
          <p:cNvSpPr txBox="1"/>
          <p:nvPr/>
        </p:nvSpPr>
        <p:spPr>
          <a:xfrm>
            <a:off x="-56866" y="388102"/>
            <a:ext cx="12248866" cy="507831"/>
          </a:xfrm>
          <a:prstGeom prst="rect">
            <a:avLst/>
          </a:prstGeom>
          <a:noFill/>
        </p:spPr>
        <p:txBody>
          <a:bodyPr wrap="none" rtlCol="0">
            <a:spAutoFit/>
          </a:bodyPr>
          <a:lstStyle/>
          <a:p>
            <a:r>
              <a:rPr lang="en-US" sz="900" dirty="0" smtClean="0">
                <a:solidFill>
                  <a:schemeClr val="bg1"/>
                </a:solidFill>
              </a:rPr>
              <a:t>Link: </a:t>
            </a:r>
            <a:r>
              <a:rPr lang="en-US" sz="900" b="1" dirty="0">
                <a:solidFill>
                  <a:schemeClr val="bg1"/>
                </a:solidFill>
                <a:hlinkClick r:id="rId3"/>
              </a:rPr>
              <a:t>https://us1.ca.analytics.ibm.com/bi/?perspective=dashboard&amp;pathRef=.my_folders%2FCapstone%2BProject%2B-%2BFinal%2BPresentation&amp;action=view&amp;mode=dashboard&amp;subView=model00000187ab0d1feb_00000000</a:t>
            </a:r>
            <a:endParaRPr lang="en-US" sz="900" b="1"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41652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fontScale="90000"/>
          </a:bodyPr>
          <a:lstStyle/>
          <a:p>
            <a:pPr algn="ctr"/>
            <a:r>
              <a:rPr lang="en-US" sz="4400" b="1" dirty="0" smtClean="0">
                <a:solidFill>
                  <a:srgbClr val="FFC000"/>
                </a:solidFill>
              </a:rPr>
              <a:t>OVERALL</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smtClean="0"/>
              <a:t>Findings                                                     I</a:t>
            </a:r>
            <a:r>
              <a:rPr lang="en-US" dirty="0"/>
              <a:t>m</a:t>
            </a:r>
            <a:r>
              <a:rPr lang="en-US" dirty="0" smtClean="0"/>
              <a:t>plications</a:t>
            </a:r>
            <a:endParaRPr lang="en-US"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29</a:t>
            </a:fld>
            <a:endParaRPr lang="en-US"/>
          </a:p>
        </p:txBody>
      </p:sp>
      <p:sp>
        <p:nvSpPr>
          <p:cNvPr id="7" name="Content Placeholder 2"/>
          <p:cNvSpPr>
            <a:spLocks noGrp="1"/>
          </p:cNvSpPr>
          <p:nvPr>
            <p:ph idx="1"/>
          </p:nvPr>
        </p:nvSpPr>
        <p:spPr>
          <a:xfrm>
            <a:off x="383574" y="2111433"/>
            <a:ext cx="5084166" cy="4186730"/>
          </a:xfrm>
        </p:spPr>
        <p:txBody>
          <a:bodyPr>
            <a:normAutofit/>
          </a:bodyPr>
          <a:lstStyle/>
          <a:p>
            <a:pPr>
              <a:buFont typeface="Wingdings" panose="05000000000000000000" pitchFamily="2" charset="2"/>
              <a:buChar char="Ø"/>
            </a:pPr>
            <a:r>
              <a:rPr lang="en-US" sz="1500" dirty="0"/>
              <a:t>Java Script, HTML/CSS and in the future retains the leading interest among users of software technologies. </a:t>
            </a:r>
            <a:endParaRPr lang="en-US" sz="1500" dirty="0" smtClean="0"/>
          </a:p>
          <a:p>
            <a:pPr>
              <a:buFont typeface="Wingdings" panose="05000000000000000000" pitchFamily="2" charset="2"/>
              <a:buChar char="Ø"/>
            </a:pPr>
            <a:r>
              <a:rPr lang="en-US" sz="1500" dirty="0" smtClean="0"/>
              <a:t>A </a:t>
            </a:r>
            <a:r>
              <a:rPr lang="en-US" sz="1500" dirty="0"/>
              <a:t>significantly increased interest is being shown for </a:t>
            </a:r>
            <a:r>
              <a:rPr lang="en-US" sz="1500" dirty="0" smtClean="0"/>
              <a:t>Python </a:t>
            </a:r>
            <a:r>
              <a:rPr lang="en-US" sz="1500" dirty="0"/>
              <a:t>in the </a:t>
            </a:r>
            <a:r>
              <a:rPr lang="en-US" sz="1500" dirty="0" smtClean="0"/>
              <a:t>future.</a:t>
            </a:r>
            <a:endParaRPr lang="mk-MK" sz="1500" dirty="0" smtClean="0"/>
          </a:p>
          <a:p>
            <a:pPr>
              <a:buFont typeface="Wingdings" panose="05000000000000000000" pitchFamily="2" charset="2"/>
              <a:buChar char="Ø"/>
            </a:pPr>
            <a:r>
              <a:rPr lang="en-US" sz="1500" dirty="0" smtClean="0"/>
              <a:t>With </a:t>
            </a:r>
            <a:r>
              <a:rPr lang="en-US" sz="1500" dirty="0"/>
              <a:t>Databases, the situation is more dynamic. PostgreSQL, MongoDB and </a:t>
            </a:r>
            <a:r>
              <a:rPr lang="en-US" sz="1500" dirty="0" err="1"/>
              <a:t>Redis</a:t>
            </a:r>
            <a:r>
              <a:rPr lang="en-US" sz="1500" dirty="0"/>
              <a:t> are much more attractive for the future than MySQL and Microsoft SQL Server</a:t>
            </a:r>
            <a:r>
              <a:rPr lang="en-US" sz="1500" dirty="0" smtClean="0"/>
              <a:t>.</a:t>
            </a:r>
            <a:endParaRPr lang="mk-MK" sz="1500" dirty="0" smtClean="0"/>
          </a:p>
          <a:p>
            <a:pPr>
              <a:buFont typeface="Wingdings" panose="05000000000000000000" pitchFamily="2" charset="2"/>
              <a:buChar char="Ø"/>
            </a:pPr>
            <a:r>
              <a:rPr lang="en-US" sz="1500" dirty="0" smtClean="0"/>
              <a:t>In </a:t>
            </a:r>
            <a:r>
              <a:rPr lang="en-US" sz="1500" dirty="0"/>
              <a:t>the field of Web Frameworks, </a:t>
            </a:r>
            <a:r>
              <a:rPr lang="en-US" sz="1500" b="1" dirty="0"/>
              <a:t>JQuery</a:t>
            </a:r>
            <a:r>
              <a:rPr lang="en-US" sz="1500" dirty="0" smtClean="0"/>
              <a:t> </a:t>
            </a:r>
            <a:r>
              <a:rPr lang="en-US" sz="1500" dirty="0"/>
              <a:t>fatigue is evident, as is the growing interest in </a:t>
            </a:r>
            <a:r>
              <a:rPr lang="en-US" sz="1500" b="1" dirty="0"/>
              <a:t>React.js</a:t>
            </a:r>
            <a:r>
              <a:rPr lang="en-US" sz="1500" dirty="0" smtClean="0"/>
              <a:t>, </a:t>
            </a:r>
            <a:r>
              <a:rPr lang="en-US" sz="1500" dirty="0"/>
              <a:t>and especially </a:t>
            </a:r>
            <a:r>
              <a:rPr lang="en-US" sz="1500" b="1" dirty="0" smtClean="0"/>
              <a:t>Vue.js</a:t>
            </a:r>
            <a:endParaRPr lang="mk-MK" sz="1500" b="1" dirty="0" smtClean="0"/>
          </a:p>
          <a:p>
            <a:pPr>
              <a:buFont typeface="Wingdings" panose="05000000000000000000" pitchFamily="2" charset="2"/>
              <a:buChar char="Ø"/>
            </a:pPr>
            <a:r>
              <a:rPr lang="en-US" sz="1500" b="1" dirty="0"/>
              <a:t>The result obtained from the demographic structure of the respondents in terms of gender is striking. Even 92.5% declared that they were </a:t>
            </a:r>
            <a:r>
              <a:rPr lang="en-US" sz="1500" b="1" dirty="0" smtClean="0"/>
              <a:t>men</a:t>
            </a:r>
            <a:r>
              <a:rPr lang="mk-MK" sz="1500" b="1" dirty="0" smtClean="0"/>
              <a:t>, </a:t>
            </a:r>
            <a:r>
              <a:rPr lang="en-US" sz="1500" b="1" dirty="0" smtClean="0"/>
              <a:t>and only </a:t>
            </a:r>
            <a:r>
              <a:rPr lang="en-US" sz="1500" b="1" dirty="0"/>
              <a:t>6.5% of respondents in the field of software technologies are </a:t>
            </a:r>
            <a:r>
              <a:rPr lang="en-US" sz="1500" b="1" dirty="0" smtClean="0"/>
              <a:t>women</a:t>
            </a:r>
            <a:r>
              <a:rPr lang="mk-MK" sz="1500" b="1" dirty="0" smtClean="0"/>
              <a:t>.</a:t>
            </a:r>
          </a:p>
          <a:p>
            <a:pPr>
              <a:buFont typeface="Wingdings" panose="05000000000000000000" pitchFamily="2" charset="2"/>
              <a:buChar char="Ø"/>
            </a:pPr>
            <a:endParaRPr lang="en-US" sz="1400" b="1" dirty="0"/>
          </a:p>
          <a:p>
            <a:endParaRPr lang="en-US" sz="1400" dirty="0"/>
          </a:p>
        </p:txBody>
      </p:sp>
      <p:sp>
        <p:nvSpPr>
          <p:cNvPr id="8" name="Content Placeholder 2"/>
          <p:cNvSpPr>
            <a:spLocks noGrp="1"/>
          </p:cNvSpPr>
          <p:nvPr>
            <p:ph idx="1"/>
          </p:nvPr>
        </p:nvSpPr>
        <p:spPr>
          <a:xfrm>
            <a:off x="5533054" y="2111433"/>
            <a:ext cx="4899419" cy="4186730"/>
          </a:xfrm>
        </p:spPr>
        <p:txBody>
          <a:bodyPr>
            <a:normAutofit/>
          </a:bodyPr>
          <a:lstStyle/>
          <a:p>
            <a:pPr>
              <a:buFont typeface="Wingdings" panose="05000000000000000000" pitchFamily="2" charset="2"/>
              <a:buChar char="Ø"/>
            </a:pPr>
            <a:r>
              <a:rPr lang="en-US" sz="1500" dirty="0"/>
              <a:t>M</a:t>
            </a:r>
            <a:r>
              <a:rPr lang="en-US" sz="1500" dirty="0" smtClean="0"/>
              <a:t>ost </a:t>
            </a:r>
            <a:r>
              <a:rPr lang="en-US" sz="1500" dirty="0"/>
              <a:t>of the respondents are oriented towards WEB software technologies, and they will maintain the same interest in the </a:t>
            </a:r>
            <a:r>
              <a:rPr lang="en-US" sz="1500" dirty="0" smtClean="0"/>
              <a:t>future.</a:t>
            </a:r>
          </a:p>
          <a:p>
            <a:pPr>
              <a:buFont typeface="Wingdings" panose="05000000000000000000" pitchFamily="2" charset="2"/>
              <a:buChar char="Ø"/>
            </a:pPr>
            <a:r>
              <a:rPr lang="en-US" sz="1500" dirty="0"/>
              <a:t>The analysis indicates a growing interest in interpreted programming languages</a:t>
            </a:r>
            <a:r>
              <a:rPr lang="en-US" sz="1500" dirty="0" smtClean="0"/>
              <a:t>.</a:t>
            </a:r>
            <a:endParaRPr lang="mk-MK" sz="1500" dirty="0" smtClean="0"/>
          </a:p>
          <a:p>
            <a:pPr>
              <a:buFont typeface="Wingdings" panose="05000000000000000000" pitchFamily="2" charset="2"/>
              <a:buChar char="Ø"/>
            </a:pPr>
            <a:r>
              <a:rPr lang="en-US" sz="1500" dirty="0"/>
              <a:t>Interest in open source software for databases is also growing significantly</a:t>
            </a:r>
            <a:r>
              <a:rPr lang="en-US" sz="1500" dirty="0" smtClean="0"/>
              <a:t>.</a:t>
            </a:r>
            <a:endParaRPr lang="mk-MK" sz="1500" dirty="0" smtClean="0"/>
          </a:p>
          <a:p>
            <a:pPr>
              <a:buFont typeface="Wingdings" panose="05000000000000000000" pitchFamily="2" charset="2"/>
              <a:buChar char="Ø"/>
            </a:pPr>
            <a:r>
              <a:rPr lang="en-US" sz="1500" dirty="0" smtClean="0"/>
              <a:t>With </a:t>
            </a:r>
            <a:r>
              <a:rPr lang="en-US" sz="1500" dirty="0"/>
              <a:t>such a small percentage of respondents who declare themselves as Women, the real picture is distorted in all segments of the population that deals with software technologies</a:t>
            </a:r>
            <a:r>
              <a:rPr lang="en-US" sz="1500" dirty="0" smtClean="0"/>
              <a:t>.</a:t>
            </a:r>
          </a:p>
          <a:p>
            <a:pPr>
              <a:buFont typeface="Wingdings" panose="05000000000000000000" pitchFamily="2" charset="2"/>
              <a:buChar char="Ø"/>
            </a:pPr>
            <a:endParaRPr lang="en-US" sz="1400" dirty="0" smtClean="0"/>
          </a:p>
          <a:p>
            <a:pPr>
              <a:buFont typeface="Wingdings" panose="05000000000000000000" pitchFamily="2" charset="2"/>
              <a:buChar char="Ø"/>
            </a:pPr>
            <a:endParaRPr lang="en-US" sz="1400" dirty="0" smtClean="0"/>
          </a:p>
          <a:p>
            <a:pPr>
              <a:buFont typeface="Wingdings" panose="05000000000000000000" pitchFamily="2" charset="2"/>
              <a:buChar char="Ø"/>
            </a:pPr>
            <a:endParaRPr lang="en-US" sz="1400" b="1" dirty="0"/>
          </a:p>
          <a:p>
            <a:endParaRPr lang="en-US" sz="1400" dirty="0"/>
          </a:p>
        </p:txBody>
      </p:sp>
    </p:spTree>
    <p:extLst>
      <p:ext uri="{BB962C8B-B14F-4D97-AF65-F5344CB8AC3E}">
        <p14:creationId xmlns:p14="http://schemas.microsoft.com/office/powerpoint/2010/main" val="16704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141"/>
            <a:ext cx="10432473" cy="1363287"/>
          </a:xfrm>
        </p:spPr>
        <p:txBody>
          <a:bodyPr>
            <a:normAutofit/>
          </a:bodyPr>
          <a:lstStyle/>
          <a:p>
            <a:pPr algn="ctr"/>
            <a:r>
              <a:rPr lang="en-US" sz="4000" b="1" dirty="0" smtClean="0">
                <a:solidFill>
                  <a:srgbClr val="FFC000"/>
                </a:solidFill>
              </a:rPr>
              <a:t>TABLE OF CONTENTS</a:t>
            </a:r>
            <a:endParaRPr lang="en-US" sz="4000" b="1" dirty="0">
              <a:solidFill>
                <a:srgbClr val="FFC000"/>
              </a:solidFill>
            </a:endParaRPr>
          </a:p>
        </p:txBody>
      </p:sp>
      <p:sp>
        <p:nvSpPr>
          <p:cNvPr id="3" name="Content Placeholder 2"/>
          <p:cNvSpPr>
            <a:spLocks noGrp="1"/>
          </p:cNvSpPr>
          <p:nvPr>
            <p:ph sz="half" idx="1"/>
          </p:nvPr>
        </p:nvSpPr>
        <p:spPr>
          <a:xfrm>
            <a:off x="233266" y="2336873"/>
            <a:ext cx="4870580" cy="3599316"/>
          </a:xfrm>
        </p:spPr>
        <p:txBody>
          <a:bodyPr>
            <a:normAutofit fontScale="92500" lnSpcReduction="20000"/>
          </a:bodyPr>
          <a:lstStyle/>
          <a:p>
            <a:pPr marL="457200" indent="-457200">
              <a:buFont typeface="+mj-lt"/>
              <a:buAutoNum type="arabicPeriod"/>
            </a:pPr>
            <a:r>
              <a:rPr lang="en-US" sz="1800" b="1" dirty="0" smtClean="0"/>
              <a:t>Introduction</a:t>
            </a:r>
            <a:endParaRPr lang="en-US" sz="1800" b="1" dirty="0" smtClean="0"/>
          </a:p>
          <a:p>
            <a:pPr marL="457200" indent="-457200">
              <a:buFont typeface="+mj-lt"/>
              <a:buAutoNum type="arabicPeriod"/>
            </a:pPr>
            <a:r>
              <a:rPr lang="en-US" sz="1800" b="1" dirty="0" smtClean="0"/>
              <a:t>Objectives</a:t>
            </a:r>
            <a:endParaRPr lang="en-US" sz="1800" b="1" dirty="0" smtClean="0"/>
          </a:p>
          <a:p>
            <a:pPr marL="457200" indent="-457200">
              <a:buFont typeface="+mj-lt"/>
              <a:buAutoNum type="arabicPeriod"/>
            </a:pPr>
            <a:r>
              <a:rPr lang="en-US" sz="1800" b="1" dirty="0" smtClean="0"/>
              <a:t>Methodology</a:t>
            </a:r>
          </a:p>
          <a:p>
            <a:pPr marL="457200" indent="-457200">
              <a:buFont typeface="+mj-lt"/>
              <a:buAutoNum type="arabicPeriod"/>
            </a:pPr>
            <a:r>
              <a:rPr lang="en-US" sz="1800" b="1" dirty="0" smtClean="0"/>
              <a:t>Results</a:t>
            </a:r>
          </a:p>
          <a:p>
            <a:pPr lvl="1">
              <a:buFont typeface="Wingdings" panose="05000000000000000000" pitchFamily="2" charset="2"/>
              <a:buChar char="Ø"/>
            </a:pPr>
            <a:r>
              <a:rPr lang="en-US" sz="1800" b="1" dirty="0" smtClean="0"/>
              <a:t>Data</a:t>
            </a:r>
          </a:p>
          <a:p>
            <a:pPr lvl="1">
              <a:buFont typeface="Wingdings" panose="05000000000000000000" pitchFamily="2" charset="2"/>
              <a:buChar char="Ø"/>
            </a:pPr>
            <a:r>
              <a:rPr lang="en-US" sz="1800" b="1" dirty="0" smtClean="0"/>
              <a:t>Visualizations</a:t>
            </a:r>
          </a:p>
          <a:p>
            <a:pPr lvl="1">
              <a:buFont typeface="Wingdings" panose="05000000000000000000" pitchFamily="2" charset="2"/>
              <a:buChar char="Ø"/>
            </a:pPr>
            <a:r>
              <a:rPr lang="en-US" dirty="0"/>
              <a:t>F</a:t>
            </a:r>
            <a:r>
              <a:rPr lang="en-US" dirty="0" smtClean="0"/>
              <a:t>indings </a:t>
            </a:r>
            <a:r>
              <a:rPr lang="en-US" dirty="0"/>
              <a:t>&amp; </a:t>
            </a:r>
            <a:r>
              <a:rPr lang="en-US" dirty="0" smtClean="0"/>
              <a:t>Implications</a:t>
            </a:r>
            <a:endParaRPr lang="en-US" sz="1800" b="1" dirty="0"/>
          </a:p>
          <a:p>
            <a:pPr lvl="1">
              <a:buFont typeface="Wingdings" panose="05000000000000000000" pitchFamily="2" charset="2"/>
              <a:buChar char="Ø"/>
            </a:pPr>
            <a:r>
              <a:rPr lang="en-US" sz="1800" b="1" dirty="0" smtClean="0"/>
              <a:t>Dashboards</a:t>
            </a:r>
          </a:p>
          <a:p>
            <a:pPr marL="457200" indent="-457200">
              <a:buFont typeface="+mj-lt"/>
              <a:buAutoNum type="arabicPeriod"/>
            </a:pPr>
            <a:r>
              <a:rPr lang="en-US" sz="1800" b="1" dirty="0" err="1" smtClean="0"/>
              <a:t>Overal</a:t>
            </a:r>
            <a:r>
              <a:rPr lang="en-US" sz="1800" b="1" dirty="0" smtClean="0"/>
              <a:t> Findings and Implications</a:t>
            </a:r>
          </a:p>
          <a:p>
            <a:pPr marL="457200" indent="-457200">
              <a:buFont typeface="+mj-lt"/>
              <a:buAutoNum type="arabicPeriod"/>
            </a:pPr>
            <a:r>
              <a:rPr lang="en-US" sz="1800" b="1" dirty="0" smtClean="0"/>
              <a:t>Conclusion</a:t>
            </a:r>
          </a:p>
          <a:p>
            <a:pPr marL="457200" indent="-457200">
              <a:buFont typeface="+mj-lt"/>
              <a:buAutoNum type="arabicPeriod"/>
            </a:pPr>
            <a:r>
              <a:rPr lang="en-US" sz="1800" b="1" dirty="0" smtClean="0"/>
              <a:t>Appendix</a:t>
            </a:r>
          </a:p>
          <a:p>
            <a:pPr marL="457200" indent="-457200">
              <a:buFont typeface="+mj-lt"/>
              <a:buAutoNum type="arabicPeriod"/>
            </a:pPr>
            <a:r>
              <a:rPr lang="en-US" sz="1800" b="1" dirty="0" smtClean="0"/>
              <a:t>References</a:t>
            </a:r>
          </a:p>
          <a:p>
            <a:pPr marL="0" indent="0">
              <a:buNone/>
            </a:pPr>
            <a:endParaRPr lang="en-US" sz="1800" b="1" dirty="0" smtClean="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59857" y="2144685"/>
            <a:ext cx="6072616" cy="3612303"/>
          </a:xfrm>
          <a:prstGeom prst="ellipse">
            <a:avLst/>
          </a:prstGeom>
          <a:ln w="63500" cap="rnd">
            <a:solidFill>
              <a:srgbClr val="333333"/>
            </a:solidFill>
          </a:ln>
          <a:effectLst>
            <a:glow rad="355600">
              <a:schemeClr val="accent1">
                <a:alpha val="52000"/>
              </a:schemeClr>
            </a:glow>
            <a:outerShdw blurRad="381000" dist="292100" dir="5400000" sx="-80000" sy="-18000" rotWithShape="0">
              <a:srgbClr val="000000">
                <a:alpha val="79000"/>
              </a:srgbClr>
            </a:outerShdw>
            <a:softEdge rad="0"/>
          </a:effectLst>
          <a:scene3d>
            <a:camera prst="orthographicFront"/>
            <a:lightRig rig="contrasting" dir="t">
              <a:rot lat="0" lon="0" rev="3000000"/>
            </a:lightRig>
          </a:scene3d>
          <a:sp3d contourW="7620">
            <a:bevelT w="95250" h="31750" prst="riblet"/>
            <a:contourClr>
              <a:srgbClr val="333333"/>
            </a:contourClr>
          </a:sp3d>
        </p:spPr>
      </p:pic>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endParaRPr lang="mk-MK" b="1" dirty="0" smtClean="0">
              <a:solidFill>
                <a:srgbClr val="FFC000"/>
              </a:solidFill>
            </a:endParaRP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a:t>
            </a:fld>
            <a:endParaRPr lang="en-US"/>
          </a:p>
        </p:txBody>
      </p:sp>
    </p:spTree>
    <p:extLst>
      <p:ext uri="{BB962C8B-B14F-4D97-AF65-F5344CB8AC3E}">
        <p14:creationId xmlns:p14="http://schemas.microsoft.com/office/powerpoint/2010/main" val="2385616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CONCLUSION</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OVERAL</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30</a:t>
            </a:fld>
            <a:endParaRPr lang="en-US"/>
          </a:p>
        </p:txBody>
      </p:sp>
      <p:sp>
        <p:nvSpPr>
          <p:cNvPr id="3" name="TextBox 2"/>
          <p:cNvSpPr txBox="1"/>
          <p:nvPr/>
        </p:nvSpPr>
        <p:spPr>
          <a:xfrm>
            <a:off x="680321" y="2183362"/>
            <a:ext cx="9752152" cy="3877985"/>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Developers who work on some functional programming languages, such as </a:t>
            </a:r>
            <a:r>
              <a:rPr lang="en-US" sz="1400" dirty="0" err="1"/>
              <a:t>Clojure</a:t>
            </a:r>
            <a:r>
              <a:rPr lang="en-US" sz="1400" dirty="0"/>
              <a:t> and F#, are the best paid in the field of software technologies. On the other hand, those who work in a web environment, as well as with a general-purpose interpreted programming language like Python, are rather less paid, but are still the most </a:t>
            </a:r>
            <a:r>
              <a:rPr lang="en-US" sz="1400" dirty="0" smtClean="0"/>
              <a:t>desired</a:t>
            </a:r>
            <a:r>
              <a:rPr lang="en-US" sz="1400" dirty="0"/>
              <a:t>! I guess the answer lies in the following</a:t>
            </a:r>
            <a:r>
              <a:rPr lang="en-US" sz="1400" dirty="0" smtClean="0"/>
              <a:t>:</a:t>
            </a:r>
            <a:endParaRPr lang="mk-MK" sz="1400" dirty="0" smtClean="0"/>
          </a:p>
          <a:p>
            <a:pPr marL="742950" lvl="1" indent="-285750">
              <a:buFont typeface="Wingdings" panose="05000000000000000000" pitchFamily="2" charset="2"/>
              <a:buChar char="v"/>
            </a:pPr>
            <a:r>
              <a:rPr lang="en-US" sz="1400" dirty="0"/>
              <a:t>All the most desirable ones are open-source, and this brings with it huge advantages in their development. A  huge community of developers who contribute to a wide range of open-source libraries, frameworks, help, support, ideas etc.</a:t>
            </a:r>
          </a:p>
          <a:p>
            <a:pPr marL="742950" lvl="1" indent="-285750">
              <a:buFont typeface="Wingdings" panose="05000000000000000000" pitchFamily="2" charset="2"/>
              <a:buChar char="v"/>
            </a:pPr>
            <a:r>
              <a:rPr lang="en-US" sz="1400" dirty="0"/>
              <a:t>They are attractive, creative and dynamic in nature.</a:t>
            </a:r>
            <a:endParaRPr lang="mk-MK" sz="1400" dirty="0"/>
          </a:p>
          <a:p>
            <a:pPr marL="742950" lvl="1" indent="-285750">
              <a:buFont typeface="Wingdings" panose="05000000000000000000" pitchFamily="2" charset="2"/>
              <a:buChar char="v"/>
            </a:pPr>
            <a:r>
              <a:rPr lang="en-US" sz="1400" dirty="0"/>
              <a:t>They are relatively easy to learn</a:t>
            </a:r>
            <a:r>
              <a:rPr lang="en-US" sz="1400" dirty="0" smtClean="0"/>
              <a:t>.</a:t>
            </a:r>
            <a:endParaRPr lang="mk-MK" sz="1400" dirty="0" smtClean="0"/>
          </a:p>
          <a:p>
            <a:pPr marL="285750" indent="-285750">
              <a:buFont typeface="Wingdings" panose="05000000000000000000" pitchFamily="2" charset="2"/>
              <a:buChar char="Ø"/>
            </a:pPr>
            <a:r>
              <a:rPr lang="en-US" sz="1400" dirty="0"/>
              <a:t>The versatility of Python's usability is dynamically making it an increasingly sought-after and paid-for programming language</a:t>
            </a:r>
            <a:r>
              <a:rPr lang="en-US" sz="1400" dirty="0" smtClean="0"/>
              <a:t>.</a:t>
            </a:r>
            <a:endParaRPr lang="mk-MK" sz="1400" dirty="0" smtClean="0"/>
          </a:p>
          <a:p>
            <a:pPr marL="285750" indent="-285750">
              <a:buFont typeface="Wingdings" panose="05000000000000000000" pitchFamily="2" charset="2"/>
              <a:buChar char="Ø"/>
            </a:pPr>
            <a:r>
              <a:rPr lang="en-US" sz="1400" dirty="0"/>
              <a:t>The general technological development and the needs of innovation are a generator for changes and advancement in software technologies</a:t>
            </a:r>
            <a:r>
              <a:rPr lang="en-US" sz="1400" dirty="0" smtClean="0"/>
              <a:t>.</a:t>
            </a:r>
            <a:endParaRPr lang="mk-MK" sz="1400" dirty="0" smtClean="0"/>
          </a:p>
          <a:p>
            <a:pPr marL="285750" indent="-285750">
              <a:buFont typeface="Wingdings" panose="05000000000000000000" pitchFamily="2" charset="2"/>
              <a:buChar char="Ø"/>
            </a:pPr>
            <a:r>
              <a:rPr lang="en-US" sz="1400" dirty="0"/>
              <a:t>Software technologies need to expand their boundaries by eliminating age, gender and racial discrimination, as well as by including a growing number of countries of the world in the programming community.</a:t>
            </a:r>
            <a:endParaRPr lang="en-US" sz="1400" dirty="0" smtClean="0"/>
          </a:p>
          <a:p>
            <a:endParaRPr lang="mk-MK" dirty="0" smtClean="0"/>
          </a:p>
          <a:p>
            <a:endParaRPr lang="en-US" dirty="0"/>
          </a:p>
        </p:txBody>
      </p:sp>
    </p:spTree>
    <p:extLst>
      <p:ext uri="{BB962C8B-B14F-4D97-AF65-F5344CB8AC3E}">
        <p14:creationId xmlns:p14="http://schemas.microsoft.com/office/powerpoint/2010/main" val="2284064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APPENDIX</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2800" dirty="0" smtClean="0"/>
              <a:t>POPULAR PROGRAMING LANGAGES              Salary/Job Openings</a:t>
            </a:r>
            <a:endParaRPr lang="en-US" sz="28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80" y="2183362"/>
            <a:ext cx="4444054" cy="41894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818" y="4139493"/>
            <a:ext cx="5437655" cy="2233314"/>
          </a:xfrm>
          <a:prstGeom prst="rect">
            <a:avLst/>
          </a:prstGeom>
        </p:spPr>
      </p:pic>
      <p:sp>
        <p:nvSpPr>
          <p:cNvPr id="8" name="TextBox 7"/>
          <p:cNvSpPr txBox="1"/>
          <p:nvPr/>
        </p:nvSpPr>
        <p:spPr>
          <a:xfrm>
            <a:off x="4994818" y="2183362"/>
            <a:ext cx="5437655"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bg1"/>
                </a:solidFill>
              </a:rPr>
              <a:t>Python remains the most incentivized in terms of salary and need for programmers among popular programming languages in the coming year</a:t>
            </a:r>
            <a:r>
              <a:rPr lang="en-US" sz="1600" dirty="0" smtClean="0">
                <a:solidFill>
                  <a:schemeClr val="bg1"/>
                </a:solidFill>
              </a:rPr>
              <a:t>.</a:t>
            </a:r>
            <a:endParaRPr lang="mk-MK" sz="1600" dirty="0" smtClean="0">
              <a:solidFill>
                <a:schemeClr val="bg1"/>
              </a:solidFill>
            </a:endParaRPr>
          </a:p>
          <a:p>
            <a:pPr marL="285750" indent="-285750">
              <a:buFont typeface="Wingdings" panose="05000000000000000000" pitchFamily="2" charset="2"/>
              <a:buChar char="Ø"/>
            </a:pPr>
            <a:r>
              <a:rPr lang="en-US" sz="1600" dirty="0">
                <a:solidFill>
                  <a:schemeClr val="bg1"/>
                </a:solidFill>
              </a:rPr>
              <a:t>There is an equal need for developers in SQL, although they are less incentivized with a salary than Python for the next year.</a:t>
            </a:r>
          </a:p>
        </p:txBody>
      </p:sp>
    </p:spTree>
    <p:extLst>
      <p:ext uri="{BB962C8B-B14F-4D97-AF65-F5344CB8AC3E}">
        <p14:creationId xmlns:p14="http://schemas.microsoft.com/office/powerpoint/2010/main" val="1499142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APPENDIX</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PROGRAMING LANGAGES                                Popularity</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83" y="3890864"/>
            <a:ext cx="9854789" cy="2522815"/>
          </a:xfrm>
          <a:prstGeom prst="rect">
            <a:avLst/>
          </a:prstGeom>
        </p:spPr>
      </p:pic>
      <p:sp>
        <p:nvSpPr>
          <p:cNvPr id="10" name="Rectangle 9"/>
          <p:cNvSpPr/>
          <p:nvPr/>
        </p:nvSpPr>
        <p:spPr>
          <a:xfrm>
            <a:off x="577682" y="2049312"/>
            <a:ext cx="9854789" cy="1708160"/>
          </a:xfrm>
          <a:prstGeom prst="rect">
            <a:avLst/>
          </a:prstGeom>
        </p:spPr>
        <p:txBody>
          <a:bodyPr wrap="square">
            <a:spAutoFit/>
          </a:bodyPr>
          <a:lstStyle/>
          <a:p>
            <a:r>
              <a:rPr lang="en-US" sz="1500" b="1" dirty="0" err="1">
                <a:solidFill>
                  <a:schemeClr val="bg1"/>
                </a:solidFill>
              </a:rPr>
              <a:t>Hired's</a:t>
            </a:r>
            <a:r>
              <a:rPr lang="en-US" sz="1500" b="1" dirty="0">
                <a:solidFill>
                  <a:schemeClr val="bg1"/>
                </a:solidFill>
              </a:rPr>
              <a:t> 2019 Survey of Software Engineers presented new insights into the state of programming </a:t>
            </a:r>
            <a:r>
              <a:rPr lang="en-US" sz="1500" b="1" dirty="0" smtClean="0">
                <a:solidFill>
                  <a:schemeClr val="bg1"/>
                </a:solidFill>
              </a:rPr>
              <a:t>languages</a:t>
            </a:r>
            <a:r>
              <a:rPr lang="mk-MK" sz="1500" b="1" dirty="0" smtClean="0">
                <a:solidFill>
                  <a:schemeClr val="bg1"/>
                </a:solidFill>
              </a:rPr>
              <a:t>. </a:t>
            </a:r>
            <a:r>
              <a:rPr lang="en-US" sz="1500" b="1" dirty="0">
                <a:solidFill>
                  <a:schemeClr val="bg1"/>
                </a:solidFill>
              </a:rPr>
              <a:t>98,000 programmers participated in the survey to vote on, among other things, the most loved and hated programming languages, and the results are quite surprising. Java appear on both lists for the most loved and most hated programming language! The survey were conducted separately for both questions. The reason for the dislike was that it is not fun to code in Java. The biggest reason to love Java is the availability of resources for learning and developing software along with community tone and willingness to welcome newcomers.</a:t>
            </a:r>
          </a:p>
        </p:txBody>
      </p:sp>
    </p:spTree>
    <p:extLst>
      <p:ext uri="{BB962C8B-B14F-4D97-AF65-F5344CB8AC3E}">
        <p14:creationId xmlns:p14="http://schemas.microsoft.com/office/powerpoint/2010/main" val="28940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fontScale="90000"/>
          </a:bodyPr>
          <a:lstStyle/>
          <a:p>
            <a:pPr algn="ctr"/>
            <a:r>
              <a:rPr lang="en-US" sz="4000" b="1" dirty="0" smtClean="0">
                <a:solidFill>
                  <a:srgbClr val="FFC000"/>
                </a:solidFill>
              </a:rPr>
              <a:t>APPENDIX</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smtClean="0"/>
              <a:t>Programing Languages                                         Salary</a:t>
            </a:r>
            <a:endParaRPr lang="en-US"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17" y="2291764"/>
            <a:ext cx="8811855" cy="4201111"/>
          </a:xfrm>
          <a:prstGeom prst="rect">
            <a:avLst/>
          </a:prstGeom>
        </p:spPr>
      </p:pic>
      <p:sp>
        <p:nvSpPr>
          <p:cNvPr id="7" name="TextBox 6"/>
          <p:cNvSpPr txBox="1"/>
          <p:nvPr/>
        </p:nvSpPr>
        <p:spPr>
          <a:xfrm>
            <a:off x="6199973" y="2306980"/>
            <a:ext cx="3283656" cy="369332"/>
          </a:xfrm>
          <a:prstGeom prst="rect">
            <a:avLst/>
          </a:prstGeom>
          <a:noFill/>
        </p:spPr>
        <p:txBody>
          <a:bodyPr wrap="none" rtlCol="0">
            <a:spAutoFit/>
          </a:bodyPr>
          <a:lstStyle/>
          <a:p>
            <a:r>
              <a:rPr lang="en-US" dirty="0">
                <a:solidFill>
                  <a:schemeClr val="bg1"/>
                </a:solidFill>
              </a:rPr>
              <a:t>Programming_Languages.html</a:t>
            </a:r>
            <a:endParaRPr lang="en-US" dirty="0">
              <a:solidFill>
                <a:schemeClr val="bg1"/>
              </a:solidFill>
            </a:endParaRPr>
          </a:p>
        </p:txBody>
      </p:sp>
    </p:spTree>
    <p:extLst>
      <p:ext uri="{BB962C8B-B14F-4D97-AF65-F5344CB8AC3E}">
        <p14:creationId xmlns:p14="http://schemas.microsoft.com/office/powerpoint/2010/main" val="2148288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fontScale="90000"/>
          </a:bodyPr>
          <a:lstStyle/>
          <a:p>
            <a:pPr algn="ctr"/>
            <a:r>
              <a:rPr lang="en-US" sz="4000" b="1" dirty="0" smtClean="0">
                <a:solidFill>
                  <a:srgbClr val="FFC000"/>
                </a:solidFill>
              </a:rPr>
              <a:t>APPENDIX</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smtClean="0"/>
              <a:t>Programing Languages                             </a:t>
            </a:r>
            <a:r>
              <a:rPr lang="en-US" dirty="0" smtClean="0"/>
              <a:t>               Jobs</a:t>
            </a:r>
            <a:endParaRPr lang="en-US"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283" y="2237083"/>
            <a:ext cx="8287907" cy="4163006"/>
          </a:xfrm>
          <a:prstGeom prst="rect">
            <a:avLst/>
          </a:prstGeom>
        </p:spPr>
      </p:pic>
      <p:sp>
        <p:nvSpPr>
          <p:cNvPr id="7" name="TextBox 6"/>
          <p:cNvSpPr txBox="1"/>
          <p:nvPr/>
        </p:nvSpPr>
        <p:spPr>
          <a:xfrm>
            <a:off x="7189313" y="2491553"/>
            <a:ext cx="2028119" cy="369332"/>
          </a:xfrm>
          <a:prstGeom prst="rect">
            <a:avLst/>
          </a:prstGeom>
          <a:noFill/>
        </p:spPr>
        <p:txBody>
          <a:bodyPr wrap="none" rtlCol="0">
            <a:spAutoFit/>
          </a:bodyPr>
          <a:lstStyle/>
          <a:p>
            <a:r>
              <a:rPr lang="en-US" dirty="0" smtClean="0">
                <a:solidFill>
                  <a:schemeClr val="bg1"/>
                </a:solidFill>
              </a:rPr>
              <a:t>GitHub Jobs data</a:t>
            </a:r>
            <a:endParaRPr lang="en-US" dirty="0">
              <a:solidFill>
                <a:schemeClr val="bg1"/>
              </a:solidFill>
            </a:endParaRPr>
          </a:p>
        </p:txBody>
      </p:sp>
    </p:spTree>
    <p:extLst>
      <p:ext uri="{BB962C8B-B14F-4D97-AF65-F5344CB8AC3E}">
        <p14:creationId xmlns:p14="http://schemas.microsoft.com/office/powerpoint/2010/main" val="2753857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APPENDIX</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sz="3200" dirty="0" smtClean="0"/>
              <a:t>DEMOGRAPHIC                                                   Gender</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95" y="3741576"/>
            <a:ext cx="8156848" cy="126394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095" y="5061036"/>
            <a:ext cx="8156848" cy="137632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3095" y="2382139"/>
            <a:ext cx="8156848" cy="1287735"/>
          </a:xfrm>
          <a:prstGeom prst="rect">
            <a:avLst/>
          </a:prstGeom>
        </p:spPr>
      </p:pic>
      <p:sp>
        <p:nvSpPr>
          <p:cNvPr id="12" name="TextBox 11"/>
          <p:cNvSpPr txBox="1"/>
          <p:nvPr/>
        </p:nvSpPr>
        <p:spPr>
          <a:xfrm>
            <a:off x="4936747" y="3277021"/>
            <a:ext cx="3047629" cy="369332"/>
          </a:xfrm>
          <a:prstGeom prst="rect">
            <a:avLst/>
          </a:prstGeom>
          <a:noFill/>
        </p:spPr>
        <p:txBody>
          <a:bodyPr wrap="none" rtlCol="0">
            <a:spAutoFit/>
          </a:bodyPr>
          <a:lstStyle/>
          <a:p>
            <a:r>
              <a:rPr lang="en-US" dirty="0" smtClean="0"/>
              <a:t>Stack Overflow Survey 2019</a:t>
            </a:r>
            <a:endParaRPr lang="en-US" dirty="0"/>
          </a:p>
        </p:txBody>
      </p:sp>
      <p:sp>
        <p:nvSpPr>
          <p:cNvPr id="13" name="TextBox 12"/>
          <p:cNvSpPr txBox="1"/>
          <p:nvPr/>
        </p:nvSpPr>
        <p:spPr>
          <a:xfrm>
            <a:off x="4936747" y="4561419"/>
            <a:ext cx="3047629" cy="369332"/>
          </a:xfrm>
          <a:prstGeom prst="rect">
            <a:avLst/>
          </a:prstGeom>
          <a:noFill/>
        </p:spPr>
        <p:txBody>
          <a:bodyPr wrap="none" rtlCol="0">
            <a:spAutoFit/>
          </a:bodyPr>
          <a:lstStyle/>
          <a:p>
            <a:r>
              <a:rPr lang="en-US" dirty="0" smtClean="0"/>
              <a:t>Stack Overflow Survey 2020</a:t>
            </a:r>
            <a:endParaRPr lang="en-US" dirty="0"/>
          </a:p>
        </p:txBody>
      </p:sp>
      <p:sp>
        <p:nvSpPr>
          <p:cNvPr id="14" name="TextBox 13"/>
          <p:cNvSpPr txBox="1"/>
          <p:nvPr/>
        </p:nvSpPr>
        <p:spPr>
          <a:xfrm>
            <a:off x="4936747" y="6023641"/>
            <a:ext cx="3047629" cy="369332"/>
          </a:xfrm>
          <a:prstGeom prst="rect">
            <a:avLst/>
          </a:prstGeom>
          <a:noFill/>
        </p:spPr>
        <p:txBody>
          <a:bodyPr wrap="none" rtlCol="0">
            <a:spAutoFit/>
          </a:bodyPr>
          <a:lstStyle/>
          <a:p>
            <a:r>
              <a:rPr lang="en-US" dirty="0" smtClean="0"/>
              <a:t>Stack Overflow Survey 2021</a:t>
            </a:r>
            <a:endParaRPr lang="en-US" dirty="0"/>
          </a:p>
        </p:txBody>
      </p:sp>
    </p:spTree>
    <p:extLst>
      <p:ext uri="{BB962C8B-B14F-4D97-AF65-F5344CB8AC3E}">
        <p14:creationId xmlns:p14="http://schemas.microsoft.com/office/powerpoint/2010/main" val="34817732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32472" cy="1354974"/>
          </a:xfrm>
        </p:spPr>
        <p:txBody>
          <a:bodyPr>
            <a:normAutofit/>
          </a:bodyPr>
          <a:lstStyle/>
          <a:p>
            <a:pPr algn="ctr"/>
            <a:r>
              <a:rPr lang="en-US" sz="4000" b="1" dirty="0" smtClean="0">
                <a:solidFill>
                  <a:srgbClr val="FFC000"/>
                </a:solidFill>
              </a:rPr>
              <a:t>REFERENCES</a:t>
            </a:r>
            <a:endParaRPr lang="en-US" sz="3200" dirty="0"/>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36</a:t>
            </a:fld>
            <a:endParaRPr lang="en-US"/>
          </a:p>
        </p:txBody>
      </p:sp>
      <p:sp>
        <p:nvSpPr>
          <p:cNvPr id="3" name="TextBox 2"/>
          <p:cNvSpPr txBox="1"/>
          <p:nvPr/>
        </p:nvSpPr>
        <p:spPr>
          <a:xfrm>
            <a:off x="680320" y="2183362"/>
            <a:ext cx="10814993" cy="3447098"/>
          </a:xfrm>
          <a:prstGeom prst="rect">
            <a:avLst/>
          </a:prstGeom>
          <a:noFill/>
        </p:spPr>
        <p:txBody>
          <a:bodyPr wrap="square" rtlCol="0">
            <a:spAutoFit/>
          </a:bodyPr>
          <a:lstStyle/>
          <a:p>
            <a:pPr marL="285750" indent="-285750">
              <a:buFont typeface="Wingdings" panose="05000000000000000000" pitchFamily="2" charset="2"/>
              <a:buChar char="Ø"/>
            </a:pPr>
            <a:r>
              <a:rPr lang="en-US" sz="1400" dirty="0" err="1" smtClean="0"/>
              <a:t>Github</a:t>
            </a:r>
            <a:r>
              <a:rPr lang="en-US" sz="1400" dirty="0" smtClean="0"/>
              <a:t>/IBM-Capstone-Project: </a:t>
            </a:r>
            <a:r>
              <a:rPr lang="en-US" sz="1400" dirty="0" smtClean="0">
                <a:hlinkClick r:id="rId2"/>
              </a:rPr>
              <a:t>https://github.com/Borache55/IBM-Capstone-Project</a:t>
            </a:r>
            <a:endParaRPr lang="en-US" sz="1400" dirty="0" smtClean="0"/>
          </a:p>
          <a:p>
            <a:pPr marL="285750" indent="-285750">
              <a:buFont typeface="Wingdings" panose="05000000000000000000" pitchFamily="2" charset="2"/>
              <a:buChar char="Ø"/>
            </a:pPr>
            <a:r>
              <a:rPr lang="en-US" sz="1400" dirty="0" smtClean="0"/>
              <a:t>All </a:t>
            </a:r>
            <a:r>
              <a:rPr lang="en-US" sz="1400" dirty="0"/>
              <a:t>data in the appendix is based on research by Stack Overflow</a:t>
            </a:r>
            <a:endParaRPr lang="en-US" sz="1400" dirty="0" smtClean="0"/>
          </a:p>
          <a:p>
            <a:pPr marL="285750" indent="-285750">
              <a:buFont typeface="Wingdings" panose="05000000000000000000" pitchFamily="2" charset="2"/>
              <a:buChar char="Ø"/>
            </a:pPr>
            <a:r>
              <a:rPr lang="en-US" sz="1400" dirty="0" err="1" smtClean="0"/>
              <a:t>Capston</a:t>
            </a:r>
            <a:r>
              <a:rPr lang="en-US" sz="1400" dirty="0" smtClean="0"/>
              <a:t> </a:t>
            </a:r>
            <a:r>
              <a:rPr lang="en-US" sz="1400" dirty="0" smtClean="0"/>
              <a:t>Project link to Dashboard:</a:t>
            </a:r>
            <a:endParaRPr lang="en-US" sz="1400" dirty="0" smtClean="0"/>
          </a:p>
          <a:p>
            <a:pPr marL="285750" indent="-285750">
              <a:buFont typeface="Wingdings" panose="05000000000000000000" pitchFamily="2" charset="2"/>
              <a:buChar char="Ø"/>
            </a:pPr>
            <a:r>
              <a:rPr lang="en-US" sz="1400" dirty="0" smtClean="0">
                <a:solidFill>
                  <a:srgbClr val="0070C0"/>
                </a:solidFill>
                <a:hlinkClick r:id="rId3"/>
              </a:rPr>
              <a:t>https://us1.ca.analytics.ibm.com/bi/?perspective=dashboard&amp;pathRef=.my_folders%2FCapstone%2BProject%2B-%2BFinal%2BPresentation&amp;action=view&amp;mode=dashboard&amp;subView=model00000187ab0d1feb_00000000</a:t>
            </a:r>
            <a:r>
              <a:rPr lang="en-US" sz="1400" dirty="0" smtClean="0">
                <a:solidFill>
                  <a:srgbClr val="0070C0"/>
                </a:solidFill>
              </a:rPr>
              <a:t> </a:t>
            </a:r>
          </a:p>
          <a:p>
            <a:pPr marL="285750" indent="-285750">
              <a:buFont typeface="Wingdings" panose="05000000000000000000" pitchFamily="2" charset="2"/>
              <a:buChar char="Ø"/>
            </a:pPr>
            <a:r>
              <a:rPr lang="en-US" sz="1400" dirty="0"/>
              <a:t>Stack Overflow </a:t>
            </a:r>
            <a:r>
              <a:rPr lang="en-US" sz="1400" dirty="0" err="1"/>
              <a:t>Survays</a:t>
            </a:r>
            <a:r>
              <a:rPr lang="en-US" sz="1400" dirty="0" smtClean="0"/>
              <a:t>: </a:t>
            </a:r>
            <a:r>
              <a:rPr lang="en-US" sz="1400" dirty="0" smtClean="0">
                <a:hlinkClick r:id="rId4"/>
              </a:rPr>
              <a:t>https://insights.stackoverflow.com/survey</a:t>
            </a:r>
            <a:endParaRPr lang="en-US" sz="1400" dirty="0" smtClean="0"/>
          </a:p>
          <a:p>
            <a:pPr marL="285750" indent="-285750">
              <a:buFont typeface="Wingdings" panose="05000000000000000000" pitchFamily="2" charset="2"/>
              <a:buChar char="Ø"/>
            </a:pPr>
            <a:r>
              <a:rPr lang="en-US" sz="1400" dirty="0" smtClean="0"/>
              <a:t>Slide 29-1/</a:t>
            </a:r>
            <a:r>
              <a:rPr lang="en-US" sz="1400" dirty="0" err="1" smtClean="0"/>
              <a:t>CodePlatoon</a:t>
            </a:r>
            <a:r>
              <a:rPr lang="en-US" sz="1400" dirty="0"/>
              <a:t>: </a:t>
            </a:r>
            <a:r>
              <a:rPr lang="en-US" sz="1400" dirty="0" smtClean="0">
                <a:hlinkClick r:id="rId5"/>
              </a:rPr>
              <a:t>https://www.codeplatoon.org/the-best-paying-and-most-in-demand-programming-languages-in-2019/</a:t>
            </a:r>
            <a:endParaRPr lang="en-US" sz="1400" dirty="0"/>
          </a:p>
          <a:p>
            <a:pPr marL="285750" indent="-285750">
              <a:buFont typeface="Wingdings" panose="05000000000000000000" pitchFamily="2" charset="2"/>
              <a:buChar char="Ø"/>
            </a:pPr>
            <a:r>
              <a:rPr lang="en-US" sz="1400" dirty="0" smtClean="0"/>
              <a:t>Slide 29-2/</a:t>
            </a:r>
            <a:r>
              <a:rPr lang="en-US" sz="1400" dirty="0" err="1" smtClean="0"/>
              <a:t>CodePlatoon</a:t>
            </a:r>
            <a:r>
              <a:rPr lang="en-US" sz="1400" dirty="0" smtClean="0"/>
              <a:t>: </a:t>
            </a:r>
            <a:r>
              <a:rPr lang="en-US" sz="1400" dirty="0" smtClean="0">
                <a:hlinkClick r:id="rId6"/>
              </a:rPr>
              <a:t>https://www.codeplatoon.org/best-paying-most-in-demand-programming-languages-2020/</a:t>
            </a:r>
            <a:endParaRPr lang="en-US" sz="1400" dirty="0" smtClean="0"/>
          </a:p>
          <a:p>
            <a:pPr marL="285750" indent="-285750">
              <a:buFont typeface="Wingdings" panose="05000000000000000000" pitchFamily="2" charset="2"/>
              <a:buChar char="Ø"/>
            </a:pPr>
            <a:r>
              <a:rPr lang="en-US" sz="1400" dirty="0" smtClean="0"/>
              <a:t>Slide 30-1/</a:t>
            </a:r>
            <a:r>
              <a:rPr lang="en-US" sz="1400" dirty="0" err="1" smtClean="0"/>
              <a:t>Fossbytes</a:t>
            </a:r>
            <a:r>
              <a:rPr lang="en-US" sz="1400" dirty="0" smtClean="0"/>
              <a:t>: </a:t>
            </a:r>
            <a:r>
              <a:rPr lang="en-US" sz="1400" dirty="0" smtClean="0">
                <a:hlinkClick r:id="rId7"/>
              </a:rPr>
              <a:t>https://fossbytes.com/most-loved-hated-programming-languages-2019/</a:t>
            </a:r>
            <a:endParaRPr lang="en-US" sz="1400" dirty="0" smtClean="0"/>
          </a:p>
          <a:p>
            <a:pPr marL="285750" indent="-285750">
              <a:buFont typeface="Wingdings" panose="05000000000000000000" pitchFamily="2" charset="2"/>
              <a:buChar char="Ø"/>
            </a:pPr>
            <a:r>
              <a:rPr lang="en-US" sz="1400" dirty="0" smtClean="0"/>
              <a:t>Slide 30-2/Html Hints: </a:t>
            </a:r>
            <a:r>
              <a:rPr lang="en-US" sz="1400" dirty="0" smtClean="0">
                <a:hlinkClick r:id="rId8"/>
              </a:rPr>
              <a:t>https://www.htmlhints.com/article/top-10-highest-paid-programming-languages-in-2020/117</a:t>
            </a:r>
            <a:endParaRPr lang="en-US" sz="1400" dirty="0" smtClean="0"/>
          </a:p>
          <a:p>
            <a:pPr marL="285750" indent="-285750">
              <a:buFont typeface="Wingdings" panose="05000000000000000000" pitchFamily="2" charset="2"/>
              <a:buChar char="Ø"/>
            </a:pPr>
            <a:r>
              <a:rPr lang="en-US" sz="1400" dirty="0" smtClean="0"/>
              <a:t>Slide 32-1/</a:t>
            </a:r>
            <a:r>
              <a:rPr lang="en-US" sz="1400" dirty="0" err="1" smtClean="0"/>
              <a:t>freeCodeCamp</a:t>
            </a:r>
            <a:r>
              <a:rPr lang="en-US" sz="1400" dirty="0" smtClean="0"/>
              <a:t>: </a:t>
            </a:r>
            <a:r>
              <a:rPr lang="en-US" sz="1400" dirty="0" smtClean="0">
                <a:hlinkClick r:id="rId9"/>
              </a:rPr>
              <a:t>https://www.freecodecamp.org/news/stack-overflow-developer-survey-2020-programming-language-framework-salary-data/</a:t>
            </a:r>
            <a:endParaRPr lang="en-US" sz="1400" dirty="0" smtClean="0"/>
          </a:p>
          <a:p>
            <a:pPr marL="285750" indent="-285750">
              <a:buFont typeface="Wingdings" panose="05000000000000000000" pitchFamily="2" charset="2"/>
              <a:buChar char="Ø"/>
            </a:pPr>
            <a:r>
              <a:rPr lang="en-US" sz="1400" dirty="0" smtClean="0"/>
              <a:t>Slide 32-2/Stack Overflow: </a:t>
            </a:r>
            <a:r>
              <a:rPr lang="en-US" sz="1400" dirty="0" smtClean="0">
                <a:hlinkClick r:id="rId10"/>
              </a:rPr>
              <a:t>https://insights.stackoverflow.com/survey/2021#developer-profile-demographics</a:t>
            </a:r>
            <a:endParaRPr lang="en-US" sz="1400" dirty="0" smtClean="0"/>
          </a:p>
          <a:p>
            <a:endParaRPr lang="mk-MK" dirty="0" smtClean="0"/>
          </a:p>
          <a:p>
            <a:endParaRPr lang="en-US" dirty="0"/>
          </a:p>
        </p:txBody>
      </p:sp>
    </p:spTree>
    <p:extLst>
      <p:ext uri="{BB962C8B-B14F-4D97-AF65-F5344CB8AC3E}">
        <p14:creationId xmlns:p14="http://schemas.microsoft.com/office/powerpoint/2010/main" val="1589946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141"/>
            <a:ext cx="10432473" cy="1363287"/>
          </a:xfrm>
        </p:spPr>
        <p:txBody>
          <a:bodyPr>
            <a:normAutofit/>
          </a:bodyPr>
          <a:lstStyle/>
          <a:p>
            <a:pPr algn="ctr"/>
            <a:r>
              <a:rPr lang="en-US" sz="4000" b="1" dirty="0" smtClean="0">
                <a:solidFill>
                  <a:srgbClr val="FFC000"/>
                </a:solidFill>
              </a:rPr>
              <a:t>INTRODUCTION</a:t>
            </a:r>
            <a:endParaRPr lang="en-US" sz="4000" b="1" dirty="0">
              <a:solidFill>
                <a:srgbClr val="FFC000"/>
              </a:solidFill>
            </a:endParaRPr>
          </a:p>
        </p:txBody>
      </p:sp>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endParaRPr lang="mk-MK" b="1" dirty="0" smtClean="0">
              <a:solidFill>
                <a:srgbClr val="FFC000"/>
              </a:solidFill>
            </a:endParaRP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4</a:t>
            </a:fld>
            <a:endParaRPr lang="en-US"/>
          </a:p>
        </p:txBody>
      </p:sp>
      <p:sp>
        <p:nvSpPr>
          <p:cNvPr id="4" name="Content Placeholder 3"/>
          <p:cNvSpPr>
            <a:spLocks noGrp="1"/>
          </p:cNvSpPr>
          <p:nvPr>
            <p:ph sz="half" idx="2"/>
          </p:nvPr>
        </p:nvSpPr>
        <p:spPr>
          <a:xfrm>
            <a:off x="615142" y="2128058"/>
            <a:ext cx="9817331" cy="4289367"/>
          </a:xfrm>
        </p:spPr>
        <p:txBody>
          <a:bodyPr>
            <a:normAutofit lnSpcReduction="10000"/>
          </a:bodyPr>
          <a:lstStyle/>
          <a:p>
            <a:pPr algn="just" defTabSz="457200"/>
            <a:r>
              <a:rPr lang="en-US" sz="1600" dirty="0">
                <a:latin typeface="IBM Plex Mono Text"/>
              </a:rPr>
              <a:t>This presentation report uses data analytics to highlight current and projected trends in the need for skills related to programming languages, databases, platforms and web </a:t>
            </a:r>
            <a:r>
              <a:rPr lang="en-US" sz="1600" dirty="0" smtClean="0">
                <a:latin typeface="IBM Plex Mono Text"/>
              </a:rPr>
              <a:t>frames</a:t>
            </a:r>
            <a:r>
              <a:rPr lang="mk-MK" sz="1600" dirty="0" smtClean="0">
                <a:latin typeface="IBM Plex Mono Text"/>
              </a:rPr>
              <a:t>, </a:t>
            </a:r>
            <a:r>
              <a:rPr lang="en-US" sz="1600" dirty="0">
                <a:latin typeface="IBM Plex Mono Text"/>
              </a:rPr>
              <a:t>as well as the demographic structure of the respondents. </a:t>
            </a:r>
          </a:p>
          <a:p>
            <a:pPr algn="just" defTabSz="457200"/>
            <a:r>
              <a:rPr lang="en-US" sz="1600" dirty="0">
                <a:latin typeface="IBM Plex Mono Text"/>
              </a:rPr>
              <a:t>The following inquiries were investigated using the data:</a:t>
            </a:r>
          </a:p>
          <a:p>
            <a:pPr lvl="1" algn="just" defTabSz="457200">
              <a:buFont typeface="Wingdings" panose="05000000000000000000" pitchFamily="2" charset="2"/>
              <a:buChar char="q"/>
            </a:pPr>
            <a:r>
              <a:rPr lang="en-US" sz="1600" dirty="0">
                <a:latin typeface="IBM Plex Mono Text"/>
              </a:rPr>
              <a:t> </a:t>
            </a:r>
            <a:r>
              <a:rPr lang="en-US" sz="1600" dirty="0"/>
              <a:t>Technology </a:t>
            </a:r>
            <a:r>
              <a:rPr lang="en-US" sz="1600" dirty="0" smtClean="0"/>
              <a:t>trends present and future.</a:t>
            </a:r>
          </a:p>
          <a:p>
            <a:pPr lvl="2" algn="just" defTabSz="457200">
              <a:buFont typeface="Wingdings" panose="05000000000000000000" pitchFamily="2" charset="2"/>
              <a:buChar char="Ø"/>
            </a:pPr>
            <a:r>
              <a:rPr lang="en-US" sz="1600" dirty="0" smtClean="0">
                <a:latin typeface="IBM Plex Mono Text"/>
              </a:rPr>
              <a:t>Programming Languages</a:t>
            </a:r>
          </a:p>
          <a:p>
            <a:pPr lvl="2" algn="just" defTabSz="457200">
              <a:buFont typeface="Wingdings" panose="05000000000000000000" pitchFamily="2" charset="2"/>
              <a:buChar char="Ø"/>
            </a:pPr>
            <a:r>
              <a:rPr lang="en-US" sz="1600" dirty="0" smtClean="0">
                <a:latin typeface="IBM Plex Mono Text"/>
              </a:rPr>
              <a:t>Database</a:t>
            </a:r>
          </a:p>
          <a:p>
            <a:pPr lvl="2" algn="just" defTabSz="457200">
              <a:buFont typeface="Wingdings" panose="05000000000000000000" pitchFamily="2" charset="2"/>
              <a:buChar char="Ø"/>
            </a:pPr>
            <a:r>
              <a:rPr lang="en-US" sz="1600" dirty="0" smtClean="0">
                <a:latin typeface="IBM Plex Mono Text"/>
              </a:rPr>
              <a:t>Program Platforms</a:t>
            </a:r>
          </a:p>
          <a:p>
            <a:pPr lvl="2" algn="just" defTabSz="457200">
              <a:buFont typeface="Wingdings" panose="05000000000000000000" pitchFamily="2" charset="2"/>
              <a:buChar char="Ø"/>
            </a:pPr>
            <a:r>
              <a:rPr lang="en-US" sz="1600" dirty="0" smtClean="0">
                <a:latin typeface="IBM Plex Mono Text"/>
              </a:rPr>
              <a:t>Web Frameworks</a:t>
            </a:r>
            <a:endParaRPr lang="en-US" sz="1600" dirty="0">
              <a:latin typeface="IBM Plex Mono Text"/>
            </a:endParaRPr>
          </a:p>
          <a:p>
            <a:pPr lvl="1" algn="just" defTabSz="457200">
              <a:buFont typeface="Wingdings" panose="05000000000000000000" pitchFamily="2" charset="2"/>
              <a:buChar char="q"/>
            </a:pPr>
            <a:r>
              <a:rPr lang="en-US" sz="1600" dirty="0" smtClean="0">
                <a:latin typeface="IBM Plex Mono Text"/>
              </a:rPr>
              <a:t> Demographic classification</a:t>
            </a:r>
          </a:p>
          <a:p>
            <a:pPr lvl="2" algn="just" defTabSz="457200">
              <a:buFont typeface="Wingdings" panose="05000000000000000000" pitchFamily="2" charset="2"/>
              <a:buChar char="Ø"/>
            </a:pPr>
            <a:r>
              <a:rPr lang="en-US" sz="1400" dirty="0" smtClean="0">
                <a:latin typeface="IBM Plex Mono Text"/>
              </a:rPr>
              <a:t>By Gender</a:t>
            </a:r>
          </a:p>
          <a:p>
            <a:pPr lvl="2" algn="just" defTabSz="457200">
              <a:buFont typeface="Wingdings" panose="05000000000000000000" pitchFamily="2" charset="2"/>
              <a:buChar char="Ø"/>
            </a:pPr>
            <a:r>
              <a:rPr lang="en-US" sz="1400" dirty="0" smtClean="0">
                <a:latin typeface="IBM Plex Mono Text"/>
              </a:rPr>
              <a:t>By Country</a:t>
            </a:r>
          </a:p>
          <a:p>
            <a:pPr lvl="2" algn="just" defTabSz="457200">
              <a:buFont typeface="Wingdings" panose="05000000000000000000" pitchFamily="2" charset="2"/>
              <a:buChar char="Ø"/>
            </a:pPr>
            <a:r>
              <a:rPr lang="en-US" sz="1400" dirty="0" smtClean="0">
                <a:latin typeface="IBM Plex Mono Text"/>
              </a:rPr>
              <a:t>By Age</a:t>
            </a:r>
          </a:p>
          <a:p>
            <a:pPr lvl="2" algn="just" defTabSz="457200">
              <a:buFont typeface="Wingdings" panose="05000000000000000000" pitchFamily="2" charset="2"/>
              <a:buChar char="Ø"/>
            </a:pPr>
            <a:r>
              <a:rPr lang="en-US" sz="1400" dirty="0" smtClean="0">
                <a:latin typeface="IBM Plex Mono Text"/>
              </a:rPr>
              <a:t>By Education</a:t>
            </a:r>
            <a:endParaRPr lang="en-US" sz="1400" dirty="0">
              <a:latin typeface="IBM Plex Mono Text"/>
            </a:endParaRPr>
          </a:p>
          <a:p>
            <a:pPr algn="just" defTabSz="457200"/>
            <a:r>
              <a:rPr lang="en-US" sz="1600" dirty="0">
                <a:latin typeface="IBM Plex Mono Text"/>
              </a:rPr>
              <a:t>The target audience for this research are IT professionals, HR managers, and anybody else with an interest in the IT sector who wants to learn about the top on-demand IT skills in their respective sectors that will also still be relevant in the future.</a:t>
            </a:r>
          </a:p>
          <a:p>
            <a:endParaRPr lang="en-US" dirty="0"/>
          </a:p>
        </p:txBody>
      </p:sp>
    </p:spTree>
    <p:extLst>
      <p:ext uri="{BB962C8B-B14F-4D97-AF65-F5344CB8AC3E}">
        <p14:creationId xmlns:p14="http://schemas.microsoft.com/office/powerpoint/2010/main" val="709012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8516"/>
            <a:ext cx="10432473" cy="1371600"/>
          </a:xfrm>
        </p:spPr>
        <p:txBody>
          <a:bodyPr>
            <a:normAutofit/>
          </a:bodyPr>
          <a:lstStyle/>
          <a:p>
            <a:pPr algn="ctr"/>
            <a:r>
              <a:rPr lang="en-US" sz="4000" b="1" dirty="0" smtClean="0">
                <a:solidFill>
                  <a:srgbClr val="FFC000"/>
                </a:solidFill>
              </a:rPr>
              <a:t>OBJECTIVES</a:t>
            </a:r>
            <a:r>
              <a:rPr lang="mk-MK" b="1" dirty="0" smtClean="0">
                <a:solidFill>
                  <a:srgbClr val="FFC000"/>
                </a:solidFill>
              </a:rPr>
              <a:t/>
            </a:r>
            <a:br>
              <a:rPr lang="mk-MK" b="1" dirty="0" smtClean="0">
                <a:solidFill>
                  <a:srgbClr val="FFC000"/>
                </a:solidFill>
              </a:rPr>
            </a:br>
            <a:r>
              <a:rPr lang="mk-MK" sz="1000" b="1" dirty="0">
                <a:solidFill>
                  <a:srgbClr val="FFC000"/>
                </a:solidFill>
              </a:rPr>
              <a:t> </a:t>
            </a:r>
            <a:r>
              <a:rPr lang="mk-MK" b="1" dirty="0" smtClean="0">
                <a:solidFill>
                  <a:srgbClr val="FFC000"/>
                </a:solidFill>
              </a:rPr>
              <a:t/>
            </a:r>
            <a:br>
              <a:rPr lang="mk-MK" b="1" dirty="0" smtClean="0">
                <a:solidFill>
                  <a:srgbClr val="FFC000"/>
                </a:solidFill>
              </a:rPr>
            </a:br>
            <a:r>
              <a:rPr lang="en-US" sz="3200" b="1" dirty="0"/>
              <a:t>The main objectives of this presentation</a:t>
            </a:r>
            <a:endParaRPr lang="en-US" sz="32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Obtaining knowledge about the situations in the world of users of software </a:t>
            </a:r>
            <a:r>
              <a:rPr lang="en-US" dirty="0" smtClean="0"/>
              <a:t>technologies.</a:t>
            </a:r>
            <a:endParaRPr lang="mk-MK" dirty="0" smtClean="0"/>
          </a:p>
          <a:p>
            <a:pPr>
              <a:buFont typeface="Wingdings" panose="05000000000000000000" pitchFamily="2" charset="2"/>
              <a:buChar char="Ø"/>
            </a:pPr>
            <a:r>
              <a:rPr lang="en-US" dirty="0" smtClean="0"/>
              <a:t>Using </a:t>
            </a:r>
            <a:r>
              <a:rPr lang="en-US" dirty="0"/>
              <a:t>analytical technology to gain insight into technology trends used in software </a:t>
            </a:r>
            <a:r>
              <a:rPr lang="en-US" dirty="0" smtClean="0"/>
              <a:t>worldwide; predict </a:t>
            </a:r>
            <a:r>
              <a:rPr lang="en-US" dirty="0"/>
              <a:t>technology trends that will be used in software around the world in the </a:t>
            </a:r>
            <a:r>
              <a:rPr lang="en-US" dirty="0" smtClean="0"/>
              <a:t>future; gain </a:t>
            </a:r>
            <a:r>
              <a:rPr lang="en-US" dirty="0"/>
              <a:t>insight into the demographic structure of software technology users around the world</a:t>
            </a:r>
            <a:r>
              <a:rPr lang="en-US" dirty="0" smtClean="0"/>
              <a:t>.</a:t>
            </a:r>
          </a:p>
          <a:p>
            <a:pPr>
              <a:buFont typeface="Wingdings" panose="05000000000000000000" pitchFamily="2" charset="2"/>
              <a:buChar char="Ø"/>
            </a:pPr>
            <a:r>
              <a:rPr lang="en-US" dirty="0"/>
              <a:t>The knowledge obtained to serve for making decisions related to using software technologies.</a:t>
            </a:r>
          </a:p>
        </p:txBody>
      </p:sp>
      <p:sp>
        <p:nvSpPr>
          <p:cNvPr id="4" name="Footer Placeholder 3"/>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endParaRPr lang="mk-MK" b="1" dirty="0" smtClean="0">
              <a:solidFill>
                <a:srgbClr val="FFC000"/>
              </a:solidFill>
            </a:endParaRPr>
          </a:p>
          <a:p>
            <a:endParaRPr lang="en-US" b="1" dirty="0">
              <a:solidFill>
                <a:srgbClr val="FFC000"/>
              </a:solidFill>
            </a:endParaRPr>
          </a:p>
        </p:txBody>
      </p:sp>
      <p:sp>
        <p:nvSpPr>
          <p:cNvPr id="5" name="Slide Number Placeholder 4"/>
          <p:cNvSpPr>
            <a:spLocks noGrp="1"/>
          </p:cNvSpPr>
          <p:nvPr>
            <p:ph type="sldNum" sz="quarter" idx="12"/>
          </p:nvPr>
        </p:nvSpPr>
        <p:spPr/>
        <p:txBody>
          <a:bodyPr/>
          <a:lstStyle/>
          <a:p>
            <a:fld id="{705D45C8-900E-4F2E-B126-54DE57324758}" type="slidenum">
              <a:rPr lang="en-US" smtClean="0"/>
              <a:t>5</a:t>
            </a:fld>
            <a:endParaRPr lang="en-US"/>
          </a:p>
        </p:txBody>
      </p:sp>
    </p:spTree>
    <p:extLst>
      <p:ext uri="{BB962C8B-B14F-4D97-AF65-F5344CB8AC3E}">
        <p14:creationId xmlns:p14="http://schemas.microsoft.com/office/powerpoint/2010/main" val="3801292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142"/>
            <a:ext cx="10424160" cy="1346662"/>
          </a:xfrm>
        </p:spPr>
        <p:txBody>
          <a:bodyPr>
            <a:normAutofit/>
          </a:bodyPr>
          <a:lstStyle/>
          <a:p>
            <a:pPr algn="ctr">
              <a:spcBef>
                <a:spcPts val="0"/>
              </a:spcBef>
            </a:pPr>
            <a:r>
              <a:rPr lang="en-US" sz="4000" b="1" dirty="0" smtClean="0">
                <a:solidFill>
                  <a:srgbClr val="FFC000"/>
                </a:solidFill>
              </a:rPr>
              <a:t>OBJECTIVES</a:t>
            </a:r>
            <a:r>
              <a:rPr lang="mk-MK" b="1" dirty="0" smtClean="0">
                <a:solidFill>
                  <a:srgbClr val="FFC000"/>
                </a:solidFill>
              </a:rPr>
              <a:t/>
            </a:r>
            <a:br>
              <a:rPr lang="mk-MK" b="1" dirty="0" smtClean="0">
                <a:solidFill>
                  <a:srgbClr val="FFC000"/>
                </a:solidFill>
              </a:rPr>
            </a:br>
            <a:r>
              <a:rPr lang="mk-MK" sz="1000" b="1" dirty="0">
                <a:solidFill>
                  <a:srgbClr val="FFC000"/>
                </a:solidFill>
              </a:rPr>
              <a:t> </a:t>
            </a:r>
            <a:r>
              <a:rPr lang="mk-MK" b="1" dirty="0" smtClean="0">
                <a:solidFill>
                  <a:srgbClr val="FFC000"/>
                </a:solidFill>
              </a:rPr>
              <a:t/>
            </a:r>
            <a:br>
              <a:rPr lang="mk-MK" b="1" dirty="0" smtClean="0">
                <a:solidFill>
                  <a:srgbClr val="FFC000"/>
                </a:solidFill>
              </a:rPr>
            </a:br>
            <a:r>
              <a:rPr lang="en-US" sz="3200" b="1" dirty="0"/>
              <a:t>The key questions answered by this presentation</a:t>
            </a:r>
          </a:p>
        </p:txBody>
      </p:sp>
      <p:sp>
        <p:nvSpPr>
          <p:cNvPr id="3" name="Content Placeholder 2"/>
          <p:cNvSpPr>
            <a:spLocks noGrp="1"/>
          </p:cNvSpPr>
          <p:nvPr>
            <p:ph idx="1"/>
          </p:nvPr>
        </p:nvSpPr>
        <p:spPr>
          <a:xfrm>
            <a:off x="680321" y="2144683"/>
            <a:ext cx="9613861" cy="3840481"/>
          </a:xfrm>
        </p:spPr>
        <p:txBody>
          <a:bodyPr>
            <a:normAutofit lnSpcReduction="10000"/>
          </a:bodyPr>
          <a:lstStyle/>
          <a:p>
            <a:r>
              <a:rPr lang="en-US" sz="2000" b="1" dirty="0"/>
              <a:t>Current Technology </a:t>
            </a:r>
            <a:r>
              <a:rPr lang="en-US" sz="2000" b="1" dirty="0" smtClean="0"/>
              <a:t>Usage</a:t>
            </a:r>
            <a:endParaRPr lang="mk-MK" sz="2000" b="1" dirty="0" smtClean="0"/>
          </a:p>
          <a:p>
            <a:pPr lvl="1"/>
            <a:r>
              <a:rPr lang="en-US" sz="1200" b="1" dirty="0">
                <a:solidFill>
                  <a:schemeClr val="bg1"/>
                </a:solidFill>
              </a:rPr>
              <a:t>Displays </a:t>
            </a:r>
            <a:r>
              <a:rPr lang="en-US" sz="1200" b="1" dirty="0" smtClean="0">
                <a:solidFill>
                  <a:schemeClr val="bg1"/>
                </a:solidFill>
              </a:rPr>
              <a:t>Top </a:t>
            </a:r>
            <a:r>
              <a:rPr lang="en-US" sz="1200" b="1" dirty="0">
                <a:solidFill>
                  <a:schemeClr val="bg1"/>
                </a:solidFill>
              </a:rPr>
              <a:t>10 Languages Worked With according to the </a:t>
            </a:r>
            <a:r>
              <a:rPr lang="en-US" sz="1200" b="1" dirty="0" smtClean="0">
                <a:solidFill>
                  <a:schemeClr val="bg1"/>
                </a:solidFill>
              </a:rPr>
              <a:t>survey</a:t>
            </a:r>
            <a:endParaRPr lang="mk-MK" sz="1200" b="1" dirty="0" smtClean="0">
              <a:solidFill>
                <a:schemeClr val="bg1"/>
              </a:solidFill>
            </a:endParaRPr>
          </a:p>
          <a:p>
            <a:pPr lvl="1"/>
            <a:r>
              <a:rPr lang="en-US" sz="1200" b="1" dirty="0">
                <a:solidFill>
                  <a:schemeClr val="bg1"/>
                </a:solidFill>
              </a:rPr>
              <a:t>Displays </a:t>
            </a:r>
            <a:r>
              <a:rPr lang="en-US" sz="1200" b="1" dirty="0" smtClean="0">
                <a:solidFill>
                  <a:schemeClr val="bg1"/>
                </a:solidFill>
              </a:rPr>
              <a:t>Top </a:t>
            </a:r>
            <a:r>
              <a:rPr lang="en-US" sz="1200" b="1" dirty="0">
                <a:solidFill>
                  <a:schemeClr val="bg1"/>
                </a:solidFill>
              </a:rPr>
              <a:t>10 Database Worked With according to the </a:t>
            </a:r>
            <a:r>
              <a:rPr lang="en-US" sz="1200" b="1" dirty="0" smtClean="0">
                <a:solidFill>
                  <a:schemeClr val="bg1"/>
                </a:solidFill>
              </a:rPr>
              <a:t>survey</a:t>
            </a:r>
            <a:endParaRPr lang="mk-MK" sz="1200" b="1" dirty="0" smtClean="0">
              <a:solidFill>
                <a:schemeClr val="bg1"/>
              </a:solidFill>
            </a:endParaRPr>
          </a:p>
          <a:p>
            <a:pPr lvl="1"/>
            <a:r>
              <a:rPr lang="en-US" sz="1200" b="1" dirty="0">
                <a:solidFill>
                  <a:schemeClr val="bg1"/>
                </a:solidFill>
              </a:rPr>
              <a:t>Displays </a:t>
            </a:r>
            <a:r>
              <a:rPr lang="en-US" sz="1200" b="1" dirty="0" smtClean="0">
                <a:solidFill>
                  <a:schemeClr val="bg1"/>
                </a:solidFill>
              </a:rPr>
              <a:t>Platform </a:t>
            </a:r>
            <a:r>
              <a:rPr lang="en-US" sz="1200" b="1" dirty="0">
                <a:solidFill>
                  <a:schemeClr val="bg1"/>
                </a:solidFill>
              </a:rPr>
              <a:t>Worked With according to </a:t>
            </a:r>
            <a:r>
              <a:rPr lang="en-US" sz="1200" b="1" dirty="0" smtClean="0">
                <a:solidFill>
                  <a:schemeClr val="bg1"/>
                </a:solidFill>
              </a:rPr>
              <a:t>survey</a:t>
            </a:r>
            <a:endParaRPr lang="mk-MK" sz="1200" b="1" dirty="0" smtClean="0">
              <a:solidFill>
                <a:schemeClr val="bg1"/>
              </a:solidFill>
            </a:endParaRPr>
          </a:p>
          <a:p>
            <a:pPr lvl="1"/>
            <a:r>
              <a:rPr lang="en-US" sz="1200" b="1" dirty="0">
                <a:solidFill>
                  <a:schemeClr val="bg1"/>
                </a:solidFill>
              </a:rPr>
              <a:t>Displays </a:t>
            </a:r>
            <a:r>
              <a:rPr lang="en-US" sz="1200" b="1" dirty="0" smtClean="0">
                <a:solidFill>
                  <a:schemeClr val="bg1"/>
                </a:solidFill>
              </a:rPr>
              <a:t>Top</a:t>
            </a:r>
            <a:r>
              <a:rPr lang="mk-MK" sz="1200" b="1" dirty="0" smtClean="0">
                <a:solidFill>
                  <a:schemeClr val="bg1"/>
                </a:solidFill>
              </a:rPr>
              <a:t> </a:t>
            </a:r>
            <a:r>
              <a:rPr lang="en-US" sz="1200" b="1" dirty="0" smtClean="0">
                <a:solidFill>
                  <a:schemeClr val="bg1"/>
                </a:solidFill>
              </a:rPr>
              <a:t>10 Web Frame </a:t>
            </a:r>
            <a:r>
              <a:rPr lang="en-US" sz="1200" b="1" dirty="0">
                <a:solidFill>
                  <a:schemeClr val="bg1"/>
                </a:solidFill>
              </a:rPr>
              <a:t>Worked With according to survey</a:t>
            </a:r>
            <a:endParaRPr lang="en-US" sz="1200" b="1" dirty="0" smtClean="0">
              <a:solidFill>
                <a:schemeClr val="bg1"/>
              </a:solidFill>
            </a:endParaRPr>
          </a:p>
          <a:p>
            <a:r>
              <a:rPr lang="en-US" b="1" dirty="0"/>
              <a:t>Future Technology </a:t>
            </a:r>
            <a:r>
              <a:rPr lang="en-US" b="1" dirty="0" smtClean="0"/>
              <a:t>Trend</a:t>
            </a:r>
            <a:endParaRPr lang="mk-MK" b="1" dirty="0" smtClean="0"/>
          </a:p>
          <a:p>
            <a:pPr lvl="1"/>
            <a:r>
              <a:rPr lang="en-US" sz="1200" b="1" dirty="0">
                <a:solidFill>
                  <a:schemeClr val="bg1"/>
                </a:solidFill>
              </a:rPr>
              <a:t>Displays </a:t>
            </a:r>
            <a:r>
              <a:rPr lang="en-US" sz="1200" b="1" dirty="0" smtClean="0">
                <a:solidFill>
                  <a:schemeClr val="bg1"/>
                </a:solidFill>
              </a:rPr>
              <a:t>Top </a:t>
            </a:r>
            <a:r>
              <a:rPr lang="en-US" sz="1200" b="1" dirty="0">
                <a:solidFill>
                  <a:schemeClr val="bg1"/>
                </a:solidFill>
              </a:rPr>
              <a:t>10 Language Desires Next Year according to the </a:t>
            </a:r>
            <a:r>
              <a:rPr lang="en-US" sz="1200" b="1" dirty="0" smtClean="0">
                <a:solidFill>
                  <a:schemeClr val="bg1"/>
                </a:solidFill>
              </a:rPr>
              <a:t>survey</a:t>
            </a:r>
            <a:endParaRPr lang="mk-MK" sz="1200" b="1" dirty="0" smtClean="0">
              <a:solidFill>
                <a:schemeClr val="bg1"/>
              </a:solidFill>
            </a:endParaRPr>
          </a:p>
          <a:p>
            <a:pPr lvl="1"/>
            <a:r>
              <a:rPr lang="en-US" sz="1200" b="1" dirty="0">
                <a:solidFill>
                  <a:schemeClr val="bg1"/>
                </a:solidFill>
              </a:rPr>
              <a:t>Displays </a:t>
            </a:r>
            <a:r>
              <a:rPr lang="en-US" sz="1200" b="1" dirty="0" smtClean="0">
                <a:solidFill>
                  <a:schemeClr val="bg1"/>
                </a:solidFill>
              </a:rPr>
              <a:t>Top </a:t>
            </a:r>
            <a:r>
              <a:rPr lang="en-US" sz="1200" b="1" dirty="0">
                <a:solidFill>
                  <a:schemeClr val="bg1"/>
                </a:solidFill>
              </a:rPr>
              <a:t>10 Database Desire Next Year according to the </a:t>
            </a:r>
            <a:r>
              <a:rPr lang="en-US" sz="1200" b="1" dirty="0" smtClean="0">
                <a:solidFill>
                  <a:schemeClr val="bg1"/>
                </a:solidFill>
              </a:rPr>
              <a:t>survey</a:t>
            </a:r>
            <a:endParaRPr lang="mk-MK" sz="1200" b="1" dirty="0" smtClean="0">
              <a:solidFill>
                <a:schemeClr val="bg1"/>
              </a:solidFill>
            </a:endParaRPr>
          </a:p>
          <a:p>
            <a:pPr lvl="1"/>
            <a:r>
              <a:rPr lang="en-US" sz="1200" b="1" dirty="0">
                <a:solidFill>
                  <a:schemeClr val="bg1"/>
                </a:solidFill>
              </a:rPr>
              <a:t>Displays </a:t>
            </a:r>
            <a:r>
              <a:rPr lang="en-US" sz="1200" b="1" dirty="0" smtClean="0">
                <a:solidFill>
                  <a:schemeClr val="bg1"/>
                </a:solidFill>
              </a:rPr>
              <a:t>Platform </a:t>
            </a:r>
            <a:r>
              <a:rPr lang="en-US" sz="1200" b="1" dirty="0">
                <a:solidFill>
                  <a:schemeClr val="bg1"/>
                </a:solidFill>
              </a:rPr>
              <a:t>Desire Next Year according to </a:t>
            </a:r>
            <a:r>
              <a:rPr lang="en-US" sz="1200" b="1" dirty="0" smtClean="0">
                <a:solidFill>
                  <a:schemeClr val="bg1"/>
                </a:solidFill>
              </a:rPr>
              <a:t>survey</a:t>
            </a:r>
            <a:endParaRPr lang="mk-MK" sz="1200" b="1" dirty="0" smtClean="0">
              <a:solidFill>
                <a:schemeClr val="bg1"/>
              </a:solidFill>
            </a:endParaRPr>
          </a:p>
          <a:p>
            <a:pPr lvl="1"/>
            <a:r>
              <a:rPr lang="en-US" sz="1200" b="1" dirty="0">
                <a:solidFill>
                  <a:schemeClr val="bg1"/>
                </a:solidFill>
              </a:rPr>
              <a:t>Displays </a:t>
            </a:r>
            <a:r>
              <a:rPr lang="en-US" sz="1200" b="1" dirty="0" smtClean="0">
                <a:solidFill>
                  <a:schemeClr val="bg1"/>
                </a:solidFill>
              </a:rPr>
              <a:t>Top </a:t>
            </a:r>
            <a:r>
              <a:rPr lang="en-US" sz="1200" b="1" dirty="0">
                <a:solidFill>
                  <a:schemeClr val="bg1"/>
                </a:solidFill>
              </a:rPr>
              <a:t>10 Web Frame Desire Next Year according to the </a:t>
            </a:r>
            <a:r>
              <a:rPr lang="en-US" sz="1200" b="1" dirty="0" smtClean="0">
                <a:solidFill>
                  <a:schemeClr val="bg1"/>
                </a:solidFill>
              </a:rPr>
              <a:t>survey</a:t>
            </a:r>
          </a:p>
          <a:p>
            <a:r>
              <a:rPr lang="en-US" b="1" dirty="0" smtClean="0"/>
              <a:t>Demographic</a:t>
            </a:r>
            <a:endParaRPr lang="mk-MK" b="1" dirty="0" smtClean="0"/>
          </a:p>
          <a:p>
            <a:pPr lvl="1"/>
            <a:r>
              <a:rPr lang="en-US" sz="1300" b="1" dirty="0">
                <a:solidFill>
                  <a:schemeClr val="bg1"/>
                </a:solidFill>
              </a:rPr>
              <a:t>Displays </a:t>
            </a:r>
            <a:r>
              <a:rPr lang="en-US" sz="1300" b="1" dirty="0" smtClean="0">
                <a:solidFill>
                  <a:schemeClr val="bg1"/>
                </a:solidFill>
              </a:rPr>
              <a:t>the </a:t>
            </a:r>
            <a:r>
              <a:rPr lang="en-US" sz="1200" b="1" dirty="0">
                <a:solidFill>
                  <a:schemeClr val="bg1"/>
                </a:solidFill>
              </a:rPr>
              <a:t>Respondent classified by </a:t>
            </a:r>
            <a:r>
              <a:rPr lang="en-US" sz="1200" b="1" dirty="0" smtClean="0">
                <a:solidFill>
                  <a:schemeClr val="bg1"/>
                </a:solidFill>
              </a:rPr>
              <a:t>Gender</a:t>
            </a:r>
            <a:r>
              <a:rPr lang="mk-MK" sz="1200" b="1" dirty="0" smtClean="0">
                <a:solidFill>
                  <a:schemeClr val="bg1"/>
                </a:solidFill>
              </a:rPr>
              <a:t> </a:t>
            </a:r>
            <a:r>
              <a:rPr lang="en-US" sz="1300" b="1" dirty="0" smtClean="0">
                <a:solidFill>
                  <a:schemeClr val="bg1"/>
                </a:solidFill>
              </a:rPr>
              <a:t>according </a:t>
            </a:r>
            <a:r>
              <a:rPr lang="en-US" sz="1300" b="1" dirty="0">
                <a:solidFill>
                  <a:schemeClr val="bg1"/>
                </a:solidFill>
              </a:rPr>
              <a:t>to the survey</a:t>
            </a:r>
            <a:endParaRPr lang="mk-MK" sz="1300" b="1" dirty="0">
              <a:solidFill>
                <a:schemeClr val="bg1"/>
              </a:solidFill>
            </a:endParaRPr>
          </a:p>
          <a:p>
            <a:pPr lvl="1"/>
            <a:r>
              <a:rPr lang="en-US" sz="1300" b="1" dirty="0" smtClean="0">
                <a:solidFill>
                  <a:schemeClr val="bg1"/>
                </a:solidFill>
              </a:rPr>
              <a:t>Displays </a:t>
            </a:r>
            <a:r>
              <a:rPr lang="en-US" sz="1300" b="1" dirty="0">
                <a:solidFill>
                  <a:schemeClr val="bg1"/>
                </a:solidFill>
              </a:rPr>
              <a:t>Respondent Count for Countries by </a:t>
            </a:r>
            <a:r>
              <a:rPr lang="en-US" sz="1300" b="1" dirty="0" smtClean="0">
                <a:solidFill>
                  <a:schemeClr val="bg1"/>
                </a:solidFill>
              </a:rPr>
              <a:t>survey</a:t>
            </a:r>
            <a:endParaRPr lang="mk-MK" sz="1300" b="1" dirty="0" smtClean="0">
              <a:solidFill>
                <a:schemeClr val="bg1"/>
              </a:solidFill>
            </a:endParaRPr>
          </a:p>
          <a:p>
            <a:pPr lvl="1"/>
            <a:r>
              <a:rPr lang="en-US" sz="1300" b="1" dirty="0">
                <a:solidFill>
                  <a:schemeClr val="bg1"/>
                </a:solidFill>
              </a:rPr>
              <a:t>Displays</a:t>
            </a:r>
            <a:r>
              <a:rPr lang="en-US" sz="1300" b="1" dirty="0" smtClean="0">
                <a:solidFill>
                  <a:schemeClr val="bg1"/>
                </a:solidFill>
              </a:rPr>
              <a:t> </a:t>
            </a:r>
            <a:r>
              <a:rPr lang="en-US" sz="1300" b="1" dirty="0">
                <a:solidFill>
                  <a:schemeClr val="bg1"/>
                </a:solidFill>
              </a:rPr>
              <a:t>Platform Desire Next Year according to survey</a:t>
            </a:r>
            <a:endParaRPr lang="mk-MK" sz="1300" b="1" dirty="0">
              <a:solidFill>
                <a:schemeClr val="bg1"/>
              </a:solidFill>
            </a:endParaRPr>
          </a:p>
          <a:p>
            <a:pPr lvl="1"/>
            <a:r>
              <a:rPr lang="en-US" sz="1300" b="1" dirty="0">
                <a:solidFill>
                  <a:schemeClr val="bg1"/>
                </a:solidFill>
              </a:rPr>
              <a:t>Displays </a:t>
            </a:r>
            <a:r>
              <a:rPr lang="en-US" sz="1300" b="1" dirty="0" smtClean="0">
                <a:solidFill>
                  <a:schemeClr val="bg1"/>
                </a:solidFill>
              </a:rPr>
              <a:t>the </a:t>
            </a:r>
            <a:r>
              <a:rPr lang="en-US" sz="1300" b="1" dirty="0">
                <a:solidFill>
                  <a:schemeClr val="bg1"/>
                </a:solidFill>
              </a:rPr>
              <a:t>Top 10 Web Frame Desire Next Year according to the survey</a:t>
            </a:r>
          </a:p>
        </p:txBody>
      </p:sp>
      <p:sp>
        <p:nvSpPr>
          <p:cNvPr id="6" name="Slide Number Placeholder 5"/>
          <p:cNvSpPr>
            <a:spLocks noGrp="1"/>
          </p:cNvSpPr>
          <p:nvPr>
            <p:ph type="sldNum" sz="quarter" idx="12"/>
          </p:nvPr>
        </p:nvSpPr>
        <p:spPr/>
        <p:txBody>
          <a:bodyPr/>
          <a:lstStyle/>
          <a:p>
            <a:fld id="{705D45C8-900E-4F2E-B126-54DE57324758}" type="slidenum">
              <a:rPr lang="en-US" smtClean="0"/>
              <a:t>6</a:t>
            </a:fld>
            <a:endParaRPr lang="en-US"/>
          </a:p>
        </p:txBody>
      </p:sp>
      <p:sp>
        <p:nvSpPr>
          <p:cNvPr id="8" name="Footer Placeholder 7"/>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endParaRPr lang="mk-MK" b="1" dirty="0" smtClean="0">
              <a:solidFill>
                <a:srgbClr val="FFC000"/>
              </a:solidFill>
            </a:endParaRPr>
          </a:p>
          <a:p>
            <a:endParaRPr lang="en-US" b="1" dirty="0">
              <a:solidFill>
                <a:srgbClr val="FFC000"/>
              </a:solidFill>
            </a:endParaRPr>
          </a:p>
        </p:txBody>
      </p:sp>
    </p:spTree>
    <p:extLst>
      <p:ext uri="{BB962C8B-B14F-4D97-AF65-F5344CB8AC3E}">
        <p14:creationId xmlns:p14="http://schemas.microsoft.com/office/powerpoint/2010/main" val="385978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5141"/>
            <a:ext cx="10432474" cy="1363287"/>
          </a:xfrm>
        </p:spPr>
        <p:txBody>
          <a:bodyPr>
            <a:normAutofit/>
          </a:bodyPr>
          <a:lstStyle/>
          <a:p>
            <a:pPr algn="ctr"/>
            <a:r>
              <a:rPr lang="en-US" sz="4000" b="1" dirty="0" smtClean="0">
                <a:solidFill>
                  <a:srgbClr val="FFC000"/>
                </a:solidFill>
              </a:rPr>
              <a:t>METHODOLOGY</a:t>
            </a:r>
            <a:endParaRPr lang="en-US" sz="4000" b="1" dirty="0">
              <a:solidFill>
                <a:srgbClr val="FFC000"/>
              </a:solidFill>
            </a:endParaRPr>
          </a:p>
        </p:txBody>
      </p:sp>
      <p:sp>
        <p:nvSpPr>
          <p:cNvPr id="3" name="Content Placeholder 2"/>
          <p:cNvSpPr>
            <a:spLocks noGrp="1"/>
          </p:cNvSpPr>
          <p:nvPr>
            <p:ph idx="1"/>
          </p:nvPr>
        </p:nvSpPr>
        <p:spPr>
          <a:xfrm>
            <a:off x="680321" y="2245432"/>
            <a:ext cx="11203285" cy="3856787"/>
          </a:xfrm>
        </p:spPr>
        <p:txBody>
          <a:bodyPr>
            <a:normAutofit/>
          </a:bodyPr>
          <a:lstStyle/>
          <a:p>
            <a:pPr>
              <a:buFont typeface="Wingdings" panose="05000000000000000000" pitchFamily="2" charset="2"/>
              <a:buChar char="Ø"/>
            </a:pPr>
            <a:r>
              <a:rPr lang="en-US" sz="1600" b="1" dirty="0" smtClean="0"/>
              <a:t>Dataset Collections: download dataset in CSV format from Stack </a:t>
            </a:r>
            <a:r>
              <a:rPr lang="en-US" sz="1600" b="1" dirty="0"/>
              <a:t>Overflow Developer </a:t>
            </a:r>
            <a:r>
              <a:rPr lang="en-US" sz="1600" b="1" dirty="0" smtClean="0"/>
              <a:t>Survey</a:t>
            </a:r>
          </a:p>
          <a:p>
            <a:pPr lvl="1">
              <a:buFont typeface="Courier New" panose="02070309020205020404" pitchFamily="49" charset="0"/>
              <a:buChar char="o"/>
            </a:pPr>
            <a:r>
              <a:rPr lang="en-US" sz="1400" b="1" dirty="0">
                <a:solidFill>
                  <a:schemeClr val="bg1"/>
                </a:solidFill>
              </a:rPr>
              <a:t>Demographic survey : m5_survey_data_demographics.csv </a:t>
            </a:r>
          </a:p>
          <a:p>
            <a:pPr lvl="1">
              <a:buFont typeface="Courier New" panose="02070309020205020404" pitchFamily="49" charset="0"/>
              <a:buChar char="o"/>
            </a:pPr>
            <a:r>
              <a:rPr lang="en-US" sz="1400" b="1" dirty="0">
                <a:solidFill>
                  <a:schemeClr val="bg1"/>
                </a:solidFill>
              </a:rPr>
              <a:t>Technologies survey: </a:t>
            </a:r>
            <a:r>
              <a:rPr lang="en-US" sz="1400" b="1" dirty="0" smtClean="0">
                <a:solidFill>
                  <a:schemeClr val="bg1"/>
                </a:solidFill>
              </a:rPr>
              <a:t>m5_survey_data_technologies_normalised.csv</a:t>
            </a:r>
          </a:p>
          <a:p>
            <a:pPr>
              <a:buFont typeface="Wingdings" panose="05000000000000000000" pitchFamily="2" charset="2"/>
              <a:buChar char="Ø"/>
            </a:pPr>
            <a:r>
              <a:rPr lang="en-US" sz="1600" b="1" dirty="0" smtClean="0"/>
              <a:t>Data Wrangling (Munging):</a:t>
            </a:r>
          </a:p>
          <a:p>
            <a:pPr lvl="1">
              <a:buFont typeface="Courier New" panose="02070309020205020404" pitchFamily="49" charset="0"/>
              <a:buChar char="o"/>
            </a:pPr>
            <a:r>
              <a:rPr lang="en-US" sz="1400" b="1" dirty="0" smtClean="0">
                <a:solidFill>
                  <a:schemeClr val="bg1"/>
                </a:solidFill>
              </a:rPr>
              <a:t>Cleaning</a:t>
            </a:r>
            <a:r>
              <a:rPr lang="en-US" sz="1400" b="1" dirty="0">
                <a:solidFill>
                  <a:schemeClr val="bg1"/>
                </a:solidFill>
              </a:rPr>
              <a:t>, transforming, and enriching raw data into a more usable format for analysis. Using various SQL and Python techniques with appropriate required libraries, mainly Pandas, removing duplicates, correcting errors, handling missing data, transforming data into a consistent format</a:t>
            </a:r>
            <a:r>
              <a:rPr lang="en-US" sz="1400" b="1" dirty="0" smtClean="0">
                <a:solidFill>
                  <a:schemeClr val="bg1"/>
                </a:solidFill>
              </a:rPr>
              <a:t>, </a:t>
            </a:r>
            <a:r>
              <a:rPr lang="en-US" sz="1400" b="1" dirty="0">
                <a:solidFill>
                  <a:schemeClr val="bg1"/>
                </a:solidFill>
              </a:rPr>
              <a:t>were performed.</a:t>
            </a:r>
            <a:endParaRPr lang="en-US" sz="1800" b="1" dirty="0" smtClean="0">
              <a:solidFill>
                <a:schemeClr val="bg1"/>
              </a:solidFill>
            </a:endParaRPr>
          </a:p>
          <a:p>
            <a:pPr>
              <a:buFont typeface="Wingdings" panose="05000000000000000000" pitchFamily="2" charset="2"/>
              <a:buChar char="Ø"/>
            </a:pPr>
            <a:r>
              <a:rPr lang="en-US" sz="1600" b="1" dirty="0" smtClean="0"/>
              <a:t>Data Visualization:</a:t>
            </a:r>
            <a:r>
              <a:rPr lang="mk-MK" sz="1600" b="1" dirty="0" smtClean="0"/>
              <a:t> </a:t>
            </a:r>
          </a:p>
          <a:p>
            <a:pPr lvl="1">
              <a:buFont typeface="Courier New" panose="02070309020205020404" pitchFamily="49" charset="0"/>
              <a:buChar char="o"/>
            </a:pPr>
            <a:r>
              <a:rPr lang="en-US" sz="1400" b="1" dirty="0">
                <a:solidFill>
                  <a:schemeClr val="bg1"/>
                </a:solidFill>
              </a:rPr>
              <a:t>By using Pandas procedures, filtered data is obtained to show the results according to the set goals.</a:t>
            </a:r>
            <a:endParaRPr lang="mk-MK" sz="1400" b="1" dirty="0">
              <a:solidFill>
                <a:schemeClr val="bg1"/>
              </a:solidFill>
            </a:endParaRPr>
          </a:p>
          <a:p>
            <a:pPr lvl="1">
              <a:buFont typeface="Courier New" panose="02070309020205020404" pitchFamily="49" charset="0"/>
              <a:buChar char="o"/>
            </a:pPr>
            <a:r>
              <a:rPr lang="en-US" sz="1400" b="1" dirty="0">
                <a:solidFill>
                  <a:schemeClr val="bg1"/>
                </a:solidFill>
              </a:rPr>
              <a:t>The filtered data, according to the set goals, were transferred to the IBM </a:t>
            </a:r>
            <a:r>
              <a:rPr lang="en-US" sz="1400" b="1" dirty="0" err="1">
                <a:solidFill>
                  <a:schemeClr val="bg1"/>
                </a:solidFill>
              </a:rPr>
              <a:t>Cognos</a:t>
            </a:r>
            <a:r>
              <a:rPr lang="en-US" sz="1400" b="1" dirty="0">
                <a:solidFill>
                  <a:schemeClr val="bg1"/>
                </a:solidFill>
              </a:rPr>
              <a:t> Analytics platform, with appropriate graphic charts to visualize the results</a:t>
            </a:r>
            <a:r>
              <a:rPr lang="en-US" sz="1400" b="1" dirty="0" smtClean="0">
                <a:solidFill>
                  <a:schemeClr val="bg1"/>
                </a:solidFill>
              </a:rPr>
              <a:t>.</a:t>
            </a:r>
            <a:endParaRPr lang="mk-MK" sz="1400" b="1" dirty="0" smtClean="0">
              <a:solidFill>
                <a:schemeClr val="bg1"/>
              </a:solidFill>
            </a:endParaRPr>
          </a:p>
          <a:p>
            <a:pPr>
              <a:buFont typeface="Wingdings" panose="05000000000000000000" pitchFamily="2" charset="2"/>
              <a:buChar char="Ø"/>
            </a:pPr>
            <a:r>
              <a:rPr lang="en-US" sz="1600" b="1" dirty="0" smtClean="0"/>
              <a:t>Presentation:</a:t>
            </a:r>
            <a:endParaRPr lang="mk-MK" sz="1600" b="1" dirty="0" smtClean="0"/>
          </a:p>
          <a:p>
            <a:pPr lvl="1">
              <a:buFont typeface="Courier New" panose="02070309020205020404" pitchFamily="49" charset="0"/>
              <a:buChar char="o"/>
            </a:pPr>
            <a:r>
              <a:rPr lang="en-US" sz="1400" b="1" dirty="0">
                <a:solidFill>
                  <a:schemeClr val="bg1"/>
                </a:solidFill>
              </a:rPr>
              <a:t>The presentation is prepared in PowerPoint with the desire to capture the results of the survey in a clear and simple way in order to be useful for those interested in the field of using software techniques.</a:t>
            </a:r>
            <a:endParaRPr lang="en-US" sz="1200" b="1" dirty="0" smtClean="0">
              <a:solidFill>
                <a:schemeClr val="bg1"/>
              </a:solidFill>
            </a:endParaRPr>
          </a:p>
        </p:txBody>
      </p:sp>
      <p:sp>
        <p:nvSpPr>
          <p:cNvPr id="4" name="Footer Placeholder 3"/>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endParaRPr lang="mk-MK" b="1" dirty="0" smtClean="0">
              <a:solidFill>
                <a:srgbClr val="FFC000"/>
              </a:solidFill>
            </a:endParaRPr>
          </a:p>
          <a:p>
            <a:endParaRPr lang="en-US" b="1" dirty="0">
              <a:solidFill>
                <a:srgbClr val="FFC000"/>
              </a:solidFill>
            </a:endParaRPr>
          </a:p>
        </p:txBody>
      </p:sp>
      <p:sp>
        <p:nvSpPr>
          <p:cNvPr id="5" name="Slide Number Placeholder 4"/>
          <p:cNvSpPr>
            <a:spLocks noGrp="1"/>
          </p:cNvSpPr>
          <p:nvPr>
            <p:ph type="sldNum" sz="quarter" idx="12"/>
          </p:nvPr>
        </p:nvSpPr>
        <p:spPr/>
        <p:txBody>
          <a:bodyPr/>
          <a:lstStyle/>
          <a:p>
            <a:fld id="{705D45C8-900E-4F2E-B126-54DE57324758}" type="slidenum">
              <a:rPr lang="en-US" smtClean="0"/>
              <a:t>7</a:t>
            </a:fld>
            <a:endParaRPr lang="en-US"/>
          </a:p>
        </p:txBody>
      </p:sp>
    </p:spTree>
    <p:extLst>
      <p:ext uri="{BB962C8B-B14F-4D97-AF65-F5344CB8AC3E}">
        <p14:creationId xmlns:p14="http://schemas.microsoft.com/office/powerpoint/2010/main" val="2234588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98515"/>
            <a:ext cx="10424160" cy="1384427"/>
          </a:xfrm>
        </p:spPr>
        <p:txBody>
          <a:bodyPr>
            <a:normAutofit/>
          </a:bodyPr>
          <a:lstStyle/>
          <a:p>
            <a:pPr algn="ctr"/>
            <a:r>
              <a:rPr lang="en-US" sz="4000" b="1" dirty="0" smtClean="0">
                <a:solidFill>
                  <a:srgbClr val="FFC000"/>
                </a:solidFill>
              </a:rPr>
              <a:t>RESULTS</a:t>
            </a:r>
            <a:r>
              <a:rPr lang="en-US" b="1" dirty="0" smtClean="0">
                <a:solidFill>
                  <a:srgbClr val="FFC000"/>
                </a:solidFill>
              </a:rPr>
              <a:t/>
            </a:r>
            <a:br>
              <a:rPr lang="en-US" b="1" dirty="0" smtClean="0">
                <a:solidFill>
                  <a:srgbClr val="FFC000"/>
                </a:solidFill>
              </a:rPr>
            </a:br>
            <a:r>
              <a:rPr lang="en-US" sz="1000" b="1" dirty="0">
                <a:solidFill>
                  <a:srgbClr val="FFC000"/>
                </a:solidFill>
              </a:rPr>
              <a:t> </a:t>
            </a:r>
            <a:r>
              <a:rPr lang="en-US" b="1" dirty="0" smtClean="0">
                <a:solidFill>
                  <a:srgbClr val="FFC000"/>
                </a:solidFill>
              </a:rPr>
              <a:t/>
            </a:r>
            <a:br>
              <a:rPr lang="en-US" b="1" dirty="0" smtClean="0">
                <a:solidFill>
                  <a:srgbClr val="FFC000"/>
                </a:solidFill>
              </a:rPr>
            </a:br>
            <a:r>
              <a:rPr lang="en-US" sz="3200" dirty="0" smtClean="0"/>
              <a:t>Technology </a:t>
            </a:r>
            <a:r>
              <a:rPr lang="en-US" sz="3200" dirty="0"/>
              <a:t>trends</a:t>
            </a:r>
            <a:endParaRPr lang="en-US" sz="3200" b="1" dirty="0"/>
          </a:p>
        </p:txBody>
      </p:sp>
      <p:sp>
        <p:nvSpPr>
          <p:cNvPr id="4" name="Footer Placeholder 3"/>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5" name="Slide Number Placeholder 4"/>
          <p:cNvSpPr>
            <a:spLocks noGrp="1"/>
          </p:cNvSpPr>
          <p:nvPr>
            <p:ph type="sldNum" sz="quarter" idx="12"/>
          </p:nvPr>
        </p:nvSpPr>
        <p:spPr/>
        <p:txBody>
          <a:bodyPr/>
          <a:lstStyle/>
          <a:p>
            <a:fld id="{705D45C8-900E-4F2E-B126-54DE57324758}" type="slidenum">
              <a:rPr lang="en-US" smtClean="0"/>
              <a:t>8</a:t>
            </a:fld>
            <a:endParaRPr lang="en-US"/>
          </a:p>
        </p:txBody>
      </p:sp>
      <p:sp>
        <p:nvSpPr>
          <p:cNvPr id="7" name="TextBox 6"/>
          <p:cNvSpPr txBox="1"/>
          <p:nvPr/>
        </p:nvSpPr>
        <p:spPr>
          <a:xfrm>
            <a:off x="680320" y="1982943"/>
            <a:ext cx="9743840" cy="369332"/>
          </a:xfrm>
          <a:prstGeom prst="rect">
            <a:avLst/>
          </a:prstGeom>
          <a:noFill/>
        </p:spPr>
        <p:txBody>
          <a:bodyPr wrap="square" rtlCol="0">
            <a:spAutoFit/>
          </a:bodyPr>
          <a:lstStyle/>
          <a:p>
            <a:r>
              <a:rPr lang="en-US" b="1" dirty="0" smtClean="0"/>
              <a:t>Overall data</a:t>
            </a:r>
            <a:r>
              <a:rPr lang="en-US" dirty="0" smtClean="0"/>
              <a:t>: </a:t>
            </a:r>
            <a:r>
              <a:rPr lang="en-US" sz="1600" dirty="0" smtClean="0">
                <a:solidFill>
                  <a:schemeClr val="bg1"/>
                </a:solidFill>
              </a:rPr>
              <a:t>in total 13 questions and 74,590 responders</a:t>
            </a:r>
            <a:endParaRPr lang="en-US" sz="1600" dirty="0">
              <a:solidFill>
                <a:schemeClr val="bg1"/>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0" y="2352275"/>
            <a:ext cx="9743840" cy="3840707"/>
          </a:xfrm>
        </p:spPr>
      </p:pic>
    </p:spTree>
    <p:extLst>
      <p:ext uri="{BB962C8B-B14F-4D97-AF65-F5344CB8AC3E}">
        <p14:creationId xmlns:p14="http://schemas.microsoft.com/office/powerpoint/2010/main" val="3782029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6829"/>
            <a:ext cx="10424159" cy="1354975"/>
          </a:xfrm>
        </p:spPr>
        <p:txBody>
          <a:bodyPr>
            <a:normAutofit fontScale="90000"/>
          </a:bodyPr>
          <a:lstStyle/>
          <a:p>
            <a:pPr algn="ctr"/>
            <a:r>
              <a:rPr lang="en-US" sz="4400" b="1" dirty="0" smtClean="0">
                <a:solidFill>
                  <a:srgbClr val="FFC000"/>
                </a:solidFill>
              </a:rPr>
              <a:t>RESULTS</a:t>
            </a:r>
            <a:r>
              <a:rPr lang="en-US" b="1" dirty="0">
                <a:solidFill>
                  <a:srgbClr val="FFC000"/>
                </a:solidFill>
              </a:rPr>
              <a:t/>
            </a:r>
            <a:br>
              <a:rPr lang="en-US" b="1" dirty="0">
                <a:solidFill>
                  <a:srgbClr val="FFC000"/>
                </a:solidFill>
              </a:rPr>
            </a:br>
            <a:r>
              <a:rPr lang="en-US" sz="1100" b="1" dirty="0">
                <a:solidFill>
                  <a:srgbClr val="FFC000"/>
                </a:solidFill>
              </a:rPr>
              <a:t> </a:t>
            </a:r>
            <a:r>
              <a:rPr lang="en-US" b="1" dirty="0">
                <a:solidFill>
                  <a:srgbClr val="FFC000"/>
                </a:solidFill>
              </a:rPr>
              <a:t/>
            </a:r>
            <a:br>
              <a:rPr lang="en-US" b="1" dirty="0">
                <a:solidFill>
                  <a:srgbClr val="FFC000"/>
                </a:solidFill>
              </a:rPr>
            </a:br>
            <a:r>
              <a:rPr lang="en-US" dirty="0"/>
              <a:t>Technology </a:t>
            </a:r>
            <a:r>
              <a:rPr lang="en-US" dirty="0" smtClean="0"/>
              <a:t>trends                </a:t>
            </a:r>
            <a:r>
              <a:rPr lang="en-US" b="1" dirty="0"/>
              <a:t>PROGRAMING LANGUAGES </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0321" y="3328706"/>
            <a:ext cx="4139264" cy="2858680"/>
          </a:xfrm>
        </p:spPr>
      </p:pic>
      <p:sp>
        <p:nvSpPr>
          <p:cNvPr id="5" name="Footer Placeholder 4"/>
          <p:cNvSpPr>
            <a:spLocks noGrp="1"/>
          </p:cNvSpPr>
          <p:nvPr>
            <p:ph type="ftr" sz="quarter" idx="11"/>
          </p:nvPr>
        </p:nvSpPr>
        <p:spPr>
          <a:xfrm>
            <a:off x="680321" y="6492875"/>
            <a:ext cx="6870660" cy="365125"/>
          </a:xfrm>
        </p:spPr>
        <p:txBody>
          <a:bodyPr/>
          <a:lstStyle/>
          <a:p>
            <a:r>
              <a:rPr lang="en-US" b="1" dirty="0" smtClean="0">
                <a:solidFill>
                  <a:srgbClr val="FFC000"/>
                </a:solidFill>
              </a:rPr>
              <a:t>Stack Overflow Developer Survey</a:t>
            </a:r>
          </a:p>
          <a:p>
            <a:endParaRPr lang="en-US" b="1" dirty="0">
              <a:solidFill>
                <a:srgbClr val="FFC000"/>
              </a:solidFill>
            </a:endParaRPr>
          </a:p>
        </p:txBody>
      </p:sp>
      <p:sp>
        <p:nvSpPr>
          <p:cNvPr id="6" name="Slide Number Placeholder 5"/>
          <p:cNvSpPr>
            <a:spLocks noGrp="1"/>
          </p:cNvSpPr>
          <p:nvPr>
            <p:ph type="sldNum" sz="quarter" idx="12"/>
          </p:nvPr>
        </p:nvSpPr>
        <p:spPr/>
        <p:txBody>
          <a:bodyPr/>
          <a:lstStyle/>
          <a:p>
            <a:fld id="{705D45C8-900E-4F2E-B126-54DE57324758}" type="slidenum">
              <a:rPr lang="en-US" smtClean="0"/>
              <a:t>9</a:t>
            </a:fld>
            <a:endParaRPr lang="en-US"/>
          </a:p>
        </p:txBody>
      </p:sp>
      <p:sp>
        <p:nvSpPr>
          <p:cNvPr id="9" name="TextBox 8"/>
          <p:cNvSpPr txBox="1"/>
          <p:nvPr/>
        </p:nvSpPr>
        <p:spPr>
          <a:xfrm>
            <a:off x="1492002" y="2159751"/>
            <a:ext cx="7929983" cy="369332"/>
          </a:xfrm>
          <a:prstGeom prst="rect">
            <a:avLst/>
          </a:prstGeom>
          <a:noFill/>
        </p:spPr>
        <p:txBody>
          <a:bodyPr wrap="square" rtlCol="0">
            <a:spAutoFit/>
          </a:bodyPr>
          <a:lstStyle/>
          <a:p>
            <a:pPr algn="ctr"/>
            <a:r>
              <a:rPr lang="en-US" b="1" dirty="0">
                <a:solidFill>
                  <a:schemeClr val="bg1"/>
                </a:solidFill>
              </a:rPr>
              <a:t>PROGRAMING LANGUAGES TREND – PRESENTED DATA COMPARATIVELY</a:t>
            </a:r>
          </a:p>
        </p:txBody>
      </p:sp>
      <p:sp>
        <p:nvSpPr>
          <p:cNvPr id="10" name="TextBox 9"/>
          <p:cNvSpPr txBox="1"/>
          <p:nvPr/>
        </p:nvSpPr>
        <p:spPr>
          <a:xfrm>
            <a:off x="594227" y="2912378"/>
            <a:ext cx="4006994" cy="307777"/>
          </a:xfrm>
          <a:prstGeom prst="rect">
            <a:avLst/>
          </a:prstGeom>
          <a:noFill/>
        </p:spPr>
        <p:txBody>
          <a:bodyPr wrap="none" rtlCol="0">
            <a:spAutoFit/>
          </a:bodyPr>
          <a:lstStyle/>
          <a:p>
            <a:r>
              <a:rPr lang="en-US" sz="1400" b="1" dirty="0"/>
              <a:t>Programing Languages that are used the most</a:t>
            </a:r>
          </a:p>
        </p:txBody>
      </p:sp>
      <p:sp>
        <p:nvSpPr>
          <p:cNvPr id="12" name="TextBox 11"/>
          <p:cNvSpPr txBox="1"/>
          <p:nvPr/>
        </p:nvSpPr>
        <p:spPr>
          <a:xfrm>
            <a:off x="6116746" y="2896989"/>
            <a:ext cx="4334007" cy="307777"/>
          </a:xfrm>
          <a:prstGeom prst="rect">
            <a:avLst/>
          </a:prstGeom>
          <a:noFill/>
        </p:spPr>
        <p:txBody>
          <a:bodyPr wrap="none" rtlCol="0">
            <a:spAutoFit/>
          </a:bodyPr>
          <a:lstStyle/>
          <a:p>
            <a:r>
              <a:rPr lang="en-US" sz="1400" b="1" dirty="0"/>
              <a:t>Programing Languages most desired for next year</a:t>
            </a:r>
            <a:endParaRPr lang="en-US" dirty="0"/>
          </a:p>
        </p:txBody>
      </p:sp>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9876" y="3328706"/>
            <a:ext cx="4155673" cy="2858680"/>
          </a:xfrm>
        </p:spPr>
      </p:pic>
    </p:spTree>
    <p:extLst>
      <p:ext uri="{BB962C8B-B14F-4D97-AF65-F5344CB8AC3E}">
        <p14:creationId xmlns:p14="http://schemas.microsoft.com/office/powerpoint/2010/main" val="2284337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4896</TotalTime>
  <Words>3088</Words>
  <Application>Microsoft Office PowerPoint</Application>
  <PresentationFormat>Widescreen</PresentationFormat>
  <Paragraphs>304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IBM Plex Mono Text</vt:lpstr>
      <vt:lpstr>Trebuchet MS</vt:lpstr>
      <vt:lpstr>Wingdings</vt:lpstr>
      <vt:lpstr>Berlin</vt:lpstr>
      <vt:lpstr>Stack Overflow Developer Survey </vt:lpstr>
      <vt:lpstr>EXECUTIVE SUMMARY</vt:lpstr>
      <vt:lpstr>TABLE OF CONTENTS</vt:lpstr>
      <vt:lpstr>INTRODUCTION</vt:lpstr>
      <vt:lpstr>OBJECTIVES   The main objectives of this presentation</vt:lpstr>
      <vt:lpstr>OBJECTIVES   The key questions answered by this presentation</vt:lpstr>
      <vt:lpstr>METHODOLOGY</vt:lpstr>
      <vt:lpstr>RESULTS   Technology trends</vt:lpstr>
      <vt:lpstr>RESULTS   Technology trends                PROGRAMING LANGUAGES </vt:lpstr>
      <vt:lpstr>RESULTS   Technology trends                PROGRAMING LANGUAGES</vt:lpstr>
      <vt:lpstr>RESULTS   Technology trends                PROGRAMING LANGUAGES</vt:lpstr>
      <vt:lpstr>PowerPoint Presentation</vt:lpstr>
      <vt:lpstr>RESULTS   Technology trends                                         DATABASE</vt:lpstr>
      <vt:lpstr>RESULTS   Technology trends                                         DATABASE</vt:lpstr>
      <vt:lpstr>PowerPoint Presentation</vt:lpstr>
      <vt:lpstr>RESULTS   Technology trends                                      PLATFORMS</vt:lpstr>
      <vt:lpstr>RESULTS   Technology trends                                      PLATFORMS</vt:lpstr>
      <vt:lpstr>PowerPoint Presentation</vt:lpstr>
      <vt:lpstr>RESULTS   Technology trends                             WEB FRAMEWORK</vt:lpstr>
      <vt:lpstr>RESULTS   Technology trends                             WEB FRAMEWORK</vt:lpstr>
      <vt:lpstr>RESULTS   DEMOGRAPHIC</vt:lpstr>
      <vt:lpstr>RESULTS   DEMOGRAPHIC</vt:lpstr>
      <vt:lpstr>RESULTS   DEMOGRAPHIC</vt:lpstr>
      <vt:lpstr>RESULTS   DEMOGRAPHIC</vt:lpstr>
      <vt:lpstr>RESULTS   DEMOGRAPHIC</vt:lpstr>
      <vt:lpstr>DASHBOARD   CURRENT TECHNOLOGY USE                  Dashboard Tab 1</vt:lpstr>
      <vt:lpstr>DASHBOARD   FUTURE TECHNOLOGY TREND               Dashboard Tab 2</vt:lpstr>
      <vt:lpstr>DASHBOARD   DEMOGRAPHIC                                      Dashboard Tab 3</vt:lpstr>
      <vt:lpstr>OVERALL   Findings                                                     Implications</vt:lpstr>
      <vt:lpstr>CONCLUSION   OVERAL</vt:lpstr>
      <vt:lpstr>APPENDIX   POPULAR PROGRAMING LANGAGES              Salary/Job Openings</vt:lpstr>
      <vt:lpstr>APPENDIX   PROGRAMING LANGAGES                                Popularity</vt:lpstr>
      <vt:lpstr>APPENDIX   Programing Languages                                         Salary</vt:lpstr>
      <vt:lpstr>APPENDIX   Programing Languages                                            Jobs</vt:lpstr>
      <vt:lpstr>APPENDIX   DEMOGRAPHIC                                                   Gender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Overflow Developer Survey</dc:title>
  <dc:creator>Boris</dc:creator>
  <cp:lastModifiedBy>Boris</cp:lastModifiedBy>
  <cp:revision>342</cp:revision>
  <dcterms:created xsi:type="dcterms:W3CDTF">2023-04-23T19:23:22Z</dcterms:created>
  <dcterms:modified xsi:type="dcterms:W3CDTF">2023-05-02T16:27:43Z</dcterms:modified>
</cp:coreProperties>
</file>