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60" r:id="rId5"/>
    <p:sldId id="261" r:id="rId6"/>
    <p:sldId id="270" r:id="rId7"/>
    <p:sldId id="262" r:id="rId8"/>
    <p:sldId id="264" r:id="rId9"/>
    <p:sldId id="263" r:id="rId10"/>
    <p:sldId id="265" r:id="rId11"/>
    <p:sldId id="269"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B1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varScale="1">
        <p:scale>
          <a:sx n="97" d="100"/>
          <a:sy n="97" d="100"/>
        </p:scale>
        <p:origin x="115"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B3351-0C42-45D1-1650-A531E355DB3B}"/>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B971D51C-C4AA-0040-45DE-93DCC8E2222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B13B1E83-649B-F3E7-F8C6-0DEE694C9A49}"/>
              </a:ext>
            </a:extLst>
          </p:cNvPr>
          <p:cNvSpPr>
            <a:spLocks noGrp="1"/>
          </p:cNvSpPr>
          <p:nvPr>
            <p:ph type="dt" sz="half" idx="10"/>
          </p:nvPr>
        </p:nvSpPr>
        <p:spPr/>
        <p:txBody>
          <a:bodyPr/>
          <a:lstStyle/>
          <a:p>
            <a:fld id="{EFBA7698-2A6B-FE4E-BC80-09BCB34ACC78}" type="datetimeFigureOut">
              <a:rPr lang="en-US" smtClean="0"/>
              <a:t>6/29/2024</a:t>
            </a:fld>
            <a:endParaRPr lang="en-US"/>
          </a:p>
        </p:txBody>
      </p:sp>
      <p:sp>
        <p:nvSpPr>
          <p:cNvPr id="5" name="Footer Placeholder 4">
            <a:extLst>
              <a:ext uri="{FF2B5EF4-FFF2-40B4-BE49-F238E27FC236}">
                <a16:creationId xmlns:a16="http://schemas.microsoft.com/office/drawing/2014/main" id="{CCA8ADF3-8F30-3B6B-647C-322BEDC1D0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1EE062-73D9-8C13-D4AE-DD4120A001AB}"/>
              </a:ext>
            </a:extLst>
          </p:cNvPr>
          <p:cNvSpPr>
            <a:spLocks noGrp="1"/>
          </p:cNvSpPr>
          <p:nvPr>
            <p:ph type="sldNum" sz="quarter" idx="12"/>
          </p:nvPr>
        </p:nvSpPr>
        <p:spPr/>
        <p:txBody>
          <a:bodyPr/>
          <a:lstStyle/>
          <a:p>
            <a:fld id="{CFF3F5C2-EE72-5E41-9AA6-8BBE3C106E03}" type="slidenum">
              <a:rPr lang="en-US" smtClean="0"/>
              <a:t>‹#›</a:t>
            </a:fld>
            <a:endParaRPr lang="en-US"/>
          </a:p>
        </p:txBody>
      </p:sp>
    </p:spTree>
    <p:extLst>
      <p:ext uri="{BB962C8B-B14F-4D97-AF65-F5344CB8AC3E}">
        <p14:creationId xmlns:p14="http://schemas.microsoft.com/office/powerpoint/2010/main" val="19455334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4CCBA-FE16-E320-50E3-6C2DEB3C0A29}"/>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033F14D2-FAF8-B066-E6D1-F40DFEC65525}"/>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5CC19A5-676B-89CB-7292-8B499849E081}"/>
              </a:ext>
            </a:extLst>
          </p:cNvPr>
          <p:cNvSpPr>
            <a:spLocks noGrp="1"/>
          </p:cNvSpPr>
          <p:nvPr>
            <p:ph type="dt" sz="half" idx="10"/>
          </p:nvPr>
        </p:nvSpPr>
        <p:spPr/>
        <p:txBody>
          <a:bodyPr/>
          <a:lstStyle/>
          <a:p>
            <a:fld id="{EFBA7698-2A6B-FE4E-BC80-09BCB34ACC78}" type="datetimeFigureOut">
              <a:rPr lang="en-US" smtClean="0"/>
              <a:t>6/29/2024</a:t>
            </a:fld>
            <a:endParaRPr lang="en-US"/>
          </a:p>
        </p:txBody>
      </p:sp>
      <p:sp>
        <p:nvSpPr>
          <p:cNvPr id="5" name="Footer Placeholder 4">
            <a:extLst>
              <a:ext uri="{FF2B5EF4-FFF2-40B4-BE49-F238E27FC236}">
                <a16:creationId xmlns:a16="http://schemas.microsoft.com/office/drawing/2014/main" id="{2B3C72E5-C0D9-D3D9-E21C-F9A233BBFE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8C9AC5-F5A3-C65B-FB66-4D8B4491D0CF}"/>
              </a:ext>
            </a:extLst>
          </p:cNvPr>
          <p:cNvSpPr>
            <a:spLocks noGrp="1"/>
          </p:cNvSpPr>
          <p:nvPr>
            <p:ph type="sldNum" sz="quarter" idx="12"/>
          </p:nvPr>
        </p:nvSpPr>
        <p:spPr/>
        <p:txBody>
          <a:bodyPr/>
          <a:lstStyle/>
          <a:p>
            <a:fld id="{CFF3F5C2-EE72-5E41-9AA6-8BBE3C106E03}" type="slidenum">
              <a:rPr lang="en-US" smtClean="0"/>
              <a:t>‹#›</a:t>
            </a:fld>
            <a:endParaRPr lang="en-US"/>
          </a:p>
        </p:txBody>
      </p:sp>
    </p:spTree>
    <p:extLst>
      <p:ext uri="{BB962C8B-B14F-4D97-AF65-F5344CB8AC3E}">
        <p14:creationId xmlns:p14="http://schemas.microsoft.com/office/powerpoint/2010/main" val="12899232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A8E4D1C-487F-8968-71A2-30C1AAC1A407}"/>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E093AA43-6EF7-FE93-227E-212CE64913F5}"/>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51000E9-525A-760C-9132-BD13E82E6DBE}"/>
              </a:ext>
            </a:extLst>
          </p:cNvPr>
          <p:cNvSpPr>
            <a:spLocks noGrp="1"/>
          </p:cNvSpPr>
          <p:nvPr>
            <p:ph type="dt" sz="half" idx="10"/>
          </p:nvPr>
        </p:nvSpPr>
        <p:spPr/>
        <p:txBody>
          <a:bodyPr/>
          <a:lstStyle/>
          <a:p>
            <a:fld id="{EFBA7698-2A6B-FE4E-BC80-09BCB34ACC78}" type="datetimeFigureOut">
              <a:rPr lang="en-US" smtClean="0"/>
              <a:t>6/29/2024</a:t>
            </a:fld>
            <a:endParaRPr lang="en-US"/>
          </a:p>
        </p:txBody>
      </p:sp>
      <p:sp>
        <p:nvSpPr>
          <p:cNvPr id="5" name="Footer Placeholder 4">
            <a:extLst>
              <a:ext uri="{FF2B5EF4-FFF2-40B4-BE49-F238E27FC236}">
                <a16:creationId xmlns:a16="http://schemas.microsoft.com/office/drawing/2014/main" id="{22D3F8A5-D609-E67A-A59D-05116BC48C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25E7B6-5593-4737-AD90-6C099385C684}"/>
              </a:ext>
            </a:extLst>
          </p:cNvPr>
          <p:cNvSpPr>
            <a:spLocks noGrp="1"/>
          </p:cNvSpPr>
          <p:nvPr>
            <p:ph type="sldNum" sz="quarter" idx="12"/>
          </p:nvPr>
        </p:nvSpPr>
        <p:spPr/>
        <p:txBody>
          <a:bodyPr/>
          <a:lstStyle/>
          <a:p>
            <a:fld id="{CFF3F5C2-EE72-5E41-9AA6-8BBE3C106E03}" type="slidenum">
              <a:rPr lang="en-US" smtClean="0"/>
              <a:t>‹#›</a:t>
            </a:fld>
            <a:endParaRPr lang="en-US"/>
          </a:p>
        </p:txBody>
      </p:sp>
    </p:spTree>
    <p:extLst>
      <p:ext uri="{BB962C8B-B14F-4D97-AF65-F5344CB8AC3E}">
        <p14:creationId xmlns:p14="http://schemas.microsoft.com/office/powerpoint/2010/main" val="9175135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CE223-1FE3-093B-0120-2440B5B532E4}"/>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9D39D574-3369-4C42-B842-BBFABE22A8E6}"/>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D2D68B0-75F2-7E2E-AC2B-9A711C852BBC}"/>
              </a:ext>
            </a:extLst>
          </p:cNvPr>
          <p:cNvSpPr>
            <a:spLocks noGrp="1"/>
          </p:cNvSpPr>
          <p:nvPr>
            <p:ph type="dt" sz="half" idx="10"/>
          </p:nvPr>
        </p:nvSpPr>
        <p:spPr/>
        <p:txBody>
          <a:bodyPr/>
          <a:lstStyle/>
          <a:p>
            <a:fld id="{EFBA7698-2A6B-FE4E-BC80-09BCB34ACC78}" type="datetimeFigureOut">
              <a:rPr lang="en-US" smtClean="0"/>
              <a:t>6/29/2024</a:t>
            </a:fld>
            <a:endParaRPr lang="en-US"/>
          </a:p>
        </p:txBody>
      </p:sp>
      <p:sp>
        <p:nvSpPr>
          <p:cNvPr id="5" name="Footer Placeholder 4">
            <a:extLst>
              <a:ext uri="{FF2B5EF4-FFF2-40B4-BE49-F238E27FC236}">
                <a16:creationId xmlns:a16="http://schemas.microsoft.com/office/drawing/2014/main" id="{9E2C8847-6876-4863-EB63-3A51DB2BC1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5BC794-0D67-020C-7D59-D69D50229848}"/>
              </a:ext>
            </a:extLst>
          </p:cNvPr>
          <p:cNvSpPr>
            <a:spLocks noGrp="1"/>
          </p:cNvSpPr>
          <p:nvPr>
            <p:ph type="sldNum" sz="quarter" idx="12"/>
          </p:nvPr>
        </p:nvSpPr>
        <p:spPr/>
        <p:txBody>
          <a:bodyPr/>
          <a:lstStyle/>
          <a:p>
            <a:fld id="{CFF3F5C2-EE72-5E41-9AA6-8BBE3C106E03}" type="slidenum">
              <a:rPr lang="en-US" smtClean="0"/>
              <a:t>‹#›</a:t>
            </a:fld>
            <a:endParaRPr lang="en-US"/>
          </a:p>
        </p:txBody>
      </p:sp>
    </p:spTree>
    <p:extLst>
      <p:ext uri="{BB962C8B-B14F-4D97-AF65-F5344CB8AC3E}">
        <p14:creationId xmlns:p14="http://schemas.microsoft.com/office/powerpoint/2010/main" val="21352792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FCBC0-0AC5-18DD-C262-F549B4B6E1B8}"/>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DAD346CD-A7E3-410F-0C29-35FEFA108D6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53A47C6C-8D48-C9B1-5944-838B1700E7D6}"/>
              </a:ext>
            </a:extLst>
          </p:cNvPr>
          <p:cNvSpPr>
            <a:spLocks noGrp="1"/>
          </p:cNvSpPr>
          <p:nvPr>
            <p:ph type="dt" sz="half" idx="10"/>
          </p:nvPr>
        </p:nvSpPr>
        <p:spPr/>
        <p:txBody>
          <a:bodyPr/>
          <a:lstStyle/>
          <a:p>
            <a:fld id="{EFBA7698-2A6B-FE4E-BC80-09BCB34ACC78}" type="datetimeFigureOut">
              <a:rPr lang="en-US" smtClean="0"/>
              <a:t>6/29/2024</a:t>
            </a:fld>
            <a:endParaRPr lang="en-US"/>
          </a:p>
        </p:txBody>
      </p:sp>
      <p:sp>
        <p:nvSpPr>
          <p:cNvPr id="5" name="Footer Placeholder 4">
            <a:extLst>
              <a:ext uri="{FF2B5EF4-FFF2-40B4-BE49-F238E27FC236}">
                <a16:creationId xmlns:a16="http://schemas.microsoft.com/office/drawing/2014/main" id="{0392037C-E444-C427-E06B-63CB89FDF6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1CE504-A2D8-2F93-8047-26926F74764D}"/>
              </a:ext>
            </a:extLst>
          </p:cNvPr>
          <p:cNvSpPr>
            <a:spLocks noGrp="1"/>
          </p:cNvSpPr>
          <p:nvPr>
            <p:ph type="sldNum" sz="quarter" idx="12"/>
          </p:nvPr>
        </p:nvSpPr>
        <p:spPr/>
        <p:txBody>
          <a:bodyPr/>
          <a:lstStyle/>
          <a:p>
            <a:fld id="{CFF3F5C2-EE72-5E41-9AA6-8BBE3C106E03}" type="slidenum">
              <a:rPr lang="en-US" smtClean="0"/>
              <a:t>‹#›</a:t>
            </a:fld>
            <a:endParaRPr lang="en-US"/>
          </a:p>
        </p:txBody>
      </p:sp>
    </p:spTree>
    <p:extLst>
      <p:ext uri="{BB962C8B-B14F-4D97-AF65-F5344CB8AC3E}">
        <p14:creationId xmlns:p14="http://schemas.microsoft.com/office/powerpoint/2010/main" val="33943384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B5EFC-C031-2904-3A44-F2D080F2E7F8}"/>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5E9AE3B6-2B32-C42F-7213-3E5A37E89872}"/>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8F66F804-B810-DAF9-7627-6EA1240AB1DA}"/>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320BF787-56F3-F9DD-775E-474DEF0CA834}"/>
              </a:ext>
            </a:extLst>
          </p:cNvPr>
          <p:cNvSpPr>
            <a:spLocks noGrp="1"/>
          </p:cNvSpPr>
          <p:nvPr>
            <p:ph type="dt" sz="half" idx="10"/>
          </p:nvPr>
        </p:nvSpPr>
        <p:spPr/>
        <p:txBody>
          <a:bodyPr/>
          <a:lstStyle/>
          <a:p>
            <a:fld id="{EFBA7698-2A6B-FE4E-BC80-09BCB34ACC78}" type="datetimeFigureOut">
              <a:rPr lang="en-US" smtClean="0"/>
              <a:t>6/29/2024</a:t>
            </a:fld>
            <a:endParaRPr lang="en-US"/>
          </a:p>
        </p:txBody>
      </p:sp>
      <p:sp>
        <p:nvSpPr>
          <p:cNvPr id="6" name="Footer Placeholder 5">
            <a:extLst>
              <a:ext uri="{FF2B5EF4-FFF2-40B4-BE49-F238E27FC236}">
                <a16:creationId xmlns:a16="http://schemas.microsoft.com/office/drawing/2014/main" id="{6507BF90-9CE2-A0E8-AE72-5086FCCA2A9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7D90D31-2B5B-6030-C21D-6AFDF346CA21}"/>
              </a:ext>
            </a:extLst>
          </p:cNvPr>
          <p:cNvSpPr>
            <a:spLocks noGrp="1"/>
          </p:cNvSpPr>
          <p:nvPr>
            <p:ph type="sldNum" sz="quarter" idx="12"/>
          </p:nvPr>
        </p:nvSpPr>
        <p:spPr/>
        <p:txBody>
          <a:bodyPr/>
          <a:lstStyle/>
          <a:p>
            <a:fld id="{CFF3F5C2-EE72-5E41-9AA6-8BBE3C106E03}" type="slidenum">
              <a:rPr lang="en-US" smtClean="0"/>
              <a:t>‹#›</a:t>
            </a:fld>
            <a:endParaRPr lang="en-US"/>
          </a:p>
        </p:txBody>
      </p:sp>
    </p:spTree>
    <p:extLst>
      <p:ext uri="{BB962C8B-B14F-4D97-AF65-F5344CB8AC3E}">
        <p14:creationId xmlns:p14="http://schemas.microsoft.com/office/powerpoint/2010/main" val="28871686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AF875-4185-4470-6725-B71D8D8DE687}"/>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102D640B-A62B-0EC4-7CE0-CF29453291C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A5478867-B933-2563-3BDB-B388FF0DA8CC}"/>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D3FD0BAB-8E94-7693-25E8-46F0C7D4D79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BB242B4E-9EB7-F391-5C1B-50D6E7ABA7A9}"/>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2F20AA72-E819-1283-E089-A7C2407CA491}"/>
              </a:ext>
            </a:extLst>
          </p:cNvPr>
          <p:cNvSpPr>
            <a:spLocks noGrp="1"/>
          </p:cNvSpPr>
          <p:nvPr>
            <p:ph type="dt" sz="half" idx="10"/>
          </p:nvPr>
        </p:nvSpPr>
        <p:spPr/>
        <p:txBody>
          <a:bodyPr/>
          <a:lstStyle/>
          <a:p>
            <a:fld id="{EFBA7698-2A6B-FE4E-BC80-09BCB34ACC78}" type="datetimeFigureOut">
              <a:rPr lang="en-US" smtClean="0"/>
              <a:t>6/29/2024</a:t>
            </a:fld>
            <a:endParaRPr lang="en-US"/>
          </a:p>
        </p:txBody>
      </p:sp>
      <p:sp>
        <p:nvSpPr>
          <p:cNvPr id="8" name="Footer Placeholder 7">
            <a:extLst>
              <a:ext uri="{FF2B5EF4-FFF2-40B4-BE49-F238E27FC236}">
                <a16:creationId xmlns:a16="http://schemas.microsoft.com/office/drawing/2014/main" id="{CADCDD7C-A4ED-5A16-252F-E21EEF5BDA2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C910A1E-FA03-0D1A-0183-B880239229DF}"/>
              </a:ext>
            </a:extLst>
          </p:cNvPr>
          <p:cNvSpPr>
            <a:spLocks noGrp="1"/>
          </p:cNvSpPr>
          <p:nvPr>
            <p:ph type="sldNum" sz="quarter" idx="12"/>
          </p:nvPr>
        </p:nvSpPr>
        <p:spPr/>
        <p:txBody>
          <a:bodyPr/>
          <a:lstStyle/>
          <a:p>
            <a:fld id="{CFF3F5C2-EE72-5E41-9AA6-8BBE3C106E03}" type="slidenum">
              <a:rPr lang="en-US" smtClean="0"/>
              <a:t>‹#›</a:t>
            </a:fld>
            <a:endParaRPr lang="en-US"/>
          </a:p>
        </p:txBody>
      </p:sp>
    </p:spTree>
    <p:extLst>
      <p:ext uri="{BB962C8B-B14F-4D97-AF65-F5344CB8AC3E}">
        <p14:creationId xmlns:p14="http://schemas.microsoft.com/office/powerpoint/2010/main" val="28340078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23122-939C-691B-F3B7-9418F2B13B87}"/>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24C72E02-20AC-7DC5-914D-5D4AE12A2733}"/>
              </a:ext>
            </a:extLst>
          </p:cNvPr>
          <p:cNvSpPr>
            <a:spLocks noGrp="1"/>
          </p:cNvSpPr>
          <p:nvPr>
            <p:ph type="dt" sz="half" idx="10"/>
          </p:nvPr>
        </p:nvSpPr>
        <p:spPr/>
        <p:txBody>
          <a:bodyPr/>
          <a:lstStyle/>
          <a:p>
            <a:fld id="{EFBA7698-2A6B-FE4E-BC80-09BCB34ACC78}" type="datetimeFigureOut">
              <a:rPr lang="en-US" smtClean="0"/>
              <a:t>6/29/2024</a:t>
            </a:fld>
            <a:endParaRPr lang="en-US"/>
          </a:p>
        </p:txBody>
      </p:sp>
      <p:sp>
        <p:nvSpPr>
          <p:cNvPr id="4" name="Footer Placeholder 3">
            <a:extLst>
              <a:ext uri="{FF2B5EF4-FFF2-40B4-BE49-F238E27FC236}">
                <a16:creationId xmlns:a16="http://schemas.microsoft.com/office/drawing/2014/main" id="{937EF642-F5AE-5197-3E3D-DC439C68119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D13D2DD-85A1-91A7-81F1-C213CB748256}"/>
              </a:ext>
            </a:extLst>
          </p:cNvPr>
          <p:cNvSpPr>
            <a:spLocks noGrp="1"/>
          </p:cNvSpPr>
          <p:nvPr>
            <p:ph type="sldNum" sz="quarter" idx="12"/>
          </p:nvPr>
        </p:nvSpPr>
        <p:spPr/>
        <p:txBody>
          <a:bodyPr/>
          <a:lstStyle/>
          <a:p>
            <a:fld id="{CFF3F5C2-EE72-5E41-9AA6-8BBE3C106E03}" type="slidenum">
              <a:rPr lang="en-US" smtClean="0"/>
              <a:t>‹#›</a:t>
            </a:fld>
            <a:endParaRPr lang="en-US"/>
          </a:p>
        </p:txBody>
      </p:sp>
    </p:spTree>
    <p:extLst>
      <p:ext uri="{BB962C8B-B14F-4D97-AF65-F5344CB8AC3E}">
        <p14:creationId xmlns:p14="http://schemas.microsoft.com/office/powerpoint/2010/main" val="23656258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7362B1F-B2BE-15C2-ED77-D76EE6D171E5}"/>
              </a:ext>
            </a:extLst>
          </p:cNvPr>
          <p:cNvSpPr>
            <a:spLocks noGrp="1"/>
          </p:cNvSpPr>
          <p:nvPr>
            <p:ph type="dt" sz="half" idx="10"/>
          </p:nvPr>
        </p:nvSpPr>
        <p:spPr/>
        <p:txBody>
          <a:bodyPr/>
          <a:lstStyle/>
          <a:p>
            <a:fld id="{EFBA7698-2A6B-FE4E-BC80-09BCB34ACC78}" type="datetimeFigureOut">
              <a:rPr lang="en-US" smtClean="0"/>
              <a:t>6/29/2024</a:t>
            </a:fld>
            <a:endParaRPr lang="en-US"/>
          </a:p>
        </p:txBody>
      </p:sp>
      <p:sp>
        <p:nvSpPr>
          <p:cNvPr id="3" name="Footer Placeholder 2">
            <a:extLst>
              <a:ext uri="{FF2B5EF4-FFF2-40B4-BE49-F238E27FC236}">
                <a16:creationId xmlns:a16="http://schemas.microsoft.com/office/drawing/2014/main" id="{0ACCFA81-3DA7-9ED7-24CE-D6444E5E5D0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0B46EFC-37D6-345E-E48E-CA7A855FFE06}"/>
              </a:ext>
            </a:extLst>
          </p:cNvPr>
          <p:cNvSpPr>
            <a:spLocks noGrp="1"/>
          </p:cNvSpPr>
          <p:nvPr>
            <p:ph type="sldNum" sz="quarter" idx="12"/>
          </p:nvPr>
        </p:nvSpPr>
        <p:spPr/>
        <p:txBody>
          <a:bodyPr/>
          <a:lstStyle/>
          <a:p>
            <a:fld id="{CFF3F5C2-EE72-5E41-9AA6-8BBE3C106E03}" type="slidenum">
              <a:rPr lang="en-US" smtClean="0"/>
              <a:t>‹#›</a:t>
            </a:fld>
            <a:endParaRPr lang="en-US"/>
          </a:p>
        </p:txBody>
      </p:sp>
    </p:spTree>
    <p:extLst>
      <p:ext uri="{BB962C8B-B14F-4D97-AF65-F5344CB8AC3E}">
        <p14:creationId xmlns:p14="http://schemas.microsoft.com/office/powerpoint/2010/main" val="121045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8BB4A-A9D8-F459-C02E-813F5B9D1F12}"/>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223E7CFF-E38F-3928-6374-29D5B385ED2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CD0A51F2-6FB0-E153-B1AF-DCBCF8D311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1069B3AA-C68D-2E5C-6A21-3B8D85967162}"/>
              </a:ext>
            </a:extLst>
          </p:cNvPr>
          <p:cNvSpPr>
            <a:spLocks noGrp="1"/>
          </p:cNvSpPr>
          <p:nvPr>
            <p:ph type="dt" sz="half" idx="10"/>
          </p:nvPr>
        </p:nvSpPr>
        <p:spPr/>
        <p:txBody>
          <a:bodyPr/>
          <a:lstStyle/>
          <a:p>
            <a:fld id="{EFBA7698-2A6B-FE4E-BC80-09BCB34ACC78}" type="datetimeFigureOut">
              <a:rPr lang="en-US" smtClean="0"/>
              <a:t>6/29/2024</a:t>
            </a:fld>
            <a:endParaRPr lang="en-US"/>
          </a:p>
        </p:txBody>
      </p:sp>
      <p:sp>
        <p:nvSpPr>
          <p:cNvPr id="6" name="Footer Placeholder 5">
            <a:extLst>
              <a:ext uri="{FF2B5EF4-FFF2-40B4-BE49-F238E27FC236}">
                <a16:creationId xmlns:a16="http://schemas.microsoft.com/office/drawing/2014/main" id="{4A985970-FA83-6E44-5C5C-8708832D6C6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640D216-0BEC-EA59-3310-76617DA453FE}"/>
              </a:ext>
            </a:extLst>
          </p:cNvPr>
          <p:cNvSpPr>
            <a:spLocks noGrp="1"/>
          </p:cNvSpPr>
          <p:nvPr>
            <p:ph type="sldNum" sz="quarter" idx="12"/>
          </p:nvPr>
        </p:nvSpPr>
        <p:spPr/>
        <p:txBody>
          <a:bodyPr/>
          <a:lstStyle/>
          <a:p>
            <a:fld id="{CFF3F5C2-EE72-5E41-9AA6-8BBE3C106E03}" type="slidenum">
              <a:rPr lang="en-US" smtClean="0"/>
              <a:t>‹#›</a:t>
            </a:fld>
            <a:endParaRPr lang="en-US"/>
          </a:p>
        </p:txBody>
      </p:sp>
    </p:spTree>
    <p:extLst>
      <p:ext uri="{BB962C8B-B14F-4D97-AF65-F5344CB8AC3E}">
        <p14:creationId xmlns:p14="http://schemas.microsoft.com/office/powerpoint/2010/main" val="32928862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022A1-0025-491E-C7FE-4AA003E08148}"/>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767BE9AC-A069-3C1D-5921-456921DEE2D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B131C84-AB7A-E814-7972-1CA5C3EAD4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E064E995-8C17-C32F-F9E7-D019243B2FF7}"/>
              </a:ext>
            </a:extLst>
          </p:cNvPr>
          <p:cNvSpPr>
            <a:spLocks noGrp="1"/>
          </p:cNvSpPr>
          <p:nvPr>
            <p:ph type="dt" sz="half" idx="10"/>
          </p:nvPr>
        </p:nvSpPr>
        <p:spPr/>
        <p:txBody>
          <a:bodyPr/>
          <a:lstStyle/>
          <a:p>
            <a:fld id="{EFBA7698-2A6B-FE4E-BC80-09BCB34ACC78}" type="datetimeFigureOut">
              <a:rPr lang="en-US" smtClean="0"/>
              <a:t>6/29/2024</a:t>
            </a:fld>
            <a:endParaRPr lang="en-US"/>
          </a:p>
        </p:txBody>
      </p:sp>
      <p:sp>
        <p:nvSpPr>
          <p:cNvPr id="6" name="Footer Placeholder 5">
            <a:extLst>
              <a:ext uri="{FF2B5EF4-FFF2-40B4-BE49-F238E27FC236}">
                <a16:creationId xmlns:a16="http://schemas.microsoft.com/office/drawing/2014/main" id="{743FA5E8-B9CC-F4DF-FB8F-05EAA21E9FE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FCB15B-F03F-C4F1-1FEF-29F2D5B7F692}"/>
              </a:ext>
            </a:extLst>
          </p:cNvPr>
          <p:cNvSpPr>
            <a:spLocks noGrp="1"/>
          </p:cNvSpPr>
          <p:nvPr>
            <p:ph type="sldNum" sz="quarter" idx="12"/>
          </p:nvPr>
        </p:nvSpPr>
        <p:spPr/>
        <p:txBody>
          <a:bodyPr/>
          <a:lstStyle/>
          <a:p>
            <a:fld id="{CFF3F5C2-EE72-5E41-9AA6-8BBE3C106E03}" type="slidenum">
              <a:rPr lang="en-US" smtClean="0"/>
              <a:t>‹#›</a:t>
            </a:fld>
            <a:endParaRPr lang="en-US"/>
          </a:p>
        </p:txBody>
      </p:sp>
    </p:spTree>
    <p:extLst>
      <p:ext uri="{BB962C8B-B14F-4D97-AF65-F5344CB8AC3E}">
        <p14:creationId xmlns:p14="http://schemas.microsoft.com/office/powerpoint/2010/main" val="8112732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60EE789-54E1-C32E-B0D6-58B91A434E2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3889403B-4196-A34D-0D5E-60DBADF1E8C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F6B8D9D-04C3-055C-9E1C-055FBDC6D52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BA7698-2A6B-FE4E-BC80-09BCB34ACC78}" type="datetimeFigureOut">
              <a:rPr lang="en-US" smtClean="0"/>
              <a:t>6/29/2024</a:t>
            </a:fld>
            <a:endParaRPr lang="en-US"/>
          </a:p>
        </p:txBody>
      </p:sp>
      <p:sp>
        <p:nvSpPr>
          <p:cNvPr id="5" name="Footer Placeholder 4">
            <a:extLst>
              <a:ext uri="{FF2B5EF4-FFF2-40B4-BE49-F238E27FC236}">
                <a16:creationId xmlns:a16="http://schemas.microsoft.com/office/drawing/2014/main" id="{58E94BFB-2BB5-28C8-A6A6-57E67CF0254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C0853F7-4862-8890-D6ED-F3CEF3A4074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F3F5C2-EE72-5E41-9AA6-8BBE3C106E03}" type="slidenum">
              <a:rPr lang="en-US" smtClean="0"/>
              <a:t>‹#›</a:t>
            </a:fld>
            <a:endParaRPr lang="en-US"/>
          </a:p>
        </p:txBody>
      </p:sp>
      <p:pic>
        <p:nvPicPr>
          <p:cNvPr id="7" name="Picture 6" descr="A red and blue rectangle with black background&#10;&#10;Description automatically generated">
            <a:extLst>
              <a:ext uri="{FF2B5EF4-FFF2-40B4-BE49-F238E27FC236}">
                <a16:creationId xmlns:a16="http://schemas.microsoft.com/office/drawing/2014/main" id="{37FA8541-7B59-95E4-5424-9DBC3CE38D0B}"/>
              </a:ext>
            </a:extLst>
          </p:cNvPr>
          <p:cNvPicPr>
            <a:picLocks noChangeAspect="1"/>
          </p:cNvPicPr>
          <p:nvPr userDrawn="1"/>
        </p:nvPicPr>
        <p:blipFill>
          <a:blip r:embed="rId13"/>
          <a:stretch>
            <a:fillRect/>
          </a:stretch>
        </p:blipFill>
        <p:spPr>
          <a:xfrm>
            <a:off x="105461" y="6414647"/>
            <a:ext cx="732739" cy="427431"/>
          </a:xfrm>
          <a:prstGeom prst="rect">
            <a:avLst/>
          </a:prstGeom>
        </p:spPr>
      </p:pic>
      <p:pic>
        <p:nvPicPr>
          <p:cNvPr id="8" name="Picture 7" descr="A black and orange logo&#10;&#10;Description automatically generated">
            <a:extLst>
              <a:ext uri="{FF2B5EF4-FFF2-40B4-BE49-F238E27FC236}">
                <a16:creationId xmlns:a16="http://schemas.microsoft.com/office/drawing/2014/main" id="{4A575889-4E4C-EC4D-DA00-14B2ED71A84D}"/>
              </a:ext>
            </a:extLst>
          </p:cNvPr>
          <p:cNvPicPr>
            <a:picLocks noChangeAspect="1"/>
          </p:cNvPicPr>
          <p:nvPr userDrawn="1"/>
        </p:nvPicPr>
        <p:blipFill>
          <a:blip r:embed="rId14"/>
          <a:stretch>
            <a:fillRect/>
          </a:stretch>
        </p:blipFill>
        <p:spPr>
          <a:xfrm>
            <a:off x="9928972" y="6350274"/>
            <a:ext cx="894900" cy="503382"/>
          </a:xfrm>
          <a:prstGeom prst="rect">
            <a:avLst/>
          </a:prstGeom>
        </p:spPr>
      </p:pic>
      <p:pic>
        <p:nvPicPr>
          <p:cNvPr id="9" name="Picture 8" descr="A close-up of a logo&#10;&#10;Description automatically generated">
            <a:extLst>
              <a:ext uri="{FF2B5EF4-FFF2-40B4-BE49-F238E27FC236}">
                <a16:creationId xmlns:a16="http://schemas.microsoft.com/office/drawing/2014/main" id="{19AF06B6-EE74-98C9-D3A2-032AD1D31522}"/>
              </a:ext>
            </a:extLst>
          </p:cNvPr>
          <p:cNvPicPr>
            <a:picLocks noChangeAspect="1"/>
          </p:cNvPicPr>
          <p:nvPr userDrawn="1"/>
        </p:nvPicPr>
        <p:blipFill>
          <a:blip r:embed="rId15"/>
          <a:stretch>
            <a:fillRect/>
          </a:stretch>
        </p:blipFill>
        <p:spPr>
          <a:xfrm>
            <a:off x="11011286" y="6449850"/>
            <a:ext cx="1127941" cy="264952"/>
          </a:xfrm>
          <a:prstGeom prst="rect">
            <a:avLst/>
          </a:prstGeom>
        </p:spPr>
      </p:pic>
    </p:spTree>
    <p:extLst>
      <p:ext uri="{BB962C8B-B14F-4D97-AF65-F5344CB8AC3E}">
        <p14:creationId xmlns:p14="http://schemas.microsoft.com/office/powerpoint/2010/main" val="30860798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347;p2">
            <a:extLst>
              <a:ext uri="{FF2B5EF4-FFF2-40B4-BE49-F238E27FC236}">
                <a16:creationId xmlns:a16="http://schemas.microsoft.com/office/drawing/2014/main" id="{2CB2BB52-A170-8EFC-CC28-CD72B97393E1}"/>
              </a:ext>
            </a:extLst>
          </p:cNvPr>
          <p:cNvSpPr txBox="1">
            <a:spLocks/>
          </p:cNvSpPr>
          <p:nvPr/>
        </p:nvSpPr>
        <p:spPr>
          <a:xfrm>
            <a:off x="2879834" y="2048568"/>
            <a:ext cx="6432331" cy="576000"/>
          </a:xfrm>
          <a:prstGeom prst="rect">
            <a:avLst/>
          </a:prstGeom>
          <a:noFill/>
          <a:ln>
            <a:noFill/>
          </a:ln>
        </p:spPr>
        <p:txBody>
          <a:bodyPr spcFirstLastPara="1" vert="horz" wrap="square" lIns="91425" tIns="91425" rIns="91425" bIns="91425" rtlCol="0" anchor="t"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br>
              <a:rPr lang="en" sz="3200" b="1" dirty="0">
                <a:latin typeface="Segoe UI" panose="020B0502040204020203" pitchFamily="34" charset="0"/>
                <a:cs typeface="Segoe UI" panose="020B0502040204020203" pitchFamily="34" charset="0"/>
              </a:rPr>
            </a:br>
            <a:r>
              <a:rPr lang="en" sz="4000" b="1" dirty="0">
                <a:latin typeface="Segoe UI" panose="020B0502040204020203" pitchFamily="34" charset="0"/>
                <a:cs typeface="Segoe UI" panose="020B0502040204020203" pitchFamily="34" charset="0"/>
              </a:rPr>
              <a:t>Bank of Baroda Hackathon 2024</a:t>
            </a:r>
            <a:endParaRPr lang="en-US" sz="4000" b="1" dirty="0">
              <a:latin typeface="Segoe UI" panose="020B0502040204020203" pitchFamily="34" charset="0"/>
              <a:cs typeface="Segoe UI" panose="020B0502040204020203" pitchFamily="34" charset="0"/>
            </a:endParaRPr>
          </a:p>
        </p:txBody>
      </p:sp>
      <p:sp>
        <p:nvSpPr>
          <p:cNvPr id="7" name="TextBox 6">
            <a:extLst>
              <a:ext uri="{FF2B5EF4-FFF2-40B4-BE49-F238E27FC236}">
                <a16:creationId xmlns:a16="http://schemas.microsoft.com/office/drawing/2014/main" id="{2A2A84C1-7E0B-8EEB-A3B6-1FF5B539E40D}"/>
              </a:ext>
            </a:extLst>
          </p:cNvPr>
          <p:cNvSpPr txBox="1"/>
          <p:nvPr/>
        </p:nvSpPr>
        <p:spPr>
          <a:xfrm>
            <a:off x="736475" y="5503115"/>
            <a:ext cx="5546784" cy="6001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b="1" dirty="0">
                <a:latin typeface="Segoe UI" panose="020B0502040204020203" pitchFamily="34" charset="0"/>
                <a:cs typeface="Segoe UI" panose="020B0502040204020203" pitchFamily="34" charset="0"/>
              </a:rPr>
              <a:t>Your Team Name :  Nerd Bytes</a:t>
            </a:r>
          </a:p>
          <a:p>
            <a:endParaRPr lang="en-US" sz="900" b="1" dirty="0">
              <a:latin typeface="Segoe UI" panose="020B0502040204020203" pitchFamily="34" charset="0"/>
              <a:cs typeface="Segoe UI" panose="020B0502040204020203" pitchFamily="34" charset="0"/>
            </a:endParaRPr>
          </a:p>
          <a:p>
            <a:r>
              <a:rPr lang="en-US" sz="1200" b="1" dirty="0">
                <a:latin typeface="Segoe UI" panose="020B0502040204020203" pitchFamily="34" charset="0"/>
                <a:cs typeface="Segoe UI" panose="020B0502040204020203" pitchFamily="34" charset="0"/>
              </a:rPr>
              <a:t>Date :  29/Jun/2024</a:t>
            </a:r>
          </a:p>
        </p:txBody>
      </p:sp>
    </p:spTree>
    <p:extLst>
      <p:ext uri="{BB962C8B-B14F-4D97-AF65-F5344CB8AC3E}">
        <p14:creationId xmlns:p14="http://schemas.microsoft.com/office/powerpoint/2010/main" val="24482716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347;p2">
            <a:extLst>
              <a:ext uri="{FF2B5EF4-FFF2-40B4-BE49-F238E27FC236}">
                <a16:creationId xmlns:a16="http://schemas.microsoft.com/office/drawing/2014/main" id="{A4EA6EBB-DB22-DE69-5A82-8AE36FF68349}"/>
              </a:ext>
            </a:extLst>
          </p:cNvPr>
          <p:cNvSpPr txBox="1">
            <a:spLocks noGrp="1"/>
          </p:cNvSpPr>
          <p:nvPr>
            <p:ph type="title"/>
          </p:nvPr>
        </p:nvSpPr>
        <p:spPr>
          <a:xfrm>
            <a:off x="1708685" y="377034"/>
            <a:ext cx="8774629" cy="5760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IN" sz="3200" b="1" dirty="0">
                <a:solidFill>
                  <a:schemeClr val="tx1"/>
                </a:solidFill>
                <a:latin typeface="Segoe UI" panose="020B0502040204020203" pitchFamily="34" charset="0"/>
                <a:cs typeface="Segoe UI" panose="020B0502040204020203" pitchFamily="34" charset="0"/>
              </a:rPr>
              <a:t>Ease of Deployment and Maintenance</a:t>
            </a:r>
          </a:p>
        </p:txBody>
      </p:sp>
      <p:sp>
        <p:nvSpPr>
          <p:cNvPr id="5" name="Google Shape;348;p2">
            <a:extLst>
              <a:ext uri="{FF2B5EF4-FFF2-40B4-BE49-F238E27FC236}">
                <a16:creationId xmlns:a16="http://schemas.microsoft.com/office/drawing/2014/main" id="{043E84EA-1268-70A0-4809-F6B461B3FF36}"/>
              </a:ext>
            </a:extLst>
          </p:cNvPr>
          <p:cNvSpPr txBox="1"/>
          <p:nvPr/>
        </p:nvSpPr>
        <p:spPr>
          <a:xfrm>
            <a:off x="1230766" y="1526203"/>
            <a:ext cx="9320564" cy="4336027"/>
          </a:xfrm>
          <a:prstGeom prst="rect">
            <a:avLst/>
          </a:prstGeom>
          <a:noFill/>
          <a:ln>
            <a:noFill/>
          </a:ln>
        </p:spPr>
        <p:txBody>
          <a:bodyPr spcFirstLastPara="1" wrap="square" lIns="91425" tIns="91425" rIns="91425" bIns="91425" anchor="t" anchorCtr="0">
            <a:noAutofit/>
          </a:bodyPr>
          <a:lstStyle/>
          <a:p>
            <a:pPr marL="285750" marR="0" lvl="0" indent="-285750" algn="just" rtl="0">
              <a:lnSpc>
                <a:spcPct val="100000"/>
              </a:lnSpc>
              <a:spcBef>
                <a:spcPts val="0"/>
              </a:spcBef>
              <a:spcAft>
                <a:spcPts val="0"/>
              </a:spcAft>
              <a:buClr>
                <a:srgbClr val="000000"/>
              </a:buClr>
              <a:buSzPts val="1400"/>
              <a:buFont typeface="Arial" panose="020B0604020202020204" pitchFamily="34" charset="0"/>
              <a:buChar char="•"/>
            </a:pPr>
            <a:r>
              <a:rPr lang="en-IN" b="1" u="none" strike="noStrike" cap="none" dirty="0">
                <a:solidFill>
                  <a:srgbClr val="222222"/>
                </a:solidFill>
                <a:highlight>
                  <a:srgbClr val="FFFFFF"/>
                </a:highlight>
                <a:latin typeface="Segoe UI" panose="020B0502040204020203" pitchFamily="34" charset="0"/>
                <a:ea typeface="Lato"/>
                <a:cs typeface="Segoe UI" panose="020B0502040204020203" pitchFamily="34" charset="0"/>
                <a:sym typeface="Lato"/>
              </a:rPr>
              <a:t>FRAUD </a:t>
            </a:r>
            <a:r>
              <a:rPr lang="en-US" b="1" u="none" strike="noStrike" cap="none" dirty="0">
                <a:solidFill>
                  <a:srgbClr val="222222"/>
                </a:solidFill>
                <a:highlight>
                  <a:srgbClr val="FFFFFF"/>
                </a:highlight>
                <a:latin typeface="Segoe UI" panose="020B0502040204020203" pitchFamily="34" charset="0"/>
                <a:ea typeface="Lato"/>
                <a:cs typeface="Segoe UI" panose="020B0502040204020203" pitchFamily="34" charset="0"/>
                <a:sym typeface="Lato"/>
              </a:rPr>
              <a:t>DETECTION: </a:t>
            </a:r>
            <a:r>
              <a:rPr lang="en-US" sz="2000" u="none" strike="noStrike" cap="none" dirty="0">
                <a:solidFill>
                  <a:srgbClr val="222222"/>
                </a:solidFill>
                <a:highlight>
                  <a:srgbClr val="FFFFFF"/>
                </a:highlight>
                <a:latin typeface="Segoe UI" panose="020B0502040204020203" pitchFamily="34" charset="0"/>
                <a:ea typeface="Lato"/>
                <a:cs typeface="Segoe UI" panose="020B0502040204020203" pitchFamily="34" charset="0"/>
                <a:sym typeface="Lato"/>
              </a:rPr>
              <a:t>Utilizes AI algorithms to analyze patterns and anomalies in financial transactions, swiftly identifying and mitigating potential fraudulent activities.</a:t>
            </a:r>
          </a:p>
          <a:p>
            <a:pPr marL="285750" marR="0" lvl="0" indent="-285750" algn="just" rtl="0">
              <a:lnSpc>
                <a:spcPct val="100000"/>
              </a:lnSpc>
              <a:spcBef>
                <a:spcPts val="0"/>
              </a:spcBef>
              <a:spcAft>
                <a:spcPts val="0"/>
              </a:spcAft>
              <a:buClr>
                <a:srgbClr val="000000"/>
              </a:buClr>
              <a:buSzPts val="1400"/>
              <a:buFont typeface="Arial" panose="020B0604020202020204" pitchFamily="34" charset="0"/>
              <a:buChar char="•"/>
            </a:pPr>
            <a:endParaRPr lang="en-US" sz="2000" u="none" strike="noStrike" cap="none" dirty="0">
              <a:solidFill>
                <a:srgbClr val="222222"/>
              </a:solidFill>
              <a:highlight>
                <a:srgbClr val="FFFFFF"/>
              </a:highlight>
              <a:latin typeface="Segoe UI" panose="020B0502040204020203" pitchFamily="34" charset="0"/>
              <a:ea typeface="Lato"/>
              <a:cs typeface="Segoe UI" panose="020B0502040204020203" pitchFamily="34" charset="0"/>
              <a:sym typeface="Lato"/>
            </a:endParaRPr>
          </a:p>
          <a:p>
            <a:pPr marL="285750" marR="0" lvl="0" indent="-285750" algn="just" rtl="0">
              <a:lnSpc>
                <a:spcPct val="100000"/>
              </a:lnSpc>
              <a:spcBef>
                <a:spcPts val="0"/>
              </a:spcBef>
              <a:spcAft>
                <a:spcPts val="0"/>
              </a:spcAft>
              <a:buClr>
                <a:srgbClr val="000000"/>
              </a:buClr>
              <a:buSzPts val="1400"/>
              <a:buFont typeface="Arial" panose="020B0604020202020204" pitchFamily="34" charset="0"/>
              <a:buChar char="•"/>
            </a:pPr>
            <a:r>
              <a:rPr lang="en-US" b="1" dirty="0">
                <a:solidFill>
                  <a:srgbClr val="222222"/>
                </a:solidFill>
                <a:highlight>
                  <a:srgbClr val="FFFFFF"/>
                </a:highlight>
                <a:latin typeface="Segoe UI" panose="020B0502040204020203" pitchFamily="34" charset="0"/>
                <a:ea typeface="Lato"/>
                <a:cs typeface="Segoe UI" panose="020B0502040204020203" pitchFamily="34" charset="0"/>
                <a:sym typeface="Lato"/>
              </a:rPr>
              <a:t>USER FEEDBACK INTEGRATION: </a:t>
            </a:r>
            <a:r>
              <a:rPr lang="en-US" sz="2000" dirty="0">
                <a:solidFill>
                  <a:srgbClr val="222222"/>
                </a:solidFill>
                <a:highlight>
                  <a:srgbClr val="FFFFFF"/>
                </a:highlight>
                <a:latin typeface="Segoe UI" panose="020B0502040204020203" pitchFamily="34" charset="0"/>
                <a:ea typeface="Lato"/>
                <a:cs typeface="Segoe UI" panose="020B0502040204020203" pitchFamily="34" charset="0"/>
                <a:sym typeface="Lato"/>
              </a:rPr>
              <a:t>Collecting and using input from users to make financial advisory better and more useful for them over time.</a:t>
            </a:r>
          </a:p>
          <a:p>
            <a:pPr marL="285750" marR="0" lvl="0" indent="-285750" algn="just" rtl="0">
              <a:lnSpc>
                <a:spcPct val="100000"/>
              </a:lnSpc>
              <a:spcBef>
                <a:spcPts val="0"/>
              </a:spcBef>
              <a:spcAft>
                <a:spcPts val="0"/>
              </a:spcAft>
              <a:buClr>
                <a:srgbClr val="000000"/>
              </a:buClr>
              <a:buSzPts val="1400"/>
              <a:buFont typeface="Arial" panose="020B0604020202020204" pitchFamily="34" charset="0"/>
              <a:buChar char="•"/>
            </a:pPr>
            <a:endParaRPr lang="en-US" sz="2000" dirty="0">
              <a:solidFill>
                <a:srgbClr val="222222"/>
              </a:solidFill>
              <a:highlight>
                <a:srgbClr val="FFFFFF"/>
              </a:highlight>
              <a:latin typeface="Segoe UI" panose="020B0502040204020203" pitchFamily="34" charset="0"/>
              <a:ea typeface="Lato"/>
              <a:cs typeface="Segoe UI" panose="020B0502040204020203" pitchFamily="34" charset="0"/>
              <a:sym typeface="Lato"/>
            </a:endParaRPr>
          </a:p>
          <a:p>
            <a:pPr marL="285750" marR="0" lvl="0" indent="-285750" algn="just" rtl="0">
              <a:lnSpc>
                <a:spcPct val="100000"/>
              </a:lnSpc>
              <a:spcBef>
                <a:spcPts val="0"/>
              </a:spcBef>
              <a:spcAft>
                <a:spcPts val="0"/>
              </a:spcAft>
              <a:buClr>
                <a:srgbClr val="000000"/>
              </a:buClr>
              <a:buSzPts val="1400"/>
              <a:buFont typeface="Arial" panose="020B0604020202020204" pitchFamily="34" charset="0"/>
              <a:buChar char="•"/>
            </a:pPr>
            <a:r>
              <a:rPr lang="en-US" b="1" u="none" strike="noStrike" cap="none" dirty="0">
                <a:solidFill>
                  <a:srgbClr val="222222"/>
                </a:solidFill>
                <a:highlight>
                  <a:srgbClr val="FFFFFF"/>
                </a:highlight>
                <a:latin typeface="Segoe UI" panose="020B0502040204020203" pitchFamily="34" charset="0"/>
                <a:ea typeface="Lato"/>
                <a:cs typeface="Segoe UI" panose="020B0502040204020203" pitchFamily="34" charset="0"/>
                <a:sym typeface="Lato"/>
              </a:rPr>
              <a:t>BAIS MITIGATION: </a:t>
            </a:r>
            <a:r>
              <a:rPr lang="en-US" sz="2000" dirty="0">
                <a:solidFill>
                  <a:srgbClr val="222222"/>
                </a:solidFill>
                <a:highlight>
                  <a:srgbClr val="FFFFFF"/>
                </a:highlight>
                <a:latin typeface="Segoe UI" panose="020B0502040204020203" pitchFamily="34" charset="0"/>
                <a:ea typeface="Lato"/>
                <a:cs typeface="Segoe UI" panose="020B0502040204020203" pitchFamily="34" charset="0"/>
                <a:sym typeface="Lato"/>
              </a:rPr>
              <a:t>I</a:t>
            </a:r>
            <a:r>
              <a:rPr lang="en-US" sz="2000" u="none" strike="noStrike" cap="none" dirty="0">
                <a:solidFill>
                  <a:srgbClr val="222222"/>
                </a:solidFill>
                <a:highlight>
                  <a:srgbClr val="FFFFFF"/>
                </a:highlight>
                <a:latin typeface="Segoe UI" panose="020B0502040204020203" pitchFamily="34" charset="0"/>
                <a:ea typeface="Lato"/>
                <a:cs typeface="Segoe UI" panose="020B0502040204020203" pitchFamily="34" charset="0"/>
                <a:sym typeface="Lato"/>
              </a:rPr>
              <a:t>dentifying and reducing unfair influences in algorithms to ensure fair decisions in financial advisory.</a:t>
            </a:r>
            <a:endParaRPr lang="en-IN" sz="2000" u="none" strike="noStrike" cap="none" dirty="0">
              <a:solidFill>
                <a:srgbClr val="000000"/>
              </a:solidFill>
              <a:latin typeface="Segoe UI" panose="020B0502040204020203" pitchFamily="34" charset="0"/>
              <a:ea typeface="Lato"/>
              <a:cs typeface="Segoe UI" panose="020B0502040204020203" pitchFamily="34" charset="0"/>
              <a:sym typeface="Lato"/>
            </a:endParaRPr>
          </a:p>
        </p:txBody>
      </p:sp>
    </p:spTree>
    <p:extLst>
      <p:ext uri="{BB962C8B-B14F-4D97-AF65-F5344CB8AC3E}">
        <p14:creationId xmlns:p14="http://schemas.microsoft.com/office/powerpoint/2010/main" val="10434751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347;p2">
            <a:extLst>
              <a:ext uri="{FF2B5EF4-FFF2-40B4-BE49-F238E27FC236}">
                <a16:creationId xmlns:a16="http://schemas.microsoft.com/office/drawing/2014/main" id="{A4EA6EBB-DB22-DE69-5A82-8AE36FF68349}"/>
              </a:ext>
            </a:extLst>
          </p:cNvPr>
          <p:cNvSpPr txBox="1">
            <a:spLocks noGrp="1"/>
          </p:cNvSpPr>
          <p:nvPr>
            <p:ph type="title"/>
          </p:nvPr>
        </p:nvSpPr>
        <p:spPr>
          <a:xfrm>
            <a:off x="1708685" y="318041"/>
            <a:ext cx="8774629" cy="5760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2000"/>
              <a:buFont typeface="Arial"/>
              <a:buNone/>
            </a:pPr>
            <a:r>
              <a:rPr lang="en-IN" sz="3200" b="1" u="none" strike="noStrike" cap="none" dirty="0">
                <a:latin typeface="Segoe UI" panose="020B0502040204020203" pitchFamily="34" charset="0"/>
                <a:ea typeface="Lato"/>
                <a:cs typeface="Segoe UI" panose="020B0502040204020203" pitchFamily="34" charset="0"/>
                <a:sym typeface="Lato"/>
              </a:rPr>
              <a:t>Security Considerations</a:t>
            </a:r>
          </a:p>
        </p:txBody>
      </p:sp>
      <p:sp>
        <p:nvSpPr>
          <p:cNvPr id="5" name="Google Shape;348;p2">
            <a:extLst>
              <a:ext uri="{FF2B5EF4-FFF2-40B4-BE49-F238E27FC236}">
                <a16:creationId xmlns:a16="http://schemas.microsoft.com/office/drawing/2014/main" id="{043E84EA-1268-70A0-4809-F6B461B3FF36}"/>
              </a:ext>
            </a:extLst>
          </p:cNvPr>
          <p:cNvSpPr txBox="1"/>
          <p:nvPr/>
        </p:nvSpPr>
        <p:spPr>
          <a:xfrm>
            <a:off x="1539464" y="1583735"/>
            <a:ext cx="9586034" cy="3690530"/>
          </a:xfrm>
          <a:prstGeom prst="rect">
            <a:avLst/>
          </a:prstGeom>
          <a:noFill/>
          <a:ln>
            <a:noFill/>
          </a:ln>
        </p:spPr>
        <p:txBody>
          <a:bodyPr spcFirstLastPara="1" wrap="square" lIns="91425" tIns="91425" rIns="91425" bIns="91425" anchor="t" anchorCtr="0">
            <a:noAutofit/>
          </a:bodyPr>
          <a:lstStyle/>
          <a:p>
            <a:pPr marL="285750" marR="0" lvl="0" indent="-285750" algn="just" rtl="0">
              <a:lnSpc>
                <a:spcPct val="100000"/>
              </a:lnSpc>
              <a:spcBef>
                <a:spcPts val="0"/>
              </a:spcBef>
              <a:spcAft>
                <a:spcPts val="0"/>
              </a:spcAft>
              <a:buClr>
                <a:srgbClr val="000000"/>
              </a:buClr>
              <a:buSzPts val="1400"/>
              <a:buFont typeface="Arial" panose="020B0604020202020204" pitchFamily="34" charset="0"/>
              <a:buChar char="•"/>
            </a:pPr>
            <a:r>
              <a:rPr lang="en-US" b="1" dirty="0">
                <a:solidFill>
                  <a:srgbClr val="222222"/>
                </a:solidFill>
                <a:highlight>
                  <a:srgbClr val="FFFFFF"/>
                </a:highlight>
                <a:latin typeface="Segoe UI" panose="020B0502040204020203" pitchFamily="34" charset="0"/>
                <a:ea typeface="Lato"/>
                <a:cs typeface="Segoe UI" panose="020B0502040204020203" pitchFamily="34" charset="0"/>
                <a:sym typeface="Lato"/>
              </a:rPr>
              <a:t>E</a:t>
            </a:r>
            <a:r>
              <a:rPr lang="en-IN" b="1" dirty="0">
                <a:solidFill>
                  <a:srgbClr val="222222"/>
                </a:solidFill>
                <a:highlight>
                  <a:srgbClr val="FFFFFF"/>
                </a:highlight>
                <a:latin typeface="Segoe UI" panose="020B0502040204020203" pitchFamily="34" charset="0"/>
                <a:ea typeface="Lato"/>
                <a:cs typeface="Segoe UI" panose="020B0502040204020203" pitchFamily="34" charset="0"/>
                <a:sym typeface="Lato"/>
              </a:rPr>
              <a:t>NCRYPTION-</a:t>
            </a:r>
            <a:r>
              <a:rPr lang="en-US" sz="2000" b="1" dirty="0">
                <a:solidFill>
                  <a:srgbClr val="222222"/>
                </a:solidFill>
                <a:highlight>
                  <a:srgbClr val="FFFFFF"/>
                </a:highlight>
                <a:latin typeface="Segoe UI" panose="020B0502040204020203" pitchFamily="34" charset="0"/>
                <a:ea typeface="Lato"/>
                <a:cs typeface="Segoe UI" panose="020B0502040204020203" pitchFamily="34" charset="0"/>
                <a:sym typeface="Lato"/>
              </a:rPr>
              <a:t> </a:t>
            </a:r>
            <a:r>
              <a:rPr lang="en-US" sz="2000" dirty="0">
                <a:solidFill>
                  <a:srgbClr val="222222"/>
                </a:solidFill>
                <a:highlight>
                  <a:srgbClr val="FFFFFF"/>
                </a:highlight>
                <a:latin typeface="Segoe UI" panose="020B0502040204020203" pitchFamily="34" charset="0"/>
                <a:ea typeface="Lato"/>
                <a:cs typeface="Segoe UI" panose="020B0502040204020203" pitchFamily="34" charset="0"/>
                <a:sym typeface="Lato"/>
              </a:rPr>
              <a:t>To converts sensitive data into a secure format to prevent unauthorized access. It ensures that even if data is intercepted, it cannot be read without the decryption key.</a:t>
            </a:r>
          </a:p>
          <a:p>
            <a:pPr marL="285750" marR="0" lvl="0" indent="-285750" algn="just" rtl="0">
              <a:lnSpc>
                <a:spcPct val="100000"/>
              </a:lnSpc>
              <a:spcBef>
                <a:spcPts val="0"/>
              </a:spcBef>
              <a:spcAft>
                <a:spcPts val="0"/>
              </a:spcAft>
              <a:buClr>
                <a:srgbClr val="000000"/>
              </a:buClr>
              <a:buSzPts val="1400"/>
              <a:buFont typeface="Arial" panose="020B0604020202020204" pitchFamily="34" charset="0"/>
              <a:buChar char="•"/>
            </a:pPr>
            <a:endParaRPr lang="en-IN" sz="2000" dirty="0">
              <a:solidFill>
                <a:srgbClr val="222222"/>
              </a:solidFill>
              <a:highlight>
                <a:srgbClr val="FFFFFF"/>
              </a:highlight>
              <a:latin typeface="Segoe UI" panose="020B0502040204020203" pitchFamily="34" charset="0"/>
              <a:ea typeface="Lato"/>
              <a:cs typeface="Segoe UI" panose="020B0502040204020203" pitchFamily="34" charset="0"/>
              <a:sym typeface="Lato"/>
            </a:endParaRPr>
          </a:p>
          <a:p>
            <a:pPr marL="285750" marR="0" lvl="0" indent="-285750" algn="just" rtl="0">
              <a:lnSpc>
                <a:spcPct val="100000"/>
              </a:lnSpc>
              <a:spcBef>
                <a:spcPts val="0"/>
              </a:spcBef>
              <a:spcAft>
                <a:spcPts val="0"/>
              </a:spcAft>
              <a:buClr>
                <a:srgbClr val="000000"/>
              </a:buClr>
              <a:buSzPts val="1400"/>
              <a:buFont typeface="Arial" panose="020B0604020202020204" pitchFamily="34" charset="0"/>
              <a:buChar char="•"/>
            </a:pPr>
            <a:r>
              <a:rPr lang="en-IN" b="1" u="none" strike="noStrike" cap="none" dirty="0">
                <a:solidFill>
                  <a:srgbClr val="222222"/>
                </a:solidFill>
                <a:highlight>
                  <a:srgbClr val="FFFFFF"/>
                </a:highlight>
                <a:latin typeface="Segoe UI" panose="020B0502040204020203" pitchFamily="34" charset="0"/>
                <a:ea typeface="Lato"/>
                <a:cs typeface="Segoe UI" panose="020B0502040204020203" pitchFamily="34" charset="0"/>
                <a:sym typeface="Lato"/>
              </a:rPr>
              <a:t>SECURE STORAGE-</a:t>
            </a:r>
            <a:r>
              <a:rPr lang="en-IN" u="none" strike="noStrike" cap="none" dirty="0">
                <a:solidFill>
                  <a:srgbClr val="222222"/>
                </a:solidFill>
                <a:highlight>
                  <a:srgbClr val="FFFFFF"/>
                </a:highlight>
                <a:latin typeface="Segoe UI" panose="020B0502040204020203" pitchFamily="34" charset="0"/>
                <a:ea typeface="Lato"/>
                <a:cs typeface="Segoe UI" panose="020B0502040204020203" pitchFamily="34" charset="0"/>
                <a:sym typeface="Lato"/>
              </a:rPr>
              <a:t> </a:t>
            </a:r>
            <a:r>
              <a:rPr lang="en-US" sz="2000" u="none" strike="noStrike" cap="none" dirty="0">
                <a:solidFill>
                  <a:srgbClr val="222222"/>
                </a:solidFill>
                <a:highlight>
                  <a:srgbClr val="FFFFFF"/>
                </a:highlight>
                <a:latin typeface="Segoe UI" panose="020B0502040204020203" pitchFamily="34" charset="0"/>
                <a:ea typeface="Lato"/>
                <a:cs typeface="Segoe UI" panose="020B0502040204020203" pitchFamily="34" charset="0"/>
                <a:sym typeface="Lato"/>
              </a:rPr>
              <a:t>Involves storing data in protected environments, such as secure servers or cloud platforms with stringent access controls and encryption protocols.</a:t>
            </a:r>
          </a:p>
          <a:p>
            <a:pPr marL="285750" marR="0" lvl="0" indent="-285750" algn="just" rtl="0">
              <a:lnSpc>
                <a:spcPct val="100000"/>
              </a:lnSpc>
              <a:spcBef>
                <a:spcPts val="0"/>
              </a:spcBef>
              <a:spcAft>
                <a:spcPts val="0"/>
              </a:spcAft>
              <a:buClr>
                <a:srgbClr val="000000"/>
              </a:buClr>
              <a:buSzPts val="1400"/>
              <a:buFont typeface="Arial" panose="020B0604020202020204" pitchFamily="34" charset="0"/>
              <a:buChar char="•"/>
            </a:pPr>
            <a:endParaRPr lang="en-IN" sz="2000" b="1" u="none" strike="noStrike" cap="none" dirty="0">
              <a:solidFill>
                <a:srgbClr val="222222"/>
              </a:solidFill>
              <a:highlight>
                <a:srgbClr val="FFFFFF"/>
              </a:highlight>
              <a:latin typeface="Segoe UI" panose="020B0502040204020203" pitchFamily="34" charset="0"/>
              <a:ea typeface="Lato"/>
              <a:cs typeface="Segoe UI" panose="020B0502040204020203" pitchFamily="34" charset="0"/>
              <a:sym typeface="Lato"/>
            </a:endParaRPr>
          </a:p>
          <a:p>
            <a:pPr marL="285750" marR="0" lvl="0" indent="-285750" algn="just" rtl="0">
              <a:lnSpc>
                <a:spcPct val="100000"/>
              </a:lnSpc>
              <a:spcBef>
                <a:spcPts val="0"/>
              </a:spcBef>
              <a:spcAft>
                <a:spcPts val="0"/>
              </a:spcAft>
              <a:buClr>
                <a:srgbClr val="000000"/>
              </a:buClr>
              <a:buSzPts val="1400"/>
              <a:buFont typeface="Arial" panose="020B0604020202020204" pitchFamily="34" charset="0"/>
              <a:buChar char="•"/>
            </a:pPr>
            <a:r>
              <a:rPr lang="en-IN" b="1" dirty="0">
                <a:solidFill>
                  <a:srgbClr val="222222"/>
                </a:solidFill>
                <a:highlight>
                  <a:srgbClr val="FFFFFF"/>
                </a:highlight>
                <a:latin typeface="Segoe UI" panose="020B0502040204020203" pitchFamily="34" charset="0"/>
                <a:ea typeface="Lato"/>
                <a:cs typeface="Segoe UI" panose="020B0502040204020203" pitchFamily="34" charset="0"/>
                <a:sym typeface="Lato"/>
              </a:rPr>
              <a:t>STRONG AUTHENTICATION-</a:t>
            </a:r>
            <a:r>
              <a:rPr lang="en-US" b="1" dirty="0">
                <a:solidFill>
                  <a:srgbClr val="222222"/>
                </a:solidFill>
                <a:highlight>
                  <a:srgbClr val="FFFFFF"/>
                </a:highlight>
                <a:latin typeface="Segoe UI" panose="020B0502040204020203" pitchFamily="34" charset="0"/>
                <a:ea typeface="Lato"/>
                <a:cs typeface="Segoe UI" panose="020B0502040204020203" pitchFamily="34" charset="0"/>
                <a:sym typeface="Lato"/>
              </a:rPr>
              <a:t> </a:t>
            </a:r>
            <a:r>
              <a:rPr lang="en-US" sz="2000" dirty="0">
                <a:solidFill>
                  <a:srgbClr val="222222"/>
                </a:solidFill>
                <a:highlight>
                  <a:srgbClr val="FFFFFF"/>
                </a:highlight>
                <a:latin typeface="Segoe UI" panose="020B0502040204020203" pitchFamily="34" charset="0"/>
                <a:ea typeface="Lato"/>
                <a:cs typeface="Segoe UI" panose="020B0502040204020203" pitchFamily="34" charset="0"/>
                <a:sym typeface="Lato"/>
              </a:rPr>
              <a:t>To verify user identity before granting access to sensitive information or transactions.</a:t>
            </a:r>
            <a:endParaRPr lang="en-IN" sz="2000" dirty="0">
              <a:solidFill>
                <a:srgbClr val="222222"/>
              </a:solidFill>
              <a:highlight>
                <a:srgbClr val="FFFFFF"/>
              </a:highlight>
              <a:latin typeface="Segoe UI" panose="020B0502040204020203" pitchFamily="34" charset="0"/>
              <a:ea typeface="Lato"/>
              <a:cs typeface="Segoe UI" panose="020B0502040204020203" pitchFamily="34" charset="0"/>
              <a:sym typeface="Lato"/>
            </a:endParaRPr>
          </a:p>
        </p:txBody>
      </p:sp>
    </p:spTree>
    <p:extLst>
      <p:ext uri="{BB962C8B-B14F-4D97-AF65-F5344CB8AC3E}">
        <p14:creationId xmlns:p14="http://schemas.microsoft.com/office/powerpoint/2010/main" val="20391281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6B11"/>
        </a:solidFill>
        <a:effectLst/>
      </p:bgPr>
    </p:bg>
    <p:spTree>
      <p:nvGrpSpPr>
        <p:cNvPr id="1" name=""/>
        <p:cNvGrpSpPr/>
        <p:nvPr/>
      </p:nvGrpSpPr>
      <p:grpSpPr>
        <a:xfrm>
          <a:off x="0" y="0"/>
          <a:ext cx="0" cy="0"/>
          <a:chOff x="0" y="0"/>
          <a:chExt cx="0" cy="0"/>
        </a:xfrm>
      </p:grpSpPr>
      <p:sp>
        <p:nvSpPr>
          <p:cNvPr id="10" name="Google Shape;389;p9">
            <a:extLst>
              <a:ext uri="{FF2B5EF4-FFF2-40B4-BE49-F238E27FC236}">
                <a16:creationId xmlns:a16="http://schemas.microsoft.com/office/drawing/2014/main" id="{DC942967-4136-9C83-3D0B-68D40767EDAB}"/>
              </a:ext>
            </a:extLst>
          </p:cNvPr>
          <p:cNvSpPr txBox="1">
            <a:spLocks/>
          </p:cNvSpPr>
          <p:nvPr/>
        </p:nvSpPr>
        <p:spPr>
          <a:xfrm>
            <a:off x="408614" y="2948556"/>
            <a:ext cx="8649300" cy="827400"/>
          </a:xfrm>
          <a:prstGeom prst="rect">
            <a:avLst/>
          </a:prstGeom>
          <a:noFill/>
          <a:ln>
            <a:noFill/>
          </a:ln>
        </p:spPr>
        <p:txBody>
          <a:bodyPr spcFirstLastPara="1" vert="horz" wrap="square" lIns="91425" tIns="91425" rIns="91425" bIns="91425" rtlCol="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spcBef>
                <a:spcPts val="0"/>
              </a:spcBef>
              <a:buSzPts val="2800"/>
            </a:pPr>
            <a:r>
              <a:rPr lang="en-IN" sz="3600" b="1" dirty="0">
                <a:solidFill>
                  <a:schemeClr val="bg1"/>
                </a:solidFill>
                <a:latin typeface="Segoe UI" panose="020B0502040204020203" pitchFamily="34" charset="0"/>
                <a:cs typeface="Segoe UI" panose="020B0502040204020203" pitchFamily="34" charset="0"/>
              </a:rPr>
              <a:t>Thank You</a:t>
            </a:r>
          </a:p>
        </p:txBody>
      </p:sp>
      <p:sp>
        <p:nvSpPr>
          <p:cNvPr id="11" name="Google Shape;390;p9">
            <a:extLst>
              <a:ext uri="{FF2B5EF4-FFF2-40B4-BE49-F238E27FC236}">
                <a16:creationId xmlns:a16="http://schemas.microsoft.com/office/drawing/2014/main" id="{C0A98992-7D9F-A384-1D8D-1A105D95D0FF}"/>
              </a:ext>
            </a:extLst>
          </p:cNvPr>
          <p:cNvSpPr txBox="1">
            <a:spLocks/>
          </p:cNvSpPr>
          <p:nvPr/>
        </p:nvSpPr>
        <p:spPr>
          <a:xfrm>
            <a:off x="410051" y="3782256"/>
            <a:ext cx="4559100" cy="377700"/>
          </a:xfrm>
          <a:prstGeom prst="rect">
            <a:avLst/>
          </a:prstGeom>
          <a:noFill/>
          <a:ln>
            <a:noFill/>
          </a:ln>
        </p:spPr>
        <p:txBody>
          <a:bodyPr spcFirstLastPara="1" vert="horz" wrap="square" lIns="91425" tIns="91425" rIns="91425" bIns="91425"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spcBef>
                <a:spcPts val="0"/>
              </a:spcBef>
              <a:spcAft>
                <a:spcPts val="1600"/>
              </a:spcAft>
              <a:buSzPts val="1800"/>
              <a:buFont typeface="Arial" panose="020B0604020202020204" pitchFamily="34" charset="0"/>
              <a:buNone/>
            </a:pPr>
            <a:r>
              <a:rPr lang="en-US" sz="1500" b="1" dirty="0">
                <a:solidFill>
                  <a:schemeClr val="bg1"/>
                </a:solidFill>
                <a:latin typeface="Segoe UI" panose="020B0502040204020203" pitchFamily="34" charset="0"/>
                <a:cs typeface="Segoe UI" panose="020B0502040204020203" pitchFamily="34" charset="0"/>
              </a:rPr>
              <a:t>B</a:t>
            </a:r>
            <a:r>
              <a:rPr lang="en-IN" sz="1500" b="1" dirty="0">
                <a:solidFill>
                  <a:schemeClr val="bg1"/>
                </a:solidFill>
                <a:latin typeface="Segoe UI" panose="020B0502040204020203" pitchFamily="34" charset="0"/>
                <a:cs typeface="Segoe UI" panose="020B0502040204020203" pitchFamily="34" charset="0"/>
              </a:rPr>
              <a:t>halala </a:t>
            </a:r>
            <a:r>
              <a:rPr lang="en-IN" sz="1500" b="1" dirty="0" err="1">
                <a:solidFill>
                  <a:schemeClr val="bg1"/>
                </a:solidFill>
                <a:latin typeface="Segoe UI" panose="020B0502040204020203" pitchFamily="34" charset="0"/>
                <a:cs typeface="Segoe UI" panose="020B0502040204020203" pitchFamily="34" charset="0"/>
              </a:rPr>
              <a:t>Zankarben</a:t>
            </a:r>
            <a:r>
              <a:rPr lang="en-IN" sz="1500" b="1" dirty="0">
                <a:solidFill>
                  <a:schemeClr val="bg1"/>
                </a:solidFill>
                <a:latin typeface="Segoe UI" panose="020B0502040204020203" pitchFamily="34" charset="0"/>
                <a:cs typeface="Segoe UI" panose="020B0502040204020203" pitchFamily="34" charset="0"/>
              </a:rPr>
              <a:t> </a:t>
            </a:r>
            <a:r>
              <a:rPr lang="en-IN" sz="1500" b="1" dirty="0" err="1">
                <a:solidFill>
                  <a:schemeClr val="bg1"/>
                </a:solidFill>
                <a:latin typeface="Segoe UI" panose="020B0502040204020203" pitchFamily="34" charset="0"/>
                <a:cs typeface="Segoe UI" panose="020B0502040204020203" pitchFamily="34" charset="0"/>
              </a:rPr>
              <a:t>Pareshbhai</a:t>
            </a:r>
            <a:endParaRPr lang="en-IN" sz="1500" b="1" dirty="0">
              <a:solidFill>
                <a:schemeClr val="bg1"/>
              </a:solidFill>
              <a:latin typeface="Segoe UI" panose="020B0502040204020203" pitchFamily="34" charset="0"/>
              <a:cs typeface="Segoe UI" panose="020B0502040204020203" pitchFamily="34" charset="0"/>
            </a:endParaRPr>
          </a:p>
          <a:p>
            <a:pPr marL="0" indent="0" algn="just">
              <a:lnSpc>
                <a:spcPct val="150000"/>
              </a:lnSpc>
              <a:spcBef>
                <a:spcPts val="0"/>
              </a:spcBef>
              <a:spcAft>
                <a:spcPts val="1600"/>
              </a:spcAft>
              <a:buSzPts val="1800"/>
              <a:buFont typeface="Arial" panose="020B0604020202020204" pitchFamily="34" charset="0"/>
              <a:buNone/>
            </a:pPr>
            <a:r>
              <a:rPr lang="en-IN" sz="1500" b="1" dirty="0" err="1">
                <a:solidFill>
                  <a:schemeClr val="bg1"/>
                </a:solidFill>
                <a:latin typeface="Segoe UI" panose="020B0502040204020203" pitchFamily="34" charset="0"/>
                <a:cs typeface="Segoe UI" panose="020B0502040204020203" pitchFamily="34" charset="0"/>
              </a:rPr>
              <a:t>Borad</a:t>
            </a:r>
            <a:r>
              <a:rPr lang="en-IN" sz="1500" b="1" dirty="0">
                <a:solidFill>
                  <a:schemeClr val="bg1"/>
                </a:solidFill>
                <a:latin typeface="Segoe UI" panose="020B0502040204020203" pitchFamily="34" charset="0"/>
                <a:cs typeface="Segoe UI" panose="020B0502040204020203" pitchFamily="34" charset="0"/>
              </a:rPr>
              <a:t> </a:t>
            </a:r>
            <a:r>
              <a:rPr lang="en-IN" sz="1500" b="1" dirty="0" err="1">
                <a:solidFill>
                  <a:schemeClr val="bg1"/>
                </a:solidFill>
                <a:latin typeface="Segoe UI" panose="020B0502040204020203" pitchFamily="34" charset="0"/>
                <a:cs typeface="Segoe UI" panose="020B0502040204020203" pitchFamily="34" charset="0"/>
              </a:rPr>
              <a:t>Jashkumar</a:t>
            </a:r>
            <a:r>
              <a:rPr lang="en-IN" sz="1500" b="1" dirty="0">
                <a:solidFill>
                  <a:schemeClr val="bg1"/>
                </a:solidFill>
                <a:latin typeface="Segoe UI" panose="020B0502040204020203" pitchFamily="34" charset="0"/>
                <a:cs typeface="Segoe UI" panose="020B0502040204020203" pitchFamily="34" charset="0"/>
              </a:rPr>
              <a:t> </a:t>
            </a:r>
            <a:r>
              <a:rPr lang="en-IN" sz="1500" b="1" dirty="0" err="1">
                <a:solidFill>
                  <a:schemeClr val="bg1"/>
                </a:solidFill>
                <a:latin typeface="Segoe UI" panose="020B0502040204020203" pitchFamily="34" charset="0"/>
                <a:cs typeface="Segoe UI" panose="020B0502040204020203" pitchFamily="34" charset="0"/>
              </a:rPr>
              <a:t>Hareshbhai</a:t>
            </a:r>
            <a:endParaRPr lang="en-IN" sz="1500" b="1" dirty="0">
              <a:solidFill>
                <a:schemeClr val="bg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4525160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347;p2">
            <a:extLst>
              <a:ext uri="{FF2B5EF4-FFF2-40B4-BE49-F238E27FC236}">
                <a16:creationId xmlns:a16="http://schemas.microsoft.com/office/drawing/2014/main" id="{A4EA6EBB-DB22-DE69-5A82-8AE36FF68349}"/>
              </a:ext>
            </a:extLst>
          </p:cNvPr>
          <p:cNvSpPr txBox="1">
            <a:spLocks noGrp="1"/>
          </p:cNvSpPr>
          <p:nvPr>
            <p:ph type="title"/>
          </p:nvPr>
        </p:nvSpPr>
        <p:spPr>
          <a:xfrm>
            <a:off x="1403469" y="426196"/>
            <a:ext cx="8774629" cy="5760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b="1" dirty="0">
                <a:solidFill>
                  <a:schemeClr val="tx1"/>
                </a:solidFill>
                <a:latin typeface="Segoe UI" panose="020B0502040204020203" pitchFamily="34" charset="0"/>
                <a:cs typeface="Segoe UI" panose="020B0502040204020203" pitchFamily="34" charset="0"/>
              </a:rPr>
              <a:t>Problem Statement?</a:t>
            </a:r>
            <a:endParaRPr b="1" dirty="0">
              <a:solidFill>
                <a:schemeClr val="tx1"/>
              </a:solidFill>
              <a:latin typeface="Segoe UI" panose="020B0502040204020203" pitchFamily="34" charset="0"/>
              <a:cs typeface="Segoe UI" panose="020B0502040204020203" pitchFamily="34" charset="0"/>
            </a:endParaRPr>
          </a:p>
        </p:txBody>
      </p:sp>
      <p:sp>
        <p:nvSpPr>
          <p:cNvPr id="5" name="Google Shape;348;p2">
            <a:extLst>
              <a:ext uri="{FF2B5EF4-FFF2-40B4-BE49-F238E27FC236}">
                <a16:creationId xmlns:a16="http://schemas.microsoft.com/office/drawing/2014/main" id="{043E84EA-1268-70A0-4809-F6B461B3FF36}"/>
              </a:ext>
            </a:extLst>
          </p:cNvPr>
          <p:cNvSpPr txBox="1"/>
          <p:nvPr/>
        </p:nvSpPr>
        <p:spPr>
          <a:xfrm>
            <a:off x="1671483" y="2123767"/>
            <a:ext cx="8238600" cy="3405394"/>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4000" dirty="0"/>
              <a:t>To revolutionize financial advisory services using generative AI to personalized, data-driven financial advice to customer</a:t>
            </a:r>
            <a:endParaRPr sz="4000" u="none" strike="noStrike" cap="none" dirty="0">
              <a:solidFill>
                <a:schemeClr val="tx1"/>
              </a:solidFill>
              <a:latin typeface="Segoe UI" panose="020B0502040204020203" pitchFamily="34" charset="0"/>
              <a:ea typeface="Lato"/>
              <a:cs typeface="Segoe UI" panose="020B0502040204020203" pitchFamily="34" charset="0"/>
              <a:sym typeface="Lato"/>
            </a:endParaRPr>
          </a:p>
        </p:txBody>
      </p:sp>
    </p:spTree>
    <p:extLst>
      <p:ext uri="{BB962C8B-B14F-4D97-AF65-F5344CB8AC3E}">
        <p14:creationId xmlns:p14="http://schemas.microsoft.com/office/powerpoint/2010/main" val="27551300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347;p2">
            <a:extLst>
              <a:ext uri="{FF2B5EF4-FFF2-40B4-BE49-F238E27FC236}">
                <a16:creationId xmlns:a16="http://schemas.microsoft.com/office/drawing/2014/main" id="{A4EA6EBB-DB22-DE69-5A82-8AE36FF68349}"/>
              </a:ext>
            </a:extLst>
          </p:cNvPr>
          <p:cNvSpPr txBox="1">
            <a:spLocks noGrp="1"/>
          </p:cNvSpPr>
          <p:nvPr>
            <p:ph type="title"/>
          </p:nvPr>
        </p:nvSpPr>
        <p:spPr>
          <a:xfrm>
            <a:off x="1708685" y="367202"/>
            <a:ext cx="8774629" cy="576000"/>
          </a:xfrm>
          <a:prstGeom prst="rect">
            <a:avLst/>
          </a:prstGeom>
          <a:noFill/>
          <a:ln>
            <a:noFill/>
          </a:ln>
        </p:spPr>
        <p:txBody>
          <a:bodyPr spcFirstLastPara="1" wrap="square" lIns="91425" tIns="91425" rIns="91425" bIns="91425" anchor="t" anchorCtr="0">
            <a:noAutofit/>
          </a:bodyPr>
          <a:lstStyle/>
          <a:p>
            <a:pPr algn="ctr">
              <a:lnSpc>
                <a:spcPct val="100000"/>
              </a:lnSpc>
              <a:spcBef>
                <a:spcPts val="0"/>
              </a:spcBef>
              <a:buSzPts val="2800"/>
            </a:pPr>
            <a:r>
              <a:rPr lang="en-IN" b="1" dirty="0">
                <a:solidFill>
                  <a:schemeClr val="tx1"/>
                </a:solidFill>
                <a:latin typeface="Segoe UI" panose="020B0502040204020203" pitchFamily="34" charset="0"/>
                <a:cs typeface="Segoe UI" panose="020B0502040204020203" pitchFamily="34" charset="0"/>
              </a:rPr>
              <a:t>Pre-Requisite</a:t>
            </a:r>
            <a:endParaRPr sz="2800" b="1" dirty="0">
              <a:solidFill>
                <a:schemeClr val="tx1"/>
              </a:solidFill>
              <a:latin typeface="Segoe UI" panose="020B0502040204020203" pitchFamily="34" charset="0"/>
              <a:cs typeface="Segoe UI" panose="020B0502040204020203" pitchFamily="34" charset="0"/>
            </a:endParaRPr>
          </a:p>
        </p:txBody>
      </p:sp>
      <p:sp>
        <p:nvSpPr>
          <p:cNvPr id="5" name="Google Shape;348;p2">
            <a:extLst>
              <a:ext uri="{FF2B5EF4-FFF2-40B4-BE49-F238E27FC236}">
                <a16:creationId xmlns:a16="http://schemas.microsoft.com/office/drawing/2014/main" id="{043E84EA-1268-70A0-4809-F6B461B3FF36}"/>
              </a:ext>
            </a:extLst>
          </p:cNvPr>
          <p:cNvSpPr txBox="1"/>
          <p:nvPr/>
        </p:nvSpPr>
        <p:spPr>
          <a:xfrm>
            <a:off x="515128" y="1426882"/>
            <a:ext cx="11161741" cy="3892370"/>
          </a:xfrm>
          <a:prstGeom prst="rect">
            <a:avLst/>
          </a:prstGeom>
          <a:noFill/>
          <a:ln>
            <a:noFill/>
          </a:ln>
        </p:spPr>
        <p:txBody>
          <a:bodyPr spcFirstLastPara="1" wrap="square" lIns="91425" tIns="91425" rIns="91425" bIns="91425" anchor="t" anchorCtr="0">
            <a:noAutofit/>
          </a:bodyPr>
          <a:lstStyle/>
          <a:p>
            <a:pPr marR="0" lvl="0" algn="ctr" rtl="0">
              <a:lnSpc>
                <a:spcPct val="100000"/>
              </a:lnSpc>
              <a:spcBef>
                <a:spcPts val="0"/>
              </a:spcBef>
              <a:spcAft>
                <a:spcPts val="0"/>
              </a:spcAft>
              <a:buClr>
                <a:srgbClr val="000000"/>
              </a:buClr>
              <a:buSzPts val="1400"/>
            </a:pPr>
            <a:r>
              <a:rPr lang="en-US" sz="2800" b="1" dirty="0">
                <a:highlight>
                  <a:srgbClr val="FFFFFF"/>
                </a:highlight>
                <a:latin typeface="Segoe UI" panose="020B0502040204020203" pitchFamily="34" charset="0"/>
                <a:ea typeface="Lato"/>
                <a:cs typeface="Segoe UI" panose="020B0502040204020203" pitchFamily="34" charset="0"/>
                <a:sym typeface="Lato"/>
              </a:rPr>
              <a:t>The Alternative  in the realm of financial assistance:</a:t>
            </a:r>
          </a:p>
          <a:p>
            <a:pPr marR="0" lvl="0" algn="just" rtl="0">
              <a:lnSpc>
                <a:spcPct val="100000"/>
              </a:lnSpc>
              <a:spcBef>
                <a:spcPts val="0"/>
              </a:spcBef>
              <a:spcAft>
                <a:spcPts val="0"/>
              </a:spcAft>
              <a:buClr>
                <a:srgbClr val="000000"/>
              </a:buClr>
              <a:buSzPts val="1400"/>
            </a:pPr>
            <a:endParaRPr lang="en-US" sz="2400" dirty="0">
              <a:highlight>
                <a:srgbClr val="FFFFFF"/>
              </a:highlight>
              <a:latin typeface="Segoe UI" panose="020B0502040204020203" pitchFamily="34" charset="0"/>
              <a:ea typeface="Lato"/>
              <a:cs typeface="Segoe UI" panose="020B0502040204020203" pitchFamily="34" charset="0"/>
              <a:sym typeface="Lato"/>
            </a:endParaRPr>
          </a:p>
          <a:p>
            <a:pPr marL="457200" marR="0" lvl="0" indent="-457200" algn="just" rtl="0">
              <a:lnSpc>
                <a:spcPct val="100000"/>
              </a:lnSpc>
              <a:spcBef>
                <a:spcPts val="0"/>
              </a:spcBef>
              <a:spcAft>
                <a:spcPts val="0"/>
              </a:spcAft>
              <a:buClr>
                <a:srgbClr val="000000"/>
              </a:buClr>
              <a:buSzPts val="1400"/>
              <a:buFont typeface="+mj-lt"/>
              <a:buAutoNum type="arabicPeriod"/>
            </a:pPr>
            <a:r>
              <a:rPr lang="en-US" sz="2400" b="1" dirty="0">
                <a:highlight>
                  <a:srgbClr val="FFFFFF"/>
                </a:highlight>
                <a:latin typeface="Segoe UI" panose="020B0502040204020203" pitchFamily="34" charset="0"/>
                <a:ea typeface="Lato"/>
                <a:cs typeface="Segoe UI" panose="020B0502040204020203" pitchFamily="34" charset="0"/>
                <a:sym typeface="Lato"/>
              </a:rPr>
              <a:t>Human Advisors: </a:t>
            </a:r>
            <a:r>
              <a:rPr lang="en-US" sz="2400" dirty="0">
                <a:highlight>
                  <a:srgbClr val="FFFFFF"/>
                </a:highlight>
                <a:latin typeface="Segoe UI" panose="020B0502040204020203" pitchFamily="34" charset="0"/>
                <a:ea typeface="Lato"/>
                <a:cs typeface="Segoe UI" panose="020B0502040204020203" pitchFamily="34" charset="0"/>
                <a:sym typeface="Lato"/>
              </a:rPr>
              <a:t>These are experienced with the years of trust.</a:t>
            </a:r>
          </a:p>
          <a:p>
            <a:pPr marL="457200" marR="0" lvl="0" indent="-457200" algn="just" rtl="0">
              <a:lnSpc>
                <a:spcPct val="100000"/>
              </a:lnSpc>
              <a:spcBef>
                <a:spcPts val="0"/>
              </a:spcBef>
              <a:spcAft>
                <a:spcPts val="0"/>
              </a:spcAft>
              <a:buClr>
                <a:srgbClr val="000000"/>
              </a:buClr>
              <a:buSzPts val="1400"/>
              <a:buFont typeface="+mj-lt"/>
              <a:buAutoNum type="arabicPeriod"/>
            </a:pPr>
            <a:endParaRPr lang="en-US" sz="2400" dirty="0">
              <a:highlight>
                <a:srgbClr val="FFFFFF"/>
              </a:highlight>
              <a:latin typeface="Segoe UI" panose="020B0502040204020203" pitchFamily="34" charset="0"/>
              <a:ea typeface="Lato"/>
              <a:cs typeface="Segoe UI" panose="020B0502040204020203" pitchFamily="34" charset="0"/>
              <a:sym typeface="Lato"/>
            </a:endParaRPr>
          </a:p>
          <a:p>
            <a:pPr marL="457200" marR="0" lvl="0" indent="-457200" algn="just" rtl="0">
              <a:lnSpc>
                <a:spcPct val="100000"/>
              </a:lnSpc>
              <a:spcBef>
                <a:spcPts val="0"/>
              </a:spcBef>
              <a:spcAft>
                <a:spcPts val="0"/>
              </a:spcAft>
              <a:buClr>
                <a:srgbClr val="000000"/>
              </a:buClr>
              <a:buSzPts val="1400"/>
              <a:buFont typeface="+mj-lt"/>
              <a:buAutoNum type="arabicPeriod"/>
            </a:pPr>
            <a:r>
              <a:rPr lang="en-US" sz="2400" b="1" u="none" strike="noStrike" cap="none" dirty="0">
                <a:solidFill>
                  <a:schemeClr val="tx1"/>
                </a:solidFill>
                <a:highlight>
                  <a:srgbClr val="FFFFFF"/>
                </a:highlight>
                <a:latin typeface="Segoe UI" panose="020B0502040204020203" pitchFamily="34" charset="0"/>
                <a:ea typeface="Lato"/>
                <a:cs typeface="Segoe UI" panose="020B0502040204020203" pitchFamily="34" charset="0"/>
                <a:sym typeface="Lato"/>
              </a:rPr>
              <a:t>Hybrid model: </a:t>
            </a:r>
            <a:r>
              <a:rPr lang="en-US" sz="2400" u="none" strike="noStrike" cap="none" dirty="0">
                <a:solidFill>
                  <a:schemeClr val="tx1"/>
                </a:solidFill>
                <a:highlight>
                  <a:srgbClr val="FFFFFF"/>
                </a:highlight>
                <a:latin typeface="Segoe UI" panose="020B0502040204020203" pitchFamily="34" charset="0"/>
                <a:ea typeface="Lato"/>
                <a:cs typeface="Segoe UI" panose="020B0502040204020203" pitchFamily="34" charset="0"/>
                <a:sym typeface="Lato"/>
              </a:rPr>
              <a:t>This type of model are used for pattern recognition with human insights.</a:t>
            </a:r>
          </a:p>
          <a:p>
            <a:pPr marL="457200" marR="0" lvl="0" indent="-457200" algn="just" rtl="0">
              <a:lnSpc>
                <a:spcPct val="100000"/>
              </a:lnSpc>
              <a:spcBef>
                <a:spcPts val="0"/>
              </a:spcBef>
              <a:spcAft>
                <a:spcPts val="0"/>
              </a:spcAft>
              <a:buClr>
                <a:srgbClr val="000000"/>
              </a:buClr>
              <a:buSzPts val="1400"/>
              <a:buFont typeface="+mj-lt"/>
              <a:buAutoNum type="arabicPeriod"/>
            </a:pPr>
            <a:endParaRPr lang="en-US" sz="2400" u="none" strike="noStrike" cap="none" dirty="0">
              <a:solidFill>
                <a:schemeClr val="tx1"/>
              </a:solidFill>
              <a:highlight>
                <a:srgbClr val="FFFFFF"/>
              </a:highlight>
              <a:latin typeface="Segoe UI" panose="020B0502040204020203" pitchFamily="34" charset="0"/>
              <a:ea typeface="Lato"/>
              <a:cs typeface="Segoe UI" panose="020B0502040204020203" pitchFamily="34" charset="0"/>
              <a:sym typeface="Lato"/>
            </a:endParaRPr>
          </a:p>
          <a:p>
            <a:pPr marL="457200" marR="0" lvl="0" indent="-457200" algn="just" rtl="0">
              <a:lnSpc>
                <a:spcPct val="100000"/>
              </a:lnSpc>
              <a:spcBef>
                <a:spcPts val="0"/>
              </a:spcBef>
              <a:spcAft>
                <a:spcPts val="0"/>
              </a:spcAft>
              <a:buClr>
                <a:srgbClr val="000000"/>
              </a:buClr>
              <a:buSzPts val="1400"/>
              <a:buFont typeface="+mj-lt"/>
              <a:buAutoNum type="arabicPeriod"/>
            </a:pPr>
            <a:r>
              <a:rPr lang="en-US" sz="2400" b="1" dirty="0">
                <a:highlight>
                  <a:srgbClr val="FFFFFF"/>
                </a:highlight>
                <a:latin typeface="Segoe UI" panose="020B0502040204020203" pitchFamily="34" charset="0"/>
                <a:ea typeface="Lato"/>
                <a:cs typeface="Segoe UI" panose="020B0502040204020203" pitchFamily="34" charset="0"/>
                <a:sym typeface="Lato"/>
              </a:rPr>
              <a:t>Blockchain and crypto solution:  </a:t>
            </a:r>
            <a:r>
              <a:rPr lang="en-US" sz="2400" dirty="0">
                <a:highlight>
                  <a:srgbClr val="FFFFFF"/>
                </a:highlight>
                <a:latin typeface="Segoe UI" panose="020B0502040204020203" pitchFamily="34" charset="0"/>
                <a:ea typeface="Lato"/>
                <a:cs typeface="Segoe UI" panose="020B0502040204020203" pitchFamily="34" charset="0"/>
                <a:sym typeface="Lato"/>
              </a:rPr>
              <a:t>emerging technologies like blockchain, offering decentralized and automation.</a:t>
            </a:r>
            <a:endParaRPr lang="en-US" sz="2400" u="none" strike="noStrike" cap="none" dirty="0">
              <a:solidFill>
                <a:schemeClr val="tx1"/>
              </a:solidFill>
              <a:highlight>
                <a:srgbClr val="FFFFFF"/>
              </a:highlight>
              <a:latin typeface="Segoe UI" panose="020B0502040204020203" pitchFamily="34" charset="0"/>
              <a:ea typeface="Lato"/>
              <a:cs typeface="Segoe UI" panose="020B0502040204020203" pitchFamily="34" charset="0"/>
              <a:sym typeface="Lato"/>
            </a:endParaRPr>
          </a:p>
        </p:txBody>
      </p:sp>
    </p:spTree>
    <p:extLst>
      <p:ext uri="{BB962C8B-B14F-4D97-AF65-F5344CB8AC3E}">
        <p14:creationId xmlns:p14="http://schemas.microsoft.com/office/powerpoint/2010/main" val="34578567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347;p2">
            <a:extLst>
              <a:ext uri="{FF2B5EF4-FFF2-40B4-BE49-F238E27FC236}">
                <a16:creationId xmlns:a16="http://schemas.microsoft.com/office/drawing/2014/main" id="{A4EA6EBB-DB22-DE69-5A82-8AE36FF68349}"/>
              </a:ext>
            </a:extLst>
          </p:cNvPr>
          <p:cNvSpPr txBox="1">
            <a:spLocks noGrp="1"/>
          </p:cNvSpPr>
          <p:nvPr>
            <p:ph type="title"/>
          </p:nvPr>
        </p:nvSpPr>
        <p:spPr>
          <a:xfrm>
            <a:off x="1708685" y="367202"/>
            <a:ext cx="8774629" cy="5760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IN" sz="3200" b="1" dirty="0">
                <a:solidFill>
                  <a:schemeClr val="tx1"/>
                </a:solidFill>
                <a:latin typeface="Segoe UI" panose="020B0502040204020203" pitchFamily="34" charset="0"/>
                <a:cs typeface="Segoe UI" panose="020B0502040204020203" pitchFamily="34" charset="0"/>
              </a:rPr>
              <a:t>Any Supporting Functional Documents</a:t>
            </a:r>
            <a:endParaRPr sz="3200" b="1" dirty="0">
              <a:solidFill>
                <a:schemeClr val="tx1"/>
              </a:solidFill>
              <a:latin typeface="Segoe UI" panose="020B0502040204020203" pitchFamily="34" charset="0"/>
              <a:cs typeface="Segoe UI" panose="020B0502040204020203" pitchFamily="34" charset="0"/>
            </a:endParaRPr>
          </a:p>
        </p:txBody>
      </p:sp>
      <p:sp>
        <p:nvSpPr>
          <p:cNvPr id="5" name="Google Shape;348;p2">
            <a:extLst>
              <a:ext uri="{FF2B5EF4-FFF2-40B4-BE49-F238E27FC236}">
                <a16:creationId xmlns:a16="http://schemas.microsoft.com/office/drawing/2014/main" id="{043E84EA-1268-70A0-4809-F6B461B3FF36}"/>
              </a:ext>
            </a:extLst>
          </p:cNvPr>
          <p:cNvSpPr txBox="1"/>
          <p:nvPr/>
        </p:nvSpPr>
        <p:spPr>
          <a:xfrm>
            <a:off x="426941" y="1721850"/>
            <a:ext cx="11189108" cy="3414300"/>
          </a:xfrm>
          <a:prstGeom prst="rect">
            <a:avLst/>
          </a:prstGeom>
          <a:noFill/>
          <a:ln>
            <a:noFill/>
          </a:ln>
        </p:spPr>
        <p:txBody>
          <a:bodyPr spcFirstLastPara="1" wrap="square" lIns="91425" tIns="91425" rIns="91425" bIns="91425" anchor="t" anchorCtr="0">
            <a:noAutofit/>
          </a:bodyPr>
          <a:lstStyle/>
          <a:p>
            <a:pPr marL="285750" marR="0" lvl="0" indent="-285750" algn="just" rtl="0">
              <a:lnSpc>
                <a:spcPct val="100000"/>
              </a:lnSpc>
              <a:spcBef>
                <a:spcPts val="0"/>
              </a:spcBef>
              <a:spcAft>
                <a:spcPts val="0"/>
              </a:spcAft>
              <a:buClr>
                <a:srgbClr val="000000"/>
              </a:buClr>
              <a:buSzPts val="1400"/>
              <a:buFont typeface="Arial" panose="020B0604020202020204" pitchFamily="34" charset="0"/>
              <a:buChar char="•"/>
            </a:pPr>
            <a:r>
              <a:rPr lang="en-US" sz="2000" b="1" dirty="0">
                <a:highlight>
                  <a:srgbClr val="FFFFFF"/>
                </a:highlight>
                <a:latin typeface="Segoe UI" panose="020B0502040204020203" pitchFamily="34" charset="0"/>
                <a:ea typeface="Lato"/>
                <a:cs typeface="Segoe UI" panose="020B0502040204020203" pitchFamily="34" charset="0"/>
                <a:sym typeface="Lato"/>
              </a:rPr>
              <a:t>RECOMMENDATION :</a:t>
            </a:r>
            <a:r>
              <a:rPr lang="en-US" sz="2000" u="none" strike="noStrike" cap="none" dirty="0">
                <a:solidFill>
                  <a:schemeClr val="tx1"/>
                </a:solidFill>
                <a:highlight>
                  <a:srgbClr val="FFFFFF"/>
                </a:highlight>
                <a:latin typeface="Segoe UI" panose="020B0502040204020203" pitchFamily="34" charset="0"/>
                <a:ea typeface="Lato"/>
                <a:cs typeface="Segoe UI" panose="020B0502040204020203" pitchFamily="34" charset="0"/>
                <a:sym typeface="Lato"/>
              </a:rPr>
              <a:t> Conduct a thorough analysis of the client's current financial status, including income, expenses, assets, liabilities, investments, and tax situation. Based on the analysis and assessment, create a personalized financial plan that outlines specific recommendations and strategies to achieve the client's financial goals.</a:t>
            </a:r>
          </a:p>
          <a:p>
            <a:pPr marL="285750" marR="0" lvl="0" indent="-285750" algn="just" rtl="0">
              <a:lnSpc>
                <a:spcPct val="100000"/>
              </a:lnSpc>
              <a:spcBef>
                <a:spcPts val="0"/>
              </a:spcBef>
              <a:spcAft>
                <a:spcPts val="0"/>
              </a:spcAft>
              <a:buClr>
                <a:srgbClr val="000000"/>
              </a:buClr>
              <a:buSzPts val="1400"/>
              <a:buFont typeface="Arial" panose="020B0604020202020204" pitchFamily="34" charset="0"/>
              <a:buChar char="•"/>
            </a:pPr>
            <a:endParaRPr lang="en-US" sz="900" u="none" strike="noStrike" cap="none" dirty="0">
              <a:solidFill>
                <a:schemeClr val="tx1"/>
              </a:solidFill>
              <a:highlight>
                <a:srgbClr val="FFFFFF"/>
              </a:highlight>
              <a:latin typeface="Segoe UI" panose="020B0502040204020203" pitchFamily="34" charset="0"/>
              <a:ea typeface="Lato"/>
              <a:cs typeface="Segoe UI" panose="020B0502040204020203" pitchFamily="34" charset="0"/>
              <a:sym typeface="Lato"/>
            </a:endParaRPr>
          </a:p>
          <a:p>
            <a:pPr marL="285750" marR="0" lvl="0" indent="-285750" algn="just" rtl="0">
              <a:lnSpc>
                <a:spcPct val="100000"/>
              </a:lnSpc>
              <a:spcBef>
                <a:spcPts val="0"/>
              </a:spcBef>
              <a:spcAft>
                <a:spcPts val="0"/>
              </a:spcAft>
              <a:buClr>
                <a:srgbClr val="000000"/>
              </a:buClr>
              <a:buSzPts val="1400"/>
              <a:buFont typeface="Arial" panose="020B0604020202020204" pitchFamily="34" charset="0"/>
              <a:buChar char="•"/>
            </a:pPr>
            <a:r>
              <a:rPr lang="en-US" sz="2000" u="none" strike="noStrike" cap="none" dirty="0">
                <a:solidFill>
                  <a:schemeClr val="tx1"/>
                </a:solidFill>
                <a:highlight>
                  <a:srgbClr val="FFFFFF"/>
                </a:highlight>
                <a:latin typeface="Segoe UI" panose="020B0502040204020203" pitchFamily="34" charset="0"/>
                <a:ea typeface="Lato"/>
                <a:cs typeface="Segoe UI" panose="020B0502040204020203" pitchFamily="34" charset="0"/>
                <a:sym typeface="Lato"/>
              </a:rPr>
              <a:t> </a:t>
            </a:r>
            <a:r>
              <a:rPr lang="en-US" sz="2000" b="1" dirty="0">
                <a:highlight>
                  <a:srgbClr val="FFFFFF"/>
                </a:highlight>
                <a:latin typeface="Segoe UI" panose="020B0502040204020203" pitchFamily="34" charset="0"/>
                <a:ea typeface="Lato"/>
                <a:cs typeface="Segoe UI" panose="020B0502040204020203" pitchFamily="34" charset="0"/>
                <a:sym typeface="Lato"/>
              </a:rPr>
              <a:t>ACCURACY: </a:t>
            </a:r>
            <a:r>
              <a:rPr lang="en-US" sz="2000" u="none" strike="noStrike" cap="none" dirty="0">
                <a:solidFill>
                  <a:schemeClr val="tx1"/>
                </a:solidFill>
                <a:highlight>
                  <a:srgbClr val="FFFFFF"/>
                </a:highlight>
                <a:latin typeface="Segoe UI" panose="020B0502040204020203" pitchFamily="34" charset="0"/>
                <a:ea typeface="Lato"/>
                <a:cs typeface="Segoe UI" panose="020B0502040204020203" pitchFamily="34" charset="0"/>
                <a:sym typeface="Lato"/>
              </a:rPr>
              <a:t>Regularly monitor the client's portfolio and financial situation to ensure alignment with their goals. Adjust the plan as necessary based on changes in the client's life circumstances, market conditions, or financial goals.</a:t>
            </a:r>
          </a:p>
          <a:p>
            <a:pPr marL="285750" marR="0" lvl="0" indent="-285750" algn="just" rtl="0">
              <a:lnSpc>
                <a:spcPct val="100000"/>
              </a:lnSpc>
              <a:spcBef>
                <a:spcPts val="0"/>
              </a:spcBef>
              <a:spcAft>
                <a:spcPts val="0"/>
              </a:spcAft>
              <a:buClr>
                <a:srgbClr val="000000"/>
              </a:buClr>
              <a:buSzPts val="1400"/>
              <a:buFont typeface="Arial" panose="020B0604020202020204" pitchFamily="34" charset="0"/>
              <a:buChar char="•"/>
            </a:pPr>
            <a:endParaRPr lang="en-US" sz="900" u="none" strike="noStrike" cap="none" dirty="0">
              <a:solidFill>
                <a:schemeClr val="tx1"/>
              </a:solidFill>
              <a:highlight>
                <a:srgbClr val="FFFFFF"/>
              </a:highlight>
              <a:latin typeface="Segoe UI" panose="020B0502040204020203" pitchFamily="34" charset="0"/>
              <a:ea typeface="Lato"/>
              <a:cs typeface="Segoe UI" panose="020B0502040204020203" pitchFamily="34" charset="0"/>
              <a:sym typeface="Lato"/>
            </a:endParaRPr>
          </a:p>
          <a:p>
            <a:pPr marL="285750" marR="0" lvl="0" indent="-285750" algn="just" rtl="0">
              <a:lnSpc>
                <a:spcPct val="100000"/>
              </a:lnSpc>
              <a:spcBef>
                <a:spcPts val="0"/>
              </a:spcBef>
              <a:spcAft>
                <a:spcPts val="0"/>
              </a:spcAft>
              <a:buClr>
                <a:srgbClr val="000000"/>
              </a:buClr>
              <a:buSzPts val="1400"/>
              <a:buFont typeface="Arial" panose="020B0604020202020204" pitchFamily="34" charset="0"/>
              <a:buChar char="•"/>
            </a:pPr>
            <a:r>
              <a:rPr lang="en-US" sz="2000" b="1" dirty="0">
                <a:highlight>
                  <a:srgbClr val="FFFFFF"/>
                </a:highlight>
                <a:latin typeface="Segoe UI" panose="020B0502040204020203" pitchFamily="34" charset="0"/>
                <a:ea typeface="Lato"/>
                <a:cs typeface="Segoe UI" panose="020B0502040204020203" pitchFamily="34" charset="0"/>
                <a:sym typeface="Lato"/>
              </a:rPr>
              <a:t>NEW IN MARKET: </a:t>
            </a:r>
            <a:r>
              <a:rPr lang="en-US" sz="2000" u="none" strike="noStrike" cap="none" dirty="0">
                <a:solidFill>
                  <a:schemeClr val="tx1"/>
                </a:solidFill>
                <a:highlight>
                  <a:srgbClr val="FFFFFF"/>
                </a:highlight>
                <a:latin typeface="Segoe UI" panose="020B0502040204020203" pitchFamily="34" charset="0"/>
                <a:ea typeface="Lato"/>
                <a:cs typeface="Segoe UI" panose="020B0502040204020203" pitchFamily="34" charset="0"/>
                <a:sym typeface="Lato"/>
              </a:rPr>
              <a:t>Educate clients about financial concepts, investment strategies, and the rationale behind recommendations. Maintain open communication to address any questions or concerns.</a:t>
            </a:r>
          </a:p>
        </p:txBody>
      </p:sp>
    </p:spTree>
    <p:extLst>
      <p:ext uri="{BB962C8B-B14F-4D97-AF65-F5344CB8AC3E}">
        <p14:creationId xmlns:p14="http://schemas.microsoft.com/office/powerpoint/2010/main" val="34383776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347;p2">
            <a:extLst>
              <a:ext uri="{FF2B5EF4-FFF2-40B4-BE49-F238E27FC236}">
                <a16:creationId xmlns:a16="http://schemas.microsoft.com/office/drawing/2014/main" id="{A4EA6EBB-DB22-DE69-5A82-8AE36FF68349}"/>
              </a:ext>
            </a:extLst>
          </p:cNvPr>
          <p:cNvSpPr txBox="1">
            <a:spLocks noGrp="1"/>
          </p:cNvSpPr>
          <p:nvPr>
            <p:ph type="title"/>
          </p:nvPr>
        </p:nvSpPr>
        <p:spPr>
          <a:xfrm>
            <a:off x="1708685" y="367202"/>
            <a:ext cx="8774629" cy="5760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IN" sz="3200" b="1" dirty="0">
                <a:solidFill>
                  <a:schemeClr val="tx1"/>
                </a:solidFill>
                <a:latin typeface="Segoe UI" panose="020B0502040204020203" pitchFamily="34" charset="0"/>
                <a:cs typeface="Segoe UI" panose="020B0502040204020203" pitchFamily="34" charset="0"/>
              </a:rPr>
              <a:t>Key Differentiators &amp; Adoption Plan</a:t>
            </a:r>
            <a:endParaRPr sz="3200" b="1" dirty="0">
              <a:solidFill>
                <a:schemeClr val="tx1"/>
              </a:solidFill>
              <a:latin typeface="Segoe UI" panose="020B0502040204020203" pitchFamily="34" charset="0"/>
              <a:cs typeface="Segoe UI" panose="020B0502040204020203" pitchFamily="34" charset="0"/>
            </a:endParaRPr>
          </a:p>
        </p:txBody>
      </p:sp>
      <p:sp>
        <p:nvSpPr>
          <p:cNvPr id="5" name="Google Shape;348;p2">
            <a:extLst>
              <a:ext uri="{FF2B5EF4-FFF2-40B4-BE49-F238E27FC236}">
                <a16:creationId xmlns:a16="http://schemas.microsoft.com/office/drawing/2014/main" id="{043E84EA-1268-70A0-4809-F6B461B3FF36}"/>
              </a:ext>
            </a:extLst>
          </p:cNvPr>
          <p:cNvSpPr txBox="1"/>
          <p:nvPr/>
        </p:nvSpPr>
        <p:spPr>
          <a:xfrm>
            <a:off x="614515" y="1863740"/>
            <a:ext cx="10962968" cy="3414300"/>
          </a:xfrm>
          <a:prstGeom prst="rect">
            <a:avLst/>
          </a:prstGeom>
          <a:noFill/>
          <a:ln>
            <a:noFill/>
          </a:ln>
        </p:spPr>
        <p:txBody>
          <a:bodyPr spcFirstLastPara="1" wrap="square" lIns="91425" tIns="91425" rIns="91425" bIns="91425" anchor="t" anchorCtr="0">
            <a:noAutofit/>
          </a:bodyPr>
          <a:lstStyle/>
          <a:p>
            <a:pPr marL="285750" marR="0" lvl="0" indent="-285750" algn="just" rtl="0">
              <a:lnSpc>
                <a:spcPct val="100000"/>
              </a:lnSpc>
              <a:spcBef>
                <a:spcPts val="0"/>
              </a:spcBef>
              <a:spcAft>
                <a:spcPts val="0"/>
              </a:spcAft>
              <a:buClr>
                <a:srgbClr val="000000"/>
              </a:buClr>
              <a:buSzPts val="1400"/>
              <a:buFont typeface="Arial" panose="020B0604020202020204" pitchFamily="34" charset="0"/>
              <a:buChar char="•"/>
            </a:pPr>
            <a:r>
              <a:rPr lang="en-US" sz="2000" u="none" strike="noStrike" cap="none" dirty="0">
                <a:solidFill>
                  <a:schemeClr val="tx1"/>
                </a:solidFill>
                <a:highlight>
                  <a:srgbClr val="FFFFFF"/>
                </a:highlight>
                <a:latin typeface="Segoe UI" panose="020B0502040204020203" pitchFamily="34" charset="0"/>
                <a:ea typeface="Lato"/>
                <a:cs typeface="Segoe UI" panose="020B0502040204020203" pitchFamily="34" charset="0"/>
                <a:sym typeface="Lato"/>
              </a:rPr>
              <a:t>Successful advisors personalize their services to meet the specific goals, risk tolerance, and financial circumstances of each client. This tailored approach ensures that recommendations align closely with client objectives.</a:t>
            </a:r>
          </a:p>
          <a:p>
            <a:pPr marR="0" lvl="0" algn="just" rtl="0">
              <a:lnSpc>
                <a:spcPct val="100000"/>
              </a:lnSpc>
              <a:spcBef>
                <a:spcPts val="0"/>
              </a:spcBef>
              <a:spcAft>
                <a:spcPts val="0"/>
              </a:spcAft>
              <a:buClr>
                <a:srgbClr val="000000"/>
              </a:buClr>
              <a:buSzPts val="1400"/>
            </a:pPr>
            <a:endParaRPr lang="en-US" sz="2000" u="none" strike="noStrike" cap="none" dirty="0">
              <a:solidFill>
                <a:schemeClr val="tx1"/>
              </a:solidFill>
              <a:highlight>
                <a:srgbClr val="FFFFFF"/>
              </a:highlight>
              <a:latin typeface="Segoe UI" panose="020B0502040204020203" pitchFamily="34" charset="0"/>
              <a:ea typeface="Lato"/>
              <a:cs typeface="Segoe UI" panose="020B0502040204020203" pitchFamily="34" charset="0"/>
              <a:sym typeface="Lato"/>
            </a:endParaRPr>
          </a:p>
          <a:p>
            <a:pPr marL="285750" marR="0" lvl="0" indent="-285750" algn="just" rtl="0">
              <a:lnSpc>
                <a:spcPct val="100000"/>
              </a:lnSpc>
              <a:spcBef>
                <a:spcPts val="0"/>
              </a:spcBef>
              <a:spcAft>
                <a:spcPts val="0"/>
              </a:spcAft>
              <a:buClr>
                <a:srgbClr val="000000"/>
              </a:buClr>
              <a:buSzPts val="1400"/>
              <a:buFont typeface="Arial" panose="020B0604020202020204" pitchFamily="34" charset="0"/>
              <a:buChar char="•"/>
            </a:pPr>
            <a:r>
              <a:rPr lang="en-US" sz="2000" u="none" strike="noStrike" cap="none" dirty="0">
                <a:solidFill>
                  <a:schemeClr val="tx1"/>
                </a:solidFill>
                <a:highlight>
                  <a:srgbClr val="FFFFFF"/>
                </a:highlight>
                <a:latin typeface="Segoe UI" panose="020B0502040204020203" pitchFamily="34" charset="0"/>
                <a:ea typeface="Lato"/>
                <a:cs typeface="Segoe UI" panose="020B0502040204020203" pitchFamily="34" charset="0"/>
                <a:sym typeface="Lato"/>
              </a:rPr>
              <a:t>Effective advisors regularly communicate with clients, providing updates on their portfolios, market insights, and proactive recommendations based on changing circumstances. They also educate clients about financial concepts and decisions.</a:t>
            </a:r>
          </a:p>
          <a:p>
            <a:pPr marL="285750" marR="0" lvl="0" indent="-285750" algn="ctr" rtl="0">
              <a:lnSpc>
                <a:spcPct val="100000"/>
              </a:lnSpc>
              <a:spcBef>
                <a:spcPts val="0"/>
              </a:spcBef>
              <a:spcAft>
                <a:spcPts val="0"/>
              </a:spcAft>
              <a:buClr>
                <a:srgbClr val="000000"/>
              </a:buClr>
              <a:buSzPts val="1400"/>
              <a:buFont typeface="Arial" panose="020B0604020202020204" pitchFamily="34" charset="0"/>
              <a:buChar char="•"/>
            </a:pPr>
            <a:endParaRPr lang="en-US" sz="2400" u="none" strike="noStrike" cap="none" dirty="0">
              <a:solidFill>
                <a:schemeClr val="tx1"/>
              </a:solidFill>
              <a:highlight>
                <a:srgbClr val="FFFFFF"/>
              </a:highlight>
              <a:latin typeface="Segoe UI" panose="020B0502040204020203" pitchFamily="34" charset="0"/>
              <a:ea typeface="Lato"/>
              <a:cs typeface="Segoe UI" panose="020B0502040204020203" pitchFamily="34" charset="0"/>
              <a:sym typeface="Lato"/>
            </a:endParaRPr>
          </a:p>
        </p:txBody>
      </p:sp>
    </p:spTree>
    <p:extLst>
      <p:ext uri="{BB962C8B-B14F-4D97-AF65-F5344CB8AC3E}">
        <p14:creationId xmlns:p14="http://schemas.microsoft.com/office/powerpoint/2010/main" val="21748438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347;p2">
            <a:extLst>
              <a:ext uri="{FF2B5EF4-FFF2-40B4-BE49-F238E27FC236}">
                <a16:creationId xmlns:a16="http://schemas.microsoft.com/office/drawing/2014/main" id="{A4EA6EBB-DB22-DE69-5A82-8AE36FF68349}"/>
              </a:ext>
            </a:extLst>
          </p:cNvPr>
          <p:cNvSpPr txBox="1">
            <a:spLocks noGrp="1"/>
          </p:cNvSpPr>
          <p:nvPr>
            <p:ph type="title"/>
          </p:nvPr>
        </p:nvSpPr>
        <p:spPr>
          <a:xfrm>
            <a:off x="357351" y="259047"/>
            <a:ext cx="11477297" cy="5760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IN" sz="2800" b="1" dirty="0">
                <a:solidFill>
                  <a:schemeClr val="tx1"/>
                </a:solidFill>
                <a:latin typeface="Segoe UI" panose="020B0502040204020203" pitchFamily="34" charset="0"/>
                <a:cs typeface="Segoe UI" panose="020B0502040204020203" pitchFamily="34" charset="0"/>
              </a:rPr>
              <a:t>GitHub Repository Link &amp; supporting diagrams</a:t>
            </a:r>
            <a:br>
              <a:rPr lang="en-IN" sz="2800" b="1" dirty="0">
                <a:solidFill>
                  <a:schemeClr val="tx1"/>
                </a:solidFill>
                <a:latin typeface="Segoe UI" panose="020B0502040204020203" pitchFamily="34" charset="0"/>
                <a:cs typeface="Segoe UI" panose="020B0502040204020203" pitchFamily="34" charset="0"/>
              </a:rPr>
            </a:br>
            <a:endParaRPr lang="en-IN" sz="2800" b="1" dirty="0">
              <a:solidFill>
                <a:schemeClr val="tx1"/>
              </a:solidFill>
              <a:latin typeface="Segoe UI" panose="020B0502040204020203" pitchFamily="34" charset="0"/>
              <a:cs typeface="Segoe UI" panose="020B0502040204020203" pitchFamily="34" charset="0"/>
            </a:endParaRPr>
          </a:p>
        </p:txBody>
      </p:sp>
      <p:sp>
        <p:nvSpPr>
          <p:cNvPr id="5" name="Google Shape;348;p2">
            <a:extLst>
              <a:ext uri="{FF2B5EF4-FFF2-40B4-BE49-F238E27FC236}">
                <a16:creationId xmlns:a16="http://schemas.microsoft.com/office/drawing/2014/main" id="{043E84EA-1268-70A0-4809-F6B461B3FF36}"/>
              </a:ext>
            </a:extLst>
          </p:cNvPr>
          <p:cNvSpPr txBox="1"/>
          <p:nvPr/>
        </p:nvSpPr>
        <p:spPr>
          <a:xfrm>
            <a:off x="1337602" y="835047"/>
            <a:ext cx="8238600" cy="3414300"/>
          </a:xfrm>
          <a:prstGeom prst="rect">
            <a:avLst/>
          </a:prstGeom>
          <a:noFill/>
          <a:ln>
            <a:noFill/>
          </a:ln>
        </p:spPr>
        <p:txBody>
          <a:bodyPr spcFirstLastPara="1" wrap="square" lIns="91425" tIns="91425" rIns="91425" bIns="91425" anchor="t" anchorCtr="0">
            <a:noAutofit/>
          </a:bodyPr>
          <a:lstStyle/>
          <a:p>
            <a:pPr marL="0" marR="0" lvl="0" indent="0" rtl="0">
              <a:lnSpc>
                <a:spcPct val="100000"/>
              </a:lnSpc>
              <a:spcBef>
                <a:spcPts val="0"/>
              </a:spcBef>
              <a:spcAft>
                <a:spcPts val="0"/>
              </a:spcAft>
              <a:buClr>
                <a:srgbClr val="000000"/>
              </a:buClr>
              <a:buSzPts val="1400"/>
              <a:buFont typeface="Arial"/>
              <a:buNone/>
            </a:pPr>
            <a:r>
              <a:rPr lang="en-US" sz="2000" b="1" dirty="0">
                <a:solidFill>
                  <a:srgbClr val="000000"/>
                </a:solidFill>
                <a:latin typeface="Segoe UI" panose="020B0502040204020203" pitchFamily="34" charset="0"/>
                <a:ea typeface="Lato"/>
                <a:cs typeface="Segoe UI" panose="020B0502040204020203" pitchFamily="34" charset="0"/>
                <a:sym typeface="Lato"/>
              </a:rPr>
              <a:t>GitHub Repository :</a:t>
            </a:r>
            <a:endParaRPr lang="en-IN" sz="2000" b="1" u="none" strike="noStrike" cap="none" dirty="0">
              <a:solidFill>
                <a:srgbClr val="000000"/>
              </a:solidFill>
              <a:latin typeface="Segoe UI" panose="020B0502040204020203" pitchFamily="34" charset="0"/>
              <a:ea typeface="Lato"/>
              <a:cs typeface="Segoe UI" panose="020B0502040204020203" pitchFamily="34" charset="0"/>
              <a:sym typeface="Lato"/>
            </a:endParaRPr>
          </a:p>
        </p:txBody>
      </p:sp>
      <p:pic>
        <p:nvPicPr>
          <p:cNvPr id="8" name="Picture 7">
            <a:extLst>
              <a:ext uri="{FF2B5EF4-FFF2-40B4-BE49-F238E27FC236}">
                <a16:creationId xmlns:a16="http://schemas.microsoft.com/office/drawing/2014/main" id="{465F76F6-4306-3053-B00C-A9426975A1E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44356" y="2116801"/>
            <a:ext cx="3683348" cy="2624397"/>
          </a:xfrm>
          <a:prstGeom prst="rect">
            <a:avLst/>
          </a:prstGeom>
          <a:noFill/>
          <a:ln>
            <a:noFill/>
          </a:ln>
        </p:spPr>
      </p:pic>
      <p:pic>
        <p:nvPicPr>
          <p:cNvPr id="9" name="Picture 8">
            <a:extLst>
              <a:ext uri="{FF2B5EF4-FFF2-40B4-BE49-F238E27FC236}">
                <a16:creationId xmlns:a16="http://schemas.microsoft.com/office/drawing/2014/main" id="{96419654-76A9-74D4-3E1F-5A944E6C32C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96005" y="1352435"/>
            <a:ext cx="5309420" cy="3787649"/>
          </a:xfrm>
          <a:prstGeom prst="rect">
            <a:avLst/>
          </a:prstGeom>
          <a:noFill/>
          <a:ln>
            <a:noFill/>
          </a:ln>
        </p:spPr>
      </p:pic>
    </p:spTree>
    <p:extLst>
      <p:ext uri="{BB962C8B-B14F-4D97-AF65-F5344CB8AC3E}">
        <p14:creationId xmlns:p14="http://schemas.microsoft.com/office/powerpoint/2010/main" val="21813282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347;p2">
            <a:extLst>
              <a:ext uri="{FF2B5EF4-FFF2-40B4-BE49-F238E27FC236}">
                <a16:creationId xmlns:a16="http://schemas.microsoft.com/office/drawing/2014/main" id="{A4EA6EBB-DB22-DE69-5A82-8AE36FF68349}"/>
              </a:ext>
            </a:extLst>
          </p:cNvPr>
          <p:cNvSpPr txBox="1">
            <a:spLocks noGrp="1"/>
          </p:cNvSpPr>
          <p:nvPr>
            <p:ph type="title"/>
          </p:nvPr>
        </p:nvSpPr>
        <p:spPr>
          <a:xfrm>
            <a:off x="357351" y="259047"/>
            <a:ext cx="11477297" cy="5760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IN" sz="2800" b="1" dirty="0">
                <a:solidFill>
                  <a:schemeClr val="tx1"/>
                </a:solidFill>
                <a:latin typeface="Segoe UI" panose="020B0502040204020203" pitchFamily="34" charset="0"/>
                <a:cs typeface="Segoe UI" panose="020B0502040204020203" pitchFamily="34" charset="0"/>
              </a:rPr>
              <a:t>GitHub Repository Link &amp; supporting diagrams</a:t>
            </a:r>
            <a:br>
              <a:rPr lang="en-IN" sz="2800" b="1" dirty="0">
                <a:solidFill>
                  <a:schemeClr val="tx1"/>
                </a:solidFill>
                <a:latin typeface="Segoe UI" panose="020B0502040204020203" pitchFamily="34" charset="0"/>
                <a:cs typeface="Segoe UI" panose="020B0502040204020203" pitchFamily="34" charset="0"/>
              </a:rPr>
            </a:br>
            <a:endParaRPr lang="en-IN" sz="2800" b="1" dirty="0">
              <a:solidFill>
                <a:schemeClr val="tx1"/>
              </a:solidFill>
              <a:latin typeface="Segoe UI" panose="020B0502040204020203" pitchFamily="34" charset="0"/>
              <a:cs typeface="Segoe UI" panose="020B0502040204020203" pitchFamily="34" charset="0"/>
            </a:endParaRPr>
          </a:p>
        </p:txBody>
      </p:sp>
      <p:sp>
        <p:nvSpPr>
          <p:cNvPr id="5" name="Google Shape;348;p2">
            <a:extLst>
              <a:ext uri="{FF2B5EF4-FFF2-40B4-BE49-F238E27FC236}">
                <a16:creationId xmlns:a16="http://schemas.microsoft.com/office/drawing/2014/main" id="{043E84EA-1268-70A0-4809-F6B461B3FF36}"/>
              </a:ext>
            </a:extLst>
          </p:cNvPr>
          <p:cNvSpPr txBox="1"/>
          <p:nvPr/>
        </p:nvSpPr>
        <p:spPr>
          <a:xfrm>
            <a:off x="1976699" y="1151300"/>
            <a:ext cx="8238600" cy="34143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400"/>
              <a:buFont typeface="Arial"/>
              <a:buNone/>
            </a:pPr>
            <a:endParaRPr lang="en-IN" sz="1600" u="none" strike="noStrike" cap="none" dirty="0">
              <a:solidFill>
                <a:srgbClr val="000000"/>
              </a:solidFill>
              <a:latin typeface="Segoe UI" panose="020B0502040204020203" pitchFamily="34" charset="0"/>
              <a:ea typeface="Lato"/>
              <a:cs typeface="Segoe UI" panose="020B0502040204020203" pitchFamily="34" charset="0"/>
              <a:sym typeface="Lato"/>
            </a:endParaRPr>
          </a:p>
        </p:txBody>
      </p:sp>
      <p:pic>
        <p:nvPicPr>
          <p:cNvPr id="2" name="Picture 1">
            <a:extLst>
              <a:ext uri="{FF2B5EF4-FFF2-40B4-BE49-F238E27FC236}">
                <a16:creationId xmlns:a16="http://schemas.microsoft.com/office/drawing/2014/main" id="{34FCF4EE-4125-F540-63D6-17BBCE764F2E}"/>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0017" y="1151300"/>
            <a:ext cx="4499184" cy="2201135"/>
          </a:xfrm>
          <a:prstGeom prst="rect">
            <a:avLst/>
          </a:prstGeom>
          <a:noFill/>
          <a:ln>
            <a:noFill/>
          </a:ln>
        </p:spPr>
      </p:pic>
      <p:pic>
        <p:nvPicPr>
          <p:cNvPr id="3" name="Picture 2">
            <a:extLst>
              <a:ext uri="{FF2B5EF4-FFF2-40B4-BE49-F238E27FC236}">
                <a16:creationId xmlns:a16="http://schemas.microsoft.com/office/drawing/2014/main" id="{D02EA6B7-B521-DEF8-1945-0E83820051C3}"/>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16809"/>
          <a:stretch/>
        </p:blipFill>
        <p:spPr bwMode="auto">
          <a:xfrm>
            <a:off x="1010083" y="3781286"/>
            <a:ext cx="4479118" cy="2201134"/>
          </a:xfrm>
          <a:prstGeom prst="rect">
            <a:avLst/>
          </a:prstGeom>
          <a:noFill/>
          <a:ln>
            <a:noFill/>
          </a:ln>
          <a:extLst>
            <a:ext uri="{53640926-AAD7-44D8-BBD7-CCE9431645EC}">
              <a14:shadowObscured xmlns:a14="http://schemas.microsoft.com/office/drawing/2010/main"/>
            </a:ext>
          </a:extLst>
        </p:spPr>
      </p:pic>
      <p:pic>
        <p:nvPicPr>
          <p:cNvPr id="6" name="Picture 5">
            <a:extLst>
              <a:ext uri="{FF2B5EF4-FFF2-40B4-BE49-F238E27FC236}">
                <a16:creationId xmlns:a16="http://schemas.microsoft.com/office/drawing/2014/main" id="{C2E6C2C7-98FA-3C42-78F8-9223B6EA7D1A}"/>
              </a:ext>
            </a:extLst>
          </p:cNvPr>
          <p:cNvPicPr>
            <a:picLocks noChangeAspect="1"/>
          </p:cNvPicPr>
          <p:nvPr/>
        </p:nvPicPr>
        <p:blipFill rotWithShape="1">
          <a:blip r:embed="rId4">
            <a:extLst>
              <a:ext uri="{28A0092B-C50C-407E-A947-70E740481C1C}">
                <a14:useLocalDpi xmlns:a14="http://schemas.microsoft.com/office/drawing/2010/main" val="0"/>
              </a:ext>
            </a:extLst>
          </a:blip>
          <a:srcRect t="13225" b="5805"/>
          <a:stretch/>
        </p:blipFill>
        <p:spPr bwMode="auto">
          <a:xfrm>
            <a:off x="6032459" y="1460455"/>
            <a:ext cx="5802189" cy="4251526"/>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6166310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347;p2">
            <a:extLst>
              <a:ext uri="{FF2B5EF4-FFF2-40B4-BE49-F238E27FC236}">
                <a16:creationId xmlns:a16="http://schemas.microsoft.com/office/drawing/2014/main" id="{A4EA6EBB-DB22-DE69-5A82-8AE36FF68349}"/>
              </a:ext>
            </a:extLst>
          </p:cNvPr>
          <p:cNvSpPr txBox="1">
            <a:spLocks noGrp="1"/>
          </p:cNvSpPr>
          <p:nvPr>
            <p:ph type="title"/>
          </p:nvPr>
        </p:nvSpPr>
        <p:spPr>
          <a:xfrm>
            <a:off x="1708685" y="347537"/>
            <a:ext cx="8774629" cy="5760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IN" sz="3200" b="1" dirty="0">
                <a:solidFill>
                  <a:schemeClr val="tx1"/>
                </a:solidFill>
                <a:latin typeface="Segoe UI" panose="020B0502040204020203" pitchFamily="34" charset="0"/>
                <a:cs typeface="Segoe UI" panose="020B0502040204020203" pitchFamily="34" charset="0"/>
              </a:rPr>
              <a:t>Business Potential and Relevance</a:t>
            </a:r>
            <a:br>
              <a:rPr lang="en-IN" sz="2800" b="1" dirty="0">
                <a:solidFill>
                  <a:schemeClr val="tx1"/>
                </a:solidFill>
                <a:latin typeface="Segoe UI" panose="020B0502040204020203" pitchFamily="34" charset="0"/>
                <a:cs typeface="Segoe UI" panose="020B0502040204020203" pitchFamily="34" charset="0"/>
              </a:rPr>
            </a:br>
            <a:endParaRPr lang="en-IN" sz="2800" b="1" dirty="0">
              <a:solidFill>
                <a:schemeClr val="tx1"/>
              </a:solidFill>
              <a:latin typeface="Segoe UI" panose="020B0502040204020203" pitchFamily="34" charset="0"/>
              <a:cs typeface="Segoe UI" panose="020B0502040204020203" pitchFamily="34" charset="0"/>
            </a:endParaRPr>
          </a:p>
        </p:txBody>
      </p:sp>
      <p:sp>
        <p:nvSpPr>
          <p:cNvPr id="5" name="Google Shape;348;p2">
            <a:extLst>
              <a:ext uri="{FF2B5EF4-FFF2-40B4-BE49-F238E27FC236}">
                <a16:creationId xmlns:a16="http://schemas.microsoft.com/office/drawing/2014/main" id="{043E84EA-1268-70A0-4809-F6B461B3FF36}"/>
              </a:ext>
            </a:extLst>
          </p:cNvPr>
          <p:cNvSpPr txBox="1"/>
          <p:nvPr/>
        </p:nvSpPr>
        <p:spPr>
          <a:xfrm>
            <a:off x="744540" y="1777513"/>
            <a:ext cx="10923638" cy="3414300"/>
          </a:xfrm>
          <a:prstGeom prst="rect">
            <a:avLst/>
          </a:prstGeom>
          <a:noFill/>
          <a:ln>
            <a:noFill/>
          </a:ln>
        </p:spPr>
        <p:txBody>
          <a:bodyPr spcFirstLastPara="1" wrap="square" lIns="91425" tIns="91425" rIns="91425" bIns="91425" anchor="t" anchorCtr="0">
            <a:noAutofit/>
          </a:bodyPr>
          <a:lstStyle/>
          <a:p>
            <a:pPr marL="285750" marR="0" lvl="0" indent="-285750" algn="just" rtl="0">
              <a:lnSpc>
                <a:spcPct val="100000"/>
              </a:lnSpc>
              <a:spcBef>
                <a:spcPts val="0"/>
              </a:spcBef>
              <a:spcAft>
                <a:spcPts val="0"/>
              </a:spcAft>
              <a:buClr>
                <a:srgbClr val="000000"/>
              </a:buClr>
              <a:buSzPts val="1400"/>
              <a:buFont typeface="Arial" panose="020B0604020202020204" pitchFamily="34" charset="0"/>
              <a:buChar char="•"/>
            </a:pPr>
            <a:r>
              <a:rPr lang="en-US" b="1" u="none" strike="noStrike" cap="none" dirty="0">
                <a:solidFill>
                  <a:schemeClr val="tx1"/>
                </a:solidFill>
                <a:highlight>
                  <a:srgbClr val="FFFFFF"/>
                </a:highlight>
                <a:latin typeface="Segoe UI" panose="020B0502040204020203" pitchFamily="34" charset="0"/>
                <a:ea typeface="Lato"/>
                <a:cs typeface="Segoe UI" panose="020B0502040204020203" pitchFamily="34" charset="0"/>
                <a:sym typeface="Lato"/>
              </a:rPr>
              <a:t>BUSINESS POTENTIAL</a:t>
            </a:r>
            <a:r>
              <a:rPr lang="en-US" sz="2000" b="1" u="none" strike="noStrike" cap="none" dirty="0">
                <a:solidFill>
                  <a:schemeClr val="tx1"/>
                </a:solidFill>
                <a:highlight>
                  <a:srgbClr val="FFFFFF"/>
                </a:highlight>
                <a:latin typeface="Segoe UI" panose="020B0502040204020203" pitchFamily="34" charset="0"/>
                <a:ea typeface="Lato"/>
                <a:cs typeface="Segoe UI" panose="020B0502040204020203" pitchFamily="34" charset="0"/>
                <a:sym typeface="Lato"/>
              </a:rPr>
              <a:t>: </a:t>
            </a:r>
            <a:r>
              <a:rPr lang="en-US" sz="2000" u="none" strike="noStrike" cap="none" dirty="0">
                <a:solidFill>
                  <a:schemeClr val="tx1"/>
                </a:solidFill>
                <a:highlight>
                  <a:srgbClr val="FFFFFF"/>
                </a:highlight>
                <a:latin typeface="Segoe UI" panose="020B0502040204020203" pitchFamily="34" charset="0"/>
                <a:ea typeface="Lato"/>
                <a:cs typeface="Segoe UI" panose="020B0502040204020203" pitchFamily="34" charset="0"/>
                <a:sym typeface="Lato"/>
              </a:rPr>
              <a:t>Our website can analyze lots of data fast, suggest personalized plans, and manage investments automatically. It helps spot patterns, manage risks better, and makes financial decisions more accurate and efficient.</a:t>
            </a:r>
          </a:p>
          <a:p>
            <a:pPr marL="285750" marR="0" lvl="0" indent="-285750" algn="just" rtl="0">
              <a:lnSpc>
                <a:spcPct val="100000"/>
              </a:lnSpc>
              <a:spcBef>
                <a:spcPts val="0"/>
              </a:spcBef>
              <a:spcAft>
                <a:spcPts val="0"/>
              </a:spcAft>
              <a:buClr>
                <a:srgbClr val="000000"/>
              </a:buClr>
              <a:buSzPts val="1400"/>
              <a:buFont typeface="Arial" panose="020B0604020202020204" pitchFamily="34" charset="0"/>
              <a:buChar char="•"/>
            </a:pPr>
            <a:endParaRPr lang="en-US" sz="2000" u="none" strike="noStrike" cap="none" dirty="0">
              <a:solidFill>
                <a:schemeClr val="tx1"/>
              </a:solidFill>
              <a:highlight>
                <a:srgbClr val="FFFFFF"/>
              </a:highlight>
              <a:latin typeface="Segoe UI" panose="020B0502040204020203" pitchFamily="34" charset="0"/>
              <a:ea typeface="Lato"/>
              <a:cs typeface="Segoe UI" panose="020B0502040204020203" pitchFamily="34" charset="0"/>
              <a:sym typeface="Lato"/>
            </a:endParaRPr>
          </a:p>
          <a:p>
            <a:pPr marL="285750" marR="0" lvl="0" indent="-285750" algn="just" rtl="0">
              <a:lnSpc>
                <a:spcPct val="100000"/>
              </a:lnSpc>
              <a:spcBef>
                <a:spcPts val="0"/>
              </a:spcBef>
              <a:spcAft>
                <a:spcPts val="0"/>
              </a:spcAft>
              <a:buClr>
                <a:srgbClr val="000000"/>
              </a:buClr>
              <a:buSzPts val="1400"/>
              <a:buFont typeface="Arial" panose="020B0604020202020204" pitchFamily="34" charset="0"/>
              <a:buChar char="•"/>
            </a:pPr>
            <a:endParaRPr lang="en-US" sz="900" u="none" strike="noStrike" cap="none" dirty="0">
              <a:solidFill>
                <a:schemeClr val="tx1"/>
              </a:solidFill>
              <a:highlight>
                <a:srgbClr val="FFFFFF"/>
              </a:highlight>
              <a:latin typeface="Segoe UI" panose="020B0502040204020203" pitchFamily="34" charset="0"/>
              <a:ea typeface="Lato"/>
              <a:cs typeface="Segoe UI" panose="020B0502040204020203" pitchFamily="34" charset="0"/>
              <a:sym typeface="Lato"/>
            </a:endParaRPr>
          </a:p>
          <a:p>
            <a:pPr marL="285750" marR="0" lvl="0" indent="-285750" algn="just" rtl="0">
              <a:lnSpc>
                <a:spcPct val="100000"/>
              </a:lnSpc>
              <a:spcBef>
                <a:spcPts val="0"/>
              </a:spcBef>
              <a:spcAft>
                <a:spcPts val="0"/>
              </a:spcAft>
              <a:buClr>
                <a:srgbClr val="000000"/>
              </a:buClr>
              <a:buSzPts val="1400"/>
              <a:buFont typeface="Arial" panose="020B0604020202020204" pitchFamily="34" charset="0"/>
              <a:buChar char="•"/>
            </a:pPr>
            <a:r>
              <a:rPr lang="en-US" b="1" u="none" strike="noStrike" cap="none" dirty="0">
                <a:solidFill>
                  <a:schemeClr val="tx1"/>
                </a:solidFill>
                <a:highlight>
                  <a:srgbClr val="FFFFFF"/>
                </a:highlight>
                <a:latin typeface="Segoe UI" panose="020B0502040204020203" pitchFamily="34" charset="0"/>
                <a:ea typeface="Lato"/>
                <a:cs typeface="Segoe UI" panose="020B0502040204020203" pitchFamily="34" charset="0"/>
                <a:sym typeface="Lato"/>
              </a:rPr>
              <a:t>RELEVANCE: </a:t>
            </a:r>
            <a:r>
              <a:rPr lang="en-US" sz="2000" u="none" strike="noStrike" cap="none" dirty="0">
                <a:solidFill>
                  <a:schemeClr val="tx1"/>
                </a:solidFill>
                <a:highlight>
                  <a:srgbClr val="FFFFFF"/>
                </a:highlight>
                <a:latin typeface="Segoe UI" panose="020B0502040204020203" pitchFamily="34" charset="0"/>
                <a:ea typeface="Lato"/>
                <a:cs typeface="Segoe UI" panose="020B0502040204020203" pitchFamily="34" charset="0"/>
                <a:sym typeface="Lato"/>
              </a:rPr>
              <a:t>It uses data to give smart advice, handles routine tasks like managing investments, and offers personalized recommendations based on your goals. It makes managing money easier, faster, and more accurate, improving how investments are handled and making customers happier.</a:t>
            </a:r>
            <a:endParaRPr lang="en-IN" sz="2000" u="none" strike="noStrike" cap="none" dirty="0">
              <a:solidFill>
                <a:schemeClr val="tx1"/>
              </a:solidFill>
              <a:highlight>
                <a:srgbClr val="FFFFFF"/>
              </a:highlight>
              <a:latin typeface="Segoe UI" panose="020B0502040204020203" pitchFamily="34" charset="0"/>
              <a:ea typeface="Lato"/>
              <a:cs typeface="Segoe UI" panose="020B0502040204020203" pitchFamily="34" charset="0"/>
              <a:sym typeface="Lato"/>
            </a:endParaRPr>
          </a:p>
        </p:txBody>
      </p:sp>
    </p:spTree>
    <p:extLst>
      <p:ext uri="{BB962C8B-B14F-4D97-AF65-F5344CB8AC3E}">
        <p14:creationId xmlns:p14="http://schemas.microsoft.com/office/powerpoint/2010/main" val="5972792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347;p2">
            <a:extLst>
              <a:ext uri="{FF2B5EF4-FFF2-40B4-BE49-F238E27FC236}">
                <a16:creationId xmlns:a16="http://schemas.microsoft.com/office/drawing/2014/main" id="{A4EA6EBB-DB22-DE69-5A82-8AE36FF68349}"/>
              </a:ext>
            </a:extLst>
          </p:cNvPr>
          <p:cNvSpPr txBox="1">
            <a:spLocks noGrp="1"/>
          </p:cNvSpPr>
          <p:nvPr>
            <p:ph type="title"/>
          </p:nvPr>
        </p:nvSpPr>
        <p:spPr>
          <a:xfrm>
            <a:off x="1708685" y="436027"/>
            <a:ext cx="8774629" cy="5760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IN" sz="3200" b="1" dirty="0">
                <a:solidFill>
                  <a:schemeClr val="tx1"/>
                </a:solidFill>
                <a:latin typeface="Segoe UI" panose="020B0502040204020203" pitchFamily="34" charset="0"/>
                <a:cs typeface="Segoe UI" panose="020B0502040204020203" pitchFamily="34" charset="0"/>
              </a:rPr>
              <a:t>Uniqueness of Approach and Solution</a:t>
            </a:r>
            <a:br>
              <a:rPr lang="en-IN" sz="2800" b="1" dirty="0">
                <a:solidFill>
                  <a:schemeClr val="tx1"/>
                </a:solidFill>
                <a:latin typeface="Segoe UI" panose="020B0502040204020203" pitchFamily="34" charset="0"/>
                <a:cs typeface="Segoe UI" panose="020B0502040204020203" pitchFamily="34" charset="0"/>
              </a:rPr>
            </a:br>
            <a:endParaRPr lang="en-IN" sz="2800" b="1" dirty="0">
              <a:solidFill>
                <a:schemeClr val="tx1"/>
              </a:solidFill>
              <a:latin typeface="Segoe UI" panose="020B0502040204020203" pitchFamily="34" charset="0"/>
              <a:cs typeface="Segoe UI" panose="020B0502040204020203" pitchFamily="34" charset="0"/>
            </a:endParaRPr>
          </a:p>
        </p:txBody>
      </p:sp>
      <p:sp>
        <p:nvSpPr>
          <p:cNvPr id="5" name="Google Shape;348;p2">
            <a:extLst>
              <a:ext uri="{FF2B5EF4-FFF2-40B4-BE49-F238E27FC236}">
                <a16:creationId xmlns:a16="http://schemas.microsoft.com/office/drawing/2014/main" id="{043E84EA-1268-70A0-4809-F6B461B3FF36}"/>
              </a:ext>
            </a:extLst>
          </p:cNvPr>
          <p:cNvSpPr txBox="1"/>
          <p:nvPr/>
        </p:nvSpPr>
        <p:spPr>
          <a:xfrm>
            <a:off x="1160205" y="1914910"/>
            <a:ext cx="9871588" cy="3414300"/>
          </a:xfrm>
          <a:prstGeom prst="rect">
            <a:avLst/>
          </a:prstGeom>
          <a:noFill/>
          <a:ln>
            <a:noFill/>
          </a:ln>
        </p:spPr>
        <p:txBody>
          <a:bodyPr spcFirstLastPara="1" wrap="square" lIns="91425" tIns="91425" rIns="91425" bIns="91425" anchor="t" anchorCtr="0">
            <a:noAutofit/>
          </a:bodyPr>
          <a:lstStyle/>
          <a:p>
            <a:pPr marL="285750" marR="0" lvl="0" indent="-285750" algn="just" rtl="0">
              <a:lnSpc>
                <a:spcPct val="100000"/>
              </a:lnSpc>
              <a:spcBef>
                <a:spcPts val="0"/>
              </a:spcBef>
              <a:spcAft>
                <a:spcPts val="0"/>
              </a:spcAft>
              <a:buClr>
                <a:srgbClr val="000000"/>
              </a:buClr>
              <a:buSzPts val="1400"/>
              <a:buFont typeface="Arial" panose="020B0604020202020204" pitchFamily="34" charset="0"/>
              <a:buChar char="•"/>
            </a:pPr>
            <a:r>
              <a:rPr lang="en-US" sz="2000" dirty="0">
                <a:solidFill>
                  <a:srgbClr val="000000"/>
                </a:solidFill>
                <a:latin typeface="Segoe UI" panose="020B0502040204020203" pitchFamily="34" charset="0"/>
                <a:ea typeface="Lato"/>
                <a:cs typeface="Segoe UI" panose="020B0502040204020203" pitchFamily="34" charset="0"/>
                <a:sym typeface="Lato"/>
              </a:rPr>
              <a:t>B</a:t>
            </a:r>
            <a:r>
              <a:rPr lang="en-US" sz="2000" u="none" strike="noStrike" cap="none" dirty="0">
                <a:solidFill>
                  <a:srgbClr val="000000"/>
                </a:solidFill>
                <a:latin typeface="Segoe UI" panose="020B0502040204020203" pitchFamily="34" charset="0"/>
                <a:ea typeface="Lato"/>
                <a:cs typeface="Segoe UI" panose="020B0502040204020203" pitchFamily="34" charset="0"/>
                <a:sym typeface="Lato"/>
              </a:rPr>
              <a:t>oth the user and the customer are checking out investment ideas on the same website where they manage their accounts.</a:t>
            </a:r>
          </a:p>
          <a:p>
            <a:pPr marL="285750" marR="0" lvl="0" indent="-285750" algn="just" rtl="0">
              <a:lnSpc>
                <a:spcPct val="100000"/>
              </a:lnSpc>
              <a:spcBef>
                <a:spcPts val="0"/>
              </a:spcBef>
              <a:spcAft>
                <a:spcPts val="0"/>
              </a:spcAft>
              <a:buClr>
                <a:srgbClr val="000000"/>
              </a:buClr>
              <a:buSzPts val="1400"/>
              <a:buFont typeface="Arial" panose="020B0604020202020204" pitchFamily="34" charset="0"/>
              <a:buChar char="•"/>
            </a:pPr>
            <a:endParaRPr lang="en-US" sz="2000" u="none" strike="noStrike" cap="none" dirty="0">
              <a:solidFill>
                <a:srgbClr val="000000"/>
              </a:solidFill>
              <a:latin typeface="Segoe UI" panose="020B0502040204020203" pitchFamily="34" charset="0"/>
              <a:ea typeface="Lato"/>
              <a:cs typeface="Segoe UI" panose="020B0502040204020203" pitchFamily="34" charset="0"/>
              <a:sym typeface="Lato"/>
            </a:endParaRPr>
          </a:p>
          <a:p>
            <a:pPr marL="285750" marR="0" lvl="0" indent="-285750" algn="just" rtl="0">
              <a:lnSpc>
                <a:spcPct val="100000"/>
              </a:lnSpc>
              <a:spcBef>
                <a:spcPts val="0"/>
              </a:spcBef>
              <a:spcAft>
                <a:spcPts val="0"/>
              </a:spcAft>
              <a:buClr>
                <a:srgbClr val="000000"/>
              </a:buClr>
              <a:buSzPts val="1400"/>
              <a:buFont typeface="Arial" panose="020B0604020202020204" pitchFamily="34" charset="0"/>
              <a:buChar char="•"/>
            </a:pPr>
            <a:r>
              <a:rPr lang="en-US" sz="2000" dirty="0">
                <a:solidFill>
                  <a:srgbClr val="000000"/>
                </a:solidFill>
                <a:latin typeface="Segoe UI" panose="020B0502040204020203" pitchFamily="34" charset="0"/>
                <a:ea typeface="Lato"/>
                <a:cs typeface="Segoe UI" panose="020B0502040204020203" pitchFamily="34" charset="0"/>
                <a:sym typeface="Lato"/>
              </a:rPr>
              <a:t>You can get reports and graphs that show what you own assets and liabilities on that website. It helps you see your financial picture visually.</a:t>
            </a:r>
          </a:p>
          <a:p>
            <a:pPr marL="285750" marR="0" lvl="0" indent="-285750" algn="just" rtl="0">
              <a:lnSpc>
                <a:spcPct val="100000"/>
              </a:lnSpc>
              <a:spcBef>
                <a:spcPts val="0"/>
              </a:spcBef>
              <a:spcAft>
                <a:spcPts val="0"/>
              </a:spcAft>
              <a:buClr>
                <a:srgbClr val="000000"/>
              </a:buClr>
              <a:buSzPts val="1400"/>
              <a:buFont typeface="Arial" panose="020B0604020202020204" pitchFamily="34" charset="0"/>
              <a:buChar char="•"/>
            </a:pPr>
            <a:endParaRPr lang="en-US" sz="2000" dirty="0">
              <a:solidFill>
                <a:srgbClr val="000000"/>
              </a:solidFill>
              <a:latin typeface="Segoe UI" panose="020B0502040204020203" pitchFamily="34" charset="0"/>
              <a:ea typeface="Lato"/>
              <a:cs typeface="Segoe UI" panose="020B0502040204020203" pitchFamily="34" charset="0"/>
              <a:sym typeface="Lato"/>
            </a:endParaRPr>
          </a:p>
          <a:p>
            <a:pPr marL="285750" marR="0" lvl="0" indent="-285750" algn="just" rtl="0">
              <a:lnSpc>
                <a:spcPct val="100000"/>
              </a:lnSpc>
              <a:spcBef>
                <a:spcPts val="0"/>
              </a:spcBef>
              <a:spcAft>
                <a:spcPts val="0"/>
              </a:spcAft>
              <a:buClr>
                <a:srgbClr val="000000"/>
              </a:buClr>
              <a:buSzPts val="1400"/>
              <a:buFont typeface="Arial" panose="020B0604020202020204" pitchFamily="34" charset="0"/>
              <a:buChar char="•"/>
            </a:pPr>
            <a:r>
              <a:rPr lang="en-US" sz="2000" u="none" strike="noStrike" cap="none" dirty="0">
                <a:solidFill>
                  <a:srgbClr val="000000"/>
                </a:solidFill>
                <a:latin typeface="Segoe UI" panose="020B0502040204020203" pitchFamily="34" charset="0"/>
                <a:ea typeface="Lato"/>
                <a:cs typeface="Segoe UI" panose="020B0502040204020203" pitchFamily="34" charset="0"/>
                <a:sym typeface="Lato"/>
              </a:rPr>
              <a:t>To save time, the form-filling process will be automated, making it quicker and easier for customers to complete. This automation streamlines the experience, ensuring efficiency and convenience in managing tasks online.</a:t>
            </a:r>
            <a:endParaRPr lang="en-IN" sz="2000" u="none" strike="noStrike" cap="none" dirty="0">
              <a:solidFill>
                <a:srgbClr val="000000"/>
              </a:solidFill>
              <a:latin typeface="Segoe UI" panose="020B0502040204020203" pitchFamily="34" charset="0"/>
              <a:ea typeface="Lato"/>
              <a:cs typeface="Segoe UI" panose="020B0502040204020203" pitchFamily="34" charset="0"/>
              <a:sym typeface="Lato"/>
            </a:endParaRPr>
          </a:p>
        </p:txBody>
      </p:sp>
    </p:spTree>
    <p:extLst>
      <p:ext uri="{BB962C8B-B14F-4D97-AF65-F5344CB8AC3E}">
        <p14:creationId xmlns:p14="http://schemas.microsoft.com/office/powerpoint/2010/main" val="30057515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137</TotalTime>
  <Words>639</Words>
  <Application>Microsoft Office PowerPoint</Application>
  <PresentationFormat>Widescreen</PresentationFormat>
  <Paragraphs>53</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Segoe UI</vt:lpstr>
      <vt:lpstr>Office Theme</vt:lpstr>
      <vt:lpstr>PowerPoint Presentation</vt:lpstr>
      <vt:lpstr>Problem Statement?</vt:lpstr>
      <vt:lpstr>Pre-Requisite</vt:lpstr>
      <vt:lpstr>Any Supporting Functional Documents</vt:lpstr>
      <vt:lpstr>Key Differentiators &amp; Adoption Plan</vt:lpstr>
      <vt:lpstr>GitHub Repository Link &amp; supporting diagrams </vt:lpstr>
      <vt:lpstr>GitHub Repository Link &amp; supporting diagrams </vt:lpstr>
      <vt:lpstr>Business Potential and Relevance </vt:lpstr>
      <vt:lpstr>Uniqueness of Approach and Solution </vt:lpstr>
      <vt:lpstr>Ease of Deployment and Maintenance</vt:lpstr>
      <vt:lpstr>Security Considerations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Avinash Rohit</dc:creator>
  <cp:lastModifiedBy>Jash Borad</cp:lastModifiedBy>
  <cp:revision>9</cp:revision>
  <dcterms:created xsi:type="dcterms:W3CDTF">2024-06-09T08:34:46Z</dcterms:created>
  <dcterms:modified xsi:type="dcterms:W3CDTF">2024-06-29T08:42:06Z</dcterms:modified>
</cp:coreProperties>
</file>