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47"/>
  </p:notesMasterIdLst>
  <p:sldIdLst>
    <p:sldId id="355" r:id="rId3"/>
    <p:sldId id="303" r:id="rId4"/>
    <p:sldId id="297" r:id="rId5"/>
    <p:sldId id="307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17" r:id="rId14"/>
    <p:sldId id="356" r:id="rId15"/>
    <p:sldId id="329" r:id="rId16"/>
    <p:sldId id="330" r:id="rId17"/>
    <p:sldId id="331" r:id="rId18"/>
    <p:sldId id="332" r:id="rId19"/>
    <p:sldId id="358" r:id="rId20"/>
    <p:sldId id="384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18" r:id="rId29"/>
    <p:sldId id="321" r:id="rId30"/>
    <p:sldId id="341" r:id="rId31"/>
    <p:sldId id="342" r:id="rId32"/>
    <p:sldId id="343" r:id="rId33"/>
    <p:sldId id="344" r:id="rId34"/>
    <p:sldId id="345" r:id="rId35"/>
    <p:sldId id="346" r:id="rId36"/>
    <p:sldId id="348" r:id="rId37"/>
    <p:sldId id="347" r:id="rId38"/>
    <p:sldId id="349" r:id="rId39"/>
    <p:sldId id="350" r:id="rId40"/>
    <p:sldId id="351" r:id="rId41"/>
    <p:sldId id="352" r:id="rId42"/>
    <p:sldId id="353" r:id="rId43"/>
    <p:sldId id="354" r:id="rId44"/>
    <p:sldId id="340" r:id="rId45"/>
    <p:sldId id="294" r:id="rId46"/>
  </p:sldIdLst>
  <p:sldSz cx="9001125" cy="5040313"/>
  <p:notesSz cx="6858000" cy="9144000"/>
  <p:custDataLst>
    <p:tags r:id="rId48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 autoAdjust="0"/>
    <p:restoredTop sz="92547" autoAdjust="0"/>
  </p:normalViewPr>
  <p:slideViewPr>
    <p:cSldViewPr>
      <p:cViewPr varScale="1">
        <p:scale>
          <a:sx n="84" d="100"/>
          <a:sy n="84" d="100"/>
        </p:scale>
        <p:origin x="1104" y="68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6.wmf"/><Relationship Id="rId7" Type="http://schemas.openxmlformats.org/officeDocument/2006/relationships/image" Target="../media/image89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78.wmf"/><Relationship Id="rId9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3.wmf"/><Relationship Id="rId1" Type="http://schemas.openxmlformats.org/officeDocument/2006/relationships/image" Target="../media/image107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31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13.wmf"/><Relationship Id="rId1" Type="http://schemas.openxmlformats.org/officeDocument/2006/relationships/image" Target="../media/image107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Relationship Id="rId14" Type="http://schemas.openxmlformats.org/officeDocument/2006/relationships/image" Target="../media/image13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144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12" Type="http://schemas.openxmlformats.org/officeDocument/2006/relationships/image" Target="../media/image143.wmf"/><Relationship Id="rId2" Type="http://schemas.openxmlformats.org/officeDocument/2006/relationships/image" Target="../media/image133.wmf"/><Relationship Id="rId1" Type="http://schemas.openxmlformats.org/officeDocument/2006/relationships/image" Target="../media/image107.wmf"/><Relationship Id="rId6" Type="http://schemas.openxmlformats.org/officeDocument/2006/relationships/image" Target="../media/image137.wmf"/><Relationship Id="rId11" Type="http://schemas.openxmlformats.org/officeDocument/2006/relationships/image" Target="../media/image142.wmf"/><Relationship Id="rId5" Type="http://schemas.openxmlformats.org/officeDocument/2006/relationships/image" Target="../media/image136.wmf"/><Relationship Id="rId15" Type="http://schemas.openxmlformats.org/officeDocument/2006/relationships/image" Target="../media/image146.wmf"/><Relationship Id="rId10" Type="http://schemas.openxmlformats.org/officeDocument/2006/relationships/image" Target="../media/image141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Relationship Id="rId14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4" Type="http://schemas.openxmlformats.org/officeDocument/2006/relationships/image" Target="../media/image15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3.wmf"/><Relationship Id="rId7" Type="http://schemas.openxmlformats.org/officeDocument/2006/relationships/image" Target="../media/image156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07.wmf"/><Relationship Id="rId1" Type="http://schemas.openxmlformats.org/officeDocument/2006/relationships/image" Target="../media/image151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51.wmf"/><Relationship Id="rId1" Type="http://schemas.openxmlformats.org/officeDocument/2006/relationships/image" Target="../media/image107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4.wmf"/><Relationship Id="rId1" Type="http://schemas.openxmlformats.org/officeDocument/2006/relationships/image" Target="../media/image18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4.wmf"/><Relationship Id="rId1" Type="http://schemas.openxmlformats.org/officeDocument/2006/relationships/image" Target="../media/image18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20.wmf"/><Relationship Id="rId7" Type="http://schemas.openxmlformats.org/officeDocument/2006/relationships/image" Target="../media/image1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10" Type="http://schemas.openxmlformats.org/officeDocument/2006/relationships/image" Target="../media/image236.wmf"/><Relationship Id="rId4" Type="http://schemas.openxmlformats.org/officeDocument/2006/relationships/image" Target="../media/image230.wmf"/><Relationship Id="rId9" Type="http://schemas.openxmlformats.org/officeDocument/2006/relationships/image" Target="../media/image23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4" Type="http://schemas.openxmlformats.org/officeDocument/2006/relationships/image" Target="../media/image25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12" Type="http://schemas.openxmlformats.org/officeDocument/2006/relationships/image" Target="../media/image263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0" Type="http://schemas.openxmlformats.org/officeDocument/2006/relationships/image" Target="../media/image261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25.wmf"/><Relationship Id="rId11" Type="http://schemas.openxmlformats.org/officeDocument/2006/relationships/image" Target="../media/image37.wmf"/><Relationship Id="rId5" Type="http://schemas.openxmlformats.org/officeDocument/2006/relationships/image" Target="../media/image23.wmf"/><Relationship Id="rId10" Type="http://schemas.openxmlformats.org/officeDocument/2006/relationships/image" Target="../media/image36.wmf"/><Relationship Id="rId4" Type="http://schemas.openxmlformats.org/officeDocument/2006/relationships/image" Target="../media/image32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wmf"/><Relationship Id="rId18" Type="http://schemas.openxmlformats.org/officeDocument/2006/relationships/image" Target="../media/image64.wmf"/><Relationship Id="rId3" Type="http://schemas.openxmlformats.org/officeDocument/2006/relationships/image" Target="../media/image50.wmf"/><Relationship Id="rId7" Type="http://schemas.openxmlformats.org/officeDocument/2006/relationships/image" Target="../media/image53.emf"/><Relationship Id="rId12" Type="http://schemas.openxmlformats.org/officeDocument/2006/relationships/image" Target="../media/image58.wmf"/><Relationship Id="rId17" Type="http://schemas.openxmlformats.org/officeDocument/2006/relationships/image" Target="../media/image63.wmf"/><Relationship Id="rId2" Type="http://schemas.openxmlformats.org/officeDocument/2006/relationships/image" Target="../media/image49.wmf"/><Relationship Id="rId16" Type="http://schemas.openxmlformats.org/officeDocument/2006/relationships/image" Target="../media/image62.wmf"/><Relationship Id="rId1" Type="http://schemas.openxmlformats.org/officeDocument/2006/relationships/image" Target="../media/image13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14.wmf"/><Relationship Id="rId15" Type="http://schemas.openxmlformats.org/officeDocument/2006/relationships/image" Target="../media/image61.wmf"/><Relationship Id="rId10" Type="http://schemas.openxmlformats.org/officeDocument/2006/relationships/image" Target="../media/image56.wmf"/><Relationship Id="rId19" Type="http://schemas.openxmlformats.org/officeDocument/2006/relationships/image" Target="../media/image65.wmf"/><Relationship Id="rId4" Type="http://schemas.openxmlformats.org/officeDocument/2006/relationships/image" Target="../media/image51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0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67134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12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13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00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charset="0"/>
                <a:cs typeface="字魂59号-创粗黑" charset="0"/>
              </a:rPr>
              <a:t>18</a:t>
            </a:fld>
            <a:endParaRPr lang="zh-CN" altLang="en-US" sz="1200">
              <a:latin typeface="等线" charset="0"/>
              <a:ea typeface="等线" charset="0"/>
              <a:cs typeface="字魂59号-创粗黑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等线" charset="0"/>
                <a:cs typeface="字魂59号-创粗黑" charset="0"/>
              </a:rPr>
              <a:t>19</a:t>
            </a:fld>
            <a:endParaRPr lang="zh-CN" altLang="en-US" sz="1200">
              <a:latin typeface="等线" charset="0"/>
              <a:ea typeface="等线" charset="0"/>
              <a:cs typeface="字魂59号-创粗黑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27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5710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73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3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29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02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6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30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34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35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36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37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38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39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40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41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42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99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7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550326" y="520185"/>
            <a:ext cx="544303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3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2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1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550326" y="520185"/>
            <a:ext cx="544303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2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7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9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8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14.wmf"/><Relationship Id="rId18" Type="http://schemas.openxmlformats.org/officeDocument/2006/relationships/image" Target="../media/image53.emf"/><Relationship Id="rId26" Type="http://schemas.openxmlformats.org/officeDocument/2006/relationships/image" Target="../media/image57.wmf"/><Relationship Id="rId39" Type="http://schemas.openxmlformats.org/officeDocument/2006/relationships/oleObject" Target="../embeddings/oleObject92.bin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61.wmf"/><Relationship Id="rId42" Type="http://schemas.openxmlformats.org/officeDocument/2006/relationships/image" Target="../media/image65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78.bin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38" Type="http://schemas.openxmlformats.org/officeDocument/2006/relationships/image" Target="../media/image6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2.wmf"/><Relationship Id="rId20" Type="http://schemas.openxmlformats.org/officeDocument/2006/relationships/image" Target="../media/image54.emf"/><Relationship Id="rId29" Type="http://schemas.openxmlformats.org/officeDocument/2006/relationships/oleObject" Target="../embeddings/oleObject87.bin"/><Relationship Id="rId41" Type="http://schemas.openxmlformats.org/officeDocument/2006/relationships/oleObject" Target="../embeddings/oleObject93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51.wmf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37" Type="http://schemas.openxmlformats.org/officeDocument/2006/relationships/oleObject" Target="../embeddings/oleObject91.bin"/><Relationship Id="rId40" Type="http://schemas.openxmlformats.org/officeDocument/2006/relationships/image" Target="../media/image64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58.wmf"/><Relationship Id="rId36" Type="http://schemas.openxmlformats.org/officeDocument/2006/relationships/image" Target="../media/image62.wmf"/><Relationship Id="rId10" Type="http://schemas.openxmlformats.org/officeDocument/2006/relationships/oleObject" Target="../embeddings/oleObject77.bin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79.bin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59.wmf"/><Relationship Id="rId35" Type="http://schemas.openxmlformats.org/officeDocument/2006/relationships/oleObject" Target="../embeddings/oleObject9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9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7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76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7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3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png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6.bin"/><Relationship Id="rId18" Type="http://schemas.openxmlformats.org/officeDocument/2006/relationships/oleObject" Target="../embeddings/oleObject118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90.wmf"/><Relationship Id="rId7" Type="http://schemas.openxmlformats.org/officeDocument/2006/relationships/image" Target="../media/image85.wmf"/><Relationship Id="rId12" Type="http://schemas.openxmlformats.org/officeDocument/2006/relationships/image" Target="../media/image78.wmf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5.bin"/><Relationship Id="rId5" Type="http://schemas.openxmlformats.org/officeDocument/2006/relationships/image" Target="../media/image84.wmf"/><Relationship Id="rId15" Type="http://schemas.openxmlformats.org/officeDocument/2006/relationships/image" Target="../media/image92.png"/><Relationship Id="rId23" Type="http://schemas.openxmlformats.org/officeDocument/2006/relationships/image" Target="../media/image91.wmf"/><Relationship Id="rId10" Type="http://schemas.openxmlformats.org/officeDocument/2006/relationships/image" Target="../media/image86.wmf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87.wmf"/><Relationship Id="rId22" Type="http://schemas.openxmlformats.org/officeDocument/2006/relationships/oleObject" Target="../embeddings/oleObject1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2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04.png"/><Relationship Id="rId5" Type="http://schemas.openxmlformats.org/officeDocument/2006/relationships/image" Target="../media/image100.wmf"/><Relationship Id="rId10" Type="http://schemas.openxmlformats.org/officeDocument/2006/relationships/image" Target="../media/image102.wmf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11.wmf"/><Relationship Id="rId26" Type="http://schemas.openxmlformats.org/officeDocument/2006/relationships/oleObject" Target="../embeddings/oleObject143.bin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140.bin"/><Relationship Id="rId7" Type="http://schemas.openxmlformats.org/officeDocument/2006/relationships/image" Target="../media/image106.wmf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2.bin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14.wmf"/><Relationship Id="rId5" Type="http://schemas.openxmlformats.org/officeDocument/2006/relationships/image" Target="../media/image105.wmf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10" Type="http://schemas.openxmlformats.org/officeDocument/2006/relationships/oleObject" Target="../embeddings/oleObject134.bin"/><Relationship Id="rId19" Type="http://schemas.openxmlformats.org/officeDocument/2006/relationships/oleObject" Target="../embeddings/oleObject139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07.wmf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17.wmf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118.wmf"/><Relationship Id="rId7" Type="http://schemas.openxmlformats.org/officeDocument/2006/relationships/image" Target="../media/image113.wmf"/><Relationship Id="rId12" Type="http://schemas.openxmlformats.org/officeDocument/2006/relationships/image" Target="../media/image120.png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6.wmf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19.png"/><Relationship Id="rId5" Type="http://schemas.openxmlformats.org/officeDocument/2006/relationships/image" Target="../media/image107.wmf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5.bin"/><Relationship Id="rId10" Type="http://schemas.openxmlformats.org/officeDocument/2006/relationships/oleObject" Target="../embeddings/oleObject148.bin"/><Relationship Id="rId19" Type="http://schemas.openxmlformats.org/officeDocument/2006/relationships/oleObject" Target="../embeddings/oleObject152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15.wmf"/><Relationship Id="rId22" Type="http://schemas.openxmlformats.org/officeDocument/2006/relationships/oleObject" Target="../embeddings/oleObject1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64.bin"/><Relationship Id="rId26" Type="http://schemas.openxmlformats.org/officeDocument/2006/relationships/image" Target="../media/image128.wmf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166.bin"/><Relationship Id="rId34" Type="http://schemas.openxmlformats.org/officeDocument/2006/relationships/image" Target="../media/image132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60.bin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8.bin"/><Relationship Id="rId33" Type="http://schemas.openxmlformats.org/officeDocument/2006/relationships/oleObject" Target="../embeddings/oleObject17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2.bin"/><Relationship Id="rId20" Type="http://schemas.openxmlformats.org/officeDocument/2006/relationships/image" Target="../media/image125.w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22.wmf"/><Relationship Id="rId24" Type="http://schemas.openxmlformats.org/officeDocument/2006/relationships/image" Target="../media/image127.wmf"/><Relationship Id="rId32" Type="http://schemas.openxmlformats.org/officeDocument/2006/relationships/image" Target="../media/image131.wmf"/><Relationship Id="rId5" Type="http://schemas.openxmlformats.org/officeDocument/2006/relationships/image" Target="../media/image107.wmf"/><Relationship Id="rId15" Type="http://schemas.openxmlformats.org/officeDocument/2006/relationships/image" Target="../media/image124.wmf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129.wmf"/><Relationship Id="rId10" Type="http://schemas.openxmlformats.org/officeDocument/2006/relationships/oleObject" Target="../embeddings/oleObject159.bin"/><Relationship Id="rId19" Type="http://schemas.openxmlformats.org/officeDocument/2006/relationships/oleObject" Target="../embeddings/oleObject165.bin"/><Relationship Id="rId31" Type="http://schemas.openxmlformats.org/officeDocument/2006/relationships/oleObject" Target="../embeddings/oleObject171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61.bin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1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5.bin"/><Relationship Id="rId39" Type="http://schemas.openxmlformats.org/officeDocument/2006/relationships/oleObject" Target="../embeddings/oleObject193.bin"/><Relationship Id="rId3" Type="http://schemas.openxmlformats.org/officeDocument/2006/relationships/notesSlide" Target="../notesSlides/notesSlide23.xml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45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38.wmf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9.bin"/><Relationship Id="rId38" Type="http://schemas.openxmlformats.org/officeDocument/2006/relationships/image" Target="../media/image14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29" Type="http://schemas.openxmlformats.org/officeDocument/2006/relationships/oleObject" Target="../embeddings/oleObject18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35.wmf"/><Relationship Id="rId24" Type="http://schemas.openxmlformats.org/officeDocument/2006/relationships/image" Target="../media/image141.wmf"/><Relationship Id="rId32" Type="http://schemas.openxmlformats.org/officeDocument/2006/relationships/image" Target="../media/image144.wmf"/><Relationship Id="rId37" Type="http://schemas.openxmlformats.org/officeDocument/2006/relationships/oleObject" Target="../embeddings/oleObject192.bin"/><Relationship Id="rId5" Type="http://schemas.openxmlformats.org/officeDocument/2006/relationships/image" Target="../media/image107.wmf"/><Relationship Id="rId15" Type="http://schemas.openxmlformats.org/officeDocument/2006/relationships/image" Target="../media/image137.wmf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42.wmf"/><Relationship Id="rId36" Type="http://schemas.openxmlformats.org/officeDocument/2006/relationships/oleObject" Target="../embeddings/oleObject191.bin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39.wmf"/><Relationship Id="rId31" Type="http://schemas.openxmlformats.org/officeDocument/2006/relationships/oleObject" Target="../embeddings/oleObject188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78.bin"/><Relationship Id="rId22" Type="http://schemas.openxmlformats.org/officeDocument/2006/relationships/image" Target="../media/image140.wmf"/><Relationship Id="rId27" Type="http://schemas.openxmlformats.org/officeDocument/2006/relationships/oleObject" Target="../embeddings/oleObject186.bin"/><Relationship Id="rId30" Type="http://schemas.openxmlformats.org/officeDocument/2006/relationships/image" Target="../media/image143.wmf"/><Relationship Id="rId35" Type="http://schemas.openxmlformats.org/officeDocument/2006/relationships/oleObject" Target="../embeddings/oleObject19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50.wmf"/><Relationship Id="rId5" Type="http://schemas.openxmlformats.org/officeDocument/2006/relationships/image" Target="../media/image147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4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54.wmf"/><Relationship Id="rId18" Type="http://schemas.openxmlformats.org/officeDocument/2006/relationships/image" Target="../media/image155.wmf"/><Relationship Id="rId3" Type="http://schemas.openxmlformats.org/officeDocument/2006/relationships/notesSlide" Target="../notesSlides/notesSlide25.xml"/><Relationship Id="rId21" Type="http://schemas.openxmlformats.org/officeDocument/2006/relationships/oleObject" Target="../embeddings/oleObject206.bin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202.bin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9.png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07.wmf"/><Relationship Id="rId5" Type="http://schemas.openxmlformats.org/officeDocument/2006/relationships/image" Target="../media/image151.wmf"/><Relationship Id="rId15" Type="http://schemas.openxmlformats.org/officeDocument/2006/relationships/image" Target="../media/image158.png"/><Relationship Id="rId10" Type="http://schemas.openxmlformats.org/officeDocument/2006/relationships/oleObject" Target="../embeddings/oleObject201.bin"/><Relationship Id="rId19" Type="http://schemas.openxmlformats.org/officeDocument/2006/relationships/oleObject" Target="../embeddings/oleObject205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203.bin"/><Relationship Id="rId22" Type="http://schemas.openxmlformats.org/officeDocument/2006/relationships/image" Target="../media/image15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162.wmf"/><Relationship Id="rId18" Type="http://schemas.openxmlformats.org/officeDocument/2006/relationships/oleObject" Target="../embeddings/oleObject215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211.bin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161.wmf"/><Relationship Id="rId5" Type="http://schemas.openxmlformats.org/officeDocument/2006/relationships/image" Target="../media/image151.wmf"/><Relationship Id="rId15" Type="http://schemas.openxmlformats.org/officeDocument/2006/relationships/image" Target="../media/image163.wmf"/><Relationship Id="rId10" Type="http://schemas.openxmlformats.org/officeDocument/2006/relationships/oleObject" Target="../embeddings/oleObject210.bin"/><Relationship Id="rId19" Type="http://schemas.openxmlformats.org/officeDocument/2006/relationships/oleObject" Target="../embeddings/oleObject216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160.wmf"/><Relationship Id="rId14" Type="http://schemas.openxmlformats.org/officeDocument/2006/relationships/oleObject" Target="../embeddings/oleObject21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168.wmf"/><Relationship Id="rId18" Type="http://schemas.openxmlformats.org/officeDocument/2006/relationships/oleObject" Target="../embeddings/oleObject224.bin"/><Relationship Id="rId26" Type="http://schemas.openxmlformats.org/officeDocument/2006/relationships/image" Target="../media/image174.wmf"/><Relationship Id="rId3" Type="http://schemas.openxmlformats.org/officeDocument/2006/relationships/notesSlide" Target="../notesSlides/notesSlide27.xml"/><Relationship Id="rId21" Type="http://schemas.openxmlformats.org/officeDocument/2006/relationships/image" Target="../media/image172.wmf"/><Relationship Id="rId7" Type="http://schemas.openxmlformats.org/officeDocument/2006/relationships/image" Target="../media/image165.wmf"/><Relationship Id="rId12" Type="http://schemas.openxmlformats.org/officeDocument/2006/relationships/oleObject" Target="../embeddings/oleObject221.bin"/><Relationship Id="rId17" Type="http://schemas.openxmlformats.org/officeDocument/2006/relationships/image" Target="../media/image170.wmf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23.bin"/><Relationship Id="rId20" Type="http://schemas.openxmlformats.org/officeDocument/2006/relationships/oleObject" Target="../embeddings/oleObject22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167.wmf"/><Relationship Id="rId24" Type="http://schemas.openxmlformats.org/officeDocument/2006/relationships/oleObject" Target="../embeddings/oleObject227.bin"/><Relationship Id="rId5" Type="http://schemas.openxmlformats.org/officeDocument/2006/relationships/image" Target="../media/image164.wmf"/><Relationship Id="rId15" Type="http://schemas.openxmlformats.org/officeDocument/2006/relationships/image" Target="../media/image169.wmf"/><Relationship Id="rId23" Type="http://schemas.openxmlformats.org/officeDocument/2006/relationships/image" Target="../media/image173.wmf"/><Relationship Id="rId28" Type="http://schemas.openxmlformats.org/officeDocument/2006/relationships/image" Target="../media/image175.wmf"/><Relationship Id="rId10" Type="http://schemas.openxmlformats.org/officeDocument/2006/relationships/oleObject" Target="../embeddings/oleObject220.bin"/><Relationship Id="rId19" Type="http://schemas.openxmlformats.org/officeDocument/2006/relationships/image" Target="../media/image171.wmf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222.bin"/><Relationship Id="rId22" Type="http://schemas.openxmlformats.org/officeDocument/2006/relationships/oleObject" Target="../embeddings/oleObject226.bin"/><Relationship Id="rId27" Type="http://schemas.openxmlformats.org/officeDocument/2006/relationships/oleObject" Target="../embeddings/oleObject22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238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181.png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17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37.bin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177.wmf"/><Relationship Id="rId5" Type="http://schemas.openxmlformats.org/officeDocument/2006/relationships/image" Target="../media/image107.wmf"/><Relationship Id="rId15" Type="http://schemas.openxmlformats.org/officeDocument/2006/relationships/oleObject" Target="../embeddings/oleObject236.bin"/><Relationship Id="rId10" Type="http://schemas.openxmlformats.org/officeDocument/2006/relationships/oleObject" Target="../embeddings/oleObject233.bin"/><Relationship Id="rId19" Type="http://schemas.openxmlformats.org/officeDocument/2006/relationships/oleObject" Target="../embeddings/oleObject239.bin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23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oleObject" Target="../embeddings/oleObject245.bin"/><Relationship Id="rId18" Type="http://schemas.openxmlformats.org/officeDocument/2006/relationships/oleObject" Target="../embeddings/oleObject248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187.wmf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18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47.bin"/><Relationship Id="rId20" Type="http://schemas.openxmlformats.org/officeDocument/2006/relationships/oleObject" Target="../embeddings/oleObject249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4.wmf"/><Relationship Id="rId10" Type="http://schemas.openxmlformats.org/officeDocument/2006/relationships/oleObject" Target="../embeddings/oleObject243.bin"/><Relationship Id="rId19" Type="http://schemas.openxmlformats.org/officeDocument/2006/relationships/image" Target="../media/image186.wmf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246.bin"/><Relationship Id="rId22" Type="http://schemas.openxmlformats.org/officeDocument/2006/relationships/oleObject" Target="../embeddings/oleObject25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8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52.bin"/><Relationship Id="rId5" Type="http://schemas.openxmlformats.org/officeDocument/2006/relationships/image" Target="../media/image187.wmf"/><Relationship Id="rId10" Type="http://schemas.openxmlformats.org/officeDocument/2006/relationships/image" Target="../media/image188.png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18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8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55.bin"/><Relationship Id="rId5" Type="http://schemas.openxmlformats.org/officeDocument/2006/relationships/image" Target="../media/image189.wmf"/><Relationship Id="rId10" Type="http://schemas.openxmlformats.org/officeDocument/2006/relationships/image" Target="../media/image191.png"/><Relationship Id="rId4" Type="http://schemas.openxmlformats.org/officeDocument/2006/relationships/oleObject" Target="../embeddings/oleObject254.bin"/><Relationship Id="rId9" Type="http://schemas.openxmlformats.org/officeDocument/2006/relationships/image" Target="../media/image19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9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58.bin"/><Relationship Id="rId5" Type="http://schemas.openxmlformats.org/officeDocument/2006/relationships/image" Target="../media/image192.wmf"/><Relationship Id="rId10" Type="http://schemas.openxmlformats.org/officeDocument/2006/relationships/image" Target="../media/image195.png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19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200.wmf"/><Relationship Id="rId18" Type="http://schemas.openxmlformats.org/officeDocument/2006/relationships/oleObject" Target="../embeddings/oleObject268.bin"/><Relationship Id="rId26" Type="http://schemas.openxmlformats.org/officeDocument/2006/relationships/oleObject" Target="../embeddings/oleObject272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203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64.bin"/><Relationship Id="rId17" Type="http://schemas.openxmlformats.org/officeDocument/2006/relationships/oleObject" Target="../embeddings/oleObject267.bin"/><Relationship Id="rId25" Type="http://schemas.openxmlformats.org/officeDocument/2006/relationships/image" Target="../media/image20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6.bin"/><Relationship Id="rId20" Type="http://schemas.openxmlformats.org/officeDocument/2006/relationships/oleObject" Target="../embeddings/oleObject269.bin"/><Relationship Id="rId29" Type="http://schemas.openxmlformats.org/officeDocument/2006/relationships/image" Target="../media/image207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199.wmf"/><Relationship Id="rId24" Type="http://schemas.openxmlformats.org/officeDocument/2006/relationships/oleObject" Target="../embeddings/oleObject271.bin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23" Type="http://schemas.openxmlformats.org/officeDocument/2006/relationships/image" Target="../media/image204.wmf"/><Relationship Id="rId28" Type="http://schemas.openxmlformats.org/officeDocument/2006/relationships/oleObject" Target="../embeddings/oleObject273.bin"/><Relationship Id="rId10" Type="http://schemas.openxmlformats.org/officeDocument/2006/relationships/oleObject" Target="../embeddings/oleObject263.bin"/><Relationship Id="rId19" Type="http://schemas.openxmlformats.org/officeDocument/2006/relationships/image" Target="../media/image202.wmf"/><Relationship Id="rId31" Type="http://schemas.openxmlformats.org/officeDocument/2006/relationships/image" Target="../media/image208.wmf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65.bin"/><Relationship Id="rId22" Type="http://schemas.openxmlformats.org/officeDocument/2006/relationships/oleObject" Target="../embeddings/oleObject270.bin"/><Relationship Id="rId27" Type="http://schemas.openxmlformats.org/officeDocument/2006/relationships/image" Target="../media/image206.wmf"/><Relationship Id="rId30" Type="http://schemas.openxmlformats.org/officeDocument/2006/relationships/oleObject" Target="../embeddings/oleObject27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2.wmf"/><Relationship Id="rId5" Type="http://schemas.openxmlformats.org/officeDocument/2006/relationships/image" Target="../media/image209.wmf"/><Relationship Id="rId10" Type="http://schemas.openxmlformats.org/officeDocument/2006/relationships/image" Target="../media/image211.wmf"/><Relationship Id="rId4" Type="http://schemas.openxmlformats.org/officeDocument/2006/relationships/oleObject" Target="../embeddings/oleObject275.bin"/><Relationship Id="rId9" Type="http://schemas.openxmlformats.org/officeDocument/2006/relationships/oleObject" Target="../embeddings/oleObject27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17.w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16.wmf"/><Relationship Id="rId5" Type="http://schemas.openxmlformats.org/officeDocument/2006/relationships/image" Target="../media/image213.wmf"/><Relationship Id="rId15" Type="http://schemas.openxmlformats.org/officeDocument/2006/relationships/image" Target="../media/image218.wmf"/><Relationship Id="rId10" Type="http://schemas.openxmlformats.org/officeDocument/2006/relationships/oleObject" Target="../embeddings/oleObject281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8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13" Type="http://schemas.openxmlformats.org/officeDocument/2006/relationships/oleObject" Target="../embeddings/oleObject289.bin"/><Relationship Id="rId18" Type="http://schemas.openxmlformats.org/officeDocument/2006/relationships/oleObject" Target="../embeddings/oleObject292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226.wmf"/><Relationship Id="rId7" Type="http://schemas.openxmlformats.org/officeDocument/2006/relationships/image" Target="../media/image220.wmf"/><Relationship Id="rId12" Type="http://schemas.openxmlformats.org/officeDocument/2006/relationships/image" Target="../media/image222.wmf"/><Relationship Id="rId17" Type="http://schemas.openxmlformats.org/officeDocument/2006/relationships/image" Target="../media/image22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91.bin"/><Relationship Id="rId20" Type="http://schemas.openxmlformats.org/officeDocument/2006/relationships/oleObject" Target="../embeddings/oleObject293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85.bin"/><Relationship Id="rId11" Type="http://schemas.openxmlformats.org/officeDocument/2006/relationships/oleObject" Target="../embeddings/oleObject288.bin"/><Relationship Id="rId5" Type="http://schemas.openxmlformats.org/officeDocument/2006/relationships/image" Target="../media/image219.wmf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5.bin"/><Relationship Id="rId10" Type="http://schemas.openxmlformats.org/officeDocument/2006/relationships/image" Target="../media/image221.wmf"/><Relationship Id="rId19" Type="http://schemas.openxmlformats.org/officeDocument/2006/relationships/image" Target="../media/image225.wmf"/><Relationship Id="rId4" Type="http://schemas.openxmlformats.org/officeDocument/2006/relationships/oleObject" Target="../embeddings/oleObject284.bin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23.wmf"/><Relationship Id="rId22" Type="http://schemas.openxmlformats.org/officeDocument/2006/relationships/oleObject" Target="../embeddings/oleObject29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13" Type="http://schemas.openxmlformats.org/officeDocument/2006/relationships/image" Target="../media/image231.wmf"/><Relationship Id="rId18" Type="http://schemas.openxmlformats.org/officeDocument/2006/relationships/oleObject" Target="../embeddings/oleObject304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234.wmf"/><Relationship Id="rId7" Type="http://schemas.openxmlformats.org/officeDocument/2006/relationships/image" Target="../media/image228.wmf"/><Relationship Id="rId12" Type="http://schemas.openxmlformats.org/officeDocument/2006/relationships/oleObject" Target="../embeddings/oleObject300.bin"/><Relationship Id="rId17" Type="http://schemas.openxmlformats.org/officeDocument/2006/relationships/oleObject" Target="../embeddings/oleObject303.bin"/><Relationship Id="rId25" Type="http://schemas.openxmlformats.org/officeDocument/2006/relationships/image" Target="../media/image23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02.bin"/><Relationship Id="rId20" Type="http://schemas.openxmlformats.org/officeDocument/2006/relationships/oleObject" Target="../embeddings/oleObject305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230.wmf"/><Relationship Id="rId24" Type="http://schemas.openxmlformats.org/officeDocument/2006/relationships/oleObject" Target="../embeddings/oleObject307.bin"/><Relationship Id="rId5" Type="http://schemas.openxmlformats.org/officeDocument/2006/relationships/image" Target="../media/image227.wmf"/><Relationship Id="rId15" Type="http://schemas.openxmlformats.org/officeDocument/2006/relationships/image" Target="../media/image232.wmf"/><Relationship Id="rId23" Type="http://schemas.openxmlformats.org/officeDocument/2006/relationships/image" Target="../media/image235.wmf"/><Relationship Id="rId10" Type="http://schemas.openxmlformats.org/officeDocument/2006/relationships/oleObject" Target="../embeddings/oleObject299.bin"/><Relationship Id="rId19" Type="http://schemas.openxmlformats.org/officeDocument/2006/relationships/image" Target="../media/image233.wmf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229.wmf"/><Relationship Id="rId14" Type="http://schemas.openxmlformats.org/officeDocument/2006/relationships/oleObject" Target="../embeddings/oleObject301.bin"/><Relationship Id="rId22" Type="http://schemas.openxmlformats.org/officeDocument/2006/relationships/oleObject" Target="../embeddings/oleObject30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image" Target="../media/image241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38.wmf"/><Relationship Id="rId12" Type="http://schemas.openxmlformats.org/officeDocument/2006/relationships/oleObject" Target="../embeddings/oleObject3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0" Type="http://schemas.openxmlformats.org/officeDocument/2006/relationships/oleObject" Target="../embeddings/oleObject311.bin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23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13" Type="http://schemas.openxmlformats.org/officeDocument/2006/relationships/image" Target="../media/image246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43.wmf"/><Relationship Id="rId12" Type="http://schemas.openxmlformats.org/officeDocument/2006/relationships/oleObject" Target="../embeddings/oleObject3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245.wmf"/><Relationship Id="rId5" Type="http://schemas.openxmlformats.org/officeDocument/2006/relationships/image" Target="../media/image242.wmf"/><Relationship Id="rId10" Type="http://schemas.openxmlformats.org/officeDocument/2006/relationships/oleObject" Target="../embeddings/oleObject316.bin"/><Relationship Id="rId4" Type="http://schemas.openxmlformats.org/officeDocument/2006/relationships/oleObject" Target="../embeddings/oleObject313.bin"/><Relationship Id="rId9" Type="http://schemas.openxmlformats.org/officeDocument/2006/relationships/image" Target="../media/image2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0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48.wmf"/><Relationship Id="rId12" Type="http://schemas.openxmlformats.org/officeDocument/2006/relationships/image" Target="../media/image25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19.bin"/><Relationship Id="rId11" Type="http://schemas.openxmlformats.org/officeDocument/2006/relationships/image" Target="../media/image250.wmf"/><Relationship Id="rId5" Type="http://schemas.openxmlformats.org/officeDocument/2006/relationships/image" Target="../media/image247.wmf"/><Relationship Id="rId10" Type="http://schemas.openxmlformats.org/officeDocument/2006/relationships/oleObject" Target="../embeddings/oleObject321.bin"/><Relationship Id="rId4" Type="http://schemas.openxmlformats.org/officeDocument/2006/relationships/oleObject" Target="../embeddings/oleObject318.bin"/><Relationship Id="rId9" Type="http://schemas.openxmlformats.org/officeDocument/2006/relationships/image" Target="../media/image24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256.wmf"/><Relationship Id="rId18" Type="http://schemas.openxmlformats.org/officeDocument/2006/relationships/oleObject" Target="../embeddings/oleObject329.bin"/><Relationship Id="rId26" Type="http://schemas.openxmlformats.org/officeDocument/2006/relationships/oleObject" Target="../embeddings/oleObject333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260.wmf"/><Relationship Id="rId7" Type="http://schemas.openxmlformats.org/officeDocument/2006/relationships/image" Target="../media/image253.wmf"/><Relationship Id="rId12" Type="http://schemas.openxmlformats.org/officeDocument/2006/relationships/oleObject" Target="../embeddings/oleObject326.bin"/><Relationship Id="rId17" Type="http://schemas.openxmlformats.org/officeDocument/2006/relationships/image" Target="../media/image258.wmf"/><Relationship Id="rId25" Type="http://schemas.openxmlformats.org/officeDocument/2006/relationships/image" Target="../media/image26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28.bin"/><Relationship Id="rId20" Type="http://schemas.openxmlformats.org/officeDocument/2006/relationships/oleObject" Target="../embeddings/oleObject330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255.wmf"/><Relationship Id="rId24" Type="http://schemas.openxmlformats.org/officeDocument/2006/relationships/oleObject" Target="../embeddings/oleObject332.bin"/><Relationship Id="rId5" Type="http://schemas.openxmlformats.org/officeDocument/2006/relationships/image" Target="../media/image252.wmf"/><Relationship Id="rId15" Type="http://schemas.openxmlformats.org/officeDocument/2006/relationships/image" Target="../media/image257.wmf"/><Relationship Id="rId23" Type="http://schemas.openxmlformats.org/officeDocument/2006/relationships/image" Target="../media/image261.wmf"/><Relationship Id="rId10" Type="http://schemas.openxmlformats.org/officeDocument/2006/relationships/oleObject" Target="../embeddings/oleObject325.bin"/><Relationship Id="rId19" Type="http://schemas.openxmlformats.org/officeDocument/2006/relationships/image" Target="../media/image259.wmf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254.wmf"/><Relationship Id="rId14" Type="http://schemas.openxmlformats.org/officeDocument/2006/relationships/oleObject" Target="../embeddings/oleObject327.bin"/><Relationship Id="rId22" Type="http://schemas.openxmlformats.org/officeDocument/2006/relationships/oleObject" Target="../embeddings/oleObject331.bin"/><Relationship Id="rId27" Type="http://schemas.openxmlformats.org/officeDocument/2006/relationships/image" Target="../media/image26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6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5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35.bin"/><Relationship Id="rId5" Type="http://schemas.openxmlformats.org/officeDocument/2006/relationships/image" Target="../media/image252.wmf"/><Relationship Id="rId4" Type="http://schemas.openxmlformats.org/officeDocument/2006/relationships/oleObject" Target="../embeddings/oleObject334.bin"/><Relationship Id="rId9" Type="http://schemas.openxmlformats.org/officeDocument/2006/relationships/image" Target="../media/image26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4.bin"/><Relationship Id="rId32" Type="http://schemas.openxmlformats.org/officeDocument/2006/relationships/image" Target="../media/image17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6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2.wmf"/><Relationship Id="rId31" Type="http://schemas.openxmlformats.org/officeDocument/2006/relationships/oleObject" Target="../embeddings/oleObject19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6.bin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5.wmf"/><Relationship Id="rId24" Type="http://schemas.openxmlformats.org/officeDocument/2006/relationships/image" Target="../media/image28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5.bin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2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5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33.wmf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29.wmf"/><Relationship Id="rId15" Type="http://schemas.openxmlformats.org/officeDocument/2006/relationships/image" Target="../media/image25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59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34.wmf"/><Relationship Id="rId31" Type="http://schemas.openxmlformats.org/officeDocument/2006/relationships/image" Target="../media/image38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37.wmf"/><Relationship Id="rId30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7.bin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6.wmf"/><Relationship Id="rId7" Type="http://schemas.openxmlformats.org/officeDocument/2006/relationships/image" Target="../media/image40.wmf"/><Relationship Id="rId12" Type="http://schemas.openxmlformats.org/officeDocument/2006/relationships/image" Target="../media/image42.wmf"/><Relationship Id="rId17" Type="http://schemas.openxmlformats.org/officeDocument/2006/relationships/image" Target="../media/image44.wmf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6.bin"/><Relationship Id="rId24" Type="http://schemas.openxmlformats.org/officeDocument/2006/relationships/oleObject" Target="../embeddings/oleObject73.bin"/><Relationship Id="rId5" Type="http://schemas.openxmlformats.org/officeDocument/2006/relationships/image" Target="../media/image39.wmf"/><Relationship Id="rId15" Type="http://schemas.openxmlformats.org/officeDocument/2006/relationships/oleObject" Target="../embeddings/oleObject68.bin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41.wmf"/><Relationship Id="rId14" Type="http://schemas.openxmlformats.org/officeDocument/2006/relationships/image" Target="../media/image43.wmf"/><Relationship Id="rId22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"/>
          <p:cNvSpPr/>
          <p:nvPr/>
        </p:nvSpPr>
        <p:spPr>
          <a:xfrm>
            <a:off x="0" y="-9582"/>
            <a:ext cx="7668344" cy="4597556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0 h 3891845"/>
              <a:gd name="connsiteX1-3" fmla="*/ 6918835 w 6918835"/>
              <a:gd name="connsiteY1-4" fmla="*/ 0 h 3891845"/>
              <a:gd name="connsiteX2-5" fmla="*/ 0 w 6918835"/>
              <a:gd name="connsiteY2-6" fmla="*/ 3891845 h 3891845"/>
              <a:gd name="connsiteX3-7" fmla="*/ 0 w 6918835"/>
              <a:gd name="connsiteY3-8" fmla="*/ 0 h 3891845"/>
              <a:gd name="connsiteX0-9" fmla="*/ 0 w 6918835"/>
              <a:gd name="connsiteY0-10" fmla="*/ 0 h 3770353"/>
              <a:gd name="connsiteX1-11" fmla="*/ 6918835 w 6918835"/>
              <a:gd name="connsiteY1-12" fmla="*/ 0 h 3770353"/>
              <a:gd name="connsiteX2-13" fmla="*/ 0 w 6918835"/>
              <a:gd name="connsiteY2-14" fmla="*/ 3770353 h 3770353"/>
              <a:gd name="connsiteX3-15" fmla="*/ 0 w 6918835"/>
              <a:gd name="connsiteY3-16" fmla="*/ 0 h 3770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770353">
                <a:moveTo>
                  <a:pt x="0" y="0"/>
                </a:moveTo>
                <a:lnTo>
                  <a:pt x="6918835" y="0"/>
                </a:lnTo>
                <a:lnTo>
                  <a:pt x="0" y="377035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矩形: 圆角 15"/>
          <p:cNvSpPr/>
          <p:nvPr/>
        </p:nvSpPr>
        <p:spPr>
          <a:xfrm rot="19844542">
            <a:off x="1599246" y="2847815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7F8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6" name="矩形: 圆角 14"/>
          <p:cNvSpPr/>
          <p:nvPr/>
        </p:nvSpPr>
        <p:spPr>
          <a:xfrm rot="19844542">
            <a:off x="2895922" y="1437429"/>
            <a:ext cx="3740206" cy="487889"/>
          </a:xfrm>
          <a:prstGeom prst="roundRect">
            <a:avLst>
              <a:gd name="adj" fmla="val 50000"/>
            </a:avLst>
          </a:prstGeom>
          <a:solidFill>
            <a:srgbClr val="FFC000">
              <a:alpha val="5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矩形: 圆角 6"/>
          <p:cNvSpPr/>
          <p:nvPr/>
        </p:nvSpPr>
        <p:spPr>
          <a:xfrm rot="19844542">
            <a:off x="1877735" y="1610883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17375E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19844542">
            <a:off x="6876273" y="4438097"/>
            <a:ext cx="2983475" cy="232798"/>
          </a:xfrm>
          <a:prstGeom prst="roundRect">
            <a:avLst>
              <a:gd name="adj" fmla="val 50000"/>
            </a:avLst>
          </a:pr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矩形: 圆角 16"/>
          <p:cNvSpPr/>
          <p:nvPr/>
        </p:nvSpPr>
        <p:spPr>
          <a:xfrm rot="19844542">
            <a:off x="6322846" y="4723032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76426" y="2236808"/>
            <a:ext cx="5544616" cy="1900977"/>
            <a:chOff x="3276426" y="2304132"/>
            <a:chExt cx="5544616" cy="1900977"/>
          </a:xfrm>
        </p:grpSpPr>
        <p:sp>
          <p:nvSpPr>
            <p:cNvPr id="4" name="矩形 3"/>
            <p:cNvSpPr/>
            <p:nvPr/>
          </p:nvSpPr>
          <p:spPr>
            <a:xfrm>
              <a:off x="3924498" y="2304132"/>
              <a:ext cx="4896544" cy="752455"/>
            </a:xfrm>
            <a:prstGeom prst="rect">
              <a:avLst/>
            </a:prstGeom>
          </p:spPr>
          <p:txBody>
            <a:bodyPr wrap="square" lIns="89858" tIns="44929" rIns="89858" bIns="44929">
              <a:spAutoFit/>
            </a:bodyPr>
            <a:lstStyle/>
            <a:p>
              <a:pPr algn="ctr"/>
              <a:r>
                <a:rPr lang="zh-CN" altLang="en-US" sz="4300" b="1" spc="300" dirty="0">
                  <a:solidFill>
                    <a:srgbClr val="17375E"/>
                  </a:solidFill>
                  <a:latin typeface="方正魏碑_GBK" pitchFamily="65" charset="-122"/>
                  <a:ea typeface="方正魏碑_GBK" pitchFamily="65" charset="-122"/>
                  <a:cs typeface="+mn-ea"/>
                  <a:sym typeface="+mn-lt"/>
                </a:rPr>
                <a:t>高等数学（上）</a:t>
              </a:r>
            </a:p>
          </p:txBody>
        </p:sp>
        <p:sp>
          <p:nvSpPr>
            <p:cNvPr id="7" name="TextBox 12"/>
            <p:cNvSpPr txBox="1"/>
            <p:nvPr/>
          </p:nvSpPr>
          <p:spPr>
            <a:xfrm>
              <a:off x="3934531" y="3860076"/>
              <a:ext cx="4338797" cy="345033"/>
            </a:xfrm>
            <a:prstGeom prst="rect">
              <a:avLst/>
            </a:prstGeom>
            <a:noFill/>
          </p:spPr>
          <p:txBody>
            <a:bodyPr wrap="square" lIns="67376" tIns="33688" rIns="67376" bIns="3368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sz="1800" b="1" spc="300" dirty="0">
                  <a:solidFill>
                    <a:srgbClr val="17375E"/>
                  </a:solidFill>
                  <a:cs typeface="+mn-ea"/>
                  <a:sym typeface="+mn-lt"/>
                </a:rPr>
                <a:t>大学数学部 高等数学教学团队</a:t>
              </a:r>
            </a:p>
          </p:txBody>
        </p:sp>
        <p:sp>
          <p:nvSpPr>
            <p:cNvPr id="21" name="文本框 33"/>
            <p:cNvSpPr txBox="1"/>
            <p:nvPr/>
          </p:nvSpPr>
          <p:spPr>
            <a:xfrm>
              <a:off x="3621078" y="3434506"/>
              <a:ext cx="5199964" cy="377026"/>
            </a:xfrm>
            <a:prstGeom prst="rect">
              <a:avLst/>
            </a:prstGeom>
            <a:noFill/>
            <a:effectLst>
              <a:outerShdw blurRad="114300" dist="38100" dir="5460000" algn="tr" rotWithShape="0">
                <a:prstClr val="black">
                  <a:alpha val="16000"/>
                </a:prstClr>
              </a:outerShdw>
            </a:effectLst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2000" spc="300" dirty="0">
                  <a:solidFill>
                    <a:srgbClr val="17375E"/>
                  </a:solidFill>
                  <a:effectLst/>
                  <a:latin typeface="字魂59号-创粗黑"/>
                  <a:ea typeface="字魂59号-创粗黑"/>
                  <a:cs typeface="+mn-ea"/>
                  <a:sym typeface="+mn-lt"/>
                </a:rPr>
                <a:t>南京信息工程大学  数学与统计学院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3276426" y="3196997"/>
              <a:ext cx="5443030" cy="0"/>
            </a:xfrm>
            <a:prstGeom prst="line">
              <a:avLst/>
            </a:prstGeom>
            <a:ln w="76200" cmpd="tri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4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92650" y="1368028"/>
            <a:ext cx="2448272" cy="1851311"/>
            <a:chOff x="1640611" y="1220451"/>
            <a:chExt cx="4683989" cy="3198812"/>
          </a:xfrm>
        </p:grpSpPr>
        <p:sp>
          <p:nvSpPr>
            <p:cNvPr id="42" name="Line 2">
              <a:extLst>
                <a:ext uri="{FF2B5EF4-FFF2-40B4-BE49-F238E27FC236}">
                  <a16:creationId xmlns:a16="http://schemas.microsoft.com/office/drawing/2014/main" id="{0A67CAEE-D5C3-46FC-90C1-445967928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1938" y="2934951"/>
              <a:ext cx="167640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C019FB4C-7B16-404B-87FA-0160B287F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3475" y="1220451"/>
              <a:ext cx="3921125" cy="2728913"/>
              <a:chOff x="697" y="1176"/>
              <a:chExt cx="2110" cy="1719"/>
            </a:xfrm>
          </p:grpSpPr>
          <p:sp>
            <p:nvSpPr>
              <p:cNvPr id="58" name="Line 6">
                <a:extLst>
                  <a:ext uri="{FF2B5EF4-FFF2-40B4-BE49-F238E27FC236}">
                    <a16:creationId xmlns:a16="http://schemas.microsoft.com/office/drawing/2014/main" id="{D30D1AB8-06DD-4AF7-A15C-FA3D2609A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688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7">
                <a:extLst>
                  <a:ext uri="{FF2B5EF4-FFF2-40B4-BE49-F238E27FC236}">
                    <a16:creationId xmlns:a16="http://schemas.microsoft.com/office/drawing/2014/main" id="{1D11D22C-B10D-4FFB-85A1-C65D0642D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1200"/>
                <a:ext cx="0" cy="1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0" name="Object 8">
                <a:extLst>
                  <a:ext uri="{FF2B5EF4-FFF2-40B4-BE49-F238E27FC236}">
                    <a16:creationId xmlns:a16="http://schemas.microsoft.com/office/drawing/2014/main" id="{45E79096-7088-42FC-9053-4545427192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8" y="2736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60" name="公式" r:id="rId4" imgW="228600" imgH="253800" progId="Equation.3">
                      <p:embed/>
                    </p:oleObj>
                  </mc:Choice>
                  <mc:Fallback>
                    <p:oleObj name="公式" r:id="rId4" imgW="2286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2736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9">
                <a:extLst>
                  <a:ext uri="{FF2B5EF4-FFF2-40B4-BE49-F238E27FC236}">
                    <a16:creationId xmlns:a16="http://schemas.microsoft.com/office/drawing/2014/main" id="{75DF991D-E3BF-477C-A0A3-9928F21231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2736"/>
              <a:ext cx="16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61" name="公式" r:id="rId6" imgW="266400" imgH="253800" progId="Equation.3">
                      <p:embed/>
                    </p:oleObj>
                  </mc:Choice>
                  <mc:Fallback>
                    <p:oleObj name="公式" r:id="rId6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736"/>
                            <a:ext cx="167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10">
                <a:extLst>
                  <a:ext uri="{FF2B5EF4-FFF2-40B4-BE49-F238E27FC236}">
                    <a16:creationId xmlns:a16="http://schemas.microsoft.com/office/drawing/2014/main" id="{C82AA1AC-46E6-41FF-9FC5-E9AA858E1A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7" y="1176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62" name="公式" r:id="rId8" imgW="266400" imgH="330120" progId="Equation.3">
                      <p:embed/>
                    </p:oleObj>
                  </mc:Choice>
                  <mc:Fallback>
                    <p:oleObj name="公式" r:id="rId8" imgW="2664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7" y="1176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0F352A77-58F1-4F07-93F2-E0152CAD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738" y="3239751"/>
              <a:ext cx="0" cy="381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ABA66D39-5DE8-4EEF-B0D3-63E3D8284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0338" y="2096751"/>
              <a:ext cx="0" cy="152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13">
              <a:extLst>
                <a:ext uri="{FF2B5EF4-FFF2-40B4-BE49-F238E27FC236}">
                  <a16:creationId xmlns:a16="http://schemas.microsoft.com/office/drawing/2014/main" id="{CAAC2FDD-12F7-4CE9-94FF-BE895FFAF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1938" y="2096751"/>
              <a:ext cx="24384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4">
              <a:extLst>
                <a:ext uri="{FF2B5EF4-FFF2-40B4-BE49-F238E27FC236}">
                  <a16:creationId xmlns:a16="http://schemas.microsoft.com/office/drawing/2014/main" id="{19BDC51F-CCB1-4480-A405-FCC92905C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1938" y="3239751"/>
              <a:ext cx="685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5">
              <a:extLst>
                <a:ext uri="{FF2B5EF4-FFF2-40B4-BE49-F238E27FC236}">
                  <a16:creationId xmlns:a16="http://schemas.microsoft.com/office/drawing/2014/main" id="{4AA36032-2246-4CB7-B685-F02AF13E3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8338" y="2934951"/>
              <a:ext cx="0" cy="68580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" name="Object 16">
              <a:extLst>
                <a:ext uri="{FF2B5EF4-FFF2-40B4-BE49-F238E27FC236}">
                  <a16:creationId xmlns:a16="http://schemas.microsoft.com/office/drawing/2014/main" id="{D8727B79-FBDE-43C6-8739-7FBBF96A52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39069"/>
                </p:ext>
              </p:extLst>
            </p:nvPr>
          </p:nvGraphicFramePr>
          <p:xfrm>
            <a:off x="4554538" y="2858751"/>
            <a:ext cx="6096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3" name="公式" r:id="rId10" imgW="901440" imgH="406080" progId="Equation.3">
                    <p:embed/>
                  </p:oleObj>
                </mc:Choice>
                <mc:Fallback>
                  <p:oleObj name="公式" r:id="rId10" imgW="90144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538" y="2858751"/>
                          <a:ext cx="609600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7">
              <a:extLst>
                <a:ext uri="{FF2B5EF4-FFF2-40B4-BE49-F238E27FC236}">
                  <a16:creationId xmlns:a16="http://schemas.microsoft.com/office/drawing/2014/main" id="{BA849ACC-825F-4B41-B01F-CBD996255E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1702202"/>
                </p:ext>
              </p:extLst>
            </p:nvPr>
          </p:nvGraphicFramePr>
          <p:xfrm>
            <a:off x="4387850" y="3674726"/>
            <a:ext cx="179388" cy="169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4" name="公式" r:id="rId12" imgW="266400" imgH="253800" progId="Equation.3">
                    <p:embed/>
                  </p:oleObj>
                </mc:Choice>
                <mc:Fallback>
                  <p:oleObj name="公式" r:id="rId12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3674726"/>
                          <a:ext cx="179388" cy="169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8">
              <a:extLst>
                <a:ext uri="{FF2B5EF4-FFF2-40B4-BE49-F238E27FC236}">
                  <a16:creationId xmlns:a16="http://schemas.microsoft.com/office/drawing/2014/main" id="{57B80E1D-C4EA-41A7-A6B7-23304B5F22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793458"/>
                </p:ext>
              </p:extLst>
            </p:nvPr>
          </p:nvGraphicFramePr>
          <p:xfrm>
            <a:off x="2622550" y="2865101"/>
            <a:ext cx="179388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5" name="公式" r:id="rId14" imgW="266400" imgH="330120" progId="Equation.3">
                    <p:embed/>
                  </p:oleObj>
                </mc:Choice>
                <mc:Fallback>
                  <p:oleObj name="公式" r:id="rId14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550" y="2865101"/>
                          <a:ext cx="179388" cy="222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AutoShape 19">
              <a:extLst>
                <a:ext uri="{FF2B5EF4-FFF2-40B4-BE49-F238E27FC236}">
                  <a16:creationId xmlns:a16="http://schemas.microsoft.com/office/drawing/2014/main" id="{B7EA323E-0C0B-46A8-BF82-F88E0C8DC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450" y="2058651"/>
              <a:ext cx="209550" cy="1204913"/>
            </a:xfrm>
            <a:prstGeom prst="leftBrace">
              <a:avLst>
                <a:gd name="adj1" fmla="val 47917"/>
                <a:gd name="adj2" fmla="val 50000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" name="Object 20">
              <a:extLst>
                <a:ext uri="{FF2B5EF4-FFF2-40B4-BE49-F238E27FC236}">
                  <a16:creationId xmlns:a16="http://schemas.microsoft.com/office/drawing/2014/main" id="{86864D7A-FE22-41D8-83C6-1326D89910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2151818"/>
                </p:ext>
              </p:extLst>
            </p:nvPr>
          </p:nvGraphicFramePr>
          <p:xfrm>
            <a:off x="1640611" y="2447928"/>
            <a:ext cx="804548" cy="417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6" name="Equation" r:id="rId15" imgW="393480" imgH="203040" progId="Equation.DSMT4">
                    <p:embed/>
                  </p:oleObj>
                </mc:Choice>
                <mc:Fallback>
                  <p:oleObj name="Equation" r:id="rId15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611" y="2447928"/>
                          <a:ext cx="804548" cy="417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AutoShape 21">
              <a:extLst>
                <a:ext uri="{FF2B5EF4-FFF2-40B4-BE49-F238E27FC236}">
                  <a16:creationId xmlns:a16="http://schemas.microsoft.com/office/drawing/2014/main" id="{B77CD425-D6E7-47CD-A281-E9473BBB05C5}"/>
                </a:ext>
              </a:extLst>
            </p:cNvPr>
            <p:cNvSpPr>
              <a:spLocks/>
            </p:cNvSpPr>
            <p:nvPr/>
          </p:nvSpPr>
          <p:spPr bwMode="auto">
            <a:xfrm rot="16179967" flipV="1">
              <a:off x="4247357" y="3013532"/>
              <a:ext cx="228600" cy="1751013"/>
            </a:xfrm>
            <a:prstGeom prst="leftBrace">
              <a:avLst>
                <a:gd name="adj1" fmla="val 161563"/>
                <a:gd name="adj2" fmla="val 49366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" name="Object 22">
              <a:extLst>
                <a:ext uri="{FF2B5EF4-FFF2-40B4-BE49-F238E27FC236}">
                  <a16:creationId xmlns:a16="http://schemas.microsoft.com/office/drawing/2014/main" id="{E5CFCD44-187E-444C-ADC0-998C0940FD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9261558"/>
                </p:ext>
              </p:extLst>
            </p:nvPr>
          </p:nvGraphicFramePr>
          <p:xfrm>
            <a:off x="4145756" y="4103351"/>
            <a:ext cx="33020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7" name="公式" r:id="rId17" imgW="330120" imgH="317160" progId="Equation.3">
                    <p:embed/>
                  </p:oleObj>
                </mc:Choice>
                <mc:Fallback>
                  <p:oleObj name="公式" r:id="rId17" imgW="3301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756" y="4103351"/>
                          <a:ext cx="330200" cy="315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Arc 23">
              <a:extLst>
                <a:ext uri="{FF2B5EF4-FFF2-40B4-BE49-F238E27FC236}">
                  <a16:creationId xmlns:a16="http://schemas.microsoft.com/office/drawing/2014/main" id="{4C7D4190-C28E-4332-B6BA-D5DEBE20D3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163888" y="1753851"/>
              <a:ext cx="2057400" cy="1504950"/>
            </a:xfrm>
            <a:custGeom>
              <a:avLst/>
              <a:gdLst>
                <a:gd name="G0" fmla="+- 0 0 0"/>
                <a:gd name="G1" fmla="+- 21335 0 0"/>
                <a:gd name="G2" fmla="+- 21600 0 0"/>
                <a:gd name="T0" fmla="*/ 3375 w 21170"/>
                <a:gd name="T1" fmla="*/ 0 h 21335"/>
                <a:gd name="T2" fmla="*/ 21170 w 21170"/>
                <a:gd name="T3" fmla="*/ 17048 h 21335"/>
                <a:gd name="T4" fmla="*/ 0 w 21170"/>
                <a:gd name="T5" fmla="*/ 21335 h 2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70" h="21335" fill="none" extrusionOk="0">
                  <a:moveTo>
                    <a:pt x="3374" y="0"/>
                  </a:moveTo>
                  <a:cubicBezTo>
                    <a:pt x="12284" y="1409"/>
                    <a:pt x="19379" y="8207"/>
                    <a:pt x="21170" y="17047"/>
                  </a:cubicBezTo>
                </a:path>
                <a:path w="21170" h="21335" stroke="0" extrusionOk="0">
                  <a:moveTo>
                    <a:pt x="3374" y="0"/>
                  </a:moveTo>
                  <a:cubicBezTo>
                    <a:pt x="12284" y="1409"/>
                    <a:pt x="19379" y="8207"/>
                    <a:pt x="21170" y="17047"/>
                  </a:cubicBezTo>
                  <a:lnTo>
                    <a:pt x="0" y="21335"/>
                  </a:ln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" name="Object 24">
              <a:extLst>
                <a:ext uri="{FF2B5EF4-FFF2-40B4-BE49-F238E27FC236}">
                  <a16:creationId xmlns:a16="http://schemas.microsoft.com/office/drawing/2014/main" id="{C3C611C0-F2AB-4582-9939-3F637AA9B4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704294"/>
                </p:ext>
              </p:extLst>
            </p:nvPr>
          </p:nvGraphicFramePr>
          <p:xfrm>
            <a:off x="4403725" y="2880976"/>
            <a:ext cx="144463" cy="128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8" name="公式" r:id="rId19" imgW="114120" imgH="101520" progId="Equation.3">
                    <p:embed/>
                  </p:oleObj>
                </mc:Choice>
                <mc:Fallback>
                  <p:oleObj name="公式" r:id="rId19" imgW="114120" imgH="101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3725" y="2880976"/>
                          <a:ext cx="144463" cy="128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8114" y="791963"/>
            <a:ext cx="7651454" cy="461665"/>
            <a:chOff x="468114" y="791963"/>
            <a:chExt cx="7651454" cy="461665"/>
          </a:xfrm>
        </p:grpSpPr>
        <p:sp>
          <p:nvSpPr>
            <p:cNvPr id="7" name="矩形 6"/>
            <p:cNvSpPr/>
            <p:nvPr/>
          </p:nvSpPr>
          <p:spPr>
            <a:xfrm>
              <a:off x="468114" y="791963"/>
              <a:ext cx="7651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注：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1)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时，称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为函数在点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处的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函数值</a:t>
              </a:r>
              <a:r>
                <a:rPr lang="en-US" altLang="zh-CN" sz="2400" dirty="0"/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9590960"/>
                </p:ext>
              </p:extLst>
            </p:nvPr>
          </p:nvGraphicFramePr>
          <p:xfrm>
            <a:off x="1908274" y="887227"/>
            <a:ext cx="720080" cy="366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9" name="Equation" r:id="rId21" imgW="444307" imgH="228501" progId="Equation.DSMT4">
                    <p:embed/>
                  </p:oleObj>
                </mc:Choice>
                <mc:Fallback>
                  <p:oleObj name="Equation" r:id="rId21" imgW="444307" imgH="228501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274" y="887227"/>
                          <a:ext cx="720080" cy="3664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0001943"/>
                </p:ext>
              </p:extLst>
            </p:nvPr>
          </p:nvGraphicFramePr>
          <p:xfrm>
            <a:off x="3620549" y="883031"/>
            <a:ext cx="591981" cy="340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0" name="Equation" r:id="rId23" imgW="393529" imgH="228501" progId="Equation.DSMT4">
                    <p:embed/>
                  </p:oleObj>
                </mc:Choice>
                <mc:Fallback>
                  <p:oleObj name="Equation" r:id="rId23" imgW="393529" imgH="228501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549" y="883031"/>
                          <a:ext cx="591981" cy="3409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383575"/>
                </p:ext>
              </p:extLst>
            </p:nvPr>
          </p:nvGraphicFramePr>
          <p:xfrm>
            <a:off x="5743203" y="819062"/>
            <a:ext cx="288032" cy="391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1" name="Equation" r:id="rId25" imgW="165028" imgH="228501" progId="Equation.DSMT4">
                    <p:embed/>
                  </p:oleObj>
                </mc:Choice>
                <mc:Fallback>
                  <p:oleObj name="Equation" r:id="rId25" imgW="165028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3203" y="819062"/>
                          <a:ext cx="288032" cy="3912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矩形 64"/>
          <p:cNvSpPr/>
          <p:nvPr/>
        </p:nvSpPr>
        <p:spPr>
          <a:xfrm>
            <a:off x="419328" y="1368028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函数值全体所构成的集合称为函数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540122" y="1914475"/>
            <a:ext cx="4030385" cy="461665"/>
            <a:chOff x="603746" y="2346523"/>
            <a:chExt cx="4030385" cy="461665"/>
          </a:xfrm>
        </p:grpSpPr>
        <p:sp>
          <p:nvSpPr>
            <p:cNvPr id="66" name="矩形 65"/>
            <p:cNvSpPr/>
            <p:nvPr/>
          </p:nvSpPr>
          <p:spPr>
            <a:xfrm>
              <a:off x="756146" y="2346523"/>
              <a:ext cx="38779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值域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，记作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或    ，即</a:t>
              </a:r>
            </a:p>
          </p:txBody>
        </p:sp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374355"/>
                </p:ext>
              </p:extLst>
            </p:nvPr>
          </p:nvGraphicFramePr>
          <p:xfrm>
            <a:off x="603746" y="2448148"/>
            <a:ext cx="248796" cy="336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2" name="Equation" r:id="rId27" imgW="152268" imgH="203024" progId="Equation.DSMT4">
                    <p:embed/>
                  </p:oleObj>
                </mc:Choice>
                <mc:Fallback>
                  <p:oleObj name="Equation" r:id="rId27" imgW="152268" imgH="2030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746" y="2448148"/>
                          <a:ext cx="248796" cy="3369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8671357"/>
                </p:ext>
              </p:extLst>
            </p:nvPr>
          </p:nvGraphicFramePr>
          <p:xfrm>
            <a:off x="2700362" y="2435136"/>
            <a:ext cx="314914" cy="373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3" name="Equation" r:id="rId29" imgW="203112" imgH="241195" progId="Equation.DSMT4">
                    <p:embed/>
                  </p:oleObj>
                </mc:Choice>
                <mc:Fallback>
                  <p:oleObj name="Equation" r:id="rId29" imgW="203112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362" y="2435136"/>
                          <a:ext cx="314914" cy="3730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243680"/>
                </p:ext>
              </p:extLst>
            </p:nvPr>
          </p:nvGraphicFramePr>
          <p:xfrm>
            <a:off x="3276426" y="2430504"/>
            <a:ext cx="614963" cy="333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4" name="Equation" r:id="rId31" imgW="380835" imgH="203112" progId="Equation.DSMT4">
                    <p:embed/>
                  </p:oleObj>
                </mc:Choice>
                <mc:Fallback>
                  <p:oleObj name="Equation" r:id="rId31" imgW="380835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426" y="2430504"/>
                          <a:ext cx="614963" cy="3331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78334"/>
              </p:ext>
            </p:extLst>
          </p:nvPr>
        </p:nvGraphicFramePr>
        <p:xfrm>
          <a:off x="1057306" y="2592164"/>
          <a:ext cx="3379632" cy="45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5" name="Equation" r:id="rId33" imgW="2044700" imgH="279400" progId="Equation.DSMT4">
                  <p:embed/>
                </p:oleObj>
              </mc:Choice>
              <mc:Fallback>
                <p:oleObj name="Equation" r:id="rId33" imgW="20447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306" y="2592164"/>
                        <a:ext cx="3379632" cy="454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矩形 61"/>
          <p:cNvSpPr/>
          <p:nvPr/>
        </p:nvSpPr>
        <p:spPr>
          <a:xfrm>
            <a:off x="864437" y="313861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定义域和对应法则称为函数的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两要素</a:t>
            </a:r>
            <a:r>
              <a:rPr lang="en-US" altLang="zh-CN" sz="2400" dirty="0"/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90577" y="3714675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如： 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591071" y="3714675"/>
            <a:ext cx="4967818" cy="461665"/>
            <a:chOff x="1312624" y="1554435"/>
            <a:chExt cx="4967818" cy="461665"/>
          </a:xfrm>
        </p:grpSpPr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690184"/>
                </p:ext>
              </p:extLst>
            </p:nvPr>
          </p:nvGraphicFramePr>
          <p:xfrm>
            <a:off x="1312624" y="1590292"/>
            <a:ext cx="1284979" cy="353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6" name="Equation" r:id="rId35" imgW="825500" imgH="228600" progId="Equation.DSMT4">
                    <p:embed/>
                  </p:oleObj>
                </mc:Choice>
                <mc:Fallback>
                  <p:oleObj name="Equation" r:id="rId35" imgW="825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624" y="1590292"/>
                          <a:ext cx="1284979" cy="3537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矩形 78"/>
            <p:cNvSpPr/>
            <p:nvPr/>
          </p:nvSpPr>
          <p:spPr>
            <a:xfrm>
              <a:off x="2556346" y="1554435"/>
              <a:ext cx="3724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与  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是同一函数，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9823554"/>
                </p:ext>
              </p:extLst>
            </p:nvPr>
          </p:nvGraphicFramePr>
          <p:xfrm>
            <a:off x="2988394" y="1615937"/>
            <a:ext cx="1368152" cy="328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7" name="Equation" r:id="rId37" imgW="863225" imgH="203112" progId="Equation.DSMT4">
                    <p:embed/>
                  </p:oleObj>
                </mc:Choice>
                <mc:Fallback>
                  <p:oleObj name="Equation" r:id="rId37" imgW="86322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394" y="1615937"/>
                          <a:ext cx="1368152" cy="32815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组合 80"/>
          <p:cNvGrpSpPr/>
          <p:nvPr/>
        </p:nvGrpSpPr>
        <p:grpSpPr>
          <a:xfrm>
            <a:off x="1543797" y="4218731"/>
            <a:ext cx="5405037" cy="461665"/>
            <a:chOff x="1265350" y="2232124"/>
            <a:chExt cx="5405037" cy="461665"/>
          </a:xfrm>
        </p:grpSpPr>
        <p:sp>
          <p:nvSpPr>
            <p:cNvPr id="82" name="矩形 81"/>
            <p:cNvSpPr/>
            <p:nvPr/>
          </p:nvSpPr>
          <p:spPr>
            <a:xfrm>
              <a:off x="2638514" y="2232124"/>
              <a:ext cx="40318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与         不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是同一函数，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947476"/>
                </p:ext>
              </p:extLst>
            </p:nvPr>
          </p:nvGraphicFramePr>
          <p:xfrm>
            <a:off x="1265350" y="2263576"/>
            <a:ext cx="1373164" cy="370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8" name="Equation" r:id="rId39" imgW="838200" imgH="228600" progId="Equation.DSMT4">
                    <p:embed/>
                  </p:oleObj>
                </mc:Choice>
                <mc:Fallback>
                  <p:oleObj name="Equation" r:id="rId39" imgW="838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350" y="2263576"/>
                          <a:ext cx="1373164" cy="3709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对象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5806075"/>
                </p:ext>
              </p:extLst>
            </p:nvPr>
          </p:nvGraphicFramePr>
          <p:xfrm>
            <a:off x="3086396" y="2304437"/>
            <a:ext cx="1321805" cy="31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79" name="Equation" r:id="rId41" imgW="863225" imgH="203112" progId="Equation.DSMT4">
                    <p:embed/>
                  </p:oleObj>
                </mc:Choice>
                <mc:Fallback>
                  <p:oleObj name="Equation" r:id="rId41" imgW="86322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396" y="2304437"/>
                          <a:ext cx="1321805" cy="3170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1052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2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8936" y="791964"/>
            <a:ext cx="495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3)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函数的定义域通常有两种情形：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6146" y="1296020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①具有实际背景的函数，需要根据实际背景中变量的实际意义确定；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5456" y="2376140"/>
            <a:ext cx="7407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②抽象地用算式表达的函数，只需要确定该函数的自然定义域，即使得算式有意义的一切实数组成的集合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6146" y="371467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66365"/>
              </p:ext>
            </p:extLst>
          </p:nvPr>
        </p:nvGraphicFramePr>
        <p:xfrm>
          <a:off x="1620242" y="3690868"/>
          <a:ext cx="24733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8" name="Equation" r:id="rId4" imgW="1409400" imgH="266400" progId="Equation.DSMT4">
                  <p:embed/>
                </p:oleObj>
              </mc:Choice>
              <mc:Fallback>
                <p:oleObj name="Equation" r:id="rId4" imgW="140940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242" y="3690868"/>
                        <a:ext cx="2473325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99703"/>
              </p:ext>
            </p:extLst>
          </p:nvPr>
        </p:nvGraphicFramePr>
        <p:xfrm>
          <a:off x="4212529" y="3630388"/>
          <a:ext cx="2327123" cy="68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"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529" y="3630388"/>
                        <a:ext cx="2327123" cy="689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6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2232124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754674"/>
            <a:ext cx="4075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求下列函数的定义域</a:t>
            </a:r>
            <a:r>
              <a:rPr lang="en-US" altLang="zh-CN" sz="2400" dirty="0"/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485775" y="2490539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解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303496"/>
              </p:ext>
            </p:extLst>
          </p:nvPr>
        </p:nvGraphicFramePr>
        <p:xfrm>
          <a:off x="1180087" y="1243921"/>
          <a:ext cx="3257207" cy="74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5" name="Equation" r:id="rId4" imgW="1816100" imgH="419100" progId="Equation.DSMT4">
                  <p:embed/>
                </p:oleObj>
              </mc:Choice>
              <mc:Fallback>
                <p:oleObj name="Equation" r:id="rId4" imgW="1816100" imgH="419100" progId="Equation.DSMT4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087" y="1243921"/>
                        <a:ext cx="3257207" cy="749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81460"/>
              </p:ext>
            </p:extLst>
          </p:nvPr>
        </p:nvGraphicFramePr>
        <p:xfrm>
          <a:off x="5224935" y="1317726"/>
          <a:ext cx="2416623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6" name="Equation" r:id="rId6" imgW="1409088" imgH="266584" progId="Equation.DSMT4">
                  <p:embed/>
                </p:oleObj>
              </mc:Choice>
              <mc:Fallback>
                <p:oleObj name="Equation" r:id="rId6" imgW="1409088" imgH="266584" progId="Equation.DSMT4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935" y="1317726"/>
                        <a:ext cx="2416623" cy="457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6" name="矩形 129995"/>
          <p:cNvSpPr/>
          <p:nvPr/>
        </p:nvSpPr>
        <p:spPr>
          <a:xfrm>
            <a:off x="502767" y="1368028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900162" y="2490539"/>
            <a:ext cx="2035126" cy="461665"/>
            <a:chOff x="900162" y="2490539"/>
            <a:chExt cx="2035126" cy="461665"/>
          </a:xfrm>
        </p:grpSpPr>
        <p:graphicFrame>
          <p:nvGraphicFramePr>
            <p:cNvPr id="87" name="对象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905188"/>
                </p:ext>
              </p:extLst>
            </p:nvPr>
          </p:nvGraphicFramePr>
          <p:xfrm>
            <a:off x="1711325" y="2551113"/>
            <a:ext cx="1223963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77" name="Equation" r:id="rId8" imgW="736560" imgH="203040" progId="Equation.DSMT4">
                    <p:embed/>
                  </p:oleObj>
                </mc:Choice>
                <mc:Fallback>
                  <p:oleObj name="Equation" r:id="rId8" imgW="736560" imgH="203040" progId="Equation.DSMT4">
                    <p:embed/>
                    <p:pic>
                      <p:nvPicPr>
                        <p:cNvPr id="0" name="Object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325" y="2551113"/>
                          <a:ext cx="1223963" cy="3413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" name="矩形 146"/>
            <p:cNvSpPr/>
            <p:nvPr/>
          </p:nvSpPr>
          <p:spPr>
            <a:xfrm>
              <a:off x="900162" y="2490539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4312175" y="1356836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900162" y="3138611"/>
            <a:ext cx="2880320" cy="461665"/>
            <a:chOff x="900162" y="3138611"/>
            <a:chExt cx="2880320" cy="461665"/>
          </a:xfrm>
        </p:grpSpPr>
        <p:graphicFrame>
          <p:nvGraphicFramePr>
            <p:cNvPr id="129988" name="对象 1299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5175304"/>
                </p:ext>
              </p:extLst>
            </p:nvPr>
          </p:nvGraphicFramePr>
          <p:xfrm>
            <a:off x="1764258" y="3240236"/>
            <a:ext cx="2016224" cy="32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78" name="Equation" r:id="rId10" imgW="1295400" imgH="203200" progId="Equation.DSMT4">
                    <p:embed/>
                  </p:oleObj>
                </mc:Choice>
                <mc:Fallback>
                  <p:oleObj name="Equation" r:id="rId10" imgW="1295400" imgH="203200" progId="Equation.DSMT4">
                    <p:embed/>
                    <p:pic>
                      <p:nvPicPr>
                        <p:cNvPr id="0" name="Object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258" y="3240236"/>
                          <a:ext cx="2016224" cy="321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" name="矩形 149"/>
            <p:cNvSpPr/>
            <p:nvPr/>
          </p:nvSpPr>
          <p:spPr>
            <a:xfrm>
              <a:off x="900162" y="3138611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</p:spTree>
    <p:extLst>
      <p:ext uri="{BB962C8B-B14F-4D97-AF65-F5344CB8AC3E}">
        <p14:creationId xmlns:p14="http://schemas.microsoft.com/office/powerpoint/2010/main" val="11454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9173618-A9A8-43FA-82B2-9AEF058D0FF5}"/>
                  </a:ext>
                </a:extLst>
              </p:cNvPr>
              <p:cNvSpPr/>
              <p:nvPr/>
            </p:nvSpPr>
            <p:spPr>
              <a:xfrm>
                <a:off x="768936" y="791964"/>
                <a:ext cx="68999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函数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定义域为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则平面上二维点集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函数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在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定义域上的图形。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图形的一条平面曲线。</a:t>
                </a: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9173618-A9A8-43FA-82B2-9AEF058D0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36" y="791964"/>
                <a:ext cx="6899978" cy="1200329"/>
              </a:xfrm>
              <a:prstGeom prst="rect">
                <a:avLst/>
              </a:prstGeom>
              <a:blipFill>
                <a:blip r:embed="rId3"/>
                <a:stretch>
                  <a:fillRect l="-1325" t="-5584" r="-795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60A03E4A-467A-41BA-8F02-5ADA413B8AEC}"/>
                  </a:ext>
                </a:extLst>
              </p:cNvPr>
              <p:cNvSpPr/>
              <p:nvPr/>
            </p:nvSpPr>
            <p:spPr>
              <a:xfrm>
                <a:off x="768936" y="2327057"/>
                <a:ext cx="6997506" cy="236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5)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自变量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在定义域内任取一值时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对应的函数值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都是唯一确定的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因此也称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单值函数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𝑠𝑖𝑛𝑥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但事实上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有时自变量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有两个或两个以上的值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与之相对应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这时称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多值函数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pt-BR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pt-BR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pt-BR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p>
                        <m:r>
                          <a:rPr lang="pt-BR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=4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br>
                  <a:rPr lang="zh-CN" altLang="en-US" sz="2400" i="1" dirty="0">
                    <a:latin typeface="Cambria Math" panose="02040503050406030204" pitchFamily="18" charset="0"/>
                    <a:ea typeface="宋体" panose="02010600030101010101" pitchFamily="2" charset="-122"/>
                  </a:rPr>
                </a:br>
                <a:endParaRPr lang="zh-CN" altLang="en-US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60A03E4A-467A-41BA-8F02-5ADA413B8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36" y="2327057"/>
                <a:ext cx="6997506" cy="2364815"/>
              </a:xfrm>
              <a:prstGeom prst="rect">
                <a:avLst/>
              </a:prstGeom>
              <a:blipFill>
                <a:blip r:embed="rId4"/>
                <a:stretch>
                  <a:fillRect l="-1307" t="-2835" r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5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8936" y="647948"/>
            <a:ext cx="2351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函数的表示法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2130" y="1152004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）表格法：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如平方根表，三角函数表</a:t>
            </a:r>
            <a:r>
              <a:rPr lang="en-US" altLang="zh-CN" sz="2400" dirty="0"/>
              <a:t>.</a:t>
            </a:r>
            <a:endParaRPr lang="zh-CN" altLang="zh-CN" sz="2400" dirty="0"/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612130" y="1685677"/>
            <a:ext cx="7078024" cy="583108"/>
            <a:chOff x="612130" y="1685677"/>
            <a:chExt cx="7078024" cy="583108"/>
          </a:xfrm>
        </p:grpSpPr>
        <p:sp>
          <p:nvSpPr>
            <p:cNvPr id="32" name="矩形 31"/>
            <p:cNvSpPr/>
            <p:nvPr/>
          </p:nvSpPr>
          <p:spPr>
            <a:xfrm>
              <a:off x="612130" y="1685677"/>
              <a:ext cx="4824536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zh-CN" sz="2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）图形法</a:t>
              </a:r>
              <a:r>
                <a:rPr lang="zh-CN" altLang="zh-CN" sz="2400" dirty="0">
                  <a:solidFill>
                    <a:srgbClr val="FF0000"/>
                  </a:solidFill>
                </a:rPr>
                <a:t>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坐标平面上的点集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901902"/>
                </p:ext>
              </p:extLst>
            </p:nvPr>
          </p:nvGraphicFramePr>
          <p:xfrm>
            <a:off x="5148634" y="1827952"/>
            <a:ext cx="2541520" cy="433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65" name="Equation" r:id="rId4" imgW="1524000" imgH="254000" progId="Equation.DSMT4">
                    <p:embed/>
                  </p:oleObj>
                </mc:Choice>
                <mc:Fallback>
                  <p:oleObj name="Equation" r:id="rId4" imgW="1524000" imgH="2540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634" y="1827952"/>
                          <a:ext cx="2541520" cy="4337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828154" y="2261741"/>
            <a:ext cx="7272808" cy="587340"/>
            <a:chOff x="828154" y="2261741"/>
            <a:chExt cx="7272808" cy="587340"/>
          </a:xfrm>
        </p:grpSpPr>
        <p:sp>
          <p:nvSpPr>
            <p:cNvPr id="34" name="矩形 33"/>
            <p:cNvSpPr/>
            <p:nvPr/>
          </p:nvSpPr>
          <p:spPr>
            <a:xfrm>
              <a:off x="828154" y="2261741"/>
              <a:ext cx="7272808" cy="587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则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函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数</a:t>
              </a:r>
              <a:r>
                <a:rPr lang="en-US" altLang="zh-CN" sz="2400" dirty="0"/>
                <a:t>                   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对应于一条曲线</a:t>
              </a:r>
              <a:r>
                <a:rPr lang="en-US" altLang="zh-CN" sz="2400" dirty="0"/>
                <a:t>.</a:t>
              </a:r>
              <a:endParaRPr lang="zh-CN" altLang="zh-CN" sz="2400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714322"/>
                </p:ext>
              </p:extLst>
            </p:nvPr>
          </p:nvGraphicFramePr>
          <p:xfrm>
            <a:off x="2133783" y="2443353"/>
            <a:ext cx="1742041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66" name="Equation" r:id="rId6" imgW="1002865" imgH="203112" progId="Equation.DSMT4">
                    <p:embed/>
                  </p:oleObj>
                </mc:Choice>
                <mc:Fallback>
                  <p:oleObj name="Equation" r:id="rId6" imgW="1002865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783" y="2443353"/>
                          <a:ext cx="1742041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矩形 17"/>
          <p:cNvSpPr/>
          <p:nvPr/>
        </p:nvSpPr>
        <p:spPr>
          <a:xfrm>
            <a:off x="612130" y="2849081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）解析法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公式法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显式、隐式、参数式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860790"/>
              </p:ext>
            </p:extLst>
          </p:nvPr>
        </p:nvGraphicFramePr>
        <p:xfrm>
          <a:off x="1980282" y="3743969"/>
          <a:ext cx="10715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7" name="Equation" r:id="rId8" imgW="609480" imgH="203040" progId="Equation.DSMT4">
                  <p:embed/>
                </p:oleObj>
              </mc:Choice>
              <mc:Fallback>
                <p:oleObj name="Equation" r:id="rId8" imgW="6094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282" y="3743969"/>
                        <a:ext cx="1071562" cy="360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896810"/>
              </p:ext>
            </p:extLst>
          </p:nvPr>
        </p:nvGraphicFramePr>
        <p:xfrm>
          <a:off x="3204418" y="3743969"/>
          <a:ext cx="14112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8" name="Equation" r:id="rId10" imgW="812520" imgH="203040" progId="Equation.DSMT4">
                  <p:embed/>
                </p:oleObj>
              </mc:Choice>
              <mc:Fallback>
                <p:oleObj name="Equation" r:id="rId10" imgW="8125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418" y="3743969"/>
                        <a:ext cx="1411287" cy="360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65618"/>
              </p:ext>
            </p:extLst>
          </p:nvPr>
        </p:nvGraphicFramePr>
        <p:xfrm>
          <a:off x="4809946" y="3528268"/>
          <a:ext cx="1274792" cy="823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9" name="Equation" r:id="rId12" imgW="711000" imgH="457200" progId="Equation.DSMT4">
                  <p:embed/>
                </p:oleObj>
              </mc:Choice>
              <mc:Fallback>
                <p:oleObj name="Equation" r:id="rId12" imgW="7110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946" y="3528268"/>
                        <a:ext cx="1274792" cy="823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1332210" y="36722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1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18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68936" y="647948"/>
            <a:ext cx="2198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分段函数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2130" y="1031695"/>
            <a:ext cx="6120680" cy="787064"/>
            <a:chOff x="612130" y="1031695"/>
            <a:chExt cx="6120680" cy="787064"/>
          </a:xfrm>
        </p:grpSpPr>
        <p:sp>
          <p:nvSpPr>
            <p:cNvPr id="31" name="矩形 30"/>
            <p:cNvSpPr/>
            <p:nvPr/>
          </p:nvSpPr>
          <p:spPr>
            <a:xfrm>
              <a:off x="612130" y="1194395"/>
              <a:ext cx="61206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u="wavy" dirty="0">
                  <a:latin typeface="宋体" panose="02010600030101010101" pitchFamily="2" charset="-122"/>
                  <a:ea typeface="宋体" panose="02010600030101010101" pitchFamily="2" charset="-122"/>
                </a:rPr>
                <a:t>绝对值函数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6032098"/>
                </p:ext>
              </p:extLst>
            </p:nvPr>
          </p:nvGraphicFramePr>
          <p:xfrm>
            <a:off x="3066291" y="1031695"/>
            <a:ext cx="2154351" cy="78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0" name="Equation" r:id="rId4" imgW="1270000" imgH="457200" progId="Equation.DSMT4">
                    <p:embed/>
                  </p:oleObj>
                </mc:Choice>
                <mc:Fallback>
                  <p:oleObj name="Equation" r:id="rId4" imgW="1270000" imgH="457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291" y="1031695"/>
                          <a:ext cx="2154351" cy="7870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332210" y="1800076"/>
            <a:ext cx="5544616" cy="583108"/>
            <a:chOff x="1332210" y="1800076"/>
            <a:chExt cx="5544616" cy="583108"/>
          </a:xfrm>
        </p:grpSpPr>
        <p:sp>
          <p:nvSpPr>
            <p:cNvPr id="32" name="矩形 31"/>
            <p:cNvSpPr/>
            <p:nvPr/>
          </p:nvSpPr>
          <p:spPr>
            <a:xfrm>
              <a:off x="1332210" y="1800076"/>
              <a:ext cx="4464496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其定义域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</a:t>
              </a:r>
              <a:r>
                <a:rPr lang="en-US" altLang="zh-CN" sz="2400" dirty="0"/>
                <a:t>                   </a:t>
              </a:r>
              <a:r>
                <a:rPr lang="zh-CN" altLang="en-US" sz="2400" dirty="0"/>
                <a:t>，</a:t>
              </a:r>
              <a:r>
                <a:rPr lang="en-US" altLang="zh-CN" sz="2400" dirty="0"/>
                <a:t>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值域为</a:t>
              </a:r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5583401"/>
                </p:ext>
              </p:extLst>
            </p:nvPr>
          </p:nvGraphicFramePr>
          <p:xfrm>
            <a:off x="2988393" y="2016100"/>
            <a:ext cx="1296145" cy="326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1" name="Equation" r:id="rId6" imgW="875920" imgH="215806" progId="Equation.DSMT4">
                    <p:embed/>
                  </p:oleObj>
                </mc:Choice>
                <mc:Fallback>
                  <p:oleObj name="Equation" r:id="rId6" imgW="875920" imgH="21580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393" y="2016100"/>
                          <a:ext cx="1296145" cy="3263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6327712"/>
                </p:ext>
              </p:extLst>
            </p:nvPr>
          </p:nvGraphicFramePr>
          <p:xfrm>
            <a:off x="5586288" y="1952781"/>
            <a:ext cx="1290538" cy="398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2" name="Equation" r:id="rId8" imgW="787400" imgH="241300" progId="Equation.DSMT4">
                    <p:embed/>
                  </p:oleObj>
                </mc:Choice>
                <mc:Fallback>
                  <p:oleObj name="Equation" r:id="rId8" imgW="7874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6288" y="1952781"/>
                          <a:ext cx="1290538" cy="3982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12130" y="2520156"/>
            <a:ext cx="4176463" cy="1052679"/>
            <a:chOff x="612130" y="2520156"/>
            <a:chExt cx="4176463" cy="1052679"/>
          </a:xfrm>
        </p:grpSpPr>
        <p:sp>
          <p:nvSpPr>
            <p:cNvPr id="18" name="矩形 17"/>
            <p:cNvSpPr/>
            <p:nvPr/>
          </p:nvSpPr>
          <p:spPr>
            <a:xfrm>
              <a:off x="612130" y="2769172"/>
              <a:ext cx="23762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u="wavy" dirty="0">
                  <a:latin typeface="宋体" panose="02010600030101010101" pitchFamily="2" charset="-122"/>
                  <a:ea typeface="宋体" panose="02010600030101010101" pitchFamily="2" charset="-122"/>
                </a:rPr>
                <a:t>符号函数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840998"/>
                </p:ext>
              </p:extLst>
            </p:nvPr>
          </p:nvGraphicFramePr>
          <p:xfrm>
            <a:off x="2737520" y="2520156"/>
            <a:ext cx="2051073" cy="1052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3" name="Equation" r:id="rId10" imgW="1384300" imgH="711200" progId="Equation.DSMT4">
                    <p:embed/>
                  </p:oleObj>
                </mc:Choice>
                <mc:Fallback>
                  <p:oleObj name="Equation" r:id="rId10" imgW="1384300" imgH="71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520" y="2520156"/>
                          <a:ext cx="2051073" cy="10526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332210" y="3623867"/>
            <a:ext cx="5703032" cy="583108"/>
            <a:chOff x="1332210" y="3623867"/>
            <a:chExt cx="5703032" cy="583108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2769796"/>
                </p:ext>
              </p:extLst>
            </p:nvPr>
          </p:nvGraphicFramePr>
          <p:xfrm>
            <a:off x="5724698" y="3824794"/>
            <a:ext cx="1310544" cy="37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4" name="Equation" r:id="rId12" imgW="850531" imgH="241195" progId="Equation.DSMT4">
                    <p:embed/>
                  </p:oleObj>
                </mc:Choice>
                <mc:Fallback>
                  <p:oleObj name="Equation" r:id="rId12" imgW="850531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698" y="3824794"/>
                          <a:ext cx="1310544" cy="3751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矩形 54"/>
            <p:cNvSpPr/>
            <p:nvPr/>
          </p:nvSpPr>
          <p:spPr>
            <a:xfrm>
              <a:off x="1332210" y="3623867"/>
              <a:ext cx="4464496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其定义域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</a:t>
              </a:r>
              <a:r>
                <a:rPr lang="en-US" altLang="zh-CN" sz="2400" dirty="0"/>
                <a:t>                    </a:t>
              </a:r>
              <a:r>
                <a:rPr lang="zh-CN" altLang="en-US" sz="2400" dirty="0"/>
                <a:t>，</a:t>
              </a:r>
              <a:r>
                <a:rPr lang="en-US" altLang="zh-CN" sz="2400" dirty="0"/>
                <a:t>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值域为</a:t>
              </a: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9449742"/>
                </p:ext>
              </p:extLst>
            </p:nvPr>
          </p:nvGraphicFramePr>
          <p:xfrm>
            <a:off x="2988393" y="3839891"/>
            <a:ext cx="1296145" cy="326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75" name="Equation" r:id="rId14" imgW="875920" imgH="215806" progId="Equation.DSMT4">
                    <p:embed/>
                  </p:oleObj>
                </mc:Choice>
                <mc:Fallback>
                  <p:oleObj name="Equation" r:id="rId14" imgW="875920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393" y="3839891"/>
                          <a:ext cx="1296145" cy="3263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7" name="图片 56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22" y="647948"/>
            <a:ext cx="1872208" cy="1253801"/>
          </a:xfrm>
          <a:prstGeom prst="rect">
            <a:avLst/>
          </a:prstGeom>
        </p:spPr>
      </p:pic>
      <p:pic>
        <p:nvPicPr>
          <p:cNvPr id="58" name="图片 57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99" y="2446407"/>
            <a:ext cx="1906647" cy="11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6146" y="2640581"/>
            <a:ext cx="2754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其图形为阶梯曲线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468114" y="834354"/>
            <a:ext cx="6120680" cy="461665"/>
            <a:chOff x="612130" y="1194395"/>
            <a:chExt cx="6120680" cy="461665"/>
          </a:xfrm>
        </p:grpSpPr>
        <p:sp>
          <p:nvSpPr>
            <p:cNvPr id="31" name="矩形 30"/>
            <p:cNvSpPr/>
            <p:nvPr/>
          </p:nvSpPr>
          <p:spPr>
            <a:xfrm>
              <a:off x="612130" y="1194395"/>
              <a:ext cx="61206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取整</a:t>
              </a:r>
              <a:r>
                <a:rPr lang="zh-CN" altLang="zh-CN" sz="2400" u="wavy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857345"/>
                </p:ext>
              </p:extLst>
            </p:nvPr>
          </p:nvGraphicFramePr>
          <p:xfrm>
            <a:off x="2772370" y="1224012"/>
            <a:ext cx="859194" cy="38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0" name="Equation" r:id="rId4" imgW="457002" imgH="203112" progId="Equation.DSMT4">
                    <p:embed/>
                  </p:oleObj>
                </mc:Choice>
                <mc:Fallback>
                  <p:oleObj name="Equation" r:id="rId4" imgW="457002" imgH="203112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370" y="1224012"/>
                          <a:ext cx="859194" cy="381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684138" y="1369768"/>
            <a:ext cx="6624736" cy="559769"/>
            <a:chOff x="900162" y="1800075"/>
            <a:chExt cx="6624736" cy="559769"/>
          </a:xfrm>
        </p:grpSpPr>
        <p:sp>
          <p:nvSpPr>
            <p:cNvPr id="32" name="矩形 31"/>
            <p:cNvSpPr/>
            <p:nvPr/>
          </p:nvSpPr>
          <p:spPr>
            <a:xfrm>
              <a:off x="900162" y="1800075"/>
              <a:ext cx="6624736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不超过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的最大整数称为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的整数部分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记作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419733"/>
                </p:ext>
              </p:extLst>
            </p:nvPr>
          </p:nvGraphicFramePr>
          <p:xfrm>
            <a:off x="1908274" y="2016100"/>
            <a:ext cx="257891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1" name="Equation" r:id="rId6" imgW="126835" imgH="139518" progId="Equation.DSMT4">
                    <p:embed/>
                  </p:oleObj>
                </mc:Choice>
                <mc:Fallback>
                  <p:oleObj name="Equation" r:id="rId6" imgW="126835" imgH="139518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274" y="2016100"/>
                          <a:ext cx="257891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8469185"/>
                </p:ext>
              </p:extLst>
            </p:nvPr>
          </p:nvGraphicFramePr>
          <p:xfrm>
            <a:off x="4371180" y="2016794"/>
            <a:ext cx="258763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2" name="Equation" r:id="rId8" imgW="126835" imgH="139518" progId="Equation.DSMT4">
                    <p:embed/>
                  </p:oleObj>
                </mc:Choice>
                <mc:Fallback>
                  <p:oleObj name="Equation" r:id="rId8" imgW="126835" imgH="139518" progId="Equation.DSMT4">
                    <p:embed/>
                    <p:pic>
                      <p:nvPicPr>
                        <p:cNvPr id="0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180" y="2016794"/>
                          <a:ext cx="258763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56513"/>
                </p:ext>
              </p:extLst>
            </p:nvPr>
          </p:nvGraphicFramePr>
          <p:xfrm>
            <a:off x="7092850" y="1967405"/>
            <a:ext cx="360040" cy="336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3" name="Equation" r:id="rId9" imgW="215713" imgH="203024" progId="Equation.DSMT4">
                    <p:embed/>
                  </p:oleObj>
                </mc:Choice>
                <mc:Fallback>
                  <p:oleObj name="Equation" r:id="rId9" imgW="215713" imgH="2030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850" y="1967405"/>
                          <a:ext cx="360040" cy="3367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84138" y="1920500"/>
            <a:ext cx="5060869" cy="583108"/>
            <a:chOff x="1332210" y="3625608"/>
            <a:chExt cx="5060869" cy="583108"/>
          </a:xfrm>
        </p:grpSpPr>
        <p:sp>
          <p:nvSpPr>
            <p:cNvPr id="55" name="矩形 54"/>
            <p:cNvSpPr/>
            <p:nvPr/>
          </p:nvSpPr>
          <p:spPr>
            <a:xfrm>
              <a:off x="1332210" y="3625608"/>
              <a:ext cx="4464496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其定义域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</a:t>
              </a:r>
              <a:r>
                <a:rPr lang="en-US" altLang="zh-CN" sz="2400" dirty="0"/>
                <a:t>                   </a:t>
              </a:r>
              <a:r>
                <a:rPr lang="zh-CN" altLang="en-US" sz="2400" dirty="0"/>
                <a:t>，</a:t>
              </a:r>
              <a:r>
                <a:rPr lang="en-US" altLang="zh-CN" sz="2400" dirty="0"/>
                <a:t>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值域为</a:t>
              </a: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6614729"/>
                </p:ext>
              </p:extLst>
            </p:nvPr>
          </p:nvGraphicFramePr>
          <p:xfrm>
            <a:off x="2988393" y="3839891"/>
            <a:ext cx="1296145" cy="326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4" name="Equation" r:id="rId11" imgW="875920" imgH="215806" progId="Equation.DSMT4">
                    <p:embed/>
                  </p:oleObj>
                </mc:Choice>
                <mc:Fallback>
                  <p:oleObj name="Equation" r:id="rId11" imgW="875920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393" y="3839891"/>
                          <a:ext cx="1296145" cy="3263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674709"/>
                </p:ext>
              </p:extLst>
            </p:nvPr>
          </p:nvGraphicFramePr>
          <p:xfrm>
            <a:off x="5707519" y="3816300"/>
            <a:ext cx="685560" cy="338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5" name="Equation" r:id="rId13" imgW="495085" imgH="241195" progId="Equation.DSMT4">
                    <p:embed/>
                  </p:oleObj>
                </mc:Choice>
                <mc:Fallback>
                  <p:oleObj name="Equation" r:id="rId13" imgW="495085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7519" y="3816300"/>
                          <a:ext cx="685560" cy="3383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4" name="图片 63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94" y="2448148"/>
            <a:ext cx="3024336" cy="2041556"/>
          </a:xfrm>
          <a:prstGeom prst="rect">
            <a:avLst/>
          </a:prstGeom>
        </p:spPr>
      </p:pic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23062"/>
              </p:ext>
            </p:extLst>
          </p:nvPr>
        </p:nvGraphicFramePr>
        <p:xfrm>
          <a:off x="1404218" y="3312244"/>
          <a:ext cx="1054756" cy="30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16" imgW="723586" imgH="203112" progId="Equation.DSMT4">
                  <p:embed/>
                </p:oleObj>
              </mc:Choice>
              <mc:Fallback>
                <p:oleObj name="Equation" r:id="rId16" imgW="723586" imgH="20311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218" y="3312244"/>
                        <a:ext cx="1054756" cy="300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756146" y="321061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877885"/>
              </p:ext>
            </p:extLst>
          </p:nvPr>
        </p:nvGraphicFramePr>
        <p:xfrm>
          <a:off x="2905125" y="3276600"/>
          <a:ext cx="1168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18" imgW="711000" imgH="203040" progId="Equation.DSMT4">
                  <p:embed/>
                </p:oleObj>
              </mc:Choice>
              <mc:Fallback>
                <p:oleObj name="Equation" r:id="rId18" imgW="7110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276600"/>
                        <a:ext cx="1168400" cy="336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08813"/>
              </p:ext>
            </p:extLst>
          </p:nvPr>
        </p:nvGraphicFramePr>
        <p:xfrm>
          <a:off x="1404218" y="3888307"/>
          <a:ext cx="1008112" cy="394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Equation" r:id="rId20" imgW="634725" imgH="253890" progId="Equation.DSMT4">
                  <p:embed/>
                </p:oleObj>
              </mc:Choice>
              <mc:Fallback>
                <p:oleObj name="Equation" r:id="rId20" imgW="634725" imgH="25389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218" y="3888307"/>
                        <a:ext cx="1008112" cy="3940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51586"/>
              </p:ext>
            </p:extLst>
          </p:nvPr>
        </p:nvGraphicFramePr>
        <p:xfrm>
          <a:off x="2888691" y="3888308"/>
          <a:ext cx="106819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22" imgW="634725" imgH="253890" progId="Equation.DSMT4">
                  <p:embed/>
                </p:oleObj>
              </mc:Choice>
              <mc:Fallback>
                <p:oleObj name="Equation" r:id="rId22" imgW="634725" imgH="2538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691" y="3888308"/>
                        <a:ext cx="1068191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8114" y="935980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u="wavy" dirty="0">
                <a:latin typeface="宋体" panose="02010600030101010101" pitchFamily="2" charset="-122"/>
                <a:ea typeface="宋体" panose="02010600030101010101" pitchFamily="2" charset="-122"/>
              </a:rPr>
              <a:t>狄利克雷函数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935090"/>
              </p:ext>
            </p:extLst>
          </p:nvPr>
        </p:nvGraphicFramePr>
        <p:xfrm>
          <a:off x="2120441" y="1512044"/>
          <a:ext cx="3587602" cy="85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" name="Equation" r:id="rId4" imgW="2006600" imgH="482600" progId="Equation.DSMT4">
                  <p:embed/>
                </p:oleObj>
              </mc:Choice>
              <mc:Fallback>
                <p:oleObj name="Equation" r:id="rId4" imgW="20066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441" y="1512044"/>
                        <a:ext cx="3587602" cy="858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3">
            <a:extLst>
              <a:ext uri="{FF2B5EF4-FFF2-40B4-BE49-F238E27FC236}">
                <a16:creationId xmlns:a16="http://schemas.microsoft.com/office/drawing/2014/main" id="{13615877-1101-4FC1-936B-A71564B3D0C4}"/>
              </a:ext>
            </a:extLst>
          </p:cNvPr>
          <p:cNvGrpSpPr>
            <a:grpSpLocks/>
          </p:cNvGrpSpPr>
          <p:nvPr/>
        </p:nvGrpSpPr>
        <p:grpSpPr bwMode="auto">
          <a:xfrm>
            <a:off x="2268314" y="2525503"/>
            <a:ext cx="3735388" cy="1752600"/>
            <a:chOff x="1680" y="2064"/>
            <a:chExt cx="2353" cy="1104"/>
          </a:xfrm>
        </p:grpSpPr>
        <p:sp>
          <p:nvSpPr>
            <p:cNvPr id="76" name="Line 4">
              <a:extLst>
                <a:ext uri="{FF2B5EF4-FFF2-40B4-BE49-F238E27FC236}">
                  <a16:creationId xmlns:a16="http://schemas.microsoft.com/office/drawing/2014/main" id="{BE851DB2-13DB-44C5-9C39-A398C2034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2832"/>
              <a:ext cx="20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5">
              <a:extLst>
                <a:ext uri="{FF2B5EF4-FFF2-40B4-BE49-F238E27FC236}">
                  <a16:creationId xmlns:a16="http://schemas.microsoft.com/office/drawing/2014/main" id="{3D5D36EA-2182-48F3-B51B-1F6D0A4E8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4" y="2352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6">
              <a:extLst>
                <a:ext uri="{FF2B5EF4-FFF2-40B4-BE49-F238E27FC236}">
                  <a16:creationId xmlns:a16="http://schemas.microsoft.com/office/drawing/2014/main" id="{767B5131-4962-4AF0-A751-960DBF196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2544"/>
              <a:ext cx="1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">
              <a:extLst>
                <a:ext uri="{FF2B5EF4-FFF2-40B4-BE49-F238E27FC236}">
                  <a16:creationId xmlns:a16="http://schemas.microsoft.com/office/drawing/2014/main" id="{3B8739B4-C386-4C8F-821D-EA10A0CE7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8">
              <a:extLst>
                <a:ext uri="{FF2B5EF4-FFF2-40B4-BE49-F238E27FC236}">
                  <a16:creationId xmlns:a16="http://schemas.microsoft.com/office/drawing/2014/main" id="{7BCF63F7-384E-42B7-9E49-40AEA357F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0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有理数点</a:t>
              </a: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9">
              <a:extLst>
                <a:ext uri="{FF2B5EF4-FFF2-40B4-BE49-F238E27FC236}">
                  <a16:creationId xmlns:a16="http://schemas.microsoft.com/office/drawing/2014/main" id="{3D83AC4F-AD02-463B-B828-828EC50F0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80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无理数点</a:t>
              </a: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10">
              <a:extLst>
                <a:ext uri="{FF2B5EF4-FFF2-40B4-BE49-F238E27FC236}">
                  <a16:creationId xmlns:a16="http://schemas.microsoft.com/office/drawing/2014/main" id="{82E26800-0A0C-4419-B445-C917AD31E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2688"/>
              <a:ext cx="1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•</a:t>
              </a:r>
            </a:p>
          </p:txBody>
        </p:sp>
        <p:sp>
          <p:nvSpPr>
            <p:cNvPr id="83" name="Text Box 11">
              <a:extLst>
                <a:ext uri="{FF2B5EF4-FFF2-40B4-BE49-F238E27FC236}">
                  <a16:creationId xmlns:a16="http://schemas.microsoft.com/office/drawing/2014/main" id="{3614E28D-06EE-4943-8C86-DEDD3BD74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508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4" name="Text Box 12">
              <a:extLst>
                <a:ext uri="{FF2B5EF4-FFF2-40B4-BE49-F238E27FC236}">
                  <a16:creationId xmlns:a16="http://schemas.microsoft.com/office/drawing/2014/main" id="{69D2F294-43C7-4973-B731-B38059EB3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latinLnBrk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Text Box 13">
              <a:extLst>
                <a:ext uri="{FF2B5EF4-FFF2-40B4-BE49-F238E27FC236}">
                  <a16:creationId xmlns:a16="http://schemas.microsoft.com/office/drawing/2014/main" id="{EDA11BE7-B311-4103-8AB7-C6A3DE8E7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206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latinLnBrk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Text Box 14">
              <a:extLst>
                <a:ext uri="{FF2B5EF4-FFF2-40B4-BE49-F238E27FC236}">
                  <a16:creationId xmlns:a16="http://schemas.microsoft.com/office/drawing/2014/main" id="{62798F9E-BBA6-4154-837F-F7DB60E17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2" y="27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latinLnBrk="0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3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100"/>
          <p:cNvSpPr/>
          <p:nvPr/>
        </p:nvSpPr>
        <p:spPr>
          <a:xfrm>
            <a:off x="-90487" y="1730375"/>
            <a:ext cx="1647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字魂59号-创粗黑" charset="0"/>
                <a:ea typeface="+mn-ea"/>
                <a:cs typeface="字魂59号-创粗黑" charset="0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26" name="文本框 18"/>
          <p:cNvSpPr txBox="1"/>
          <p:nvPr/>
        </p:nvSpPr>
        <p:spPr>
          <a:xfrm>
            <a:off x="612130" y="908196"/>
            <a:ext cx="41767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隐函数：</a:t>
            </a:r>
          </a:p>
        </p:txBody>
      </p:sp>
      <p:sp>
        <p:nvSpPr>
          <p:cNvPr id="23556" name="Rectangle 310"/>
          <p:cNvSpPr/>
          <p:nvPr/>
        </p:nvSpPr>
        <p:spPr>
          <a:xfrm>
            <a:off x="0" y="0"/>
            <a:ext cx="9001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>
            <a:spAutoFit/>
          </a:bodyPr>
          <a:lstStyle/>
          <a:p>
            <a:endParaRPr lang="zh-CN" altLang="en-US">
              <a:latin typeface="字魂59号-创粗黑" charset="0"/>
              <a:ea typeface="字魂59号-创粗黑" charset="0"/>
            </a:endParaRPr>
          </a:p>
        </p:txBody>
      </p:sp>
      <p:sp>
        <p:nvSpPr>
          <p:cNvPr id="23557" name="Rectangle 312"/>
          <p:cNvSpPr/>
          <p:nvPr/>
        </p:nvSpPr>
        <p:spPr>
          <a:xfrm>
            <a:off x="0" y="0"/>
            <a:ext cx="9001125" cy="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>
            <a:spAutoFit/>
          </a:bodyPr>
          <a:lstStyle/>
          <a:p>
            <a:endParaRPr lang="zh-CN" altLang="en-US">
              <a:latin typeface="字魂59号-创粗黑" charset="0"/>
              <a:ea typeface="字魂59号-创粗黑" charset="0"/>
            </a:endParaRPr>
          </a:p>
        </p:txBody>
      </p:sp>
      <p:sp>
        <p:nvSpPr>
          <p:cNvPr id="23558" name="TextBox 8"/>
          <p:cNvSpPr txBox="1"/>
          <p:nvPr/>
        </p:nvSpPr>
        <p:spPr>
          <a:xfrm>
            <a:off x="755650" y="144463"/>
            <a:ext cx="6210300" cy="3079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pPr defTabSz="638175"/>
            <a:r>
              <a:rPr lang="zh-CN" altLang="en-US" sz="2000" b="1" dirty="0">
                <a:solidFill>
                  <a:srgbClr val="595959"/>
                </a:solidFill>
                <a:latin typeface="字魂59号-创粗黑" charset="0"/>
                <a:ea typeface="+mn-ea"/>
                <a:cs typeface="字魂59号-创粗黑" charset="0"/>
                <a:sym typeface="字魂59号-创粗黑" charset="0"/>
              </a:rPr>
              <a:t>隐函数及由参数方程所确定的函数的导数  相关变化率 </a:t>
            </a:r>
            <a:endParaRPr lang="zh-CN" altLang="en-US" sz="2000" b="1" dirty="0">
              <a:solidFill>
                <a:srgbClr val="595959"/>
              </a:solidFill>
              <a:latin typeface="字魂59号-创粗黑" charset="0"/>
              <a:ea typeface="字魂59号-创粗黑" charset="0"/>
              <a:sym typeface="字魂59号-创粗黑" charset="0"/>
            </a:endParaRPr>
          </a:p>
        </p:txBody>
      </p:sp>
      <p:grpSp>
        <p:nvGrpSpPr>
          <p:cNvPr id="20487" name="组合 53"/>
          <p:cNvGrpSpPr/>
          <p:nvPr/>
        </p:nvGrpSpPr>
        <p:grpSpPr>
          <a:xfrm>
            <a:off x="1662113" y="1730375"/>
            <a:ext cx="7064375" cy="458788"/>
            <a:chOff x="2618" y="2724"/>
            <a:chExt cx="11124" cy="724"/>
          </a:xfrm>
        </p:grpSpPr>
        <p:sp>
          <p:nvSpPr>
            <p:cNvPr id="7" name="矩形 14"/>
            <p:cNvSpPr/>
            <p:nvPr/>
          </p:nvSpPr>
          <p:spPr>
            <a:xfrm>
              <a:off x="2618" y="2724"/>
              <a:ext cx="1112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fontAlgn="base"/>
              <a:r>
                <a:rPr altLang="zh-CN" sz="2400" u="dbl" strike="noStrike" noProof="1">
                  <a:solidFill>
                    <a:schemeClr val="tx1"/>
                  </a:solidFill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显函数</a:t>
              </a:r>
              <a:r>
                <a:rPr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：形如          的函数形式</a:t>
              </a:r>
              <a:r>
                <a:rPr lang="en-US"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  <a:r>
                <a:rPr altLang="zh-CN" sz="2400" strike="noStrike" noProof="1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如                            .</a:t>
              </a:r>
              <a:endParaRPr altLang="zh-CN" sz="2400" strike="noStrike" noProof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61" name="对象 -2147482624"/>
            <p:cNvGraphicFramePr>
              <a:graphicFrameLocks noChangeAspect="1"/>
            </p:cNvGraphicFramePr>
            <p:nvPr/>
          </p:nvGraphicFramePr>
          <p:xfrm>
            <a:off x="5672" y="2829"/>
            <a:ext cx="1053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64" r:id="rId4" imgW="583565" imgH="203200" progId="Equation.3">
                    <p:embed/>
                  </p:oleObj>
                </mc:Choice>
                <mc:Fallback>
                  <p:oleObj r:id="rId4" imgW="583565" imgH="203200" progId="Equation.3">
                    <p:embed/>
                    <p:pic>
                      <p:nvPicPr>
                        <p:cNvPr id="23561" name="对象 -21474826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672" y="2829"/>
                          <a:ext cx="1053" cy="5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对象 -2147482622"/>
            <p:cNvGraphicFramePr>
              <a:graphicFrameLocks noChangeAspect="1"/>
            </p:cNvGraphicFramePr>
            <p:nvPr/>
          </p:nvGraphicFramePr>
          <p:xfrm>
            <a:off x="10036" y="2829"/>
            <a:ext cx="3094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65" r:id="rId6" imgW="1371600" imgH="228600" progId="Equation.3">
                    <p:embed/>
                  </p:oleObj>
                </mc:Choice>
                <mc:Fallback>
                  <p:oleObj r:id="rId6" imgW="1371600" imgH="228600" progId="Equation.3">
                    <p:embed/>
                    <p:pic>
                      <p:nvPicPr>
                        <p:cNvPr id="23562" name="对象 -21474826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036" y="2829"/>
                          <a:ext cx="3094" cy="5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1" name="组合 22"/>
          <p:cNvGrpSpPr/>
          <p:nvPr/>
        </p:nvGrpSpPr>
        <p:grpSpPr>
          <a:xfrm>
            <a:off x="1662113" y="2254250"/>
            <a:ext cx="7910512" cy="1000125"/>
            <a:chOff x="562" y="3969"/>
            <a:chExt cx="12456" cy="1576"/>
          </a:xfrm>
        </p:grpSpPr>
        <p:grpSp>
          <p:nvGrpSpPr>
            <p:cNvPr id="23564" name="组合 17"/>
            <p:cNvGrpSpPr/>
            <p:nvPr/>
          </p:nvGrpSpPr>
          <p:grpSpPr>
            <a:xfrm>
              <a:off x="562" y="3969"/>
              <a:ext cx="12456" cy="1576"/>
              <a:chOff x="670" y="1187"/>
              <a:chExt cx="12456" cy="1576"/>
            </a:xfrm>
          </p:grpSpPr>
          <p:sp>
            <p:nvSpPr>
              <p:cNvPr id="45172" name="矩形 100"/>
              <p:cNvSpPr/>
              <p:nvPr/>
            </p:nvSpPr>
            <p:spPr>
              <a:xfrm>
                <a:off x="670" y="1187"/>
                <a:ext cx="12252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base"/>
                <a:r>
                  <a:rPr sz="2400" u="dbl" strike="noStrike" noProof="1">
                    <a:solidFill>
                      <a:schemeClr val="tx1"/>
                    </a:solidFill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隐函数</a:t>
                </a:r>
                <a:r>
                  <a:rPr sz="2400" strike="noStrike" noProof="1"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：由方程       所确定的函数形式</a:t>
                </a:r>
                <a:r>
                  <a:rPr lang="en-US" sz="2400" strike="noStrike" noProof="1"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.</a:t>
                </a:r>
                <a:r>
                  <a:rPr sz="2400" strike="noStrike" noProof="1"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如方程</a:t>
                </a:r>
                <a:endParaRPr sz="2400" strike="noStrike" noProof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3566" name="矩形 100"/>
              <p:cNvSpPr/>
              <p:nvPr/>
            </p:nvSpPr>
            <p:spPr>
              <a:xfrm>
                <a:off x="2726" y="2038"/>
                <a:ext cx="1040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3567" name="对象 18"/>
            <p:cNvGraphicFramePr>
              <a:graphicFrameLocks noChangeAspect="1"/>
            </p:cNvGraphicFramePr>
            <p:nvPr/>
          </p:nvGraphicFramePr>
          <p:xfrm>
            <a:off x="2660" y="4695"/>
            <a:ext cx="2009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66" r:id="rId8" imgW="850265" imgH="228600" progId="Equation.3">
                    <p:embed/>
                  </p:oleObj>
                </mc:Choice>
                <mc:Fallback>
                  <p:oleObj r:id="rId8" imgW="850265" imgH="228600" progId="Equation.3">
                    <p:embed/>
                    <p:pic>
                      <p:nvPicPr>
                        <p:cNvPr id="23567" name="对象 1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660" y="4695"/>
                          <a:ext cx="2009" cy="5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对象 20"/>
            <p:cNvGraphicFramePr>
              <a:graphicFrameLocks noChangeAspect="1"/>
            </p:cNvGraphicFramePr>
            <p:nvPr/>
          </p:nvGraphicFramePr>
          <p:xfrm>
            <a:off x="4121" y="4124"/>
            <a:ext cx="160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67" r:id="rId10" imgW="723265" imgH="203200" progId="Equation.3">
                    <p:embed/>
                  </p:oleObj>
                </mc:Choice>
                <mc:Fallback>
                  <p:oleObj r:id="rId10" imgW="723265" imgH="203200" progId="Equation.3">
                    <p:embed/>
                    <p:pic>
                      <p:nvPicPr>
                        <p:cNvPr id="23568" name="对象 2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21" y="4124"/>
                          <a:ext cx="1609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7" name="组合 52"/>
          <p:cNvGrpSpPr/>
          <p:nvPr/>
        </p:nvGrpSpPr>
        <p:grpSpPr>
          <a:xfrm>
            <a:off x="1679575" y="3057525"/>
            <a:ext cx="7747000" cy="882650"/>
            <a:chOff x="2670" y="5418"/>
            <a:chExt cx="12200" cy="1391"/>
          </a:xfrm>
        </p:grpSpPr>
        <p:grpSp>
          <p:nvGrpSpPr>
            <p:cNvPr id="23570" name="组合 49"/>
            <p:cNvGrpSpPr/>
            <p:nvPr/>
          </p:nvGrpSpPr>
          <p:grpSpPr>
            <a:xfrm>
              <a:off x="2670" y="5418"/>
              <a:ext cx="12200" cy="1391"/>
              <a:chOff x="881" y="5600"/>
              <a:chExt cx="12200" cy="1391"/>
            </a:xfrm>
          </p:grpSpPr>
          <p:grpSp>
            <p:nvGrpSpPr>
              <p:cNvPr id="23571" name="组合 34"/>
              <p:cNvGrpSpPr/>
              <p:nvPr/>
            </p:nvGrpSpPr>
            <p:grpSpPr>
              <a:xfrm>
                <a:off x="881" y="5600"/>
                <a:ext cx="12200" cy="1391"/>
                <a:chOff x="670" y="1187"/>
                <a:chExt cx="12200" cy="1391"/>
              </a:xfrm>
            </p:grpSpPr>
            <p:sp>
              <p:nvSpPr>
                <p:cNvPr id="36" name="矩形 100"/>
                <p:cNvSpPr/>
                <p:nvPr/>
              </p:nvSpPr>
              <p:spPr>
                <a:xfrm>
                  <a:off x="670" y="1187"/>
                  <a:ext cx="1220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pPr fontAlgn="base"/>
                  <a:r>
                    <a:rPr sz="2400" u="dbl" strike="noStrike" noProof="1">
                      <a:solidFill>
                        <a:schemeClr val="tx1"/>
                      </a:solidFill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隐函数的显化</a:t>
                  </a:r>
                  <a:r>
                    <a:rPr sz="2400" strike="noStrike" noProof="1"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：把一个隐函数化成显函数，即由</a:t>
                  </a:r>
                  <a:endParaRPr sz="2400" strike="noStrike" noProof="1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573" name="矩形 100"/>
                <p:cNvSpPr/>
                <p:nvPr/>
              </p:nvSpPr>
              <p:spPr>
                <a:xfrm>
                  <a:off x="3844" y="1853"/>
                  <a:ext cx="560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    </a:t>
                  </a:r>
                  <a:r>
                    <a:rPr lang="zh-CN" altLang="zh-CN" sz="2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解出      .</a:t>
                  </a:r>
                </a:p>
              </p:txBody>
            </p:sp>
          </p:grpSp>
          <p:graphicFrame>
            <p:nvGraphicFramePr>
              <p:cNvPr id="23574" name="对象 47"/>
              <p:cNvGraphicFramePr>
                <a:graphicFrameLocks noChangeAspect="1"/>
              </p:cNvGraphicFramePr>
              <p:nvPr/>
            </p:nvGraphicFramePr>
            <p:xfrm>
              <a:off x="7072" y="6424"/>
              <a:ext cx="1374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668" r:id="rId12" imgW="621665" imgH="203200" progId="Equation.3">
                      <p:embed/>
                    </p:oleObj>
                  </mc:Choice>
                  <mc:Fallback>
                    <p:oleObj r:id="rId12" imgW="621665" imgH="203200" progId="Equation.3">
                      <p:embed/>
                      <p:pic>
                        <p:nvPicPr>
                          <p:cNvPr id="23574" name="对象 47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7072" y="6424"/>
                            <a:ext cx="1374" cy="4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75" name="对象 50"/>
            <p:cNvGraphicFramePr>
              <a:graphicFrameLocks noChangeAspect="1"/>
            </p:cNvGraphicFramePr>
            <p:nvPr/>
          </p:nvGraphicFramePr>
          <p:xfrm>
            <a:off x="6316" y="6242"/>
            <a:ext cx="143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69" r:id="rId14" imgW="710565" imgH="203200" progId="Equation.3">
                    <p:embed/>
                  </p:oleObj>
                </mc:Choice>
                <mc:Fallback>
                  <p:oleObj r:id="rId14" imgW="710565" imgH="203200" progId="Equation.3">
                    <p:embed/>
                    <p:pic>
                      <p:nvPicPr>
                        <p:cNvPr id="23575" name="对象 5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316" y="6242"/>
                          <a:ext cx="1434" cy="4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2" name="矩形 44"/>
          <p:cNvSpPr/>
          <p:nvPr/>
        </p:nvSpPr>
        <p:spPr>
          <a:xfrm>
            <a:off x="747713" y="3940175"/>
            <a:ext cx="7505700" cy="5762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字魂59号-创粗黑" charset="0"/>
              </a:rPr>
              <a:t>问题：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字魂59号-创粗黑" charset="0"/>
              </a:rPr>
              <a:t>是不是所有的隐函数均可以显化？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字魂59号-创粗黑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" grpId="0"/>
      <p:bldP spid="17426" grpId="0"/>
      <p:bldP spid="21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" name="文本框 18"/>
          <p:cNvSpPr txBox="1"/>
          <p:nvPr/>
        </p:nvSpPr>
        <p:spPr>
          <a:xfrm>
            <a:off x="592138" y="720725"/>
            <a:ext cx="58912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参数方程</a:t>
            </a:r>
          </a:p>
        </p:txBody>
      </p:sp>
      <p:sp>
        <p:nvSpPr>
          <p:cNvPr id="50178" name="Rectangle 310"/>
          <p:cNvSpPr/>
          <p:nvPr/>
        </p:nvSpPr>
        <p:spPr>
          <a:xfrm>
            <a:off x="0" y="0"/>
            <a:ext cx="9001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>
            <a:spAutoFit/>
          </a:bodyPr>
          <a:lstStyle/>
          <a:p>
            <a:endParaRPr lang="zh-CN" altLang="en-US">
              <a:latin typeface="字魂59号-创粗黑" charset="0"/>
              <a:ea typeface="字魂59号-创粗黑" charset="0"/>
            </a:endParaRPr>
          </a:p>
        </p:txBody>
      </p:sp>
      <p:sp>
        <p:nvSpPr>
          <p:cNvPr id="50179" name="Rectangle 312"/>
          <p:cNvSpPr/>
          <p:nvPr/>
        </p:nvSpPr>
        <p:spPr>
          <a:xfrm>
            <a:off x="0" y="0"/>
            <a:ext cx="9001125" cy="0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>
            <a:spAutoFit/>
          </a:bodyPr>
          <a:lstStyle/>
          <a:p>
            <a:endParaRPr lang="zh-CN" altLang="en-US">
              <a:latin typeface="字魂59号-创粗黑" charset="0"/>
              <a:ea typeface="字魂59号-创粗黑" charset="0"/>
            </a:endParaRPr>
          </a:p>
        </p:txBody>
      </p:sp>
      <p:sp>
        <p:nvSpPr>
          <p:cNvPr id="50180" name="TextBox 8"/>
          <p:cNvSpPr txBox="1"/>
          <p:nvPr/>
        </p:nvSpPr>
        <p:spPr>
          <a:xfrm>
            <a:off x="755650" y="144463"/>
            <a:ext cx="6210300" cy="3079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>
            <a:spAutoFit/>
          </a:bodyPr>
          <a:lstStyle/>
          <a:p>
            <a:pPr defTabSz="638175"/>
            <a:r>
              <a:rPr lang="zh-CN" altLang="en-US" sz="2000" b="1" dirty="0">
                <a:solidFill>
                  <a:srgbClr val="595959"/>
                </a:solidFill>
                <a:latin typeface="字魂59号-创粗黑" charset="0"/>
                <a:ea typeface="+mn-ea"/>
                <a:cs typeface="字魂59号-创粗黑" charset="0"/>
                <a:sym typeface="字魂59号-创粗黑" charset="0"/>
              </a:rPr>
              <a:t>隐函数及由参数方程所确定的函数的导数  相关变化率 </a:t>
            </a:r>
            <a:endParaRPr lang="zh-CN" altLang="en-US" sz="2000" b="1" dirty="0">
              <a:solidFill>
                <a:srgbClr val="595959"/>
              </a:solidFill>
              <a:latin typeface="字魂59号-创粗黑" charset="0"/>
              <a:ea typeface="字魂59号-创粗黑" charset="0"/>
              <a:sym typeface="字魂59号-创粗黑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06413" y="1181100"/>
            <a:ext cx="7747000" cy="1093788"/>
            <a:chOff x="798" y="1860"/>
            <a:chExt cx="12200" cy="1722"/>
          </a:xfrm>
        </p:grpSpPr>
        <p:grpSp>
          <p:nvGrpSpPr>
            <p:cNvPr id="50183" name="组合 34"/>
            <p:cNvGrpSpPr/>
            <p:nvPr/>
          </p:nvGrpSpPr>
          <p:grpSpPr>
            <a:xfrm>
              <a:off x="798" y="2040"/>
              <a:ext cx="12200" cy="1541"/>
              <a:chOff x="670" y="1187"/>
              <a:chExt cx="12200" cy="1543"/>
            </a:xfrm>
          </p:grpSpPr>
          <p:sp>
            <p:nvSpPr>
              <p:cNvPr id="50184" name="矩形 100"/>
              <p:cNvSpPr/>
              <p:nvPr/>
            </p:nvSpPr>
            <p:spPr>
              <a:xfrm>
                <a:off x="670" y="1187"/>
                <a:ext cx="12200" cy="7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定义：</a:t>
                </a:r>
                <a:r>
                  <a:rPr 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若参数方程       确定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间的函数关系，称此</a:t>
                </a:r>
              </a:p>
            </p:txBody>
          </p:sp>
          <p:sp>
            <p:nvSpPr>
              <p:cNvPr id="50185" name="矩形 100"/>
              <p:cNvSpPr/>
              <p:nvPr/>
            </p:nvSpPr>
            <p:spPr>
              <a:xfrm>
                <a:off x="2182" y="2004"/>
                <a:ext cx="10235" cy="7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函数关系表达的函数为由参数方程确定的函数.                  </a:t>
                </a:r>
                <a:endPara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50186" name="对象 -2147482538"/>
            <p:cNvGraphicFramePr>
              <a:graphicFrameLocks noChangeAspect="1"/>
            </p:cNvGraphicFramePr>
            <p:nvPr/>
          </p:nvGraphicFramePr>
          <p:xfrm>
            <a:off x="4894" y="1860"/>
            <a:ext cx="1355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02" r:id="rId4" imgW="622300" imgH="457200" progId="Equation.3">
                    <p:embed/>
                  </p:oleObj>
                </mc:Choice>
                <mc:Fallback>
                  <p:oleObj r:id="rId4" imgW="622300" imgH="457200" progId="Equation.3">
                    <p:embed/>
                    <p:pic>
                      <p:nvPicPr>
                        <p:cNvPr id="50186" name="对象 -214748253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94" y="1860"/>
                          <a:ext cx="1355" cy="9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4592095" y="2464694"/>
            <a:ext cx="2939813" cy="892175"/>
            <a:chOff x="-850" y="3607"/>
            <a:chExt cx="4628" cy="1405"/>
          </a:xfrm>
        </p:grpSpPr>
        <p:sp>
          <p:nvSpPr>
            <p:cNvPr id="50188" name="矩形 100"/>
            <p:cNvSpPr/>
            <p:nvPr/>
          </p:nvSpPr>
          <p:spPr>
            <a:xfrm>
              <a:off x="933" y="3607"/>
              <a:ext cx="284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dirty="0">
                  <a:latin typeface="字魂59号-创粗黑" charset="0"/>
                  <a:ea typeface="+mn-ea"/>
                  <a:cs typeface="字魂59号-创粗黑" charset="0"/>
                </a:rPr>
                <a:t> 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0189" name="对象 -21474825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2751660"/>
                </p:ext>
              </p:extLst>
            </p:nvPr>
          </p:nvGraphicFramePr>
          <p:xfrm>
            <a:off x="-850" y="3872"/>
            <a:ext cx="1954" cy="1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03" name="Equation" r:id="rId6" imgW="825480" imgH="482400" progId="Equation.DSMT4">
                    <p:embed/>
                  </p:oleObj>
                </mc:Choice>
                <mc:Fallback>
                  <p:oleObj name="Equation" r:id="rId6" imgW="825480" imgH="482400" progId="Equation.DSMT4">
                    <p:embed/>
                    <p:pic>
                      <p:nvPicPr>
                        <p:cNvPr id="50189" name="对象 -214748253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-850" y="3872"/>
                          <a:ext cx="1954" cy="1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5D21C5E-B78C-4568-A27B-C9C3BD5E5C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140" y="3013877"/>
            <a:ext cx="2247619" cy="1881973"/>
          </a:xfrm>
          <a:prstGeom prst="rect">
            <a:avLst/>
          </a:prstGeom>
        </p:spPr>
      </p:pic>
      <p:graphicFrame>
        <p:nvGraphicFramePr>
          <p:cNvPr id="18" name="对象 -2147482535">
            <a:extLst>
              <a:ext uri="{FF2B5EF4-FFF2-40B4-BE49-F238E27FC236}">
                <a16:creationId xmlns:a16="http://schemas.microsoft.com/office/drawing/2014/main" id="{21A48E0A-1B27-4695-A8EA-EB95847EE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116022"/>
              </p:ext>
            </p:extLst>
          </p:nvPr>
        </p:nvGraphicFramePr>
        <p:xfrm>
          <a:off x="1954847" y="2651977"/>
          <a:ext cx="15668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4" name="Equation" r:id="rId9" imgW="1041120" imgH="457200" progId="Equation.DSMT4">
                  <p:embed/>
                </p:oleObj>
              </mc:Choice>
              <mc:Fallback>
                <p:oleObj name="Equation" r:id="rId9" imgW="1041120" imgH="457200" progId="Equation.DSMT4">
                  <p:embed/>
                  <p:pic>
                    <p:nvPicPr>
                      <p:cNvPr id="50189" name="对象 -21474825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4847" y="2651977"/>
                        <a:ext cx="1566863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FA775D9-41EA-4AA1-B3D6-A2A37958D5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43" y="3390582"/>
            <a:ext cx="2342857" cy="14380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8"/>
          <p:cNvSpPr txBox="1"/>
          <p:nvPr/>
        </p:nvSpPr>
        <p:spPr>
          <a:xfrm>
            <a:off x="684138" y="144848"/>
            <a:ext cx="571793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第一章 函数与极限</a:t>
            </a:r>
          </a:p>
        </p:txBody>
      </p:sp>
      <p:sp>
        <p:nvSpPr>
          <p:cNvPr id="34" name="Rectangle 445"/>
          <p:cNvSpPr txBox="1">
            <a:spLocks noChangeArrowheads="1"/>
          </p:cNvSpPr>
          <p:nvPr/>
        </p:nvSpPr>
        <p:spPr>
          <a:xfrm>
            <a:off x="912960" y="821003"/>
            <a:ext cx="6467922" cy="61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第一节  函数与极限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892054" y="1656060"/>
            <a:ext cx="1553085" cy="465501"/>
            <a:chOff x="939980" y="1940351"/>
            <a:chExt cx="1553085" cy="465501"/>
          </a:xfrm>
        </p:grpSpPr>
        <p:sp>
          <p:nvSpPr>
            <p:cNvPr id="36" name="文本框 18"/>
            <p:cNvSpPr txBox="1"/>
            <p:nvPr/>
          </p:nvSpPr>
          <p:spPr>
            <a:xfrm>
              <a:off x="1692846" y="194035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集合</a:t>
              </a:r>
            </a:p>
          </p:txBody>
        </p:sp>
        <p:sp>
          <p:nvSpPr>
            <p:cNvPr id="37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7925" y="2032559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38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9980" y="2009509"/>
              <a:ext cx="602196" cy="331022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9777" y="1944187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02482" y="2880196"/>
            <a:ext cx="3095809" cy="467465"/>
            <a:chOff x="933615" y="2826051"/>
            <a:chExt cx="3095809" cy="467465"/>
          </a:xfrm>
        </p:grpSpPr>
        <p:sp>
          <p:nvSpPr>
            <p:cNvPr id="49" name="文本框 18"/>
            <p:cNvSpPr txBox="1"/>
            <p:nvPr/>
          </p:nvSpPr>
          <p:spPr>
            <a:xfrm>
              <a:off x="1690322" y="282605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函数的几种特性</a:t>
              </a:r>
            </a:p>
          </p:txBody>
        </p:sp>
        <p:sp>
          <p:nvSpPr>
            <p:cNvPr id="50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1560" y="2920223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1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3615" y="2897173"/>
              <a:ext cx="602196" cy="331022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3412" y="2831851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93685" y="2232124"/>
            <a:ext cx="1612681" cy="489767"/>
            <a:chOff x="4664986" y="1938990"/>
            <a:chExt cx="1612681" cy="489767"/>
          </a:xfrm>
        </p:grpSpPr>
        <p:sp>
          <p:nvSpPr>
            <p:cNvPr id="40" name="文本框 18"/>
            <p:cNvSpPr txBox="1"/>
            <p:nvPr/>
          </p:nvSpPr>
          <p:spPr>
            <a:xfrm>
              <a:off x="5477448" y="193899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函数</a:t>
              </a:r>
            </a:p>
          </p:txBody>
        </p:sp>
        <p:sp>
          <p:nvSpPr>
            <p:cNvPr id="41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5032931" y="2055464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2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4664986" y="2032414"/>
              <a:ext cx="602196" cy="331022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4783" y="1967092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16386" y="3456260"/>
            <a:ext cx="2228234" cy="489767"/>
            <a:chOff x="4664986" y="1938990"/>
            <a:chExt cx="2228234" cy="489767"/>
          </a:xfrm>
        </p:grpSpPr>
        <p:sp>
          <p:nvSpPr>
            <p:cNvPr id="28" name="文本框 18"/>
            <p:cNvSpPr txBox="1"/>
            <p:nvPr/>
          </p:nvSpPr>
          <p:spPr>
            <a:xfrm>
              <a:off x="5477448" y="193899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初等函数</a:t>
              </a:r>
            </a:p>
          </p:txBody>
        </p:sp>
        <p:sp>
          <p:nvSpPr>
            <p:cNvPr id="31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5032931" y="2055464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4664986" y="2032414"/>
              <a:ext cx="602196" cy="331022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24783" y="1967092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916386" y="4068915"/>
            <a:ext cx="2172479" cy="467465"/>
            <a:chOff x="933615" y="2826051"/>
            <a:chExt cx="2172479" cy="467465"/>
          </a:xfrm>
        </p:grpSpPr>
        <p:sp>
          <p:nvSpPr>
            <p:cNvPr id="26" name="文本框 18"/>
            <p:cNvSpPr txBox="1"/>
            <p:nvPr/>
          </p:nvSpPr>
          <p:spPr>
            <a:xfrm>
              <a:off x="1690322" y="282605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内容小结</a:t>
              </a:r>
            </a:p>
          </p:txBody>
        </p:sp>
        <p:sp>
          <p:nvSpPr>
            <p:cNvPr id="29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1560" y="2920223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0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3615" y="2897173"/>
              <a:ext cx="602196" cy="331022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3412" y="2831851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0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396106" y="791964"/>
            <a:ext cx="417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三、函数</a:t>
            </a:r>
            <a:r>
              <a:rPr lang="zh-CN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的几种特性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540122" y="1368028"/>
            <a:ext cx="6696744" cy="461665"/>
            <a:chOff x="540122" y="1368028"/>
            <a:chExt cx="6696744" cy="461665"/>
          </a:xfrm>
        </p:grpSpPr>
        <p:sp>
          <p:nvSpPr>
            <p:cNvPr id="7" name="矩形 6"/>
            <p:cNvSpPr/>
            <p:nvPr/>
          </p:nvSpPr>
          <p:spPr>
            <a:xfrm>
              <a:off x="540122" y="1368028"/>
              <a:ext cx="6696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符号：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─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任意确定的，任意给定的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r>
                <a:rPr lang="zh-CN" altLang="en-US" sz="2400" b="1" dirty="0"/>
                <a:t> 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─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存在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80292"/>
                </p:ext>
              </p:extLst>
            </p:nvPr>
          </p:nvGraphicFramePr>
          <p:xfrm>
            <a:off x="1476226" y="1440036"/>
            <a:ext cx="268360" cy="29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5" name="Equation" r:id="rId4" imgW="152268" imgH="164957" progId="Equation.DSMT4">
                    <p:embed/>
                  </p:oleObj>
                </mc:Choice>
                <mc:Fallback>
                  <p:oleObj name="Equation" r:id="rId4" imgW="152268" imgH="164957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226" y="1440036"/>
                          <a:ext cx="268360" cy="2963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5138150"/>
                </p:ext>
              </p:extLst>
            </p:nvPr>
          </p:nvGraphicFramePr>
          <p:xfrm>
            <a:off x="5572215" y="1512044"/>
            <a:ext cx="224491" cy="279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6" name="Equation" r:id="rId6" imgW="126835" imgH="152202" progId="Equation.DSMT4">
                    <p:embed/>
                  </p:oleObj>
                </mc:Choice>
                <mc:Fallback>
                  <p:oleObj name="Equation" r:id="rId6" imgW="126835" imgH="15220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215" y="1512044"/>
                          <a:ext cx="224491" cy="2798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5940722" y="2634555"/>
            <a:ext cx="1872208" cy="461665"/>
            <a:chOff x="5940722" y="2634555"/>
            <a:chExt cx="1872208" cy="461665"/>
          </a:xfrm>
        </p:grpSpPr>
        <p:sp>
          <p:nvSpPr>
            <p:cNvPr id="55" name="矩形 54"/>
            <p:cNvSpPr/>
            <p:nvPr/>
          </p:nvSpPr>
          <p:spPr>
            <a:xfrm>
              <a:off x="5940722" y="2634555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则称函数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2650173"/>
                </p:ext>
              </p:extLst>
            </p:nvPr>
          </p:nvGraphicFramePr>
          <p:xfrm>
            <a:off x="7236866" y="2713703"/>
            <a:ext cx="576064" cy="346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7" name="Equation" r:id="rId8" imgW="342751" imgH="203112" progId="Equation.DSMT4">
                    <p:embed/>
                  </p:oleObj>
                </mc:Choice>
                <mc:Fallback>
                  <p:oleObj name="Equation" r:id="rId8" imgW="342751" imgH="203112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866" y="2713703"/>
                          <a:ext cx="576064" cy="3467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96107" y="1872084"/>
            <a:ext cx="7772220" cy="559769"/>
            <a:chOff x="396107" y="1872084"/>
            <a:chExt cx="7772220" cy="559769"/>
          </a:xfrm>
        </p:grpSpPr>
        <p:sp>
          <p:nvSpPr>
            <p:cNvPr id="62" name="矩形 61"/>
            <p:cNvSpPr/>
            <p:nvPr/>
          </p:nvSpPr>
          <p:spPr>
            <a:xfrm>
              <a:off x="396107" y="1872084"/>
              <a:ext cx="4320480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字魂59号-创粗黑" charset="0"/>
                </a:rPr>
                <a:t>1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字魂59号-创粗黑" charset="0"/>
                </a:rPr>
                <a:t>、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函数的有界性：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endPara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9807722"/>
                </p:ext>
              </p:extLst>
            </p:nvPr>
          </p:nvGraphicFramePr>
          <p:xfrm>
            <a:off x="3996506" y="2071826"/>
            <a:ext cx="576064" cy="346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8" name="Equation" r:id="rId10" imgW="342751" imgH="203112" progId="Equation.DSMT4">
                    <p:embed/>
                  </p:oleObj>
                </mc:Choice>
                <mc:Fallback>
                  <p:oleObj name="Equation" r:id="rId10" imgW="342751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506" y="2071826"/>
                          <a:ext cx="576064" cy="3467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14942"/>
                </p:ext>
              </p:extLst>
            </p:nvPr>
          </p:nvGraphicFramePr>
          <p:xfrm>
            <a:off x="6064994" y="2068364"/>
            <a:ext cx="307776" cy="307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79" name="Equation" r:id="rId11" imgW="164885" imgH="164885" progId="Equation.DSMT4">
                    <p:embed/>
                  </p:oleObj>
                </mc:Choice>
                <mc:Fallback>
                  <p:oleObj name="Equation" r:id="rId11" imgW="164885" imgH="16488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4994" y="2068364"/>
                          <a:ext cx="307776" cy="3077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矩形 43"/>
            <p:cNvSpPr/>
            <p:nvPr/>
          </p:nvSpPr>
          <p:spPr>
            <a:xfrm>
              <a:off x="6444778" y="1964416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数集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0097729"/>
                </p:ext>
              </p:extLst>
            </p:nvPr>
          </p:nvGraphicFramePr>
          <p:xfrm>
            <a:off x="7177806" y="2036424"/>
            <a:ext cx="717144" cy="287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80" name="Equation" r:id="rId13" imgW="418918" imgH="165028" progId="Equation.DSMT4">
                    <p:embed/>
                  </p:oleObj>
                </mc:Choice>
                <mc:Fallback>
                  <p:oleObj name="Equation" r:id="rId13" imgW="418918" imgH="165028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7806" y="2036424"/>
                          <a:ext cx="717144" cy="2879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矩形 70"/>
            <p:cNvSpPr/>
            <p:nvPr/>
          </p:nvSpPr>
          <p:spPr>
            <a:xfrm>
              <a:off x="4500562" y="1964416"/>
              <a:ext cx="21852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的定义域为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26049" y="2633726"/>
            <a:ext cx="6002589" cy="462494"/>
            <a:chOff x="326049" y="2633726"/>
            <a:chExt cx="6002589" cy="462494"/>
          </a:xfrm>
        </p:grpSpPr>
        <p:sp>
          <p:nvSpPr>
            <p:cNvPr id="48" name="矩形 47"/>
            <p:cNvSpPr/>
            <p:nvPr/>
          </p:nvSpPr>
          <p:spPr>
            <a:xfrm>
              <a:off x="326049" y="2633726"/>
              <a:ext cx="29594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若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,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使得对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0531233"/>
                </p:ext>
              </p:extLst>
            </p:nvPr>
          </p:nvGraphicFramePr>
          <p:xfrm>
            <a:off x="1550185" y="2705050"/>
            <a:ext cx="504057" cy="39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81" name="Equation" r:id="rId15" imgW="304668" imgH="228501" progId="Equation.DSMT4">
                    <p:embed/>
                  </p:oleObj>
                </mc:Choice>
                <mc:Fallback>
                  <p:oleObj name="Equation" r:id="rId15" imgW="304668" imgH="228501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185" y="2705050"/>
                          <a:ext cx="504057" cy="3911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1714307"/>
                </p:ext>
              </p:extLst>
            </p:nvPr>
          </p:nvGraphicFramePr>
          <p:xfrm>
            <a:off x="3111500" y="2720975"/>
            <a:ext cx="8509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82" name="Equation" r:id="rId17" imgW="482400" imgH="190440" progId="Equation.DSMT4">
                    <p:embed/>
                  </p:oleObj>
                </mc:Choice>
                <mc:Fallback>
                  <p:oleObj name="Equation" r:id="rId17" imgW="482400" imgH="1904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1500" y="2720975"/>
                          <a:ext cx="850900" cy="327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174177"/>
                </p:ext>
              </p:extLst>
            </p:nvPr>
          </p:nvGraphicFramePr>
          <p:xfrm>
            <a:off x="4260034" y="2711028"/>
            <a:ext cx="1032616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83" name="Equation" r:id="rId19" imgW="660400" imgH="228600" progId="Equation.DSMT4">
                    <p:embed/>
                  </p:oleObj>
                </mc:Choice>
                <mc:Fallback>
                  <p:oleObj name="Equation" r:id="rId19" imgW="66040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034" y="2711028"/>
                          <a:ext cx="1032616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矩形 71"/>
            <p:cNvSpPr/>
            <p:nvPr/>
          </p:nvSpPr>
          <p:spPr>
            <a:xfrm>
              <a:off x="3888494" y="263455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有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5220642" y="2634555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成立，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60073" y="3312244"/>
            <a:ext cx="7669905" cy="465683"/>
            <a:chOff x="540122" y="3347888"/>
            <a:chExt cx="7669905" cy="465683"/>
          </a:xfrm>
        </p:grpSpPr>
        <p:sp>
          <p:nvSpPr>
            <p:cNvPr id="74" name="矩形 73"/>
            <p:cNvSpPr/>
            <p:nvPr/>
          </p:nvSpPr>
          <p:spPr>
            <a:xfrm>
              <a:off x="3708474" y="3347888"/>
              <a:ext cx="45015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</a:t>
              </a:r>
              <a:r>
                <a:rPr lang="zh-CN" altLang="en-US" sz="2400" dirty="0"/>
                <a:t>  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在数集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上的一个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上界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0122" y="3347888"/>
              <a:ext cx="3161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在数集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上有上界且</a:t>
              </a:r>
              <a:r>
                <a:rPr lang="en-US" altLang="zh-CN" sz="2400" dirty="0"/>
                <a:t>   </a:t>
              </a:r>
              <a:endParaRPr lang="zh-CN" altLang="zh-CN" sz="2400" dirty="0"/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7395541"/>
                </p:ext>
              </p:extLst>
            </p:nvPr>
          </p:nvGraphicFramePr>
          <p:xfrm>
            <a:off x="1597680" y="3435482"/>
            <a:ext cx="208101" cy="286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84" name="Equation" r:id="rId21" imgW="126780" imgH="164814" progId="Equation.DSMT4">
                    <p:embed/>
                  </p:oleObj>
                </mc:Choice>
                <mc:Fallback>
                  <p:oleObj name="Equation" r:id="rId21" imgW="126780" imgH="164814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680" y="3435482"/>
                          <a:ext cx="208101" cy="2864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998928"/>
                </p:ext>
              </p:extLst>
            </p:nvPr>
          </p:nvGraphicFramePr>
          <p:xfrm>
            <a:off x="3348434" y="3453531"/>
            <a:ext cx="360040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85" name="Equation" r:id="rId23" imgW="228600" imgH="228600" progId="Equation.DSMT4">
                    <p:embed/>
                  </p:oleObj>
                </mc:Choice>
                <mc:Fallback>
                  <p:oleObj name="Equation" r:id="rId23" imgW="22860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434" y="3453531"/>
                          <a:ext cx="360040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5136441"/>
                </p:ext>
              </p:extLst>
            </p:nvPr>
          </p:nvGraphicFramePr>
          <p:xfrm>
            <a:off x="4140522" y="3456260"/>
            <a:ext cx="575245" cy="346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86" name="Equation" r:id="rId25" imgW="342751" imgH="203112" progId="Equation.DSMT4">
                    <p:embed/>
                  </p:oleObj>
                </mc:Choice>
                <mc:Fallback>
                  <p:oleObj name="Equation" r:id="rId25" imgW="342751" imgH="203112" progId="Equation.DSMT4">
                    <p:embed/>
                    <p:pic>
                      <p:nvPicPr>
                        <p:cNvPr id="0" name="对象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522" y="3456260"/>
                          <a:ext cx="575245" cy="346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9503628"/>
                </p:ext>
              </p:extLst>
            </p:nvPr>
          </p:nvGraphicFramePr>
          <p:xfrm>
            <a:off x="5672773" y="3435482"/>
            <a:ext cx="207963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87" name="Equation" r:id="rId26" imgW="126780" imgH="164814" progId="Equation.DSMT4">
                    <p:embed/>
                  </p:oleObj>
                </mc:Choice>
                <mc:Fallback>
                  <p:oleObj name="Equation" r:id="rId26" imgW="126780" imgH="164814" progId="Equation.DSMT4">
                    <p:embed/>
                    <p:pic>
                      <p:nvPicPr>
                        <p:cNvPr id="0" name="对象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2773" y="3435482"/>
                          <a:ext cx="207963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2352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940722" y="719956"/>
            <a:ext cx="1872208" cy="461665"/>
            <a:chOff x="5940722" y="719956"/>
            <a:chExt cx="1872208" cy="461665"/>
          </a:xfrm>
        </p:grpSpPr>
        <p:sp>
          <p:nvSpPr>
            <p:cNvPr id="55" name="矩形 54"/>
            <p:cNvSpPr/>
            <p:nvPr/>
          </p:nvSpPr>
          <p:spPr>
            <a:xfrm>
              <a:off x="5940722" y="71995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则称函数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8955353"/>
                </p:ext>
              </p:extLst>
            </p:nvPr>
          </p:nvGraphicFramePr>
          <p:xfrm>
            <a:off x="7236866" y="799104"/>
            <a:ext cx="576064" cy="346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0" name="Equation" r:id="rId4" imgW="342751" imgH="203112" progId="Equation.DSMT4">
                    <p:embed/>
                  </p:oleObj>
                </mc:Choice>
                <mc:Fallback>
                  <p:oleObj name="Equation" r:id="rId4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866" y="799104"/>
                          <a:ext cx="576064" cy="3467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72170" y="2592164"/>
            <a:ext cx="5884944" cy="461665"/>
            <a:chOff x="1044178" y="2736180"/>
            <a:chExt cx="5884944" cy="461665"/>
          </a:xfrm>
        </p:grpSpPr>
        <p:sp>
          <p:nvSpPr>
            <p:cNvPr id="72" name="矩形 71"/>
            <p:cNvSpPr/>
            <p:nvPr/>
          </p:nvSpPr>
          <p:spPr>
            <a:xfrm>
              <a:off x="1044178" y="2736180"/>
              <a:ext cx="58849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在数集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上为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有界函数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，否则称函数无界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131306"/>
                </p:ext>
              </p:extLst>
            </p:nvPr>
          </p:nvGraphicFramePr>
          <p:xfrm>
            <a:off x="2060213" y="2823774"/>
            <a:ext cx="208101" cy="286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1" name="Equation" r:id="rId6" imgW="126780" imgH="164814" progId="Equation.DSMT4">
                    <p:embed/>
                  </p:oleObj>
                </mc:Choice>
                <mc:Fallback>
                  <p:oleObj name="Equation" r:id="rId6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213" y="2823774"/>
                          <a:ext cx="208101" cy="2864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252090" y="1973689"/>
            <a:ext cx="6191118" cy="461665"/>
            <a:chOff x="252090" y="1973689"/>
            <a:chExt cx="6191118" cy="461665"/>
          </a:xfrm>
        </p:grpSpPr>
        <p:sp>
          <p:nvSpPr>
            <p:cNvPr id="66" name="矩形 65"/>
            <p:cNvSpPr/>
            <p:nvPr/>
          </p:nvSpPr>
          <p:spPr>
            <a:xfrm>
              <a:off x="252090" y="1973689"/>
              <a:ext cx="61911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若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在数集  上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即有上界又有下界</a:t>
              </a:r>
              <a:r>
                <a:rPr lang="zh-CN" altLang="zh-CN" sz="2400" dirty="0"/>
                <a:t>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1" name="对象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0556662"/>
                </p:ext>
              </p:extLst>
            </p:nvPr>
          </p:nvGraphicFramePr>
          <p:xfrm>
            <a:off x="1404218" y="2059032"/>
            <a:ext cx="576064" cy="346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2" name="Equation" r:id="rId8" imgW="342751" imgH="203112" progId="Equation.DSMT4">
                    <p:embed/>
                  </p:oleObj>
                </mc:Choice>
                <mc:Fallback>
                  <p:oleObj name="Equation" r:id="rId8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218" y="2059032"/>
                          <a:ext cx="576064" cy="3467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557743"/>
                </p:ext>
              </p:extLst>
            </p:nvPr>
          </p:nvGraphicFramePr>
          <p:xfrm>
            <a:off x="2988394" y="2087393"/>
            <a:ext cx="207963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3" name="Equation" r:id="rId9" imgW="126780" imgH="164814" progId="Equation.DSMT4">
                    <p:embed/>
                  </p:oleObj>
                </mc:Choice>
                <mc:Fallback>
                  <p:oleObj name="Equation" r:id="rId9" imgW="126780" imgH="164814" progId="Equation.DSMT4">
                    <p:embed/>
                    <p:pic>
                      <p:nvPicPr>
                        <p:cNvPr id="0" name="对象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394" y="2087393"/>
                          <a:ext cx="207963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6093122" y="1986483"/>
            <a:ext cx="1838047" cy="461665"/>
            <a:chOff x="6093122" y="1986483"/>
            <a:chExt cx="1838047" cy="461665"/>
          </a:xfrm>
        </p:grpSpPr>
        <p:sp>
          <p:nvSpPr>
            <p:cNvPr id="70" name="矩形 69"/>
            <p:cNvSpPr/>
            <p:nvPr/>
          </p:nvSpPr>
          <p:spPr>
            <a:xfrm>
              <a:off x="6093122" y="1986483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则称函数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3557703"/>
                </p:ext>
              </p:extLst>
            </p:nvPr>
          </p:nvGraphicFramePr>
          <p:xfrm>
            <a:off x="7356494" y="2089279"/>
            <a:ext cx="5746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4" name="Equation" r:id="rId10" imgW="342751" imgH="203112" progId="Equation.DSMT4">
                    <p:embed/>
                  </p:oleObj>
                </mc:Choice>
                <mc:Fallback>
                  <p:oleObj name="Equation" r:id="rId10" imgW="342751" imgH="203112" progId="Equation.DSMT4">
                    <p:embed/>
                    <p:pic>
                      <p:nvPicPr>
                        <p:cNvPr id="0" name="对象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6494" y="2089279"/>
                          <a:ext cx="574675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7" name="图片 76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58" y="3096220"/>
            <a:ext cx="2273791" cy="1668022"/>
          </a:xfrm>
          <a:prstGeom prst="rect">
            <a:avLst/>
          </a:prstGeom>
        </p:spPr>
      </p:pic>
      <p:pic>
        <p:nvPicPr>
          <p:cNvPr id="78" name="图片 77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00" y="3004409"/>
            <a:ext cx="2244199" cy="1851644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52090" y="719956"/>
            <a:ext cx="6076548" cy="504056"/>
            <a:chOff x="252090" y="719956"/>
            <a:chExt cx="6076548" cy="504056"/>
          </a:xfrm>
        </p:grpSpPr>
        <p:sp>
          <p:nvSpPr>
            <p:cNvPr id="48" name="矩形 47"/>
            <p:cNvSpPr/>
            <p:nvPr/>
          </p:nvSpPr>
          <p:spPr>
            <a:xfrm>
              <a:off x="252090" y="762347"/>
              <a:ext cx="33730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若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,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使得对</a:t>
              </a:r>
              <a:r>
                <a:rPr lang="en-US" altLang="zh-CN" sz="2400" dirty="0"/>
                <a:t>     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1418970"/>
                </p:ext>
              </p:extLst>
            </p:nvPr>
          </p:nvGraphicFramePr>
          <p:xfrm>
            <a:off x="1466850" y="790575"/>
            <a:ext cx="523875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5" name="Equation" r:id="rId13" imgW="317160" imgH="228600" progId="Equation.DSMT4">
                    <p:embed/>
                  </p:oleObj>
                </mc:Choice>
                <mc:Fallback>
                  <p:oleObj name="Equation" r:id="rId13" imgW="317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850" y="790575"/>
                          <a:ext cx="523875" cy="3921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9528154"/>
                </p:ext>
              </p:extLst>
            </p:nvPr>
          </p:nvGraphicFramePr>
          <p:xfrm>
            <a:off x="3052402" y="829666"/>
            <a:ext cx="849312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6" name="Equation" r:id="rId15" imgW="482400" imgH="190440" progId="Equation.DSMT4">
                    <p:embed/>
                  </p:oleObj>
                </mc:Choice>
                <mc:Fallback>
                  <p:oleObj name="Equation" r:id="rId15" imgW="4824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402" y="829666"/>
                          <a:ext cx="849312" cy="327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8946976"/>
                </p:ext>
              </p:extLst>
            </p:nvPr>
          </p:nvGraphicFramePr>
          <p:xfrm>
            <a:off x="4134884" y="796128"/>
            <a:ext cx="1093787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7" name="Equation" r:id="rId17" imgW="698400" imgH="228600" progId="Equation.DSMT4">
                    <p:embed/>
                  </p:oleObj>
                </mc:Choice>
                <mc:Fallback>
                  <p:oleObj name="Equation" r:id="rId17" imgW="698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4884" y="796128"/>
                          <a:ext cx="1093787" cy="3603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矩形 78"/>
            <p:cNvSpPr/>
            <p:nvPr/>
          </p:nvSpPr>
          <p:spPr>
            <a:xfrm>
              <a:off x="3780482" y="71995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有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5220642" y="71995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成立，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72170" y="1368027"/>
            <a:ext cx="7215878" cy="462361"/>
            <a:chOff x="972170" y="1368027"/>
            <a:chExt cx="7215878" cy="462361"/>
          </a:xfrm>
        </p:grpSpPr>
        <p:sp>
          <p:nvSpPr>
            <p:cNvPr id="83" name="矩形 82"/>
            <p:cNvSpPr/>
            <p:nvPr/>
          </p:nvSpPr>
          <p:spPr>
            <a:xfrm>
              <a:off x="4932610" y="1368028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在数集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972170" y="1368028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在数集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上有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下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界且</a:t>
              </a:r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454944"/>
                </p:ext>
              </p:extLst>
            </p:nvPr>
          </p:nvGraphicFramePr>
          <p:xfrm>
            <a:off x="1988205" y="1455622"/>
            <a:ext cx="208101" cy="286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8" name="Equation" r:id="rId19" imgW="126780" imgH="164814" progId="Equation.DSMT4">
                    <p:embed/>
                  </p:oleObj>
                </mc:Choice>
                <mc:Fallback>
                  <p:oleObj name="Equation" r:id="rId19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205" y="1455622"/>
                          <a:ext cx="208101" cy="2864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6320440"/>
                </p:ext>
              </p:extLst>
            </p:nvPr>
          </p:nvGraphicFramePr>
          <p:xfrm>
            <a:off x="3806255" y="1470025"/>
            <a:ext cx="38100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9" name="Equation" r:id="rId20" imgW="241200" imgH="228600" progId="Equation.DSMT4">
                    <p:embed/>
                  </p:oleObj>
                </mc:Choice>
                <mc:Fallback>
                  <p:oleObj name="Equation" r:id="rId20" imgW="24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255" y="1470025"/>
                          <a:ext cx="381000" cy="3603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2677371"/>
                </p:ext>
              </p:extLst>
            </p:nvPr>
          </p:nvGraphicFramePr>
          <p:xfrm>
            <a:off x="4501381" y="1440036"/>
            <a:ext cx="575245" cy="346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0" name="Equation" r:id="rId22" imgW="342751" imgH="203112" progId="Equation.DSMT4">
                    <p:embed/>
                  </p:oleObj>
                </mc:Choice>
                <mc:Fallback>
                  <p:oleObj name="Equation" r:id="rId22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381" y="1440036"/>
                          <a:ext cx="575245" cy="346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6238633"/>
                </p:ext>
              </p:extLst>
            </p:nvPr>
          </p:nvGraphicFramePr>
          <p:xfrm>
            <a:off x="5936624" y="1448942"/>
            <a:ext cx="207963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1" name="Equation" r:id="rId23" imgW="126780" imgH="164814" progId="Equation.DSMT4">
                    <p:embed/>
                  </p:oleObj>
                </mc:Choice>
                <mc:Fallback>
                  <p:oleObj name="Equation" r:id="rId23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6624" y="1448942"/>
                          <a:ext cx="207963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矩形 80"/>
            <p:cNvSpPr/>
            <p:nvPr/>
          </p:nvSpPr>
          <p:spPr>
            <a:xfrm>
              <a:off x="5999628" y="1368027"/>
              <a:ext cx="21884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上的一个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下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界</a:t>
              </a:r>
              <a:r>
                <a:rPr lang="en-US" altLang="zh-CN" sz="2400" dirty="0"/>
                <a:t>.</a:t>
              </a:r>
              <a:endParaRPr lang="zh-CN" altLang="zh-CN" sz="2400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4134884" y="1368028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33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108074" y="1092790"/>
            <a:ext cx="8064896" cy="491262"/>
            <a:chOff x="108074" y="1092790"/>
            <a:chExt cx="8064896" cy="491262"/>
          </a:xfrm>
        </p:grpSpPr>
        <p:grpSp>
          <p:nvGrpSpPr>
            <p:cNvPr id="27" name="组合 26"/>
            <p:cNvGrpSpPr/>
            <p:nvPr/>
          </p:nvGrpSpPr>
          <p:grpSpPr>
            <a:xfrm>
              <a:off x="108074" y="1122387"/>
              <a:ext cx="4031873" cy="461665"/>
              <a:chOff x="108074" y="1122387"/>
              <a:chExt cx="4031873" cy="461665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08074" y="1122387"/>
                <a:ext cx="4031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  （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）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在数集  上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有界</a:t>
                </a:r>
                <a:endParaRPr lang="zh-CN" altLang="en-US" sz="2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1" name="对象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9246434"/>
                  </p:ext>
                </p:extLst>
              </p:nvPr>
            </p:nvGraphicFramePr>
            <p:xfrm>
              <a:off x="1260202" y="1207730"/>
              <a:ext cx="576064" cy="346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55" name="Equation" r:id="rId4" imgW="342751" imgH="203112" progId="Equation.DSMT4">
                      <p:embed/>
                    </p:oleObj>
                  </mc:Choice>
                  <mc:Fallback>
                    <p:oleObj name="Equation" r:id="rId4" imgW="34275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0202" y="1207730"/>
                            <a:ext cx="576064" cy="34670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3233870"/>
                  </p:ext>
                </p:extLst>
              </p:nvPr>
            </p:nvGraphicFramePr>
            <p:xfrm>
              <a:off x="2844378" y="1236091"/>
              <a:ext cx="207963" cy="287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56" name="Equation" r:id="rId6" imgW="126780" imgH="164814" progId="Equation.DSMT4">
                      <p:embed/>
                    </p:oleObj>
                  </mc:Choice>
                  <mc:Fallback>
                    <p:oleObj name="Equation" r:id="rId6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378" y="1236091"/>
                            <a:ext cx="207963" cy="287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152917"/>
                </p:ext>
              </p:extLst>
            </p:nvPr>
          </p:nvGraphicFramePr>
          <p:xfrm>
            <a:off x="4023484" y="1220881"/>
            <a:ext cx="420279" cy="290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57" name="Equation" r:id="rId8" imgW="215713" imgH="152268" progId="Equation.DSMT4">
                    <p:embed/>
                  </p:oleObj>
                </mc:Choice>
                <mc:Fallback>
                  <p:oleObj name="Equation" r:id="rId8" imgW="215713" imgH="152268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484" y="1220881"/>
                          <a:ext cx="420279" cy="2902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398304"/>
                </p:ext>
              </p:extLst>
            </p:nvPr>
          </p:nvGraphicFramePr>
          <p:xfrm>
            <a:off x="4393059" y="1187048"/>
            <a:ext cx="10096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58" name="Equation" r:id="rId10" imgW="545760" imgH="190440" progId="Equation.DSMT4">
                    <p:embed/>
                  </p:oleObj>
                </mc:Choice>
                <mc:Fallback>
                  <p:oleObj name="Equation" r:id="rId10" imgW="545760" imgH="1904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059" y="1187048"/>
                          <a:ext cx="1009650" cy="3508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2948889"/>
                </p:ext>
              </p:extLst>
            </p:nvPr>
          </p:nvGraphicFramePr>
          <p:xfrm>
            <a:off x="5724698" y="1197101"/>
            <a:ext cx="803289" cy="312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59" name="Equation" r:id="rId12" imgW="444114" imgH="177646" progId="Equation.DSMT4">
                    <p:embed/>
                  </p:oleObj>
                </mc:Choice>
                <mc:Fallback>
                  <p:oleObj name="Equation" r:id="rId12" imgW="444114" imgH="177646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698" y="1197101"/>
                          <a:ext cx="803289" cy="3122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633631"/>
                </p:ext>
              </p:extLst>
            </p:nvPr>
          </p:nvGraphicFramePr>
          <p:xfrm>
            <a:off x="7128506" y="1158427"/>
            <a:ext cx="1044464" cy="389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0" name="Equation" r:id="rId14" imgW="698197" imgH="253890" progId="Equation.DSMT4">
                    <p:embed/>
                  </p:oleObj>
                </mc:Choice>
                <mc:Fallback>
                  <p:oleObj name="Equation" r:id="rId14" imgW="698197" imgH="25389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8506" y="1158427"/>
                          <a:ext cx="1044464" cy="3895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5364658" y="1092790"/>
              <a:ext cx="18774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对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，有</a:t>
              </a:r>
            </a:p>
          </p:txBody>
        </p:sp>
      </p:grp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108074" y="1656060"/>
            <a:ext cx="8352929" cy="504056"/>
            <a:chOff x="108074" y="1656060"/>
            <a:chExt cx="8352929" cy="504056"/>
          </a:xfrm>
        </p:grpSpPr>
        <p:grpSp>
          <p:nvGrpSpPr>
            <p:cNvPr id="62" name="组合 61"/>
            <p:cNvGrpSpPr/>
            <p:nvPr/>
          </p:nvGrpSpPr>
          <p:grpSpPr>
            <a:xfrm>
              <a:off x="108074" y="1698451"/>
              <a:ext cx="4031873" cy="461665"/>
              <a:chOff x="108074" y="1122387"/>
              <a:chExt cx="4031873" cy="46166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08074" y="1122387"/>
                <a:ext cx="40318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  （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）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在数集  上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无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界</a:t>
                </a:r>
                <a:endParaRPr lang="zh-CN" altLang="en-US" sz="2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8" name="对象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4462543"/>
                  </p:ext>
                </p:extLst>
              </p:nvPr>
            </p:nvGraphicFramePr>
            <p:xfrm>
              <a:off x="1260202" y="1207730"/>
              <a:ext cx="576064" cy="346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61" name="Equation" r:id="rId16" imgW="342751" imgH="203112" progId="Equation.DSMT4">
                      <p:embed/>
                    </p:oleObj>
                  </mc:Choice>
                  <mc:Fallback>
                    <p:oleObj name="Equation" r:id="rId16" imgW="34275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0202" y="1207730"/>
                            <a:ext cx="576064" cy="34670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对象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3413364"/>
                  </p:ext>
                </p:extLst>
              </p:nvPr>
            </p:nvGraphicFramePr>
            <p:xfrm>
              <a:off x="2844378" y="1236091"/>
              <a:ext cx="207963" cy="287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262" name="Equation" r:id="rId17" imgW="126780" imgH="164814" progId="Equation.DSMT4">
                      <p:embed/>
                    </p:oleObj>
                  </mc:Choice>
                  <mc:Fallback>
                    <p:oleObj name="Equation" r:id="rId17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378" y="1236091"/>
                            <a:ext cx="207963" cy="287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4" name="对象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760044"/>
                </p:ext>
              </p:extLst>
            </p:nvPr>
          </p:nvGraphicFramePr>
          <p:xfrm>
            <a:off x="4023484" y="1796945"/>
            <a:ext cx="420279" cy="290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3" name="Equation" r:id="rId18" imgW="215713" imgH="152268" progId="Equation.DSMT4">
                    <p:embed/>
                  </p:oleObj>
                </mc:Choice>
                <mc:Fallback>
                  <p:oleObj name="Equation" r:id="rId18" imgW="215713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484" y="1796945"/>
                          <a:ext cx="420279" cy="2902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668365"/>
                </p:ext>
              </p:extLst>
            </p:nvPr>
          </p:nvGraphicFramePr>
          <p:xfrm>
            <a:off x="4381500" y="1763713"/>
            <a:ext cx="1033463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4" name="Equation" r:id="rId19" imgW="558720" imgH="190440" progId="Equation.DSMT4">
                    <p:embed/>
                  </p:oleObj>
                </mc:Choice>
                <mc:Fallback>
                  <p:oleObj name="Equation" r:id="rId19" imgW="558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0" y="1763713"/>
                          <a:ext cx="1033463" cy="349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5563311"/>
                </p:ext>
              </p:extLst>
            </p:nvPr>
          </p:nvGraphicFramePr>
          <p:xfrm>
            <a:off x="5940723" y="1686073"/>
            <a:ext cx="735013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5" name="Equation" r:id="rId21" imgW="406080" imgH="228600" progId="Equation.DSMT4">
                    <p:embed/>
                  </p:oleObj>
                </mc:Choice>
                <mc:Fallback>
                  <p:oleObj name="Equation" r:id="rId21" imgW="406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723" y="1686073"/>
                          <a:ext cx="735013" cy="4016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矩形 79"/>
            <p:cNvSpPr/>
            <p:nvPr/>
          </p:nvSpPr>
          <p:spPr>
            <a:xfrm>
              <a:off x="5292650" y="1656060"/>
              <a:ext cx="21852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存在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,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使得</a:t>
              </a: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363003"/>
                </p:ext>
              </p:extLst>
            </p:nvPr>
          </p:nvGraphicFramePr>
          <p:xfrm>
            <a:off x="7308875" y="1687108"/>
            <a:ext cx="1152128" cy="399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6" name="Equation" r:id="rId23" imgW="748975" imgH="253890" progId="Equation.DSMT4">
                    <p:embed/>
                  </p:oleObj>
                </mc:Choice>
                <mc:Fallback>
                  <p:oleObj name="Equation" r:id="rId23" imgW="748975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875" y="1687108"/>
                          <a:ext cx="1152128" cy="3995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540122" y="230413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53587" y="64684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16869" y="2788827"/>
            <a:ext cx="5262979" cy="461665"/>
            <a:chOff x="316869" y="2788827"/>
            <a:chExt cx="5262979" cy="461665"/>
          </a:xfrm>
        </p:grpSpPr>
        <p:sp>
          <p:nvSpPr>
            <p:cNvPr id="32" name="矩形 31"/>
            <p:cNvSpPr/>
            <p:nvPr/>
          </p:nvSpPr>
          <p:spPr>
            <a:xfrm>
              <a:off x="316869" y="2788827"/>
              <a:ext cx="52629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(1)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在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上是有界的：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5662697"/>
                </p:ext>
              </p:extLst>
            </p:nvPr>
          </p:nvGraphicFramePr>
          <p:xfrm>
            <a:off x="1101586" y="2889565"/>
            <a:ext cx="1174194" cy="314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7" name="Equation" r:id="rId25" imgW="774364" imgH="203112" progId="Equation.DSMT4">
                    <p:embed/>
                  </p:oleObj>
                </mc:Choice>
                <mc:Fallback>
                  <p:oleObj name="Equation" r:id="rId25" imgW="774364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1586" y="2889565"/>
                          <a:ext cx="1174194" cy="3147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882565"/>
                </p:ext>
              </p:extLst>
            </p:nvPr>
          </p:nvGraphicFramePr>
          <p:xfrm>
            <a:off x="2664358" y="2842437"/>
            <a:ext cx="968739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8" name="Equation" r:id="rId27" imgW="596641" imgH="215806" progId="Equation.DSMT4">
                    <p:embed/>
                  </p:oleObj>
                </mc:Choice>
                <mc:Fallback>
                  <p:oleObj name="Equation" r:id="rId27" imgW="596641" imgH="215806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358" y="2842437"/>
                          <a:ext cx="968739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432311" y="3312244"/>
            <a:ext cx="6186309" cy="609443"/>
            <a:chOff x="504319" y="3227462"/>
            <a:chExt cx="6186309" cy="609443"/>
          </a:xfrm>
        </p:grpSpPr>
        <p:sp>
          <p:nvSpPr>
            <p:cNvPr id="41" name="矩形 40"/>
            <p:cNvSpPr/>
            <p:nvPr/>
          </p:nvSpPr>
          <p:spPr>
            <a:xfrm>
              <a:off x="504319" y="3310985"/>
              <a:ext cx="6186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(2)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在开区间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内是无上界的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0165808"/>
                </p:ext>
              </p:extLst>
            </p:nvPr>
          </p:nvGraphicFramePr>
          <p:xfrm>
            <a:off x="1800262" y="3227462"/>
            <a:ext cx="936104" cy="609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9" name="Equation" r:id="rId29" imgW="609336" imgH="393529" progId="Equation.DSMT4">
                    <p:embed/>
                  </p:oleObj>
                </mc:Choice>
                <mc:Fallback>
                  <p:oleObj name="Equation" r:id="rId29" imgW="609336" imgH="393529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262" y="3227462"/>
                          <a:ext cx="936104" cy="6094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4403052"/>
                </p:ext>
              </p:extLst>
            </p:nvPr>
          </p:nvGraphicFramePr>
          <p:xfrm>
            <a:off x="3945453" y="3379677"/>
            <a:ext cx="519265" cy="326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70" name="Equation" r:id="rId31" imgW="291847" imgH="215713" progId="Equation.DSMT4">
                    <p:embed/>
                  </p:oleObj>
                </mc:Choice>
                <mc:Fallback>
                  <p:oleObj name="Equation" r:id="rId31" imgW="291847" imgH="215713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453" y="3379677"/>
                          <a:ext cx="519265" cy="3267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矩形 81"/>
          <p:cNvSpPr/>
          <p:nvPr/>
        </p:nvSpPr>
        <p:spPr>
          <a:xfrm>
            <a:off x="6228754" y="337756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有下界</a:t>
            </a:r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9" name="组合 88"/>
          <p:cNvGrpSpPr/>
          <p:nvPr/>
        </p:nvGrpSpPr>
        <p:grpSpPr>
          <a:xfrm>
            <a:off x="900162" y="4002707"/>
            <a:ext cx="5727311" cy="461665"/>
            <a:chOff x="1077507" y="3960316"/>
            <a:chExt cx="5727311" cy="461665"/>
          </a:xfrm>
        </p:grpSpPr>
        <p:sp>
          <p:nvSpPr>
            <p:cNvPr id="84" name="矩形 83"/>
            <p:cNvSpPr/>
            <p:nvPr/>
          </p:nvSpPr>
          <p:spPr>
            <a:xfrm>
              <a:off x="1077507" y="3960316"/>
              <a:ext cx="57273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在开区间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内是有界的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    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86" name="对象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165667"/>
                </p:ext>
              </p:extLst>
            </p:nvPr>
          </p:nvGraphicFramePr>
          <p:xfrm>
            <a:off x="2419787" y="4008164"/>
            <a:ext cx="537385" cy="364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71" name="Equation" r:id="rId33" imgW="304536" imgH="215713" progId="Equation.DSMT4">
                    <p:embed/>
                  </p:oleObj>
                </mc:Choice>
                <mc:Fallback>
                  <p:oleObj name="Equation" r:id="rId33" imgW="304536" imgH="215713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787" y="4008164"/>
                          <a:ext cx="537385" cy="3649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0462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504843" y="676798"/>
            <a:ext cx="7531498" cy="461665"/>
            <a:chOff x="553587" y="624687"/>
            <a:chExt cx="7531498" cy="461665"/>
          </a:xfrm>
        </p:grpSpPr>
        <p:grpSp>
          <p:nvGrpSpPr>
            <p:cNvPr id="127" name="组合 126"/>
            <p:cNvGrpSpPr/>
            <p:nvPr/>
          </p:nvGrpSpPr>
          <p:grpSpPr>
            <a:xfrm>
              <a:off x="553587" y="624687"/>
              <a:ext cx="6971780" cy="461665"/>
              <a:chOff x="553587" y="624687"/>
              <a:chExt cx="6971780" cy="461665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553587" y="624687"/>
                <a:ext cx="69717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2. </a:t>
                </a:r>
                <a:r>
                  <a:rPr lang="zh-CN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函数的单调性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设函数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的定义域为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区间</a:t>
                </a:r>
                <a:endPara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2" name="对象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0305948"/>
                  </p:ext>
                </p:extLst>
              </p:nvPr>
            </p:nvGraphicFramePr>
            <p:xfrm>
              <a:off x="4003770" y="695894"/>
              <a:ext cx="576064" cy="346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90" name="Equation" r:id="rId4" imgW="342751" imgH="203112" progId="Equation.DSMT4">
                      <p:embed/>
                    </p:oleObj>
                  </mc:Choice>
                  <mc:Fallback>
                    <p:oleObj name="Equation" r:id="rId4" imgW="34275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3770" y="695894"/>
                            <a:ext cx="576064" cy="34670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4528664"/>
                  </p:ext>
                </p:extLst>
              </p:nvPr>
            </p:nvGraphicFramePr>
            <p:xfrm>
              <a:off x="6133904" y="718171"/>
              <a:ext cx="294272" cy="294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91" name="Equation" r:id="rId6" imgW="164885" imgH="164885" progId="Equation.DSMT4">
                      <p:embed/>
                    </p:oleObj>
                  </mc:Choice>
                  <mc:Fallback>
                    <p:oleObj name="Equation" r:id="rId6" imgW="164885" imgH="164885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33904" y="718171"/>
                            <a:ext cx="294272" cy="29427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3469932"/>
                </p:ext>
              </p:extLst>
            </p:nvPr>
          </p:nvGraphicFramePr>
          <p:xfrm>
            <a:off x="7380882" y="719956"/>
            <a:ext cx="704203" cy="298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2" name="Equation" r:id="rId8" imgW="393359" imgH="164957" progId="Equation.DSMT4">
                    <p:embed/>
                  </p:oleObj>
                </mc:Choice>
                <mc:Fallback>
                  <p:oleObj name="Equation" r:id="rId8" imgW="393359" imgH="16495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882" y="719956"/>
                          <a:ext cx="704203" cy="2985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9" name="组合 128"/>
          <p:cNvGrpSpPr/>
          <p:nvPr/>
        </p:nvGrpSpPr>
        <p:grpSpPr>
          <a:xfrm>
            <a:off x="553587" y="1224012"/>
            <a:ext cx="7571303" cy="461665"/>
            <a:chOff x="553587" y="1224012"/>
            <a:chExt cx="7571303" cy="461665"/>
          </a:xfrm>
        </p:grpSpPr>
        <p:sp>
          <p:nvSpPr>
            <p:cNvPr id="31" name="矩形 30"/>
            <p:cNvSpPr/>
            <p:nvPr/>
          </p:nvSpPr>
          <p:spPr>
            <a:xfrm>
              <a:off x="553587" y="1224012"/>
              <a:ext cx="7571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如果对于区间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上的任意两点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及  ，当     时，有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21553"/>
                </p:ext>
              </p:extLst>
            </p:nvPr>
          </p:nvGraphicFramePr>
          <p:xfrm>
            <a:off x="2532242" y="1297600"/>
            <a:ext cx="228449" cy="31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3" name="Equation" r:id="rId10" imgW="126780" imgH="164814" progId="Equation.DSMT4">
                    <p:embed/>
                  </p:oleObj>
                </mc:Choice>
                <mc:Fallback>
                  <p:oleObj name="Equation" r:id="rId10" imgW="126780" imgH="164814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242" y="1297600"/>
                          <a:ext cx="228449" cy="314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0032389"/>
                </p:ext>
              </p:extLst>
            </p:nvPr>
          </p:nvGraphicFramePr>
          <p:xfrm>
            <a:off x="4592616" y="1284879"/>
            <a:ext cx="293463" cy="339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4" name="Equation" r:id="rId12" imgW="190335" imgH="215713" progId="Equation.DSMT4">
                    <p:embed/>
                  </p:oleObj>
                </mc:Choice>
                <mc:Fallback>
                  <p:oleObj name="Equation" r:id="rId12" imgW="190335" imgH="21571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616" y="1284879"/>
                          <a:ext cx="293463" cy="3399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011606"/>
                </p:ext>
              </p:extLst>
            </p:nvPr>
          </p:nvGraphicFramePr>
          <p:xfrm>
            <a:off x="5295513" y="1256622"/>
            <a:ext cx="288032" cy="363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5" name="Equation" r:id="rId14" imgW="177569" imgH="215619" progId="Equation.DSMT4">
                    <p:embed/>
                  </p:oleObj>
                </mc:Choice>
                <mc:Fallback>
                  <p:oleObj name="Equation" r:id="rId14" imgW="177569" imgH="21561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5513" y="1256622"/>
                          <a:ext cx="288032" cy="3639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765665"/>
                </p:ext>
              </p:extLst>
            </p:nvPr>
          </p:nvGraphicFramePr>
          <p:xfrm>
            <a:off x="6164837" y="1284228"/>
            <a:ext cx="720080" cy="320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6" name="Equation" r:id="rId16" imgW="494870" imgH="215713" progId="Equation.DSMT4">
                    <p:embed/>
                  </p:oleObj>
                </mc:Choice>
                <mc:Fallback>
                  <p:oleObj name="Equation" r:id="rId16" imgW="494870" imgH="215713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4837" y="1284228"/>
                          <a:ext cx="720080" cy="3208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468114" y="1872084"/>
            <a:ext cx="8501045" cy="461665"/>
            <a:chOff x="496540" y="1944092"/>
            <a:chExt cx="8501045" cy="461665"/>
          </a:xfrm>
        </p:grpSpPr>
        <p:sp>
          <p:nvSpPr>
            <p:cNvPr id="32" name="矩形 31"/>
            <p:cNvSpPr/>
            <p:nvPr/>
          </p:nvSpPr>
          <p:spPr>
            <a:xfrm>
              <a:off x="496540" y="1944092"/>
              <a:ext cx="85010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         ，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则称函数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在区间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上是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单调增加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0656"/>
                </p:ext>
              </p:extLst>
            </p:nvPr>
          </p:nvGraphicFramePr>
          <p:xfrm>
            <a:off x="1244146" y="1994904"/>
            <a:ext cx="1528224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7" name="Equation" r:id="rId18" imgW="939392" imgH="215806" progId="Equation.DSMT4">
                    <p:embed/>
                  </p:oleObj>
                </mc:Choice>
                <mc:Fallback>
                  <p:oleObj name="Equation" r:id="rId18" imgW="939392" imgH="215806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146" y="1994904"/>
                          <a:ext cx="1528224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9487441"/>
                </p:ext>
              </p:extLst>
            </p:nvPr>
          </p:nvGraphicFramePr>
          <p:xfrm>
            <a:off x="4212431" y="2028579"/>
            <a:ext cx="576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8" name="Equation" r:id="rId20" imgW="342751" imgH="203112" progId="Equation.DSMT4">
                    <p:embed/>
                  </p:oleObj>
                </mc:Choice>
                <mc:Fallback>
                  <p:oleObj name="Equation" r:id="rId20" imgW="342751" imgH="203112" progId="Equation.DSMT4">
                    <p:embed/>
                    <p:pic>
                      <p:nvPicPr>
                        <p:cNvPr id="0" name="对象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431" y="2028579"/>
                          <a:ext cx="57626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3921957"/>
                </p:ext>
              </p:extLst>
            </p:nvPr>
          </p:nvGraphicFramePr>
          <p:xfrm>
            <a:off x="5868714" y="2021557"/>
            <a:ext cx="222817" cy="306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99" name="Equation" r:id="rId21" imgW="126780" imgH="164814" progId="Equation.DSMT4">
                    <p:embed/>
                  </p:oleObj>
                </mc:Choice>
                <mc:Fallback>
                  <p:oleObj name="Equation" r:id="rId21" imgW="126780" imgH="164814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714" y="2021557"/>
                          <a:ext cx="222817" cy="3067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" name="组合 93"/>
          <p:cNvGrpSpPr/>
          <p:nvPr/>
        </p:nvGrpSpPr>
        <p:grpSpPr>
          <a:xfrm>
            <a:off x="490169" y="2448148"/>
            <a:ext cx="8501045" cy="461665"/>
            <a:chOff x="468114" y="2520156"/>
            <a:chExt cx="8501045" cy="461665"/>
          </a:xfrm>
        </p:grpSpPr>
        <p:sp>
          <p:nvSpPr>
            <p:cNvPr id="90" name="矩形 89"/>
            <p:cNvSpPr/>
            <p:nvPr/>
          </p:nvSpPr>
          <p:spPr>
            <a:xfrm>
              <a:off x="468114" y="2520156"/>
              <a:ext cx="85010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         ，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则称函数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在区间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上是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单调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减少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3558324"/>
                </p:ext>
              </p:extLst>
            </p:nvPr>
          </p:nvGraphicFramePr>
          <p:xfrm>
            <a:off x="1225550" y="2560638"/>
            <a:ext cx="150653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0" name="Equation" r:id="rId23" imgW="927000" imgH="228600" progId="Equation.DSMT4">
                    <p:embed/>
                  </p:oleObj>
                </mc:Choice>
                <mc:Fallback>
                  <p:oleObj name="Equation" r:id="rId23" imgW="927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550" y="2560638"/>
                          <a:ext cx="1506538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828967"/>
                </p:ext>
              </p:extLst>
            </p:nvPr>
          </p:nvGraphicFramePr>
          <p:xfrm>
            <a:off x="4184005" y="2604643"/>
            <a:ext cx="576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1" name="Equation" r:id="rId25" imgW="342751" imgH="203112" progId="Equation.DSMT4">
                    <p:embed/>
                  </p:oleObj>
                </mc:Choice>
                <mc:Fallback>
                  <p:oleObj name="Equation" r:id="rId25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005" y="2604643"/>
                          <a:ext cx="57626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9297111"/>
                </p:ext>
              </p:extLst>
            </p:nvPr>
          </p:nvGraphicFramePr>
          <p:xfrm>
            <a:off x="5840288" y="2597621"/>
            <a:ext cx="222817" cy="306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2" name="Equation" r:id="rId26" imgW="126780" imgH="164814" progId="Equation.DSMT4">
                    <p:embed/>
                  </p:oleObj>
                </mc:Choice>
                <mc:Fallback>
                  <p:oleObj name="Equation" r:id="rId26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0288" y="2597621"/>
                          <a:ext cx="222817" cy="3067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" name="Group 7">
            <a:extLst>
              <a:ext uri="{FF2B5EF4-FFF2-40B4-BE49-F238E27FC236}">
                <a16:creationId xmlns:a16="http://schemas.microsoft.com/office/drawing/2014/main" id="{9CB15A0A-7AE8-4FF1-8900-5328BC4F0CD3}"/>
              </a:ext>
            </a:extLst>
          </p:cNvPr>
          <p:cNvGrpSpPr>
            <a:grpSpLocks/>
          </p:cNvGrpSpPr>
          <p:nvPr/>
        </p:nvGrpSpPr>
        <p:grpSpPr bwMode="auto">
          <a:xfrm>
            <a:off x="1315789" y="2923042"/>
            <a:ext cx="2680717" cy="1601079"/>
            <a:chOff x="480" y="1824"/>
            <a:chExt cx="2211" cy="2215"/>
          </a:xfrm>
        </p:grpSpPr>
        <p:sp>
          <p:nvSpPr>
            <p:cNvPr id="96" name="Line 8">
              <a:extLst>
                <a:ext uri="{FF2B5EF4-FFF2-40B4-BE49-F238E27FC236}">
                  <a16:creationId xmlns:a16="http://schemas.microsoft.com/office/drawing/2014/main" id="{EB10760A-521A-4C56-BC02-CD9344201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9">
              <a:extLst>
                <a:ext uri="{FF2B5EF4-FFF2-40B4-BE49-F238E27FC236}">
                  <a16:creationId xmlns:a16="http://schemas.microsoft.com/office/drawing/2014/main" id="{776C620E-1302-4095-BC37-D9BEB8505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" y="240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0FC30F9E-F765-40FD-9012-84FEE6736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4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16AA523E-069F-4D7D-89DD-78D8C02EE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0" name="Object 12">
              <a:extLst>
                <a:ext uri="{FF2B5EF4-FFF2-40B4-BE49-F238E27FC236}">
                  <a16:creationId xmlns:a16="http://schemas.microsoft.com/office/drawing/2014/main" id="{F2C0CFCA-9C80-4C0D-9971-A6F3EF3D4E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5" y="2352"/>
            <a:ext cx="5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3" name="公式" r:id="rId27" imgW="583920" imgH="203040" progId="Equation.3">
                    <p:embed/>
                  </p:oleObj>
                </mc:Choice>
                <mc:Fallback>
                  <p:oleObj name="公式" r:id="rId27" imgW="5839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352"/>
                          <a:ext cx="5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13">
              <a:extLst>
                <a:ext uri="{FF2B5EF4-FFF2-40B4-BE49-F238E27FC236}">
                  <a16:creationId xmlns:a16="http://schemas.microsoft.com/office/drawing/2014/main" id="{BC8D44C1-69B6-4476-B551-D7ACDD89F4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274118"/>
                </p:ext>
              </p:extLst>
            </p:nvPr>
          </p:nvGraphicFramePr>
          <p:xfrm>
            <a:off x="1051" y="3165"/>
            <a:ext cx="4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4" name="Equation" r:id="rId29" imgW="380880" imgH="215640" progId="Equation.DSMT4">
                    <p:embed/>
                  </p:oleObj>
                </mc:Choice>
                <mc:Fallback>
                  <p:oleObj name="Equation" r:id="rId29" imgW="380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3165"/>
                          <a:ext cx="43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14">
              <a:extLst>
                <a:ext uri="{FF2B5EF4-FFF2-40B4-BE49-F238E27FC236}">
                  <a16:creationId xmlns:a16="http://schemas.microsoft.com/office/drawing/2014/main" id="{46D1FCEA-5C3B-473F-BAB1-469FBC4558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8907323"/>
                </p:ext>
              </p:extLst>
            </p:nvPr>
          </p:nvGraphicFramePr>
          <p:xfrm>
            <a:off x="1459" y="2941"/>
            <a:ext cx="45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5" name="Equation" r:id="rId31" imgW="393480" imgH="228600" progId="Equation.DSMT4">
                    <p:embed/>
                  </p:oleObj>
                </mc:Choice>
                <mc:Fallback>
                  <p:oleObj name="Equation" r:id="rId31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2941"/>
                          <a:ext cx="45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Text Box 15">
              <a:extLst>
                <a:ext uri="{FF2B5EF4-FFF2-40B4-BE49-F238E27FC236}">
                  <a16:creationId xmlns:a16="http://schemas.microsoft.com/office/drawing/2014/main" id="{37DF8A20-26D9-4C78-8BB9-D94CA3B13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00"/>
              <a:ext cx="38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F7FB9C80-E6F5-4DAA-B3A1-56246065B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55"/>
              <a:ext cx="227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5" name="Text Box 17">
              <a:extLst>
                <a:ext uri="{FF2B5EF4-FFF2-40B4-BE49-F238E27FC236}">
                  <a16:creationId xmlns:a16="http://schemas.microsoft.com/office/drawing/2014/main" id="{D949C466-F51C-46DB-94BE-8C7F576E5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04"/>
              <a:ext cx="24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Arc 18">
              <a:extLst>
                <a:ext uri="{FF2B5EF4-FFF2-40B4-BE49-F238E27FC236}">
                  <a16:creationId xmlns:a16="http://schemas.microsoft.com/office/drawing/2014/main" id="{5BFCB922-5F86-4EA5-A210-D7FD4D6FF9D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68" y="1824"/>
              <a:ext cx="1372" cy="12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581"/>
                <a:gd name="T1" fmla="*/ 0 h 21600"/>
                <a:gd name="T2" fmla="*/ 20581 w 20581"/>
                <a:gd name="T3" fmla="*/ 15043 h 21600"/>
                <a:gd name="T4" fmla="*/ 0 w 205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1" h="21600" fill="none" extrusionOk="0">
                  <a:moveTo>
                    <a:pt x="-1" y="0"/>
                  </a:moveTo>
                  <a:cubicBezTo>
                    <a:pt x="9403" y="0"/>
                    <a:pt x="17726" y="6083"/>
                    <a:pt x="20580" y="15043"/>
                  </a:cubicBezTo>
                </a:path>
                <a:path w="20581" h="21600" stroke="0" extrusionOk="0">
                  <a:moveTo>
                    <a:pt x="-1" y="0"/>
                  </a:moveTo>
                  <a:cubicBezTo>
                    <a:pt x="9403" y="0"/>
                    <a:pt x="17726" y="6083"/>
                    <a:pt x="20580" y="1504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76407069-E252-4F3C-BB5F-0A6005B1C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20">
              <a:extLst>
                <a:ext uri="{FF2B5EF4-FFF2-40B4-BE49-F238E27FC236}">
                  <a16:creationId xmlns:a16="http://schemas.microsoft.com/office/drawing/2014/main" id="{5871037B-04EA-4470-B4F5-D386AC0B2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307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AutoShape 21">
              <a:extLst>
                <a:ext uri="{FF2B5EF4-FFF2-40B4-BE49-F238E27FC236}">
                  <a16:creationId xmlns:a16="http://schemas.microsoft.com/office/drawing/2014/main" id="{2513256F-FEF8-4C90-BD46-6C1BB937213B}"/>
                </a:ext>
              </a:extLst>
            </p:cNvPr>
            <p:cNvSpPr>
              <a:spLocks/>
            </p:cNvSpPr>
            <p:nvPr/>
          </p:nvSpPr>
          <p:spPr bwMode="auto">
            <a:xfrm rot="-5471980">
              <a:off x="1368" y="3096"/>
              <a:ext cx="144" cy="124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" name="Object 22">
              <a:extLst>
                <a:ext uri="{FF2B5EF4-FFF2-40B4-BE49-F238E27FC236}">
                  <a16:creationId xmlns:a16="http://schemas.microsoft.com/office/drawing/2014/main" id="{A6AB48DE-256E-4D62-B051-02202ABDD9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6" name="公式" r:id="rId33" imgW="241200" imgH="317160" progId="Equation.3">
                    <p:embed/>
                  </p:oleObj>
                </mc:Choice>
                <mc:Fallback>
                  <p:oleObj name="公式" r:id="rId33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Group 2">
            <a:extLst>
              <a:ext uri="{FF2B5EF4-FFF2-40B4-BE49-F238E27FC236}">
                <a16:creationId xmlns:a16="http://schemas.microsoft.com/office/drawing/2014/main" id="{285DBDB0-C433-47A3-B03E-C1299CFBF526}"/>
              </a:ext>
            </a:extLst>
          </p:cNvPr>
          <p:cNvGrpSpPr>
            <a:grpSpLocks/>
          </p:cNvGrpSpPr>
          <p:nvPr/>
        </p:nvGrpSpPr>
        <p:grpSpPr bwMode="auto">
          <a:xfrm>
            <a:off x="4262294" y="3126012"/>
            <a:ext cx="3046580" cy="1410368"/>
            <a:chOff x="3033" y="2256"/>
            <a:chExt cx="2199" cy="1783"/>
          </a:xfrm>
        </p:grpSpPr>
        <p:sp>
          <p:nvSpPr>
            <p:cNvPr id="112" name="Line 3">
              <a:extLst>
                <a:ext uri="{FF2B5EF4-FFF2-40B4-BE49-F238E27FC236}">
                  <a16:creationId xmlns:a16="http://schemas.microsoft.com/office/drawing/2014/main" id="{02B44E89-96D2-4381-AA64-4FB113285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4">
              <a:extLst>
                <a:ext uri="{FF2B5EF4-FFF2-40B4-BE49-F238E27FC236}">
                  <a16:creationId xmlns:a16="http://schemas.microsoft.com/office/drawing/2014/main" id="{45E60498-8F66-4384-8E26-ED48D3E65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3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5">
              <a:extLst>
                <a:ext uri="{FF2B5EF4-FFF2-40B4-BE49-F238E27FC236}">
                  <a16:creationId xmlns:a16="http://schemas.microsoft.com/office/drawing/2014/main" id="{5645A314-DAE3-40C4-9E05-F8A8B08BC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6">
              <a:extLst>
                <a:ext uri="{FF2B5EF4-FFF2-40B4-BE49-F238E27FC236}">
                  <a16:creationId xmlns:a16="http://schemas.microsoft.com/office/drawing/2014/main" id="{DE13EF38-8BCE-4A38-B8E9-AC02772A7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264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7">
              <a:extLst>
                <a:ext uri="{FF2B5EF4-FFF2-40B4-BE49-F238E27FC236}">
                  <a16:creationId xmlns:a16="http://schemas.microsoft.com/office/drawing/2014/main" id="{494DDE30-5C32-4144-898C-196DB13B7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" y="33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8">
              <a:extLst>
                <a:ext uri="{FF2B5EF4-FFF2-40B4-BE49-F238E27FC236}">
                  <a16:creationId xmlns:a16="http://schemas.microsoft.com/office/drawing/2014/main" id="{02516849-BF42-4C07-938F-BA427D8A9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3" y="278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8" name="Object 9">
              <a:extLst>
                <a:ext uri="{FF2B5EF4-FFF2-40B4-BE49-F238E27FC236}">
                  <a16:creationId xmlns:a16="http://schemas.microsoft.com/office/drawing/2014/main" id="{F2FA8E90-05E2-4F50-B8A1-6271656D5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8" y="2448"/>
            <a:ext cx="5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7" name="公式" r:id="rId35" imgW="583920" imgH="203040" progId="Equation.3">
                    <p:embed/>
                  </p:oleObj>
                </mc:Choice>
                <mc:Fallback>
                  <p:oleObj name="公式" r:id="rId35" imgW="5839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" y="2448"/>
                          <a:ext cx="5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ct 10">
              <a:extLst>
                <a:ext uri="{FF2B5EF4-FFF2-40B4-BE49-F238E27FC236}">
                  <a16:creationId xmlns:a16="http://schemas.microsoft.com/office/drawing/2014/main" id="{1EC7FB06-6511-47E5-B1E5-B18C527645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3" y="2928"/>
            <a:ext cx="43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8" name="公式" r:id="rId36" imgW="380880" imgH="215640" progId="Equation.3">
                    <p:embed/>
                  </p:oleObj>
                </mc:Choice>
                <mc:Fallback>
                  <p:oleObj name="公式" r:id="rId36" imgW="380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3" y="2928"/>
                          <a:ext cx="43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11">
              <a:extLst>
                <a:ext uri="{FF2B5EF4-FFF2-40B4-BE49-F238E27FC236}">
                  <a16:creationId xmlns:a16="http://schemas.microsoft.com/office/drawing/2014/main" id="{5F509F26-C4C8-41D5-8F4E-EE18C32B6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3168"/>
            <a:ext cx="4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9" name="公式" r:id="rId37" imgW="393480" imgH="215640" progId="Equation.3">
                    <p:embed/>
                  </p:oleObj>
                </mc:Choice>
                <mc:Fallback>
                  <p:oleObj name="公式" r:id="rId37" imgW="393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168"/>
                          <a:ext cx="4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Text Box 12">
              <a:extLst>
                <a:ext uri="{FF2B5EF4-FFF2-40B4-BE49-F238E27FC236}">
                  <a16:creationId xmlns:a16="http://schemas.microsoft.com/office/drawing/2014/main" id="{C81C9702-5442-4289-B69F-629781543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9" y="3601"/>
              <a:ext cx="38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Text Box 13">
              <a:extLst>
                <a:ext uri="{FF2B5EF4-FFF2-40B4-BE49-F238E27FC236}">
                  <a16:creationId xmlns:a16="http://schemas.microsoft.com/office/drawing/2014/main" id="{BB9A146C-EF7C-472D-801D-87B8C7B19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2256"/>
              <a:ext cx="570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" name="Text Box 14">
              <a:extLst>
                <a:ext uri="{FF2B5EF4-FFF2-40B4-BE49-F238E27FC236}">
                  <a16:creationId xmlns:a16="http://schemas.microsoft.com/office/drawing/2014/main" id="{780B8CB2-F644-49E2-AF32-1F43228E9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1" y="3504"/>
              <a:ext cx="328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latinLnBrk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Arc 15">
              <a:extLst>
                <a:ext uri="{FF2B5EF4-FFF2-40B4-BE49-F238E27FC236}">
                  <a16:creationId xmlns:a16="http://schemas.microsoft.com/office/drawing/2014/main" id="{BEE9D07F-58BC-4415-ABFD-D945EAD97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" y="2592"/>
              <a:ext cx="1200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AutoShape 16">
              <a:extLst>
                <a:ext uri="{FF2B5EF4-FFF2-40B4-BE49-F238E27FC236}">
                  <a16:creationId xmlns:a16="http://schemas.microsoft.com/office/drawing/2014/main" id="{06C4613B-7B19-4A37-AA63-F5E54683B975}"/>
                </a:ext>
              </a:extLst>
            </p:cNvPr>
            <p:cNvSpPr>
              <a:spLocks/>
            </p:cNvSpPr>
            <p:nvPr/>
          </p:nvSpPr>
          <p:spPr bwMode="auto">
            <a:xfrm rot="-5471980">
              <a:off x="4081" y="3168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6" name="Object 17">
              <a:extLst>
                <a:ext uri="{FF2B5EF4-FFF2-40B4-BE49-F238E27FC236}">
                  <a16:creationId xmlns:a16="http://schemas.microsoft.com/office/drawing/2014/main" id="{2AAF5393-8260-4F6C-AD7D-D0C9CFD829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3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0" name="公式" r:id="rId39" imgW="241200" imgH="317160" progId="Equation.3">
                    <p:embed/>
                  </p:oleObj>
                </mc:Choice>
                <mc:Fallback>
                  <p:oleObj name="公式" r:id="rId39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362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68114" y="863972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单调增加和单调减少的函数统称为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单调函数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474480" y="1453054"/>
            <a:ext cx="6652783" cy="461665"/>
            <a:chOff x="474480" y="1453054"/>
            <a:chExt cx="6652783" cy="461665"/>
          </a:xfrm>
        </p:grpSpPr>
        <p:sp>
          <p:nvSpPr>
            <p:cNvPr id="2" name="矩形 1"/>
            <p:cNvSpPr/>
            <p:nvPr/>
          </p:nvSpPr>
          <p:spPr>
            <a:xfrm>
              <a:off x="474480" y="1453054"/>
              <a:ext cx="6652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例如：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在区间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上是单调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减少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113530"/>
                </p:ext>
              </p:extLst>
            </p:nvPr>
          </p:nvGraphicFramePr>
          <p:xfrm>
            <a:off x="2124298" y="1511835"/>
            <a:ext cx="720080" cy="37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6" name="Equation" r:id="rId4" imgW="431613" imgH="228501" progId="Equation.DSMT4">
                    <p:embed/>
                  </p:oleObj>
                </mc:Choice>
                <mc:Fallback>
                  <p:oleObj name="Equation" r:id="rId4" imgW="431613" imgH="228501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298" y="1511835"/>
                          <a:ext cx="720080" cy="3784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108782"/>
                </p:ext>
              </p:extLst>
            </p:nvPr>
          </p:nvGraphicFramePr>
          <p:xfrm>
            <a:off x="3780482" y="1503866"/>
            <a:ext cx="758932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7" name="Equation" r:id="rId6" imgW="469696" imgH="215806" progId="Equation.DSMT4">
                    <p:embed/>
                  </p:oleObj>
                </mc:Choice>
                <mc:Fallback>
                  <p:oleObj name="Equation" r:id="rId6" imgW="469696" imgH="21580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482" y="1503866"/>
                          <a:ext cx="758932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1404218" y="2168695"/>
            <a:ext cx="4185761" cy="461665"/>
            <a:chOff x="1404218" y="2168695"/>
            <a:chExt cx="4185761" cy="461665"/>
          </a:xfrm>
        </p:grpSpPr>
        <p:sp>
          <p:nvSpPr>
            <p:cNvPr id="27" name="矩形 26"/>
            <p:cNvSpPr/>
            <p:nvPr/>
          </p:nvSpPr>
          <p:spPr>
            <a:xfrm>
              <a:off x="1404218" y="2168695"/>
              <a:ext cx="4185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在区间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上是单调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增加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5699154"/>
                </p:ext>
              </p:extLst>
            </p:nvPr>
          </p:nvGraphicFramePr>
          <p:xfrm>
            <a:off x="2412330" y="2216878"/>
            <a:ext cx="720080" cy="365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8" name="Equation" r:id="rId8" imgW="431613" imgH="215806" progId="Equation.DSMT4">
                    <p:embed/>
                  </p:oleObj>
                </mc:Choice>
                <mc:Fallback>
                  <p:oleObj name="Equation" r:id="rId8" imgW="431613" imgH="215806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330" y="2216878"/>
                          <a:ext cx="720080" cy="3652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404218" y="2815243"/>
            <a:ext cx="3570208" cy="461665"/>
            <a:chOff x="1404218" y="2815243"/>
            <a:chExt cx="3570208" cy="461665"/>
          </a:xfrm>
        </p:grpSpPr>
        <p:sp>
          <p:nvSpPr>
            <p:cNvPr id="40" name="矩形 39"/>
            <p:cNvSpPr/>
            <p:nvPr/>
          </p:nvSpPr>
          <p:spPr>
            <a:xfrm>
              <a:off x="1404218" y="2815243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上不是单调的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993253"/>
                </p:ext>
              </p:extLst>
            </p:nvPr>
          </p:nvGraphicFramePr>
          <p:xfrm>
            <a:off x="1836266" y="2866055"/>
            <a:ext cx="968739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9" name="Equation" r:id="rId10" imgW="596641" imgH="215806" progId="Equation.DSMT4">
                    <p:embed/>
                  </p:oleObj>
                </mc:Choice>
                <mc:Fallback>
                  <p:oleObj name="Equation" r:id="rId10" imgW="596641" imgH="21580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266" y="2866055"/>
                          <a:ext cx="968739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321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468114" y="863972"/>
            <a:ext cx="8132354" cy="461665"/>
            <a:chOff x="468114" y="863972"/>
            <a:chExt cx="8132354" cy="461665"/>
          </a:xfrm>
        </p:grpSpPr>
        <p:sp>
          <p:nvSpPr>
            <p:cNvPr id="81" name="矩形 80"/>
            <p:cNvSpPr/>
            <p:nvPr/>
          </p:nvSpPr>
          <p:spPr>
            <a:xfrm>
              <a:off x="468114" y="863972"/>
              <a:ext cx="81323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 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函数的奇偶性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: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关于原点对称，对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于     ，有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408741"/>
                </p:ext>
              </p:extLst>
            </p:nvPr>
          </p:nvGraphicFramePr>
          <p:xfrm>
            <a:off x="3200851" y="942400"/>
            <a:ext cx="288032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0" name="Equation" r:id="rId4" imgW="164885" imgH="164885" progId="Equation.DSMT4">
                    <p:embed/>
                  </p:oleObj>
                </mc:Choice>
                <mc:Fallback>
                  <p:oleObj name="Equation" r:id="rId4" imgW="164885" imgH="16488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851" y="942400"/>
                          <a:ext cx="288032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5084524"/>
                </p:ext>
              </p:extLst>
            </p:nvPr>
          </p:nvGraphicFramePr>
          <p:xfrm>
            <a:off x="6319884" y="950788"/>
            <a:ext cx="816963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1" name="Equation" r:id="rId6" imgW="494870" imgH="177646" progId="Equation.DSMT4">
                    <p:embed/>
                  </p:oleObj>
                </mc:Choice>
                <mc:Fallback>
                  <p:oleObj name="Equation" r:id="rId6" imgW="494870" imgH="17764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9884" y="950788"/>
                          <a:ext cx="816963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474480" y="1453054"/>
            <a:ext cx="5262979" cy="461665"/>
            <a:chOff x="474480" y="1453054"/>
            <a:chExt cx="5262979" cy="461665"/>
          </a:xfrm>
        </p:grpSpPr>
        <p:sp>
          <p:nvSpPr>
            <p:cNvPr id="2" name="矩形 1"/>
            <p:cNvSpPr/>
            <p:nvPr/>
          </p:nvSpPr>
          <p:spPr>
            <a:xfrm>
              <a:off x="474480" y="1453054"/>
              <a:ext cx="52629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          ，称    为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偶函数</a:t>
              </a:r>
              <a:r>
                <a:rPr lang="en-US" altLang="zh-CN" sz="2400" dirty="0"/>
                <a:t>,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515707"/>
                </p:ext>
              </p:extLst>
            </p:nvPr>
          </p:nvGraphicFramePr>
          <p:xfrm>
            <a:off x="1260202" y="1503866"/>
            <a:ext cx="1528785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2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202" y="1503866"/>
                          <a:ext cx="1528785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304989"/>
                </p:ext>
              </p:extLst>
            </p:nvPr>
          </p:nvGraphicFramePr>
          <p:xfrm>
            <a:off x="3492252" y="1526009"/>
            <a:ext cx="576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3" name="Equation" r:id="rId10" imgW="342751" imgH="203112" progId="Equation.DSMT4">
                    <p:embed/>
                  </p:oleObj>
                </mc:Choice>
                <mc:Fallback>
                  <p:oleObj name="Equation" r:id="rId10" imgW="342751" imgH="203112" progId="Equation.DSMT4">
                    <p:embed/>
                    <p:pic>
                      <p:nvPicPr>
                        <p:cNvPr id="0" name="对象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252" y="1526009"/>
                          <a:ext cx="57626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合 79"/>
          <p:cNvGrpSpPr/>
          <p:nvPr/>
        </p:nvGrpSpPr>
        <p:grpSpPr>
          <a:xfrm>
            <a:off x="474480" y="2051591"/>
            <a:ext cx="5262979" cy="461665"/>
            <a:chOff x="474480" y="2051591"/>
            <a:chExt cx="5262979" cy="461665"/>
          </a:xfrm>
        </p:grpSpPr>
        <p:sp>
          <p:nvSpPr>
            <p:cNvPr id="66" name="矩形 65"/>
            <p:cNvSpPr/>
            <p:nvPr/>
          </p:nvSpPr>
          <p:spPr>
            <a:xfrm>
              <a:off x="474480" y="2051591"/>
              <a:ext cx="52629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          ，称    为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奇函数</a:t>
              </a:r>
              <a:r>
                <a:rPr lang="en-US" altLang="zh-CN" sz="2400" dirty="0"/>
                <a:t>,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300893"/>
                </p:ext>
              </p:extLst>
            </p:nvPr>
          </p:nvGraphicFramePr>
          <p:xfrm>
            <a:off x="1171575" y="2101850"/>
            <a:ext cx="1706563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4" name="Equation" r:id="rId12" imgW="977760" imgH="203040" progId="Equation.DSMT4">
                    <p:embed/>
                  </p:oleObj>
                </mc:Choice>
                <mc:Fallback>
                  <p:oleObj name="Equation" r:id="rId12" imgW="9777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575" y="2101850"/>
                          <a:ext cx="1706563" cy="3603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6340303"/>
                </p:ext>
              </p:extLst>
            </p:nvPr>
          </p:nvGraphicFramePr>
          <p:xfrm>
            <a:off x="3492252" y="2124546"/>
            <a:ext cx="576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5" name="Equation" r:id="rId14" imgW="342751" imgH="203112" progId="Equation.DSMT4">
                    <p:embed/>
                  </p:oleObj>
                </mc:Choice>
                <mc:Fallback>
                  <p:oleObj name="Equation" r:id="rId14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252" y="2124546"/>
                          <a:ext cx="57626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9" name="图片 68"/>
          <p:cNvPicPr/>
          <p:nvPr/>
        </p:nvPicPr>
        <p:blipFill>
          <a:blip r:embed="rId15"/>
          <a:stretch>
            <a:fillRect/>
          </a:stretch>
        </p:blipFill>
        <p:spPr>
          <a:xfrm>
            <a:off x="5953218" y="1422695"/>
            <a:ext cx="1872208" cy="1239276"/>
          </a:xfrm>
          <a:prstGeom prst="rect">
            <a:avLst/>
          </a:prstGeom>
        </p:spPr>
      </p:pic>
      <p:pic>
        <p:nvPicPr>
          <p:cNvPr id="70" name="图片 69"/>
          <p:cNvPicPr/>
          <p:nvPr/>
        </p:nvPicPr>
        <p:blipFill>
          <a:blip r:embed="rId16"/>
          <a:stretch>
            <a:fillRect/>
          </a:stretch>
        </p:blipFill>
        <p:spPr>
          <a:xfrm>
            <a:off x="6156746" y="2809144"/>
            <a:ext cx="1918446" cy="1440160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612130" y="264936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1620242" y="2592164"/>
            <a:ext cx="3759517" cy="461665"/>
            <a:chOff x="1620242" y="2592164"/>
            <a:chExt cx="3759517" cy="461665"/>
          </a:xfrm>
        </p:grpSpPr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6142346"/>
                </p:ext>
              </p:extLst>
            </p:nvPr>
          </p:nvGraphicFramePr>
          <p:xfrm>
            <a:off x="1620242" y="2649362"/>
            <a:ext cx="1783929" cy="388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6" name="Equation" r:id="rId17" imgW="1054100" imgH="228600" progId="Equation.DSMT4">
                    <p:embed/>
                  </p:oleObj>
                </mc:Choice>
                <mc:Fallback>
                  <p:oleObj name="Equation" r:id="rId17" imgW="10541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42" y="2649362"/>
                          <a:ext cx="1783929" cy="3880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矩形 63"/>
            <p:cNvSpPr/>
            <p:nvPr/>
          </p:nvSpPr>
          <p:spPr>
            <a:xfrm>
              <a:off x="3348434" y="259216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都是偶函数；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1" name="Rectangle 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1620242" y="3168228"/>
            <a:ext cx="3888432" cy="461665"/>
            <a:chOff x="1620242" y="3168228"/>
            <a:chExt cx="3888432" cy="461665"/>
          </a:xfrm>
        </p:grpSpPr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5135589"/>
                </p:ext>
              </p:extLst>
            </p:nvPr>
          </p:nvGraphicFramePr>
          <p:xfrm>
            <a:off x="1620242" y="3240235"/>
            <a:ext cx="1728192" cy="384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7" name="Equation" r:id="rId19" imgW="1028700" imgH="228600" progId="Equation.DSMT4">
                    <p:embed/>
                  </p:oleObj>
                </mc:Choice>
                <mc:Fallback>
                  <p:oleObj name="Equation" r:id="rId19" imgW="10287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42" y="3240235"/>
                          <a:ext cx="1728192" cy="3840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矩形 75"/>
            <p:cNvSpPr/>
            <p:nvPr/>
          </p:nvSpPr>
          <p:spPr>
            <a:xfrm>
              <a:off x="3323460" y="3168228"/>
              <a:ext cx="21852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都是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奇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函数；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1548234" y="3816300"/>
            <a:ext cx="4404984" cy="461665"/>
            <a:chOff x="1548234" y="3816300"/>
            <a:chExt cx="4404984" cy="461665"/>
          </a:xfrm>
        </p:grpSpPr>
        <p:graphicFrame>
          <p:nvGraphicFramePr>
            <p:cNvPr id="74" name="对象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4753911"/>
                </p:ext>
              </p:extLst>
            </p:nvPr>
          </p:nvGraphicFramePr>
          <p:xfrm>
            <a:off x="1548234" y="3909885"/>
            <a:ext cx="1800200" cy="363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8" name="Equation" r:id="rId21" imgW="1016000" imgH="203200" progId="Equation.DSMT4">
                    <p:embed/>
                  </p:oleObj>
                </mc:Choice>
                <mc:Fallback>
                  <p:oleObj name="Equation" r:id="rId21" imgW="1016000" imgH="203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234" y="3909885"/>
                          <a:ext cx="1800200" cy="3639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矩形 74"/>
            <p:cNvSpPr/>
            <p:nvPr/>
          </p:nvSpPr>
          <p:spPr>
            <a:xfrm>
              <a:off x="3306340" y="3816300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是非奇非偶函数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3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2821384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2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468114" y="647948"/>
            <a:ext cx="8356775" cy="461665"/>
            <a:chOff x="468114" y="647948"/>
            <a:chExt cx="8356775" cy="461665"/>
          </a:xfrm>
        </p:grpSpPr>
        <p:sp>
          <p:nvSpPr>
            <p:cNvPr id="81" name="矩形 80"/>
            <p:cNvSpPr/>
            <p:nvPr/>
          </p:nvSpPr>
          <p:spPr>
            <a:xfrm>
              <a:off x="468114" y="647948"/>
              <a:ext cx="83567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4. 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函数的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周期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性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的定义域为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如果存在一个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512690"/>
                </p:ext>
              </p:extLst>
            </p:nvPr>
          </p:nvGraphicFramePr>
          <p:xfrm>
            <a:off x="5436666" y="749285"/>
            <a:ext cx="288032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5" name="Equation" r:id="rId4" imgW="164885" imgH="164885" progId="Equation.DSMT4">
                    <p:embed/>
                  </p:oleObj>
                </mc:Choice>
                <mc:Fallback>
                  <p:oleObj name="Equation" r:id="rId4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666" y="749285"/>
                          <a:ext cx="288032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4523805"/>
                </p:ext>
              </p:extLst>
            </p:nvPr>
          </p:nvGraphicFramePr>
          <p:xfrm>
            <a:off x="3334945" y="754083"/>
            <a:ext cx="576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6" name="Equation" r:id="rId6" imgW="342751" imgH="203112" progId="Equation.DSMT4">
                    <p:embed/>
                  </p:oleObj>
                </mc:Choice>
                <mc:Fallback>
                  <p:oleObj name="Equation" r:id="rId6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945" y="754083"/>
                          <a:ext cx="57626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96106" y="2376140"/>
            <a:ext cx="7728398" cy="1113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通常说周期函数的周期是指其最小正</a:t>
            </a:r>
            <a:r>
              <a:rPr lang="zh-CN" altLang="zh-CN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周期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但并不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是所有周期函数都有最小正周期的，如常数函数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Rectangle 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474480" y="1237030"/>
            <a:ext cx="7554474" cy="461665"/>
            <a:chOff x="474480" y="1237030"/>
            <a:chExt cx="7554474" cy="461665"/>
          </a:xfrm>
        </p:grpSpPr>
        <p:sp>
          <p:nvSpPr>
            <p:cNvPr id="2" name="矩形 1"/>
            <p:cNvSpPr/>
            <p:nvPr/>
          </p:nvSpPr>
          <p:spPr>
            <a:xfrm>
              <a:off x="474480" y="1237030"/>
              <a:ext cx="6186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正数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使得对于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任一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有    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且有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648833"/>
                </p:ext>
              </p:extLst>
            </p:nvPr>
          </p:nvGraphicFramePr>
          <p:xfrm>
            <a:off x="1202424" y="1334189"/>
            <a:ext cx="140964" cy="249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7" name="Equation" r:id="rId8" imgW="88669" imgH="177338" progId="Equation.DSMT4">
                    <p:embed/>
                  </p:oleObj>
                </mc:Choice>
                <mc:Fallback>
                  <p:oleObj name="Equation" r:id="rId8" imgW="88669" imgH="177338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424" y="1334189"/>
                          <a:ext cx="140964" cy="2498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2420250"/>
                </p:ext>
              </p:extLst>
            </p:nvPr>
          </p:nvGraphicFramePr>
          <p:xfrm>
            <a:off x="3455838" y="1334512"/>
            <a:ext cx="649288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8" name="Equation" r:id="rId10" imgW="393480" imgH="164880" progId="Equation.DSMT4">
                    <p:embed/>
                  </p:oleObj>
                </mc:Choice>
                <mc:Fallback>
                  <p:oleObj name="Equation" r:id="rId10" imgW="393480" imgH="16488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838" y="1334512"/>
                          <a:ext cx="649288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082819"/>
                </p:ext>
              </p:extLst>
            </p:nvPr>
          </p:nvGraphicFramePr>
          <p:xfrm>
            <a:off x="4500562" y="1336511"/>
            <a:ext cx="1169307" cy="347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9" name="Equation" r:id="rId12" imgW="698197" imgH="203112" progId="Equation.DSMT4">
                    <p:embed/>
                  </p:oleObj>
                </mc:Choice>
                <mc:Fallback>
                  <p:oleObj name="Equation" r:id="rId12" imgW="698197" imgH="2031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1336511"/>
                          <a:ext cx="1169307" cy="34784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7297269"/>
                </p:ext>
              </p:extLst>
            </p:nvPr>
          </p:nvGraphicFramePr>
          <p:xfrm>
            <a:off x="6444778" y="1315205"/>
            <a:ext cx="1584176" cy="332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0" name="Equation" r:id="rId14" imgW="990170" imgH="203112" progId="Equation.DSMT4">
                    <p:embed/>
                  </p:oleObj>
                </mc:Choice>
                <mc:Fallback>
                  <p:oleObj name="Equation" r:id="rId14" imgW="990170" imgH="20311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778" y="1315205"/>
                          <a:ext cx="1584176" cy="3327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组合 86"/>
          <p:cNvGrpSpPr/>
          <p:nvPr/>
        </p:nvGrpSpPr>
        <p:grpSpPr>
          <a:xfrm>
            <a:off x="474480" y="1835567"/>
            <a:ext cx="5828840" cy="461665"/>
            <a:chOff x="474480" y="1835567"/>
            <a:chExt cx="5828840" cy="461665"/>
          </a:xfrm>
        </p:grpSpPr>
        <p:sp>
          <p:nvSpPr>
            <p:cNvPr id="66" name="矩形 65"/>
            <p:cNvSpPr/>
            <p:nvPr/>
          </p:nvSpPr>
          <p:spPr>
            <a:xfrm>
              <a:off x="474480" y="1835567"/>
              <a:ext cx="5828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称    为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周期函数</a:t>
              </a:r>
              <a:r>
                <a:rPr lang="en-US" altLang="zh-CN" sz="2400" dirty="0"/>
                <a:t>,  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    的周期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081956"/>
                </p:ext>
              </p:extLst>
            </p:nvPr>
          </p:nvGraphicFramePr>
          <p:xfrm>
            <a:off x="877997" y="1893361"/>
            <a:ext cx="576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1" name="Equation" r:id="rId16" imgW="342751" imgH="203112" progId="Equation.DSMT4">
                    <p:embed/>
                  </p:oleObj>
                </mc:Choice>
                <mc:Fallback>
                  <p:oleObj name="Equation" r:id="rId16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997" y="1893361"/>
                          <a:ext cx="57626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058370"/>
                </p:ext>
              </p:extLst>
            </p:nvPr>
          </p:nvGraphicFramePr>
          <p:xfrm>
            <a:off x="3314551" y="1968619"/>
            <a:ext cx="141287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2" name="Equation" r:id="rId17" imgW="88669" imgH="177338" progId="Equation.DSMT4">
                    <p:embed/>
                  </p:oleObj>
                </mc:Choice>
                <mc:Fallback>
                  <p:oleObj name="Equation" r:id="rId17" imgW="88669" imgH="177338" progId="Equation.DSMT4">
                    <p:embed/>
                    <p:pic>
                      <p:nvPicPr>
                        <p:cNvPr id="0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551" y="1968619"/>
                          <a:ext cx="141287" cy="249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0545942"/>
                </p:ext>
              </p:extLst>
            </p:nvPr>
          </p:nvGraphicFramePr>
          <p:xfrm>
            <a:off x="4105126" y="1893361"/>
            <a:ext cx="576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3" name="Equation" r:id="rId18" imgW="342751" imgH="203112" progId="Equation.DSMT4">
                    <p:embed/>
                  </p:oleObj>
                </mc:Choice>
                <mc:Fallback>
                  <p:oleObj name="Equation" r:id="rId18" imgW="342751" imgH="203112" progId="Equation.DSMT4">
                    <p:embed/>
                    <p:pic>
                      <p:nvPicPr>
                        <p:cNvPr id="0" name="对象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126" y="1893361"/>
                          <a:ext cx="57626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" name="组合 87"/>
          <p:cNvGrpSpPr/>
          <p:nvPr/>
        </p:nvGrpSpPr>
        <p:grpSpPr>
          <a:xfrm>
            <a:off x="1010370" y="3528268"/>
            <a:ext cx="7215610" cy="1113766"/>
            <a:chOff x="1010370" y="3528268"/>
            <a:chExt cx="7215610" cy="1113766"/>
          </a:xfrm>
        </p:grpSpPr>
        <p:sp>
          <p:nvSpPr>
            <p:cNvPr id="82" name="矩形 81"/>
            <p:cNvSpPr/>
            <p:nvPr/>
          </p:nvSpPr>
          <p:spPr>
            <a:xfrm>
              <a:off x="1010370" y="3528268"/>
              <a:ext cx="7215610" cy="1113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2)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周期函数的图形特点：在函数的定义域内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每个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长度为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的区间上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函数有相同的形状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217355"/>
                </p:ext>
              </p:extLst>
            </p:nvPr>
          </p:nvGraphicFramePr>
          <p:xfrm>
            <a:off x="2556346" y="4320356"/>
            <a:ext cx="141287" cy="249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4" name="Equation" r:id="rId19" imgW="88669" imgH="177338" progId="Equation.DSMT4">
                    <p:embed/>
                  </p:oleObj>
                </mc:Choice>
                <mc:Fallback>
                  <p:oleObj name="Equation" r:id="rId19" imgW="88669" imgH="177338" progId="Equation.DSMT4">
                    <p:embed/>
                    <p:pic>
                      <p:nvPicPr>
                        <p:cNvPr id="0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346" y="4320356"/>
                          <a:ext cx="141287" cy="249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34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2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2016100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754674"/>
            <a:ext cx="774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证明狄利克雷函数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AD30DF-C877-40CD-A1EA-62A999974F36}"/>
              </a:ext>
            </a:extLst>
          </p:cNvPr>
          <p:cNvSpPr/>
          <p:nvPr/>
        </p:nvSpPr>
        <p:spPr>
          <a:xfrm>
            <a:off x="427802" y="214539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Rectangle 2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057427"/>
              </p:ext>
            </p:extLst>
          </p:nvPr>
        </p:nvGraphicFramePr>
        <p:xfrm>
          <a:off x="3708474" y="625466"/>
          <a:ext cx="192712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7" name="Equation" r:id="rId4" imgW="1244600" imgH="457200" progId="Equation.DSMT4">
                  <p:embed/>
                </p:oleObj>
              </mc:Choice>
              <mc:Fallback>
                <p:oleObj name="Equation" r:id="rId4" imgW="1244600" imgH="457200" progId="Equation.DSMT4">
                  <p:embed/>
                  <p:pic>
                    <p:nvPicPr>
                      <p:cNvPr id="0" name="Object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74" y="625466"/>
                        <a:ext cx="1927121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1175056" y="1440036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是周期函数，但无最小正周期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Rectangle 2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29996" name="Rectangle 2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00" name="对象 1299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897281"/>
              </p:ext>
            </p:extLst>
          </p:nvPr>
        </p:nvGraphicFramePr>
        <p:xfrm>
          <a:off x="1309688" y="2190750"/>
          <a:ext cx="920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8" name="Equation" r:id="rId6" imgW="507960" imgH="190440" progId="Equation.DSMT4">
                  <p:embed/>
                </p:oleObj>
              </mc:Choice>
              <mc:Fallback>
                <p:oleObj name="Equation" r:id="rId6" imgW="507960" imgH="190440" progId="Equation.DSMT4">
                  <p:embed/>
                  <p:pic>
                    <p:nvPicPr>
                      <p:cNvPr id="0" name="Object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190750"/>
                        <a:ext cx="92075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03" name="Rectangle 2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8" name="Rectangle 2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0011" name="组合 130010"/>
          <p:cNvGrpSpPr/>
          <p:nvPr/>
        </p:nvGrpSpPr>
        <p:grpSpPr>
          <a:xfrm>
            <a:off x="2124298" y="2088108"/>
            <a:ext cx="6186309" cy="461665"/>
            <a:chOff x="425450" y="3384252"/>
            <a:chExt cx="6186309" cy="46166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AC8746C-7B49-4AEC-AE2C-C16FE8CCA53F}"/>
                </a:ext>
              </a:extLst>
            </p:cNvPr>
            <p:cNvSpPr/>
            <p:nvPr/>
          </p:nvSpPr>
          <p:spPr>
            <a:xfrm>
              <a:off x="425450" y="3384252"/>
              <a:ext cx="6186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时，对     ，有      ，因此有    </a:t>
              </a:r>
            </a:p>
          </p:txBody>
        </p:sp>
        <p:graphicFrame>
          <p:nvGraphicFramePr>
            <p:cNvPr id="129988" name="对象 1299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133188"/>
                </p:ext>
              </p:extLst>
            </p:nvPr>
          </p:nvGraphicFramePr>
          <p:xfrm>
            <a:off x="829514" y="3442086"/>
            <a:ext cx="638760" cy="345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09" name="Equation" r:id="rId8" imgW="380835" imgH="203112" progId="Equation.DSMT4">
                    <p:embed/>
                  </p:oleObj>
                </mc:Choice>
                <mc:Fallback>
                  <p:oleObj name="Equation" r:id="rId8" imgW="380835" imgH="203112" progId="Equation.DSMT4">
                    <p:embed/>
                    <p:pic>
                      <p:nvPicPr>
                        <p:cNvPr id="0" name="Object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514" y="3442086"/>
                          <a:ext cx="638760" cy="3459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05" name="对象 1300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097017"/>
                </p:ext>
              </p:extLst>
            </p:nvPr>
          </p:nvGraphicFramePr>
          <p:xfrm>
            <a:off x="2385687" y="3521178"/>
            <a:ext cx="687746" cy="305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0" name="Equation" r:id="rId10" imgW="469696" imgH="203112" progId="Equation.DSMT4">
                    <p:embed/>
                  </p:oleObj>
                </mc:Choice>
                <mc:Fallback>
                  <p:oleObj name="Equation" r:id="rId10" imgW="469696" imgH="203112" progId="Equation.DSMT4">
                    <p:embed/>
                    <p:pic>
                      <p:nvPicPr>
                        <p:cNvPr id="0" name="Object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687" y="3521178"/>
                          <a:ext cx="687746" cy="3051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09" name="对象 1300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5827080"/>
                </p:ext>
              </p:extLst>
            </p:nvPr>
          </p:nvGraphicFramePr>
          <p:xfrm>
            <a:off x="3708474" y="3513057"/>
            <a:ext cx="864096" cy="303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1" name="Equation" r:id="rId12" imgW="583947" imgH="203112" progId="Equation.DSMT4">
                    <p:embed/>
                  </p:oleObj>
                </mc:Choice>
                <mc:Fallback>
                  <p:oleObj name="Equation" r:id="rId12" imgW="583947" imgH="203112" progId="Equation.DSMT4">
                    <p:embed/>
                    <p:pic>
                      <p:nvPicPr>
                        <p:cNvPr id="0" name="Object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474" y="3513057"/>
                          <a:ext cx="864096" cy="3036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12" name="Rectangle 3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13" name="对象 1300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23823"/>
              </p:ext>
            </p:extLst>
          </p:nvPr>
        </p:nvGraphicFramePr>
        <p:xfrm>
          <a:off x="3144686" y="2575933"/>
          <a:ext cx="207276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2" name="Equation" r:id="rId14" imgW="1244600" imgH="254000" progId="Equation.DSMT4">
                  <p:embed/>
                </p:oleObj>
              </mc:Choice>
              <mc:Fallback>
                <p:oleObj name="Equation" r:id="rId14" imgW="1244600" imgH="254000" progId="Equation.DSMT4">
                  <p:embed/>
                  <p:pic>
                    <p:nvPicPr>
                      <p:cNvPr id="0" name="Object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686" y="2575933"/>
                        <a:ext cx="2072766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" name="Rectangle 3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4" name="Rectangle 3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8" name="Rectangle 3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23" name="组合 13322"/>
          <p:cNvGrpSpPr/>
          <p:nvPr/>
        </p:nvGrpSpPr>
        <p:grpSpPr>
          <a:xfrm>
            <a:off x="402485" y="2952204"/>
            <a:ext cx="5826269" cy="461665"/>
            <a:chOff x="1122565" y="3168228"/>
            <a:chExt cx="5826269" cy="461665"/>
          </a:xfrm>
        </p:grpSpPr>
        <p:graphicFrame>
          <p:nvGraphicFramePr>
            <p:cNvPr id="13313" name="对象 133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736624"/>
                </p:ext>
              </p:extLst>
            </p:nvPr>
          </p:nvGraphicFramePr>
          <p:xfrm>
            <a:off x="1548234" y="3312244"/>
            <a:ext cx="576064" cy="312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3" name="Equation" r:id="rId16" imgW="380835" imgH="203112" progId="Equation.DSMT4">
                    <p:embed/>
                  </p:oleObj>
                </mc:Choice>
                <mc:Fallback>
                  <p:oleObj name="Equation" r:id="rId16" imgW="380835" imgH="203112" progId="Equation.DSMT4">
                    <p:embed/>
                    <p:pic>
                      <p:nvPicPr>
                        <p:cNvPr id="0" name="Object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234" y="3312244"/>
                          <a:ext cx="576064" cy="31203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对象 133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463859"/>
                </p:ext>
              </p:extLst>
            </p:nvPr>
          </p:nvGraphicFramePr>
          <p:xfrm>
            <a:off x="3045538" y="3291452"/>
            <a:ext cx="878960" cy="308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4" name="Equation" r:id="rId18" imgW="583947" imgH="203112" progId="Equation.DSMT4">
                    <p:embed/>
                  </p:oleObj>
                </mc:Choice>
                <mc:Fallback>
                  <p:oleObj name="Equation" r:id="rId18" imgW="583947" imgH="203112" progId="Equation.DSMT4">
                    <p:embed/>
                    <p:pic>
                      <p:nvPicPr>
                        <p:cNvPr id="0" name="Object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538" y="3291452"/>
                          <a:ext cx="878960" cy="3088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对象 133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751691"/>
                </p:ext>
              </p:extLst>
            </p:nvPr>
          </p:nvGraphicFramePr>
          <p:xfrm>
            <a:off x="5156928" y="3240236"/>
            <a:ext cx="1791906" cy="364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5" name="Equation" r:id="rId20" imgW="1269449" imgH="253890" progId="Equation.DSMT4">
                    <p:embed/>
                  </p:oleObj>
                </mc:Choice>
                <mc:Fallback>
                  <p:oleObj name="Equation" r:id="rId20" imgW="1269449" imgH="253890" progId="Equation.DSMT4">
                    <p:embed/>
                    <p:pic>
                      <p:nvPicPr>
                        <p:cNvPr id="0" name="Object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928" y="3240236"/>
                          <a:ext cx="1791906" cy="3641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AC8746C-7B49-4AEC-AE2C-C16FE8CCA53F}"/>
                </a:ext>
              </a:extLst>
            </p:cNvPr>
            <p:cNvSpPr/>
            <p:nvPr/>
          </p:nvSpPr>
          <p:spPr>
            <a:xfrm>
              <a:off x="1122565" y="3168228"/>
              <a:ext cx="4801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时，则      ，因此有    </a:t>
              </a:r>
            </a:p>
          </p:txBody>
        </p:sp>
      </p:grpSp>
      <p:sp>
        <p:nvSpPr>
          <p:cNvPr id="13328" name="Rectangle 3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0" name="Rectangle 3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3" name="Rectangle 3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36" name="组合 13335"/>
          <p:cNvGrpSpPr/>
          <p:nvPr/>
        </p:nvGrpSpPr>
        <p:grpSpPr>
          <a:xfrm>
            <a:off x="396106" y="3528268"/>
            <a:ext cx="5672874" cy="461665"/>
            <a:chOff x="1175056" y="3816299"/>
            <a:chExt cx="5672874" cy="461665"/>
          </a:xfrm>
        </p:grpSpPr>
        <p:sp>
          <p:nvSpPr>
            <p:cNvPr id="13324" name="矩形 13323"/>
            <p:cNvSpPr/>
            <p:nvPr/>
          </p:nvSpPr>
          <p:spPr>
            <a:xfrm>
              <a:off x="1175056" y="3816299"/>
              <a:ext cx="43396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综上可知，对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恒有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329" name="对象 133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5498983"/>
                </p:ext>
              </p:extLst>
            </p:nvPr>
          </p:nvGraphicFramePr>
          <p:xfrm>
            <a:off x="3105168" y="3971598"/>
            <a:ext cx="759805" cy="27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6" name="Equation" r:id="rId22" imgW="482181" imgH="177646" progId="Equation.DSMT4">
                    <p:embed/>
                  </p:oleObj>
                </mc:Choice>
                <mc:Fallback>
                  <p:oleObj name="Equation" r:id="rId22" imgW="482181" imgH="177646" progId="Equation.DSMT4">
                    <p:embed/>
                    <p:pic>
                      <p:nvPicPr>
                        <p:cNvPr id="0" name="Object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168" y="3971598"/>
                          <a:ext cx="759805" cy="2767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对象 133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571402"/>
                </p:ext>
              </p:extLst>
            </p:nvPr>
          </p:nvGraphicFramePr>
          <p:xfrm>
            <a:off x="3982459" y="3943943"/>
            <a:ext cx="686083" cy="304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7" name="Equation" r:id="rId24" imgW="469696" imgH="203112" progId="Equation.DSMT4">
                    <p:embed/>
                  </p:oleObj>
                </mc:Choice>
                <mc:Fallback>
                  <p:oleObj name="Equation" r:id="rId24" imgW="469696" imgH="203112" progId="Equation.DSMT4">
                    <p:embed/>
                    <p:pic>
                      <p:nvPicPr>
                        <p:cNvPr id="0" name="Object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459" y="3943943"/>
                          <a:ext cx="686083" cy="3044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对象 133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4917717"/>
                </p:ext>
              </p:extLst>
            </p:nvPr>
          </p:nvGraphicFramePr>
          <p:xfrm>
            <a:off x="5405559" y="3888307"/>
            <a:ext cx="1442371" cy="360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8" name="Equation" r:id="rId25" imgW="1040948" imgH="253890" progId="Equation.DSMT4">
                    <p:embed/>
                  </p:oleObj>
                </mc:Choice>
                <mc:Fallback>
                  <p:oleObj name="Equation" r:id="rId25" imgW="1040948" imgH="253890" progId="Equation.DSMT4">
                    <p:embed/>
                    <p:pic>
                      <p:nvPicPr>
                        <p:cNvPr id="0" name="Object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559" y="3888307"/>
                          <a:ext cx="1442371" cy="36004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8" name="Rectangle 3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40" name="组合 13339"/>
          <p:cNvGrpSpPr/>
          <p:nvPr/>
        </p:nvGrpSpPr>
        <p:grpSpPr>
          <a:xfrm>
            <a:off x="396106" y="4104332"/>
            <a:ext cx="8340745" cy="461665"/>
            <a:chOff x="396106" y="4104332"/>
            <a:chExt cx="8340745" cy="461665"/>
          </a:xfrm>
        </p:grpSpPr>
        <p:sp>
          <p:nvSpPr>
            <p:cNvPr id="13337" name="矩形 13336"/>
            <p:cNvSpPr/>
            <p:nvPr/>
          </p:nvSpPr>
          <p:spPr>
            <a:xfrm>
              <a:off x="396106" y="4104332"/>
              <a:ext cx="83407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所以任意有理数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均为    的周期，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正有理数无最小值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，得证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339" name="对象 133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475301"/>
                </p:ext>
              </p:extLst>
            </p:nvPr>
          </p:nvGraphicFramePr>
          <p:xfrm>
            <a:off x="3276426" y="4205016"/>
            <a:ext cx="576064" cy="331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9" name="Equation" r:id="rId27" imgW="355292" imgH="203024" progId="Equation.DSMT4">
                    <p:embed/>
                  </p:oleObj>
                </mc:Choice>
                <mc:Fallback>
                  <p:oleObj name="Equation" r:id="rId27" imgW="355292" imgH="203024" progId="Equation.DSMT4">
                    <p:embed/>
                    <p:pic>
                      <p:nvPicPr>
                        <p:cNvPr id="0" name="Object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426" y="4205016"/>
                          <a:ext cx="576064" cy="3313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00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文本框 1"/>
          <p:cNvSpPr txBox="1">
            <a:spLocks noChangeArrowheads="1"/>
          </p:cNvSpPr>
          <p:nvPr/>
        </p:nvSpPr>
        <p:spPr bwMode="auto">
          <a:xfrm>
            <a:off x="573751" y="809832"/>
            <a:ext cx="508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初等函数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68114" y="1270207"/>
            <a:ext cx="8064896" cy="461665"/>
            <a:chOff x="468114" y="1270207"/>
            <a:chExt cx="7787762" cy="461665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468114" y="1270207"/>
              <a:ext cx="7787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 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反函数：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的定义域为  ，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值域为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en-US" sz="2400" dirty="0"/>
                <a:t>，</a:t>
              </a:r>
              <a:endParaRPr lang="zh-CN" altLang="zh-CN" sz="2400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3364697"/>
                </p:ext>
              </p:extLst>
            </p:nvPr>
          </p:nvGraphicFramePr>
          <p:xfrm>
            <a:off x="3023083" y="1325805"/>
            <a:ext cx="576262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6" name="Equation" r:id="rId4" imgW="342751" imgH="203112" progId="Equation.DSMT4">
                    <p:embed/>
                  </p:oleObj>
                </mc:Choice>
                <mc:Fallback>
                  <p:oleObj name="Equation" r:id="rId4" imgW="342751" imgH="203112" progId="Equation.DSMT4">
                    <p:embed/>
                    <p:pic>
                      <p:nvPicPr>
                        <p:cNvPr id="0" name="对象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083" y="1325805"/>
                          <a:ext cx="576262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6640883"/>
                </p:ext>
              </p:extLst>
            </p:nvPr>
          </p:nvGraphicFramePr>
          <p:xfrm>
            <a:off x="5131725" y="1342559"/>
            <a:ext cx="287338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7" name="Equation" r:id="rId6" imgW="164885" imgH="164885" progId="Equation.DSMT4">
                    <p:embed/>
                  </p:oleObj>
                </mc:Choice>
                <mc:Fallback>
                  <p:oleObj name="Equation" r:id="rId6" imgW="164885" imgH="164885" progId="Equation.DSMT4">
                    <p:embed/>
                    <p:pic>
                      <p:nvPicPr>
                        <p:cNvPr id="0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1725" y="1342559"/>
                          <a:ext cx="287338" cy="287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722480"/>
                </p:ext>
              </p:extLst>
            </p:nvPr>
          </p:nvGraphicFramePr>
          <p:xfrm>
            <a:off x="6604079" y="1319817"/>
            <a:ext cx="694725" cy="376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8" name="Equation" r:id="rId8" imgW="380835" imgH="203112" progId="Equation.DSMT4">
                    <p:embed/>
                  </p:oleObj>
                </mc:Choice>
                <mc:Fallback>
                  <p:oleObj name="Equation" r:id="rId8" imgW="380835" imgH="203112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4079" y="1319817"/>
                          <a:ext cx="694725" cy="3763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05768" y="1914475"/>
            <a:ext cx="6632250" cy="461665"/>
            <a:chOff x="605768" y="1914351"/>
            <a:chExt cx="6632250" cy="461665"/>
          </a:xfrm>
        </p:grpSpPr>
        <p:sp>
          <p:nvSpPr>
            <p:cNvPr id="15" name="文本框 3"/>
            <p:cNvSpPr txBox="1">
              <a:spLocks noChangeArrowheads="1"/>
            </p:cNvSpPr>
            <p:nvPr/>
          </p:nvSpPr>
          <p:spPr bwMode="auto">
            <a:xfrm>
              <a:off x="1130559" y="1914351"/>
              <a:ext cx="61074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zh-CN" altLang="en-US" sz="2400" dirty="0"/>
                <a:t>   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的反函数，其定义域为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dirty="0"/>
                <a:t>，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011258"/>
                </p:ext>
              </p:extLst>
            </p:nvPr>
          </p:nvGraphicFramePr>
          <p:xfrm>
            <a:off x="605768" y="1943968"/>
            <a:ext cx="1100855" cy="355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9" name="Equation" r:id="rId10" imgW="711200" imgH="228600" progId="Equation.DSMT4">
                    <p:embed/>
                  </p:oleObj>
                </mc:Choice>
                <mc:Fallback>
                  <p:oleObj name="Equation" r:id="rId10" imgW="7112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768" y="1943968"/>
                          <a:ext cx="1100855" cy="3554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9201720"/>
                </p:ext>
              </p:extLst>
            </p:nvPr>
          </p:nvGraphicFramePr>
          <p:xfrm>
            <a:off x="2068423" y="1974520"/>
            <a:ext cx="931712" cy="327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90" name="Equation" r:id="rId12" imgW="583947" imgH="203112" progId="Equation.DSMT4">
                    <p:embed/>
                  </p:oleObj>
                </mc:Choice>
                <mc:Fallback>
                  <p:oleObj name="Equation" r:id="rId12" imgW="583947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8423" y="1974520"/>
                          <a:ext cx="931712" cy="3273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0038845"/>
                </p:ext>
              </p:extLst>
            </p:nvPr>
          </p:nvGraphicFramePr>
          <p:xfrm>
            <a:off x="6072270" y="1980486"/>
            <a:ext cx="561975" cy="330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91" name="Equation" r:id="rId14" imgW="380835" imgH="203112" progId="Equation.DSMT4">
                    <p:embed/>
                  </p:oleObj>
                </mc:Choice>
                <mc:Fallback>
                  <p:oleObj name="Equation" r:id="rId14" imgW="380835" imgH="203112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270" y="1980486"/>
                          <a:ext cx="561975" cy="330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59917" y="2515256"/>
            <a:ext cx="6845912" cy="483143"/>
            <a:chOff x="459917" y="2515256"/>
            <a:chExt cx="6845912" cy="483143"/>
          </a:xfrm>
        </p:grpSpPr>
        <p:sp>
          <p:nvSpPr>
            <p:cNvPr id="16" name="矩形 15"/>
            <p:cNvSpPr/>
            <p:nvPr/>
          </p:nvSpPr>
          <p:spPr>
            <a:xfrm>
              <a:off x="459917" y="2515256"/>
              <a:ext cx="453604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值域为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对于反函数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4253363"/>
                </p:ext>
              </p:extLst>
            </p:nvPr>
          </p:nvGraphicFramePr>
          <p:xfrm>
            <a:off x="1490599" y="2602419"/>
            <a:ext cx="287337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92" name="Equation" r:id="rId15" imgW="164885" imgH="164885" progId="Equation.DSMT4">
                    <p:embed/>
                  </p:oleObj>
                </mc:Choice>
                <mc:Fallback>
                  <p:oleObj name="Equation" r:id="rId15" imgW="164885" imgH="164885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599" y="2602419"/>
                          <a:ext cx="287337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9077378"/>
                </p:ext>
              </p:extLst>
            </p:nvPr>
          </p:nvGraphicFramePr>
          <p:xfrm>
            <a:off x="3626726" y="2566068"/>
            <a:ext cx="1115124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93" name="Equation" r:id="rId16" imgW="711200" imgH="228600" progId="Equation.DSMT4">
                    <p:embed/>
                  </p:oleObj>
                </mc:Choice>
                <mc:Fallback>
                  <p:oleObj name="Equation" r:id="rId16" imgW="7112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726" y="2566068"/>
                          <a:ext cx="1115124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4658951" y="2536734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来说，原来的函数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4495" y="3066603"/>
            <a:ext cx="2736304" cy="461665"/>
            <a:chOff x="554495" y="3040790"/>
            <a:chExt cx="2736304" cy="461665"/>
          </a:xfrm>
        </p:grpSpPr>
        <p:sp>
          <p:nvSpPr>
            <p:cNvPr id="2" name="矩形 1"/>
            <p:cNvSpPr/>
            <p:nvPr/>
          </p:nvSpPr>
          <p:spPr>
            <a:xfrm>
              <a:off x="1413362" y="3040790"/>
              <a:ext cx="18774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称为原函数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791863"/>
                </p:ext>
              </p:extLst>
            </p:nvPr>
          </p:nvGraphicFramePr>
          <p:xfrm>
            <a:off x="554495" y="3137726"/>
            <a:ext cx="930275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94" name="Equation" r:id="rId18" imgW="583947" imgH="203112" progId="Equation.DSMT4">
                    <p:embed/>
                  </p:oleObj>
                </mc:Choice>
                <mc:Fallback>
                  <p:oleObj name="Equation" r:id="rId18" imgW="583947" imgH="203112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495" y="3137726"/>
                          <a:ext cx="930275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71520" y="3744292"/>
            <a:ext cx="5881738" cy="461665"/>
            <a:chOff x="471520" y="3744292"/>
            <a:chExt cx="5881738" cy="461665"/>
          </a:xfrm>
        </p:grpSpPr>
        <p:sp>
          <p:nvSpPr>
            <p:cNvPr id="22" name="矩形 21"/>
            <p:cNvSpPr/>
            <p:nvPr/>
          </p:nvSpPr>
          <p:spPr>
            <a:xfrm>
              <a:off x="471520" y="3744292"/>
              <a:ext cx="58817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注：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原函数与反函数的图像关于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对称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7198495"/>
                </p:ext>
              </p:extLst>
            </p:nvPr>
          </p:nvGraphicFramePr>
          <p:xfrm>
            <a:off x="4860602" y="3842564"/>
            <a:ext cx="575260" cy="265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95" name="Equation" r:id="rId19" imgW="368140" imgH="165028" progId="Equation.DSMT4">
                    <p:embed/>
                  </p:oleObj>
                </mc:Choice>
                <mc:Fallback>
                  <p:oleObj name="Equation" r:id="rId19" imgW="368140" imgH="165028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602" y="3842564"/>
                          <a:ext cx="575260" cy="2651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7" name="图片 26"/>
          <p:cNvPicPr/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81" y="3075002"/>
            <a:ext cx="2188613" cy="14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476607" y="1368028"/>
            <a:ext cx="7079211" cy="461665"/>
            <a:chOff x="476607" y="1368028"/>
            <a:chExt cx="7079211" cy="461665"/>
          </a:xfrm>
        </p:grpSpPr>
        <p:sp>
          <p:nvSpPr>
            <p:cNvPr id="15" name="文本框 3"/>
            <p:cNvSpPr txBox="1">
              <a:spLocks noChangeArrowheads="1"/>
            </p:cNvSpPr>
            <p:nvPr/>
          </p:nvSpPr>
          <p:spPr bwMode="auto">
            <a:xfrm>
              <a:off x="1448359" y="1368028"/>
              <a:ext cx="61074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必存在，且有相同的单调性</a:t>
              </a:r>
              <a:r>
                <a:rPr lang="en-US" altLang="zh-CN" sz="2400" dirty="0"/>
                <a:t>.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42935"/>
                </p:ext>
              </p:extLst>
            </p:nvPr>
          </p:nvGraphicFramePr>
          <p:xfrm>
            <a:off x="476607" y="1440036"/>
            <a:ext cx="1100855" cy="355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7" name="Equation" r:id="rId4" imgW="711200" imgH="228600" progId="Equation.DSMT4">
                    <p:embed/>
                  </p:oleObj>
                </mc:Choice>
                <mc:Fallback>
                  <p:oleObj name="Equation" r:id="rId4" imgW="7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07" y="1440036"/>
                          <a:ext cx="1100855" cy="3554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433847" y="811058"/>
            <a:ext cx="7787762" cy="461665"/>
            <a:chOff x="433847" y="811058"/>
            <a:chExt cx="7787762" cy="461665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433847" y="811058"/>
              <a:ext cx="7787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 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反函数存在定理：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如果函数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单调，其反函数</a:t>
              </a: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207612"/>
                </p:ext>
              </p:extLst>
            </p:nvPr>
          </p:nvGraphicFramePr>
          <p:xfrm>
            <a:off x="4658951" y="878211"/>
            <a:ext cx="931712" cy="327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8" name="Equation" r:id="rId6" imgW="583947" imgH="203112" progId="Equation.DSMT4">
                    <p:embed/>
                  </p:oleObj>
                </mc:Choice>
                <mc:Fallback>
                  <p:oleObj name="Equation" r:id="rId6" imgW="58394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8951" y="878211"/>
                          <a:ext cx="931712" cy="3273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425450" y="1850888"/>
            <a:ext cx="7969250" cy="741276"/>
            <a:chOff x="425450" y="1850888"/>
            <a:chExt cx="7969250" cy="741276"/>
          </a:xfrm>
        </p:grpSpPr>
        <p:grpSp>
          <p:nvGrpSpPr>
            <p:cNvPr id="53" name="组合 52"/>
            <p:cNvGrpSpPr/>
            <p:nvPr/>
          </p:nvGrpSpPr>
          <p:grpSpPr>
            <a:xfrm>
              <a:off x="463730" y="1850888"/>
              <a:ext cx="6345007" cy="648072"/>
              <a:chOff x="463730" y="1850888"/>
              <a:chExt cx="6345007" cy="6480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63730" y="1944092"/>
                <a:ext cx="63450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例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 </a:t>
                </a:r>
                <a:r>
                  <a:rPr lang="zh-CN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求正弦函数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      上的反函数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9" name="对象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7479793"/>
                  </p:ext>
                </p:extLst>
              </p:nvPr>
            </p:nvGraphicFramePr>
            <p:xfrm>
              <a:off x="2700362" y="1994904"/>
              <a:ext cx="997034" cy="360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49" name="Equation" r:id="rId8" imgW="571252" imgH="203112" progId="Equation.DSMT4">
                      <p:embed/>
                    </p:oleObj>
                  </mc:Choice>
                  <mc:Fallback>
                    <p:oleObj name="Equation" r:id="rId8" imgW="571252" imgH="203112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362" y="1994904"/>
                            <a:ext cx="997034" cy="3600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1516015"/>
                  </p:ext>
                </p:extLst>
              </p:nvPr>
            </p:nvGraphicFramePr>
            <p:xfrm>
              <a:off x="4046438" y="1850888"/>
              <a:ext cx="908247" cy="6480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50" name="Equation" r:id="rId10" imgW="609336" imgH="431613" progId="Equation.DSMT4">
                      <p:embed/>
                    </p:oleObj>
                  </mc:Choice>
                  <mc:Fallback>
                    <p:oleObj name="Equation" r:id="rId10" imgW="609336" imgH="431613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6438" y="1850888"/>
                            <a:ext cx="908247" cy="64807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3" name="直接连接符 32"/>
            <p:cNvCxnSpPr/>
            <p:nvPr/>
          </p:nvCxnSpPr>
          <p:spPr>
            <a:xfrm flipH="1">
              <a:off x="425450" y="2592164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509123" y="2808188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解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024213" y="2736552"/>
            <a:ext cx="6955750" cy="647700"/>
            <a:chOff x="517511" y="3435250"/>
            <a:chExt cx="6955750" cy="647700"/>
          </a:xfrm>
        </p:grpSpPr>
        <p:sp>
          <p:nvSpPr>
            <p:cNvPr id="35" name="矩形 34"/>
            <p:cNvSpPr/>
            <p:nvPr/>
          </p:nvSpPr>
          <p:spPr>
            <a:xfrm>
              <a:off x="517511" y="3528268"/>
              <a:ext cx="69557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      上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单调增加，且值域为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en-US" altLang="zh-CN" sz="2400" dirty="0"/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0780477"/>
                </p:ext>
              </p:extLst>
            </p:nvPr>
          </p:nvGraphicFramePr>
          <p:xfrm>
            <a:off x="1262806" y="3579712"/>
            <a:ext cx="9969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1" name="Equation" r:id="rId12" imgW="571252" imgH="203112" progId="Equation.DSMT4">
                    <p:embed/>
                  </p:oleObj>
                </mc:Choice>
                <mc:Fallback>
                  <p:oleObj name="Equation" r:id="rId12" imgW="571252" imgH="203112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806" y="3579712"/>
                          <a:ext cx="99695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981581"/>
                </p:ext>
              </p:extLst>
            </p:nvPr>
          </p:nvGraphicFramePr>
          <p:xfrm>
            <a:off x="2556346" y="3435250"/>
            <a:ext cx="90805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2" name="Equation" r:id="rId13" imgW="609336" imgH="431613" progId="Equation.DSMT4">
                    <p:embed/>
                  </p:oleObj>
                </mc:Choice>
                <mc:Fallback>
                  <p:oleObj name="Equation" r:id="rId13" imgW="609336" imgH="431613" progId="Equation.DSMT4">
                    <p:embed/>
                    <p:pic>
                      <p:nvPicPr>
                        <p:cNvPr id="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346" y="3435250"/>
                          <a:ext cx="908050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092709"/>
                </p:ext>
              </p:extLst>
            </p:nvPr>
          </p:nvGraphicFramePr>
          <p:xfrm>
            <a:off x="6520705" y="3571303"/>
            <a:ext cx="576063" cy="375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3" name="Equation" r:id="rId14" imgW="393529" imgH="253890" progId="Equation.DSMT4">
                    <p:embed/>
                  </p:oleObj>
                </mc:Choice>
                <mc:Fallback>
                  <p:oleObj name="Equation" r:id="rId14" imgW="393529" imgH="25389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0705" y="3571303"/>
                          <a:ext cx="576063" cy="3755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37025" y="3528267"/>
            <a:ext cx="7259881" cy="461665"/>
            <a:chOff x="468540" y="3528267"/>
            <a:chExt cx="7259881" cy="461665"/>
          </a:xfrm>
        </p:grpSpPr>
        <p:sp>
          <p:nvSpPr>
            <p:cNvPr id="40" name="矩形 39"/>
            <p:cNvSpPr/>
            <p:nvPr/>
          </p:nvSpPr>
          <p:spPr>
            <a:xfrm>
              <a:off x="468540" y="3528267"/>
              <a:ext cx="63401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由反函数存在定理知，该函数一定存在反函数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871238"/>
                </p:ext>
              </p:extLst>
            </p:nvPr>
          </p:nvGraphicFramePr>
          <p:xfrm>
            <a:off x="6660802" y="3579079"/>
            <a:ext cx="1067619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4" name="Equation" r:id="rId16" imgW="672808" imgH="228501" progId="Equation.DSMT4">
                    <p:embed/>
                  </p:oleObj>
                </mc:Choice>
                <mc:Fallback>
                  <p:oleObj name="Equation" r:id="rId16" imgW="672808" imgH="228501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802" y="3579079"/>
                          <a:ext cx="1067619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96106" y="4074715"/>
            <a:ext cx="8032968" cy="461665"/>
            <a:chOff x="396106" y="4104332"/>
            <a:chExt cx="8032968" cy="461665"/>
          </a:xfrm>
        </p:grpSpPr>
        <p:sp>
          <p:nvSpPr>
            <p:cNvPr id="43" name="矩形 42"/>
            <p:cNvSpPr/>
            <p:nvPr/>
          </p:nvSpPr>
          <p:spPr>
            <a:xfrm>
              <a:off x="396106" y="4104332"/>
              <a:ext cx="80329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记作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,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因此        为       的反函数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具体如下</a:t>
              </a: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278751"/>
                </p:ext>
              </p:extLst>
            </p:nvPr>
          </p:nvGraphicFramePr>
          <p:xfrm>
            <a:off x="1075177" y="4210211"/>
            <a:ext cx="1207614" cy="334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5" name="Equation" r:id="rId18" imgW="748975" imgH="203112" progId="Equation.DSMT4">
                    <p:embed/>
                  </p:oleObj>
                </mc:Choice>
                <mc:Fallback>
                  <p:oleObj name="Equation" r:id="rId18" imgW="748975" imgH="203112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177" y="4210211"/>
                          <a:ext cx="1207614" cy="3340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82472"/>
                </p:ext>
              </p:extLst>
            </p:nvPr>
          </p:nvGraphicFramePr>
          <p:xfrm>
            <a:off x="3089444" y="4168153"/>
            <a:ext cx="1207614" cy="334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6" name="Equation" r:id="rId20" imgW="748975" imgH="203112" progId="Equation.DSMT4">
                    <p:embed/>
                  </p:oleObj>
                </mc:Choice>
                <mc:Fallback>
                  <p:oleObj name="Equation" r:id="rId20" imgW="748975" imgH="203112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444" y="4168153"/>
                          <a:ext cx="1207614" cy="3340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1587177"/>
                </p:ext>
              </p:extLst>
            </p:nvPr>
          </p:nvGraphicFramePr>
          <p:xfrm>
            <a:off x="4603569" y="4155776"/>
            <a:ext cx="99695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7" name="Equation" r:id="rId22" imgW="571252" imgH="203112" progId="Equation.DSMT4">
                    <p:embed/>
                  </p:oleObj>
                </mc:Choice>
                <mc:Fallback>
                  <p:oleObj name="Equation" r:id="rId22" imgW="571252" imgH="203112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569" y="4155776"/>
                          <a:ext cx="99695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668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/>
          <p:cNvSpPr/>
          <p:nvPr/>
        </p:nvSpPr>
        <p:spPr>
          <a:xfrm>
            <a:off x="3246548" y="1489469"/>
            <a:ext cx="2622667" cy="2610846"/>
          </a:xfrm>
          <a:prstGeom prst="arc">
            <a:avLst>
              <a:gd name="adj1" fmla="val 8872451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弧形 2"/>
          <p:cNvSpPr/>
          <p:nvPr/>
        </p:nvSpPr>
        <p:spPr>
          <a:xfrm flipH="1" flipV="1">
            <a:off x="3223501" y="1506955"/>
            <a:ext cx="2622667" cy="2610846"/>
          </a:xfrm>
          <a:prstGeom prst="arc">
            <a:avLst>
              <a:gd name="adj1" fmla="val 8622946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93557" y="2038658"/>
            <a:ext cx="635197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11092" y="3490851"/>
            <a:ext cx="43934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3517579" y="1770750"/>
            <a:ext cx="2086133" cy="2076730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4596" y="3252884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教学目标</a:t>
            </a:r>
          </a:p>
        </p:txBody>
      </p:sp>
      <p:sp>
        <p:nvSpPr>
          <p:cNvPr id="8" name="矩形 7"/>
          <p:cNvSpPr/>
          <p:nvPr/>
        </p:nvSpPr>
        <p:spPr>
          <a:xfrm>
            <a:off x="6372770" y="1748979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重难点</a:t>
            </a:r>
          </a:p>
        </p:txBody>
      </p:sp>
      <p:sp>
        <p:nvSpPr>
          <p:cNvPr id="9" name="矩形 8"/>
          <p:cNvSpPr/>
          <p:nvPr/>
        </p:nvSpPr>
        <p:spPr>
          <a:xfrm>
            <a:off x="6084738" y="2438021"/>
            <a:ext cx="2736304" cy="136071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b="1" dirty="0">
                <a:solidFill>
                  <a:srgbClr val="FF0000"/>
                </a:solidFill>
              </a:rPr>
              <a:t>：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邻域的概念、函数的四种特性、复合函数与初等函数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F0000"/>
                </a:solidFill>
              </a:rPr>
              <a:t>难点：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函数特性的数学语言描述，狄利克雷函数、反三角函数</a:t>
            </a:r>
          </a:p>
        </p:txBody>
      </p:sp>
      <p:sp>
        <p:nvSpPr>
          <p:cNvPr id="10" name="矩形 9"/>
          <p:cNvSpPr/>
          <p:nvPr/>
        </p:nvSpPr>
        <p:spPr>
          <a:xfrm>
            <a:off x="252090" y="838020"/>
            <a:ext cx="3014244" cy="2330208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掌握集合、区间、邻域、函数等基本概念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掌握函数的基本特性与判别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掌握复合函数与初等函数有关的概念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掌握反三角函数、常见分段函数的图形与性质</a:t>
            </a:r>
          </a:p>
        </p:txBody>
      </p:sp>
      <p:sp>
        <p:nvSpPr>
          <p:cNvPr id="11" name="椭圆 10"/>
          <p:cNvSpPr/>
          <p:nvPr/>
        </p:nvSpPr>
        <p:spPr>
          <a:xfrm>
            <a:off x="3649978" y="1924527"/>
            <a:ext cx="1784376" cy="1776333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1084" y="2186361"/>
            <a:ext cx="1273596" cy="1271878"/>
            <a:chOff x="8742363" y="4948238"/>
            <a:chExt cx="500063" cy="501650"/>
          </a:xfrm>
          <a:solidFill>
            <a:schemeClr val="bg1"/>
          </a:solidFill>
        </p:grpSpPr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8742363" y="4948238"/>
              <a:ext cx="500063" cy="501650"/>
            </a:xfrm>
            <a:custGeom>
              <a:avLst/>
              <a:gdLst>
                <a:gd name="T0" fmla="*/ 74 w 149"/>
                <a:gd name="T1" fmla="*/ 150 h 150"/>
                <a:gd name="T2" fmla="*/ 0 w 149"/>
                <a:gd name="T3" fmla="*/ 75 h 150"/>
                <a:gd name="T4" fmla="*/ 74 w 149"/>
                <a:gd name="T5" fmla="*/ 0 h 150"/>
                <a:gd name="T6" fmla="*/ 149 w 149"/>
                <a:gd name="T7" fmla="*/ 75 h 150"/>
                <a:gd name="T8" fmla="*/ 74 w 149"/>
                <a:gd name="T9" fmla="*/ 150 h 150"/>
                <a:gd name="T10" fmla="*/ 74 w 149"/>
                <a:gd name="T11" fmla="*/ 8 h 150"/>
                <a:gd name="T12" fmla="*/ 8 w 149"/>
                <a:gd name="T13" fmla="*/ 75 h 150"/>
                <a:gd name="T14" fmla="*/ 74 w 149"/>
                <a:gd name="T15" fmla="*/ 142 h 150"/>
                <a:gd name="T16" fmla="*/ 141 w 149"/>
                <a:gd name="T17" fmla="*/ 75 h 150"/>
                <a:gd name="T18" fmla="*/ 74 w 149"/>
                <a:gd name="T19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50">
                  <a:moveTo>
                    <a:pt x="74" y="150"/>
                  </a:moveTo>
                  <a:cubicBezTo>
                    <a:pt x="33" y="150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6" y="0"/>
                    <a:pt x="149" y="34"/>
                    <a:pt x="149" y="75"/>
                  </a:cubicBezTo>
                  <a:cubicBezTo>
                    <a:pt x="149" y="116"/>
                    <a:pt x="116" y="150"/>
                    <a:pt x="74" y="150"/>
                  </a:cubicBezTo>
                  <a:close/>
                  <a:moveTo>
                    <a:pt x="74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2"/>
                    <a:pt x="38" y="142"/>
                    <a:pt x="74" y="142"/>
                  </a:cubicBezTo>
                  <a:cubicBezTo>
                    <a:pt x="111" y="142"/>
                    <a:pt x="141" y="112"/>
                    <a:pt x="141" y="75"/>
                  </a:cubicBezTo>
                  <a:cubicBezTo>
                    <a:pt x="141" y="38"/>
                    <a:pt x="111" y="8"/>
                    <a:pt x="7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8983663" y="4987925"/>
              <a:ext cx="12700" cy="47625"/>
            </a:xfrm>
            <a:custGeom>
              <a:avLst/>
              <a:gdLst>
                <a:gd name="T0" fmla="*/ 2 w 4"/>
                <a:gd name="T1" fmla="*/ 14 h 14"/>
                <a:gd name="T2" fmla="*/ 0 w 4"/>
                <a:gd name="T3" fmla="*/ 12 h 14"/>
                <a:gd name="T4" fmla="*/ 0 w 4"/>
                <a:gd name="T5" fmla="*/ 2 h 14"/>
                <a:gd name="T6" fmla="*/ 2 w 4"/>
                <a:gd name="T7" fmla="*/ 0 h 14"/>
                <a:gd name="T8" fmla="*/ 4 w 4"/>
                <a:gd name="T9" fmla="*/ 2 h 14"/>
                <a:gd name="T10" fmla="*/ 4 w 4"/>
                <a:gd name="T11" fmla="*/ 12 h 14"/>
                <a:gd name="T12" fmla="*/ 2 w 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8983663" y="5367338"/>
              <a:ext cx="12700" cy="42863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1 h 13"/>
                <a:gd name="T4" fmla="*/ 0 w 4"/>
                <a:gd name="T5" fmla="*/ 2 h 13"/>
                <a:gd name="T6" fmla="*/ 2 w 4"/>
                <a:gd name="T7" fmla="*/ 0 h 13"/>
                <a:gd name="T8" fmla="*/ 4 w 4"/>
                <a:gd name="T9" fmla="*/ 2 h 13"/>
                <a:gd name="T10" fmla="*/ 4 w 4"/>
                <a:gd name="T11" fmla="*/ 11 h 13"/>
                <a:gd name="T12" fmla="*/ 2 w 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3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9158288" y="5192713"/>
              <a:ext cx="46038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8778875" y="5192713"/>
              <a:ext cx="47625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9134475" y="5087938"/>
              <a:ext cx="42863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9 w 13"/>
                <a:gd name="T7" fmla="*/ 1 h 9"/>
                <a:gd name="T8" fmla="*/ 12 w 13"/>
                <a:gd name="T9" fmla="*/ 2 h 9"/>
                <a:gd name="T10" fmla="*/ 11 w 13"/>
                <a:gd name="T11" fmla="*/ 4 h 9"/>
                <a:gd name="T12" fmla="*/ 3 w 13"/>
                <a:gd name="T13" fmla="*/ 9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8805863" y="5280025"/>
              <a:ext cx="44450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10 w 13"/>
                <a:gd name="T7" fmla="*/ 0 h 9"/>
                <a:gd name="T8" fmla="*/ 12 w 13"/>
                <a:gd name="T9" fmla="*/ 1 h 9"/>
                <a:gd name="T10" fmla="*/ 12 w 13"/>
                <a:gd name="T11" fmla="*/ 4 h 9"/>
                <a:gd name="T12" fmla="*/ 3 w 13"/>
                <a:gd name="T13" fmla="*/ 8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8"/>
                    <a:pt x="1" y="8"/>
                  </a:cubicBezTo>
                  <a:cubicBezTo>
                    <a:pt x="0" y="7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9070975" y="5343525"/>
              <a:ext cx="30163" cy="39688"/>
            </a:xfrm>
            <a:custGeom>
              <a:avLst/>
              <a:gdLst>
                <a:gd name="T0" fmla="*/ 7 w 9"/>
                <a:gd name="T1" fmla="*/ 12 h 12"/>
                <a:gd name="T2" fmla="*/ 5 w 9"/>
                <a:gd name="T3" fmla="*/ 11 h 12"/>
                <a:gd name="T4" fmla="*/ 1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9 w 9"/>
                <a:gd name="T11" fmla="*/ 9 h 12"/>
                <a:gd name="T12" fmla="*/ 8 w 9"/>
                <a:gd name="T13" fmla="*/ 12 h 12"/>
                <a:gd name="T14" fmla="*/ 7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7" y="12"/>
                  </a:moveTo>
                  <a:cubicBezTo>
                    <a:pt x="6" y="12"/>
                    <a:pt x="6" y="12"/>
                    <a:pt x="5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8883650" y="5014913"/>
              <a:ext cx="30163" cy="39688"/>
            </a:xfrm>
            <a:custGeom>
              <a:avLst/>
              <a:gdLst>
                <a:gd name="T0" fmla="*/ 6 w 9"/>
                <a:gd name="T1" fmla="*/ 12 h 12"/>
                <a:gd name="T2" fmla="*/ 5 w 9"/>
                <a:gd name="T3" fmla="*/ 11 h 12"/>
                <a:gd name="T4" fmla="*/ 0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8 w 9"/>
                <a:gd name="T11" fmla="*/ 9 h 12"/>
                <a:gd name="T12" fmla="*/ 7 w 9"/>
                <a:gd name="T13" fmla="*/ 12 h 12"/>
                <a:gd name="T14" fmla="*/ 6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6" y="12"/>
                  </a:moveTo>
                  <a:cubicBezTo>
                    <a:pt x="6" y="12"/>
                    <a:pt x="5" y="12"/>
                    <a:pt x="5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8" y="11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8805863" y="5087938"/>
              <a:ext cx="44450" cy="30163"/>
            </a:xfrm>
            <a:custGeom>
              <a:avLst/>
              <a:gdLst>
                <a:gd name="T0" fmla="*/ 11 w 13"/>
                <a:gd name="T1" fmla="*/ 9 h 9"/>
                <a:gd name="T2" fmla="*/ 10 w 13"/>
                <a:gd name="T3" fmla="*/ 9 h 9"/>
                <a:gd name="T4" fmla="*/ 1 w 13"/>
                <a:gd name="T5" fmla="*/ 4 h 9"/>
                <a:gd name="T6" fmla="*/ 1 w 13"/>
                <a:gd name="T7" fmla="*/ 2 h 9"/>
                <a:gd name="T8" fmla="*/ 3 w 13"/>
                <a:gd name="T9" fmla="*/ 1 h 9"/>
                <a:gd name="T10" fmla="*/ 12 w 13"/>
                <a:gd name="T11" fmla="*/ 5 h 9"/>
                <a:gd name="T12" fmla="*/ 12 w 13"/>
                <a:gd name="T13" fmla="*/ 8 h 9"/>
                <a:gd name="T14" fmla="*/ 11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3" y="7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9134475" y="5280025"/>
              <a:ext cx="42863" cy="30163"/>
            </a:xfrm>
            <a:custGeom>
              <a:avLst/>
              <a:gdLst>
                <a:gd name="T0" fmla="*/ 10 w 13"/>
                <a:gd name="T1" fmla="*/ 9 h 9"/>
                <a:gd name="T2" fmla="*/ 9 w 13"/>
                <a:gd name="T3" fmla="*/ 8 h 9"/>
                <a:gd name="T4" fmla="*/ 1 w 13"/>
                <a:gd name="T5" fmla="*/ 4 h 9"/>
                <a:gd name="T6" fmla="*/ 1 w 13"/>
                <a:gd name="T7" fmla="*/ 1 h 9"/>
                <a:gd name="T8" fmla="*/ 3 w 13"/>
                <a:gd name="T9" fmla="*/ 0 h 9"/>
                <a:gd name="T10" fmla="*/ 11 w 13"/>
                <a:gd name="T11" fmla="*/ 5 h 9"/>
                <a:gd name="T12" fmla="*/ 12 w 13"/>
                <a:gd name="T13" fmla="*/ 8 h 9"/>
                <a:gd name="T14" fmla="*/ 10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9"/>
                  </a:moveTo>
                  <a:cubicBezTo>
                    <a:pt x="10" y="9"/>
                    <a:pt x="10" y="9"/>
                    <a:pt x="9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8883650" y="5343525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0 w 9"/>
                <a:gd name="T5" fmla="*/ 9 h 12"/>
                <a:gd name="T6" fmla="*/ 5 w 9"/>
                <a:gd name="T7" fmla="*/ 1 h 12"/>
                <a:gd name="T8" fmla="*/ 7 w 9"/>
                <a:gd name="T9" fmla="*/ 0 h 12"/>
                <a:gd name="T10" fmla="*/ 8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1"/>
                    <a:pt x="9" y="2"/>
                    <a:pt x="8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9070975" y="5014913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1 w 9"/>
                <a:gd name="T5" fmla="*/ 9 h 12"/>
                <a:gd name="T6" fmla="*/ 5 w 9"/>
                <a:gd name="T7" fmla="*/ 1 h 12"/>
                <a:gd name="T8" fmla="*/ 8 w 9"/>
                <a:gd name="T9" fmla="*/ 0 h 12"/>
                <a:gd name="T10" fmla="*/ 9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8970963" y="5175250"/>
              <a:ext cx="42863" cy="47625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1 w 13"/>
                <a:gd name="T5" fmla="*/ 2 h 14"/>
                <a:gd name="T6" fmla="*/ 6 w 13"/>
                <a:gd name="T7" fmla="*/ 0 h 14"/>
                <a:gd name="T8" fmla="*/ 13 w 13"/>
                <a:gd name="T9" fmla="*/ 7 h 14"/>
                <a:gd name="T10" fmla="*/ 12 w 13"/>
                <a:gd name="T11" fmla="*/ 12 h 14"/>
                <a:gd name="T12" fmla="*/ 6 w 13"/>
                <a:gd name="T13" fmla="*/ 14 h 14"/>
                <a:gd name="T14" fmla="*/ 6 w 13"/>
                <a:gd name="T15" fmla="*/ 4 h 14"/>
                <a:gd name="T16" fmla="*/ 4 w 13"/>
                <a:gd name="T17" fmla="*/ 5 h 14"/>
                <a:gd name="T18" fmla="*/ 4 w 13"/>
                <a:gd name="T19" fmla="*/ 7 h 14"/>
                <a:gd name="T20" fmla="*/ 6 w 13"/>
                <a:gd name="T21" fmla="*/ 10 h 14"/>
                <a:gd name="T22" fmla="*/ 8 w 13"/>
                <a:gd name="T23" fmla="*/ 9 h 14"/>
                <a:gd name="T24" fmla="*/ 9 w 13"/>
                <a:gd name="T25" fmla="*/ 7 h 14"/>
                <a:gd name="T26" fmla="*/ 6 w 13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2" y="14"/>
                    <a:pt x="0" y="11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3" y="4"/>
                    <a:pt x="13" y="7"/>
                  </a:cubicBezTo>
                  <a:cubicBezTo>
                    <a:pt x="13" y="9"/>
                    <a:pt x="13" y="11"/>
                    <a:pt x="12" y="12"/>
                  </a:cubicBezTo>
                  <a:cubicBezTo>
                    <a:pt x="10" y="13"/>
                    <a:pt x="8" y="14"/>
                    <a:pt x="6" y="14"/>
                  </a:cubicBezTo>
                  <a:close/>
                  <a:moveTo>
                    <a:pt x="6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10"/>
                    <a:pt x="6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9" y="9"/>
                    <a:pt x="9" y="8"/>
                    <a:pt x="9" y="7"/>
                  </a:cubicBezTo>
                  <a:cubicBezTo>
                    <a:pt x="9" y="7"/>
                    <a:pt x="9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8983663" y="5105400"/>
              <a:ext cx="33338" cy="100013"/>
            </a:xfrm>
            <a:custGeom>
              <a:avLst/>
              <a:gdLst>
                <a:gd name="T0" fmla="*/ 2 w 10"/>
                <a:gd name="T1" fmla="*/ 30 h 30"/>
                <a:gd name="T2" fmla="*/ 2 w 10"/>
                <a:gd name="T3" fmla="*/ 30 h 30"/>
                <a:gd name="T4" fmla="*/ 0 w 10"/>
                <a:gd name="T5" fmla="*/ 27 h 30"/>
                <a:gd name="T6" fmla="*/ 5 w 10"/>
                <a:gd name="T7" fmla="*/ 2 h 30"/>
                <a:gd name="T8" fmla="*/ 8 w 10"/>
                <a:gd name="T9" fmla="*/ 0 h 30"/>
                <a:gd name="T10" fmla="*/ 9 w 10"/>
                <a:gd name="T11" fmla="*/ 3 h 30"/>
                <a:gd name="T12" fmla="*/ 4 w 10"/>
                <a:gd name="T13" fmla="*/ 28 h 30"/>
                <a:gd name="T14" fmla="*/ 2 w 1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30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8983663" y="5192713"/>
              <a:ext cx="153988" cy="12700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</p:spTree>
    <p:extLst>
      <p:ext uri="{BB962C8B-B14F-4D97-AF65-F5344CB8AC3E}">
        <p14:creationId xmlns:p14="http://schemas.microsoft.com/office/powerpoint/2010/main" val="33653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/>
      <p:bldP spid="8" grpId="0"/>
      <p:bldP spid="9" grpId="0"/>
      <p:bldP spid="10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33847" y="811058"/>
            <a:ext cx="7787762" cy="461665"/>
            <a:chOff x="433847" y="811058"/>
            <a:chExt cx="7787762" cy="461665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433847" y="811058"/>
              <a:ext cx="7787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反正弦函数</a:t>
              </a:r>
              <a:endPara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7268152"/>
                </p:ext>
              </p:extLst>
            </p:nvPr>
          </p:nvGraphicFramePr>
          <p:xfrm>
            <a:off x="2844378" y="887773"/>
            <a:ext cx="1301683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57" name="Equation" r:id="rId4" imgW="748975" imgH="203112" progId="Equation.DSMT4">
                    <p:embed/>
                  </p:oleObj>
                </mc:Choice>
                <mc:Fallback>
                  <p:oleObj name="Equation" r:id="rId4" imgW="748975" imgH="203112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378" y="887773"/>
                          <a:ext cx="1301683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29407" y="1327523"/>
            <a:ext cx="6107459" cy="616569"/>
            <a:chOff x="1129407" y="1327523"/>
            <a:chExt cx="6107459" cy="616569"/>
          </a:xfrm>
        </p:grpSpPr>
        <p:sp>
          <p:nvSpPr>
            <p:cNvPr id="15" name="文本框 3"/>
            <p:cNvSpPr txBox="1">
              <a:spLocks noChangeArrowheads="1"/>
            </p:cNvSpPr>
            <p:nvPr/>
          </p:nvSpPr>
          <p:spPr bwMode="auto">
            <a:xfrm>
              <a:off x="1129407" y="1404976"/>
              <a:ext cx="61074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定义域为    ，值域为      ，图形如下图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8505762"/>
                </p:ext>
              </p:extLst>
            </p:nvPr>
          </p:nvGraphicFramePr>
          <p:xfrm>
            <a:off x="2411755" y="1452508"/>
            <a:ext cx="562268" cy="366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58" name="Equation" r:id="rId6" imgW="393529" imgH="253890" progId="Equation.DSMT4">
                    <p:embed/>
                  </p:oleObj>
                </mc:Choice>
                <mc:Fallback>
                  <p:oleObj name="Equation" r:id="rId6" imgW="393529" imgH="25389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55" y="1452508"/>
                          <a:ext cx="562268" cy="3665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581037"/>
                </p:ext>
              </p:extLst>
            </p:nvPr>
          </p:nvGraphicFramePr>
          <p:xfrm>
            <a:off x="4283963" y="1327523"/>
            <a:ext cx="864096" cy="616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59" name="Equation" r:id="rId8" imgW="609336" imgH="431613" progId="Equation.DSMT4">
                    <p:embed/>
                  </p:oleObj>
                </mc:Choice>
                <mc:Fallback>
                  <p:oleObj name="Equation" r:id="rId8" imgW="609336" imgH="431613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3" y="1327523"/>
                          <a:ext cx="864096" cy="6165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" name="图片 18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62" y="2088108"/>
            <a:ext cx="2411457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4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33847" y="811058"/>
            <a:ext cx="7787762" cy="461665"/>
            <a:chOff x="433847" y="811058"/>
            <a:chExt cx="7787762" cy="461665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433847" y="811058"/>
              <a:ext cx="7787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反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余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弦函数</a:t>
              </a:r>
              <a:endPara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085178"/>
                </p:ext>
              </p:extLst>
            </p:nvPr>
          </p:nvGraphicFramePr>
          <p:xfrm>
            <a:off x="2865253" y="935980"/>
            <a:ext cx="1317883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9" name="Equation" r:id="rId4" imgW="774364" imgH="165028" progId="Equation.DSMT4">
                    <p:embed/>
                  </p:oleObj>
                </mc:Choice>
                <mc:Fallback>
                  <p:oleObj name="Equation" r:id="rId4" imgW="774364" imgH="165028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253" y="935980"/>
                          <a:ext cx="1317883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129407" y="1404976"/>
            <a:ext cx="6107459" cy="461665"/>
            <a:chOff x="1129407" y="1404976"/>
            <a:chExt cx="6107459" cy="461665"/>
          </a:xfrm>
        </p:grpSpPr>
        <p:sp>
          <p:nvSpPr>
            <p:cNvPr id="15" name="文本框 3"/>
            <p:cNvSpPr txBox="1">
              <a:spLocks noChangeArrowheads="1"/>
            </p:cNvSpPr>
            <p:nvPr/>
          </p:nvSpPr>
          <p:spPr bwMode="auto">
            <a:xfrm>
              <a:off x="1129407" y="1404976"/>
              <a:ext cx="61074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定义域为    ，值域为    ，图形如下图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1069256"/>
                </p:ext>
              </p:extLst>
            </p:nvPr>
          </p:nvGraphicFramePr>
          <p:xfrm>
            <a:off x="2411755" y="1452508"/>
            <a:ext cx="562268" cy="366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0" name="Equation" r:id="rId6" imgW="393529" imgH="253890" progId="Equation.DSMT4">
                    <p:embed/>
                  </p:oleObj>
                </mc:Choice>
                <mc:Fallback>
                  <p:oleObj name="Equation" r:id="rId6" imgW="393529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55" y="1452508"/>
                          <a:ext cx="562268" cy="3665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757192"/>
                </p:ext>
              </p:extLst>
            </p:nvPr>
          </p:nvGraphicFramePr>
          <p:xfrm>
            <a:off x="4287238" y="1437064"/>
            <a:ext cx="606150" cy="429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81" name="Equation" r:id="rId8" imgW="368140" imgH="253890" progId="Equation.DSMT4">
                    <p:embed/>
                  </p:oleObj>
                </mc:Choice>
                <mc:Fallback>
                  <p:oleObj name="Equation" r:id="rId8" imgW="368140" imgH="25389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7238" y="1437064"/>
                          <a:ext cx="606150" cy="42957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" name="图片 2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88" y="2016100"/>
            <a:ext cx="245336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2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33847" y="811058"/>
            <a:ext cx="7787762" cy="461665"/>
            <a:chOff x="433847" y="811058"/>
            <a:chExt cx="7787762" cy="461665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433847" y="811058"/>
              <a:ext cx="7787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反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正切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594441"/>
                </p:ext>
              </p:extLst>
            </p:nvPr>
          </p:nvGraphicFramePr>
          <p:xfrm>
            <a:off x="2904518" y="861870"/>
            <a:ext cx="1440160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5" name="Equation" r:id="rId4" imgW="761669" imgH="190417" progId="Equation.DSMT4">
                    <p:embed/>
                  </p:oleObj>
                </mc:Choice>
                <mc:Fallback>
                  <p:oleObj name="Equation" r:id="rId4" imgW="761669" imgH="190417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518" y="861870"/>
                          <a:ext cx="1440160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129407" y="1317990"/>
            <a:ext cx="6755531" cy="635636"/>
            <a:chOff x="1129407" y="1317990"/>
            <a:chExt cx="6755531" cy="635636"/>
          </a:xfrm>
        </p:grpSpPr>
        <p:sp>
          <p:nvSpPr>
            <p:cNvPr id="15" name="文本框 3"/>
            <p:cNvSpPr txBox="1">
              <a:spLocks noChangeArrowheads="1"/>
            </p:cNvSpPr>
            <p:nvPr/>
          </p:nvSpPr>
          <p:spPr bwMode="auto">
            <a:xfrm>
              <a:off x="1129407" y="1404976"/>
              <a:ext cx="67555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定义域为      ，值域为      ，图形如下图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145899"/>
                </p:ext>
              </p:extLst>
            </p:nvPr>
          </p:nvGraphicFramePr>
          <p:xfrm>
            <a:off x="2393879" y="1317990"/>
            <a:ext cx="890818" cy="635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6" name="Equation" r:id="rId6" imgW="609336" imgH="431613" progId="Equation.DSMT4">
                    <p:embed/>
                  </p:oleObj>
                </mc:Choice>
                <mc:Fallback>
                  <p:oleObj name="Equation" r:id="rId6" imgW="609336" imgH="431613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879" y="1317990"/>
                          <a:ext cx="890818" cy="6356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7494152"/>
                </p:ext>
              </p:extLst>
            </p:nvPr>
          </p:nvGraphicFramePr>
          <p:xfrm>
            <a:off x="4525646" y="1444803"/>
            <a:ext cx="1017829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07" name="Equation" r:id="rId8" imgW="609336" imgH="253890" progId="Equation.DSMT4">
                    <p:embed/>
                  </p:oleObj>
                </mc:Choice>
                <mc:Fallback>
                  <p:oleObj name="Equation" r:id="rId8" imgW="609336" imgH="25389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646" y="1444803"/>
                          <a:ext cx="1017829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" name="图片 25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29" y="2232124"/>
            <a:ext cx="322786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33847" y="690339"/>
            <a:ext cx="7787762" cy="461665"/>
            <a:chOff x="433847" y="690339"/>
            <a:chExt cx="7787762" cy="461665"/>
          </a:xfrm>
        </p:grpSpPr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433847" y="690339"/>
              <a:ext cx="7787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 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复合函数：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定义域为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,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函数</a:t>
              </a:r>
              <a:endPara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795537"/>
                </p:ext>
              </p:extLst>
            </p:nvPr>
          </p:nvGraphicFramePr>
          <p:xfrm>
            <a:off x="3132410" y="741151"/>
            <a:ext cx="1024729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47" name="Equation" r:id="rId4" imgW="583947" imgH="203112" progId="Equation.DSMT4">
                    <p:embed/>
                  </p:oleObj>
                </mc:Choice>
                <mc:Fallback>
                  <p:oleObj name="Equation" r:id="rId4" imgW="583947" imgH="203112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410" y="741151"/>
                          <a:ext cx="1024729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5589484"/>
                </p:ext>
              </p:extLst>
            </p:nvPr>
          </p:nvGraphicFramePr>
          <p:xfrm>
            <a:off x="5403403" y="778465"/>
            <a:ext cx="321295" cy="372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48" name="Equation" r:id="rId6" imgW="190335" imgH="215713" progId="Equation.DSMT4">
                    <p:embed/>
                  </p:oleObj>
                </mc:Choice>
                <mc:Fallback>
                  <p:oleObj name="Equation" r:id="rId6" imgW="190335" imgH="215713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3403" y="778465"/>
                          <a:ext cx="321295" cy="3721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2395589"/>
                </p:ext>
              </p:extLst>
            </p:nvPr>
          </p:nvGraphicFramePr>
          <p:xfrm>
            <a:off x="6660802" y="803041"/>
            <a:ext cx="864096" cy="316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49" name="Equation" r:id="rId8" imgW="558558" imgH="203112" progId="Equation.DSMT4">
                    <p:embed/>
                  </p:oleObj>
                </mc:Choice>
                <mc:Fallback>
                  <p:oleObj name="Equation" r:id="rId8" imgW="558558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802" y="803041"/>
                          <a:ext cx="864096" cy="3164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433847" y="1266403"/>
            <a:ext cx="7163059" cy="461665"/>
            <a:chOff x="433847" y="1512044"/>
            <a:chExt cx="7163059" cy="461665"/>
          </a:xfrm>
        </p:grpSpPr>
        <p:sp>
          <p:nvSpPr>
            <p:cNvPr id="15" name="文本框 3"/>
            <p:cNvSpPr txBox="1">
              <a:spLocks noChangeArrowheads="1"/>
            </p:cNvSpPr>
            <p:nvPr/>
          </p:nvSpPr>
          <p:spPr bwMode="auto">
            <a:xfrm>
              <a:off x="433847" y="1512044"/>
              <a:ext cx="71630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1pPr>
              <a:lvl2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2pPr>
              <a:lvl3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5pPr>
              <a:lvl6pPr marL="20621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6pPr>
              <a:lvl7pPr marL="25193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7pPr>
              <a:lvl8pPr marL="29765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8pPr>
              <a:lvl9pPr marL="3433763" defTabSz="801688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字魂59号-创粗黑" charset="0"/>
                  <a:ea typeface="字魂59号-创粗黑" charset="0"/>
                  <a:cs typeface="字魂59号-创粗黑" charset="0"/>
                </a:defRPr>
              </a:lvl9pPr>
            </a:lstStyle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  上有定义且       ，则  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称为由函数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4406174"/>
                </p:ext>
              </p:extLst>
            </p:nvPr>
          </p:nvGraphicFramePr>
          <p:xfrm>
            <a:off x="828154" y="1598860"/>
            <a:ext cx="288032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0" name="Equation" r:id="rId10" imgW="164885" imgH="164885" progId="Equation.DSMT4">
                    <p:embed/>
                  </p:oleObj>
                </mc:Choice>
                <mc:Fallback>
                  <p:oleObj name="Equation" r:id="rId10" imgW="164885" imgH="16488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154" y="1598860"/>
                          <a:ext cx="288032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4271273"/>
                </p:ext>
              </p:extLst>
            </p:nvPr>
          </p:nvGraphicFramePr>
          <p:xfrm>
            <a:off x="2628354" y="1562856"/>
            <a:ext cx="1031791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1" name="Equation" r:id="rId12" imgW="685800" imgH="228600" progId="Equation.DSMT4">
                    <p:embed/>
                  </p:oleObj>
                </mc:Choice>
                <mc:Fallback>
                  <p:oleObj name="Equation" r:id="rId12" imgW="6858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354" y="1562856"/>
                          <a:ext cx="1031791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3390916"/>
                </p:ext>
              </p:extLst>
            </p:nvPr>
          </p:nvGraphicFramePr>
          <p:xfrm>
            <a:off x="4330042" y="1512044"/>
            <a:ext cx="1322648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2" name="Equation" r:id="rId14" imgW="787058" imgH="253890" progId="Equation.DSMT4">
                    <p:embed/>
                  </p:oleObj>
                </mc:Choice>
                <mc:Fallback>
                  <p:oleObj name="Equation" r:id="rId14" imgW="787058" imgH="25389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042" y="1512044"/>
                          <a:ext cx="1322648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40122" y="1842467"/>
            <a:ext cx="6824509" cy="461665"/>
            <a:chOff x="540122" y="2088108"/>
            <a:chExt cx="6824509" cy="461665"/>
          </a:xfrm>
        </p:grpSpPr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548289"/>
                </p:ext>
              </p:extLst>
            </p:nvPr>
          </p:nvGraphicFramePr>
          <p:xfrm>
            <a:off x="540122" y="2160116"/>
            <a:ext cx="864096" cy="316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3" name="Equation" r:id="rId16" imgW="558558" imgH="203112" progId="Equation.DSMT4">
                    <p:embed/>
                  </p:oleObj>
                </mc:Choice>
                <mc:Fallback>
                  <p:oleObj name="Equation" r:id="rId16" imgW="558558" imgH="203112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122" y="2160116"/>
                          <a:ext cx="864096" cy="3164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矩形 38"/>
            <p:cNvSpPr/>
            <p:nvPr/>
          </p:nvSpPr>
          <p:spPr>
            <a:xfrm>
              <a:off x="1332210" y="2088108"/>
              <a:ext cx="60324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与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构成的复合函数，其中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，变量</a:t>
              </a: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632538"/>
                </p:ext>
              </p:extLst>
            </p:nvPr>
          </p:nvGraphicFramePr>
          <p:xfrm>
            <a:off x="1692250" y="2160116"/>
            <a:ext cx="1025525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4" name="Equation" r:id="rId17" imgW="583947" imgH="203112" progId="Equation.DSMT4">
                    <p:embed/>
                  </p:oleObj>
                </mc:Choice>
                <mc:Fallback>
                  <p:oleObj name="Equation" r:id="rId17" imgW="583947" imgH="203112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50" y="2160116"/>
                          <a:ext cx="1025525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565974"/>
                </p:ext>
              </p:extLst>
            </p:nvPr>
          </p:nvGraphicFramePr>
          <p:xfrm>
            <a:off x="5724698" y="2174924"/>
            <a:ext cx="654618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5" name="Equation" r:id="rId18" imgW="393359" imgH="177646" progId="Equation.DSMT4">
                    <p:embed/>
                  </p:oleObj>
                </mc:Choice>
                <mc:Fallback>
                  <p:oleObj name="Equation" r:id="rId18" imgW="393359" imgH="177646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698" y="2174924"/>
                          <a:ext cx="654618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68114" y="2376140"/>
            <a:ext cx="5178829" cy="483098"/>
            <a:chOff x="540122" y="2706563"/>
            <a:chExt cx="5178829" cy="483098"/>
          </a:xfrm>
        </p:grpSpPr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158367"/>
                </p:ext>
              </p:extLst>
            </p:nvPr>
          </p:nvGraphicFramePr>
          <p:xfrm>
            <a:off x="540122" y="2808188"/>
            <a:ext cx="257890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6" name="Equation" r:id="rId20" imgW="126835" imgH="139518" progId="Equation.DSMT4">
                    <p:embed/>
                  </p:oleObj>
                </mc:Choice>
                <mc:Fallback>
                  <p:oleObj name="Equation" r:id="rId20" imgW="126835" imgH="139518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122" y="2808188"/>
                          <a:ext cx="257890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矩形 44"/>
            <p:cNvSpPr/>
            <p:nvPr/>
          </p:nvSpPr>
          <p:spPr>
            <a:xfrm>
              <a:off x="684138" y="2706563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称为中间变量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记作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1887280"/>
                </p:ext>
              </p:extLst>
            </p:nvPr>
          </p:nvGraphicFramePr>
          <p:xfrm>
            <a:off x="3492450" y="2757613"/>
            <a:ext cx="2226501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7" name="Equation" r:id="rId22" imgW="1333500" imgH="254000" progId="Equation.DSMT4">
                    <p:embed/>
                  </p:oleObj>
                </mc:Choice>
                <mc:Fallback>
                  <p:oleObj name="Equation" r:id="rId22" imgW="1333500" imgH="254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450" y="2757613"/>
                          <a:ext cx="2226501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433847" y="2921277"/>
            <a:ext cx="6343403" cy="462975"/>
            <a:chOff x="433847" y="2909538"/>
            <a:chExt cx="6343403" cy="462975"/>
          </a:xfrm>
        </p:grpSpPr>
        <p:sp>
          <p:nvSpPr>
            <p:cNvPr id="50" name="矩形 49"/>
            <p:cNvSpPr/>
            <p:nvPr/>
          </p:nvSpPr>
          <p:spPr>
            <a:xfrm>
              <a:off x="433847" y="2909538"/>
              <a:ext cx="6343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注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rPr>
                <a:t>：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rPr>
                <a:t>）函数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的值域落在函数的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定义域内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086954"/>
                </p:ext>
              </p:extLst>
            </p:nvPr>
          </p:nvGraphicFramePr>
          <p:xfrm>
            <a:off x="2267040" y="3066603"/>
            <a:ext cx="233686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8" name="Equation" r:id="rId24" imgW="139579" imgH="164957" progId="Equation.DSMT4">
                    <p:embed/>
                  </p:oleObj>
                </mc:Choice>
                <mc:Fallback>
                  <p:oleObj name="Equation" r:id="rId24" imgW="139579" imgH="164957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040" y="3066603"/>
                          <a:ext cx="233686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7741478"/>
                </p:ext>
              </p:extLst>
            </p:nvPr>
          </p:nvGraphicFramePr>
          <p:xfrm>
            <a:off x="4932610" y="2982469"/>
            <a:ext cx="288032" cy="390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9" name="Equation" r:id="rId26" imgW="152268" imgH="203024" progId="Equation.DSMT4">
                    <p:embed/>
                  </p:oleObj>
                </mc:Choice>
                <mc:Fallback>
                  <p:oleObj name="Equation" r:id="rId26" imgW="152268" imgH="203024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610" y="2982469"/>
                          <a:ext cx="288032" cy="3900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矩形 55"/>
          <p:cNvSpPr/>
          <p:nvPr/>
        </p:nvSpPr>
        <p:spPr>
          <a:xfrm>
            <a:off x="1044178" y="3426643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不是任何两个函数都可以复合成一个复合函数的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44178" y="4392364"/>
            <a:ext cx="7322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3)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复合函数可以由两个以上的函数经过复合构成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Rectangle 4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476226" y="3917925"/>
            <a:ext cx="6340197" cy="461665"/>
            <a:chOff x="1476226" y="3917925"/>
            <a:chExt cx="6340197" cy="461665"/>
          </a:xfrm>
        </p:grpSpPr>
        <p:sp>
          <p:nvSpPr>
            <p:cNvPr id="61" name="矩形 60"/>
            <p:cNvSpPr/>
            <p:nvPr/>
          </p:nvSpPr>
          <p:spPr>
            <a:xfrm>
              <a:off x="1476226" y="3917925"/>
              <a:ext cx="63401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如函数        ，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不能构成复合函数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814587"/>
                </p:ext>
              </p:extLst>
            </p:nvPr>
          </p:nvGraphicFramePr>
          <p:xfrm>
            <a:off x="2475939" y="4033096"/>
            <a:ext cx="1279364" cy="346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60" name="Equation" r:id="rId28" imgW="761669" imgH="203112" progId="Equation.DSMT4">
                    <p:embed/>
                  </p:oleObj>
                </mc:Choice>
                <mc:Fallback>
                  <p:oleObj name="Equation" r:id="rId28" imgW="761669" imgH="203112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939" y="4033096"/>
                          <a:ext cx="1279364" cy="3464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8893335"/>
                </p:ext>
              </p:extLst>
            </p:nvPr>
          </p:nvGraphicFramePr>
          <p:xfrm>
            <a:off x="3824264" y="3981746"/>
            <a:ext cx="1048312" cy="334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61" name="Equation" r:id="rId30" imgW="647419" imgH="203112" progId="Equation.DSMT4">
                    <p:embed/>
                  </p:oleObj>
                </mc:Choice>
                <mc:Fallback>
                  <p:oleObj name="Equation" r:id="rId30" imgW="647419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264" y="3981746"/>
                          <a:ext cx="1048312" cy="3340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46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208810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754674"/>
            <a:ext cx="6307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下列函数是由哪些函数符合而成的</a:t>
            </a:r>
            <a:r>
              <a:rPr lang="zh-CN" altLang="zh-CN" sz="2400" dirty="0"/>
              <a:t>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485775" y="2490539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解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6" name="矩形 129995"/>
          <p:cNvSpPr/>
          <p:nvPr/>
        </p:nvSpPr>
        <p:spPr>
          <a:xfrm>
            <a:off x="502767" y="1368028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023508" y="1368028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66140"/>
              </p:ext>
            </p:extLst>
          </p:nvPr>
        </p:nvGraphicFramePr>
        <p:xfrm>
          <a:off x="1299939" y="1368028"/>
          <a:ext cx="183020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7" name="Equation" r:id="rId4" imgW="965200" imgH="228600" progId="Equation.DSMT4">
                  <p:embed/>
                </p:oleObj>
              </mc:Choice>
              <mc:Fallback>
                <p:oleObj name="Equation" r:id="rId4" imgW="965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939" y="1368028"/>
                        <a:ext cx="183020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" name="图片 13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94" y="1296020"/>
            <a:ext cx="1161658" cy="48799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0003" name="组合 130002"/>
          <p:cNvGrpSpPr/>
          <p:nvPr/>
        </p:nvGrpSpPr>
        <p:grpSpPr>
          <a:xfrm>
            <a:off x="900162" y="2490539"/>
            <a:ext cx="3509913" cy="461665"/>
            <a:chOff x="900162" y="2490539"/>
            <a:chExt cx="3509913" cy="461665"/>
          </a:xfrm>
        </p:grpSpPr>
        <p:sp>
          <p:nvSpPr>
            <p:cNvPr id="147" name="矩形 146"/>
            <p:cNvSpPr/>
            <p:nvPr/>
          </p:nvSpPr>
          <p:spPr>
            <a:xfrm>
              <a:off x="900162" y="2490539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8198100"/>
                </p:ext>
              </p:extLst>
            </p:nvPr>
          </p:nvGraphicFramePr>
          <p:xfrm>
            <a:off x="1692249" y="2520156"/>
            <a:ext cx="2717826" cy="418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8" name="Equation" r:id="rId7" imgW="1485900" imgH="228600" progId="Equation.DSMT4">
                    <p:embed/>
                  </p:oleObj>
                </mc:Choice>
                <mc:Fallback>
                  <p:oleObj name="Equation" r:id="rId7" imgW="14859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49" y="2520156"/>
                          <a:ext cx="2717826" cy="4181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0005" name="组合 130004"/>
          <p:cNvGrpSpPr/>
          <p:nvPr/>
        </p:nvGrpSpPr>
        <p:grpSpPr>
          <a:xfrm>
            <a:off x="900162" y="3138611"/>
            <a:ext cx="3715424" cy="461665"/>
            <a:chOff x="900162" y="3138611"/>
            <a:chExt cx="3715424" cy="461665"/>
          </a:xfrm>
        </p:grpSpPr>
        <p:sp>
          <p:nvSpPr>
            <p:cNvPr id="150" name="矩形 149"/>
            <p:cNvSpPr/>
            <p:nvPr/>
          </p:nvSpPr>
          <p:spPr>
            <a:xfrm>
              <a:off x="900162" y="3138611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0000" name="对象 1299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7978908"/>
                </p:ext>
              </p:extLst>
            </p:nvPr>
          </p:nvGraphicFramePr>
          <p:xfrm>
            <a:off x="1692250" y="3168228"/>
            <a:ext cx="2923336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9" name="Equation" r:id="rId9" imgW="1651000" imgH="241300" progId="Equation.DSMT4">
                    <p:embed/>
                  </p:oleObj>
                </mc:Choice>
                <mc:Fallback>
                  <p:oleObj name="Equation" r:id="rId9" imgW="16510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50" y="3168228"/>
                          <a:ext cx="2923336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890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0122" y="719956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函数的四则运算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3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23" name="组合 13322"/>
          <p:cNvGrpSpPr/>
          <p:nvPr/>
        </p:nvGrpSpPr>
        <p:grpSpPr>
          <a:xfrm>
            <a:off x="584037" y="1296020"/>
            <a:ext cx="6954448" cy="461665"/>
            <a:chOff x="584037" y="1296020"/>
            <a:chExt cx="6954448" cy="461665"/>
          </a:xfrm>
        </p:grpSpPr>
        <p:sp>
          <p:nvSpPr>
            <p:cNvPr id="55" name="矩形 54"/>
            <p:cNvSpPr/>
            <p:nvPr/>
          </p:nvSpPr>
          <p:spPr>
            <a:xfrm>
              <a:off x="584037" y="1296020"/>
              <a:ext cx="54938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的定义域分别为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,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令</a:t>
              </a:r>
            </a:p>
          </p:txBody>
        </p:sp>
        <p:graphicFrame>
          <p:nvGraphicFramePr>
            <p:cNvPr id="129988" name="对象 1299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6650192"/>
                </p:ext>
              </p:extLst>
            </p:nvPr>
          </p:nvGraphicFramePr>
          <p:xfrm>
            <a:off x="1620242" y="1368933"/>
            <a:ext cx="1039837" cy="315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69" name="Equation" r:id="rId4" imgW="685800" imgH="203040" progId="Equation.DSMT4">
                    <p:embed/>
                  </p:oleObj>
                </mc:Choice>
                <mc:Fallback>
                  <p:oleObj name="Equation" r:id="rId4" imgW="685800" imgH="203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42" y="1368933"/>
                          <a:ext cx="1039837" cy="3158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05" name="对象 1300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1742830"/>
                </p:ext>
              </p:extLst>
            </p:nvPr>
          </p:nvGraphicFramePr>
          <p:xfrm>
            <a:off x="4788594" y="1404191"/>
            <a:ext cx="648072" cy="353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0" name="Equation" r:id="rId6" imgW="419100" imgH="228600" progId="Equation.DSMT4">
                    <p:embed/>
                  </p:oleObj>
                </mc:Choice>
                <mc:Fallback>
                  <p:oleObj name="Equation" r:id="rId6" imgW="4191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594" y="1404191"/>
                          <a:ext cx="648072" cy="3534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09" name="对象 1300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744450"/>
                </p:ext>
              </p:extLst>
            </p:nvPr>
          </p:nvGraphicFramePr>
          <p:xfrm>
            <a:off x="5868714" y="1399877"/>
            <a:ext cx="1669771" cy="357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1" name="Equation" r:id="rId8" imgW="1066800" imgH="228600" progId="Equation.DSMT4">
                    <p:embed/>
                  </p:oleObj>
                </mc:Choice>
                <mc:Fallback>
                  <p:oleObj name="Equation" r:id="rId8" imgW="10668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714" y="1399877"/>
                          <a:ext cx="1669771" cy="3578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11" name="矩形 130010"/>
          <p:cNvSpPr/>
          <p:nvPr/>
        </p:nvSpPr>
        <p:spPr>
          <a:xfrm>
            <a:off x="551357" y="187208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则可定义如下的四则运算：</a:t>
            </a:r>
          </a:p>
        </p:txBody>
      </p:sp>
      <p:sp>
        <p:nvSpPr>
          <p:cNvPr id="13001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13" name="对象 1300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59177"/>
              </p:ext>
            </p:extLst>
          </p:nvPr>
        </p:nvGraphicFramePr>
        <p:xfrm>
          <a:off x="1836266" y="2520156"/>
          <a:ext cx="43227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" name="Equation" r:id="rId10" imgW="2476440" imgH="253800" progId="Equation.DSMT4">
                  <p:embed/>
                </p:oleObj>
              </mc:Choice>
              <mc:Fallback>
                <p:oleObj name="Equation" r:id="rId10" imgW="247644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266" y="2520156"/>
                        <a:ext cx="4322762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16" name="对象 133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99336"/>
              </p:ext>
            </p:extLst>
          </p:nvPr>
        </p:nvGraphicFramePr>
        <p:xfrm>
          <a:off x="1871391" y="3240236"/>
          <a:ext cx="3818181" cy="43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3" name="Equation" r:id="rId12" imgW="2286000" imgH="253800" progId="Equation.DSMT4">
                  <p:embed/>
                </p:oleObj>
              </mc:Choice>
              <mc:Fallback>
                <p:oleObj name="Equation" r:id="rId12" imgW="228600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391" y="3240236"/>
                        <a:ext cx="3818181" cy="4321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对象 133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14886"/>
              </p:ext>
            </p:extLst>
          </p:nvPr>
        </p:nvGraphicFramePr>
        <p:xfrm>
          <a:off x="1836266" y="3816300"/>
          <a:ext cx="4621192" cy="72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4" name="Equation" r:id="rId14" imgW="2997000" imgH="457200" progId="Equation.DSMT4">
                  <p:embed/>
                </p:oleObj>
              </mc:Choice>
              <mc:Fallback>
                <p:oleObj name="Equation" r:id="rId14" imgW="29970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266" y="3816300"/>
                        <a:ext cx="4621192" cy="72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6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300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208810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49" y="754674"/>
            <a:ext cx="857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若函数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的定义域为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证明必存在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 </a:t>
            </a: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612130" y="225970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证明</a:t>
            </a:r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13467"/>
              </p:ext>
            </p:extLst>
          </p:nvPr>
        </p:nvGraphicFramePr>
        <p:xfrm>
          <a:off x="2052290" y="813719"/>
          <a:ext cx="570861" cy="343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7" name="Equation" r:id="rId4" imgW="342751" imgH="203112" progId="Equation.DSMT4">
                  <p:embed/>
                </p:oleObj>
              </mc:Choice>
              <mc:Fallback>
                <p:oleObj name="Equation" r:id="rId4" imgW="342751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290" y="813719"/>
                        <a:ext cx="570861" cy="343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98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03" name="对象 1300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5588"/>
              </p:ext>
            </p:extLst>
          </p:nvPr>
        </p:nvGraphicFramePr>
        <p:xfrm>
          <a:off x="4249991" y="813864"/>
          <a:ext cx="628896" cy="40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8" name="Equation" r:id="rId6" imgW="406048" imgH="253780" progId="Equation.DSMT4">
                  <p:embed/>
                </p:oleObj>
              </mc:Choice>
              <mc:Fallback>
                <p:oleObj name="Equation" r:id="rId6" imgW="406048" imgH="2537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991" y="813864"/>
                        <a:ext cx="628896" cy="403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05" name="对象 1300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549674"/>
              </p:ext>
            </p:extLst>
          </p:nvPr>
        </p:nvGraphicFramePr>
        <p:xfrm>
          <a:off x="6804818" y="783893"/>
          <a:ext cx="6286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9" name="Equation" r:id="rId8" imgW="406048" imgH="253780" progId="Equation.DSMT4">
                  <p:embed/>
                </p:oleObj>
              </mc:Choice>
              <mc:Fallback>
                <p:oleObj name="Equation" r:id="rId8" imgW="406048" imgH="253780" progId="Equation.DSMT4">
                  <p:embed/>
                  <p:pic>
                    <p:nvPicPr>
                      <p:cNvPr id="0" name="对象 130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818" y="783893"/>
                        <a:ext cx="6286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08" name="矩形 130007"/>
          <p:cNvSpPr/>
          <p:nvPr/>
        </p:nvSpPr>
        <p:spPr>
          <a:xfrm>
            <a:off x="485775" y="136802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偶函数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及奇函数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</a:p>
        </p:txBody>
      </p:sp>
      <p:sp>
        <p:nvSpPr>
          <p:cNvPr id="130009" name="Rectangle 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11" name="对象 1300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92546"/>
              </p:ext>
            </p:extLst>
          </p:nvPr>
        </p:nvGraphicFramePr>
        <p:xfrm>
          <a:off x="1476226" y="1439813"/>
          <a:ext cx="504056" cy="31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0" name="Equation" r:id="rId9" imgW="330057" imgH="203112" progId="Equation.DSMT4">
                  <p:embed/>
                </p:oleObj>
              </mc:Choice>
              <mc:Fallback>
                <p:oleObj name="Equation" r:id="rId9" imgW="330057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26" y="1439813"/>
                        <a:ext cx="504056" cy="318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12" name="Rectangle 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13" name="对象 1300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57992"/>
              </p:ext>
            </p:extLst>
          </p:nvPr>
        </p:nvGraphicFramePr>
        <p:xfrm>
          <a:off x="3132410" y="1475683"/>
          <a:ext cx="504056" cy="32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1" name="Equation" r:id="rId11" imgW="317225" imgH="203024" progId="Equation.DSMT4">
                  <p:embed/>
                </p:oleObj>
              </mc:Choice>
              <mc:Fallback>
                <p:oleObj name="Equation" r:id="rId11" imgW="317225" imgH="2030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410" y="1475683"/>
                        <a:ext cx="504056" cy="324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13" name="对象 133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315912"/>
              </p:ext>
            </p:extLst>
          </p:nvPr>
        </p:nvGraphicFramePr>
        <p:xfrm>
          <a:off x="4572570" y="1434187"/>
          <a:ext cx="1872208" cy="32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Equation" r:id="rId13" imgW="1167893" imgH="203112" progId="Equation.DSMT4">
                  <p:embed/>
                </p:oleObj>
              </mc:Choice>
              <mc:Fallback>
                <p:oleObj name="Equation" r:id="rId13" imgW="1167893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570" y="1434187"/>
                        <a:ext cx="1872208" cy="329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4" name="组合 13333"/>
          <p:cNvGrpSpPr/>
          <p:nvPr/>
        </p:nvGrpSpPr>
        <p:grpSpPr>
          <a:xfrm>
            <a:off x="1378251" y="2268209"/>
            <a:ext cx="4955203" cy="461665"/>
            <a:chOff x="1378251" y="2268209"/>
            <a:chExt cx="4955203" cy="461665"/>
          </a:xfrm>
        </p:grpSpPr>
        <p:sp>
          <p:nvSpPr>
            <p:cNvPr id="13314" name="矩形 13313"/>
            <p:cNvSpPr/>
            <p:nvPr/>
          </p:nvSpPr>
          <p:spPr>
            <a:xfrm>
              <a:off x="1378251" y="2268209"/>
              <a:ext cx="49552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由于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的定义域关于原点对称，令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316" name="对象 133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6465823"/>
                </p:ext>
              </p:extLst>
            </p:nvPr>
          </p:nvGraphicFramePr>
          <p:xfrm>
            <a:off x="2008743" y="2368683"/>
            <a:ext cx="569912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3" name="Equation" r:id="rId15" imgW="342751" imgH="203112" progId="Equation.DSMT4">
                    <p:embed/>
                  </p:oleObj>
                </mc:Choice>
                <mc:Fallback>
                  <p:oleObj name="Equation" r:id="rId15" imgW="342751" imgH="203112" progId="Equation.DSMT4">
                    <p:embed/>
                    <p:pic>
                      <p:nvPicPr>
                        <p:cNvPr id="0" name="对象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743" y="2368683"/>
                          <a:ext cx="569912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8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对象 133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611782"/>
              </p:ext>
            </p:extLst>
          </p:nvPr>
        </p:nvGraphicFramePr>
        <p:xfrm>
          <a:off x="1579917" y="2952204"/>
          <a:ext cx="220056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4" name="Equation" r:id="rId16" imgW="1511300" imgH="393700" progId="Equation.DSMT4">
                  <p:embed/>
                </p:oleObj>
              </mc:Choice>
              <mc:Fallback>
                <p:oleObj name="Equation" r:id="rId16" imgW="15113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917" y="2952204"/>
                        <a:ext cx="220056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24" name="对象 133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149405"/>
              </p:ext>
            </p:extLst>
          </p:nvPr>
        </p:nvGraphicFramePr>
        <p:xfrm>
          <a:off x="4410075" y="2952204"/>
          <a:ext cx="215678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5" name="Equation" r:id="rId18" imgW="1485900" imgH="393700" progId="Equation.DSMT4">
                  <p:embed/>
                </p:oleObj>
              </mc:Choice>
              <mc:Fallback>
                <p:oleObj name="Equation" r:id="rId18" imgW="14859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2952204"/>
                        <a:ext cx="215678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33" name="组合 13332"/>
          <p:cNvGrpSpPr/>
          <p:nvPr/>
        </p:nvGrpSpPr>
        <p:grpSpPr>
          <a:xfrm>
            <a:off x="943899" y="3707582"/>
            <a:ext cx="6970081" cy="468758"/>
            <a:chOff x="943899" y="3707582"/>
            <a:chExt cx="6970081" cy="468758"/>
          </a:xfrm>
        </p:grpSpPr>
        <p:graphicFrame>
          <p:nvGraphicFramePr>
            <p:cNvPr id="13328" name="对象 133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2680710"/>
                </p:ext>
              </p:extLst>
            </p:nvPr>
          </p:nvGraphicFramePr>
          <p:xfrm>
            <a:off x="1376363" y="3781524"/>
            <a:ext cx="1992312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6" name="Equation" r:id="rId20" imgW="1244520" imgH="203040" progId="Equation.DSMT4">
                    <p:embed/>
                  </p:oleObj>
                </mc:Choice>
                <mc:Fallback>
                  <p:oleObj name="Equation" r:id="rId20" imgW="124452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363" y="3781524"/>
                          <a:ext cx="1992312" cy="3286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矩形 13328"/>
            <p:cNvSpPr/>
            <p:nvPr/>
          </p:nvSpPr>
          <p:spPr>
            <a:xfrm>
              <a:off x="943899" y="371467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330" name="矩形 13329"/>
            <p:cNvSpPr/>
            <p:nvPr/>
          </p:nvSpPr>
          <p:spPr>
            <a:xfrm>
              <a:off x="3420442" y="3707582"/>
              <a:ext cx="4493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其中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为偶函数，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为奇函数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331" name="对象 133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0579087"/>
                </p:ext>
              </p:extLst>
            </p:nvPr>
          </p:nvGraphicFramePr>
          <p:xfrm>
            <a:off x="4068514" y="3786757"/>
            <a:ext cx="503238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7" name="Equation" r:id="rId22" imgW="330057" imgH="203112" progId="Equation.DSMT4">
                    <p:embed/>
                  </p:oleObj>
                </mc:Choice>
                <mc:Fallback>
                  <p:oleObj name="Equation" r:id="rId22" imgW="330057" imgH="203112" progId="Equation.DSMT4">
                    <p:embed/>
                    <p:pic>
                      <p:nvPicPr>
                        <p:cNvPr id="0" name="对象 130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514" y="3786757"/>
                          <a:ext cx="503238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对象 133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7596302"/>
                </p:ext>
              </p:extLst>
            </p:nvPr>
          </p:nvGraphicFramePr>
          <p:xfrm>
            <a:off x="5968796" y="3783582"/>
            <a:ext cx="5048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8" name="Equation" r:id="rId23" imgW="317225" imgH="203024" progId="Equation.DSMT4">
                    <p:embed/>
                  </p:oleObj>
                </mc:Choice>
                <mc:Fallback>
                  <p:oleObj name="Equation" r:id="rId23" imgW="317225" imgH="203024" progId="Equation.DSMT4">
                    <p:embed/>
                    <p:pic>
                      <p:nvPicPr>
                        <p:cNvPr id="0" name="对象 1300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8796" y="3783582"/>
                          <a:ext cx="504825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362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0122" y="719956"/>
            <a:ext cx="266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zh-CN" sz="2400" b="1" u="wavy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基本初等函数</a:t>
            </a:r>
            <a:r>
              <a:rPr lang="zh-CN" altLang="zh-CN" sz="2400" b="1" dirty="0">
                <a:solidFill>
                  <a:srgbClr val="FF0000"/>
                </a:solidFill>
              </a:rPr>
              <a:t>：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4037" y="1296020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u="wavy" dirty="0">
                <a:latin typeface="宋体" panose="02010600030101010101" pitchFamily="2" charset="-122"/>
                <a:ea typeface="宋体" panose="02010600030101010101" pitchFamily="2" charset="-122"/>
              </a:rPr>
              <a:t>幂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3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1" name="矩形 130010"/>
          <p:cNvSpPr/>
          <p:nvPr/>
        </p:nvSpPr>
        <p:spPr>
          <a:xfrm>
            <a:off x="551357" y="1872084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）指数函数：</a:t>
            </a:r>
          </a:p>
        </p:txBody>
      </p:sp>
      <p:sp>
        <p:nvSpPr>
          <p:cNvPr id="13001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8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2628354" y="1296019"/>
            <a:ext cx="3429094" cy="461665"/>
            <a:chOff x="2628354" y="1296019"/>
            <a:chExt cx="3429094" cy="461665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4654901"/>
                </p:ext>
              </p:extLst>
            </p:nvPr>
          </p:nvGraphicFramePr>
          <p:xfrm>
            <a:off x="2628354" y="1296019"/>
            <a:ext cx="907301" cy="46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6" name="Equation" r:id="rId4" imgW="444307" imgH="228501" progId="Equation.DSMT4">
                    <p:embed/>
                  </p:oleObj>
                </mc:Choice>
                <mc:Fallback>
                  <p:oleObj name="Equation" r:id="rId4" imgW="444307" imgH="228501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354" y="1296019"/>
                          <a:ext cx="907301" cy="46166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996" name="对象 1299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7130114"/>
                </p:ext>
              </p:extLst>
            </p:nvPr>
          </p:nvGraphicFramePr>
          <p:xfrm>
            <a:off x="3995718" y="1422501"/>
            <a:ext cx="562237" cy="287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7" name="Equation" r:id="rId6" imgW="406048" imgH="203024" progId="Equation.DSMT4">
                    <p:embed/>
                  </p:oleObj>
                </mc:Choice>
                <mc:Fallback>
                  <p:oleObj name="Equation" r:id="rId6" imgW="406048" imgH="203024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18" y="1422501"/>
                          <a:ext cx="562237" cy="2877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00" name="矩形 129999"/>
            <p:cNvSpPr/>
            <p:nvPr/>
          </p:nvSpPr>
          <p:spPr>
            <a:xfrm>
              <a:off x="3564458" y="1296019"/>
              <a:ext cx="2492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是常数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31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4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2" name="组合 131"/>
          <p:cNvGrpSpPr/>
          <p:nvPr/>
        </p:nvGrpSpPr>
        <p:grpSpPr>
          <a:xfrm>
            <a:off x="2880118" y="1872083"/>
            <a:ext cx="3267049" cy="476955"/>
            <a:chOff x="2880118" y="1872083"/>
            <a:chExt cx="3267049" cy="476955"/>
          </a:xfrm>
        </p:grpSpPr>
        <p:graphicFrame>
          <p:nvGraphicFramePr>
            <p:cNvPr id="13323" name="对象 133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524724"/>
                </p:ext>
              </p:extLst>
            </p:nvPr>
          </p:nvGraphicFramePr>
          <p:xfrm>
            <a:off x="2880118" y="1913698"/>
            <a:ext cx="828355" cy="435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8" name="Equation" r:id="rId8" imgW="431613" imgH="228501" progId="Equation.DSMT4">
                    <p:embed/>
                  </p:oleObj>
                </mc:Choice>
                <mc:Fallback>
                  <p:oleObj name="Equation" r:id="rId8" imgW="431613" imgH="228501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118" y="1913698"/>
                          <a:ext cx="828355" cy="4353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对象 133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460636"/>
                </p:ext>
              </p:extLst>
            </p:nvPr>
          </p:nvGraphicFramePr>
          <p:xfrm>
            <a:off x="3996506" y="1944092"/>
            <a:ext cx="729219" cy="348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9" name="Equation" r:id="rId10" imgW="368140" imgH="177723" progId="Equation.DSMT4">
                    <p:embed/>
                  </p:oleObj>
                </mc:Choice>
                <mc:Fallback>
                  <p:oleObj name="Equation" r:id="rId10" imgW="368140" imgH="17772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506" y="1944092"/>
                          <a:ext cx="729219" cy="3487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" name="矩形 145"/>
            <p:cNvSpPr/>
            <p:nvPr/>
          </p:nvSpPr>
          <p:spPr>
            <a:xfrm>
              <a:off x="3654177" y="1872083"/>
              <a:ext cx="2492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    且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329" name="对象 133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196951"/>
                </p:ext>
              </p:extLst>
            </p:nvPr>
          </p:nvGraphicFramePr>
          <p:xfrm>
            <a:off x="4882961" y="1930920"/>
            <a:ext cx="677906" cy="345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0" name="Equation" r:id="rId12" imgW="342603" imgH="177646" progId="Equation.DSMT4">
                    <p:embed/>
                  </p:oleObj>
                </mc:Choice>
                <mc:Fallback>
                  <p:oleObj name="Equation" r:id="rId12" imgW="342603" imgH="177646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961" y="1930920"/>
                          <a:ext cx="677906" cy="3452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0" name="矩形 13329"/>
          <p:cNvSpPr/>
          <p:nvPr/>
        </p:nvSpPr>
        <p:spPr>
          <a:xfrm>
            <a:off x="540122" y="2418531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）对数函数：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2886595" y="2418530"/>
            <a:ext cx="3602901" cy="461665"/>
            <a:chOff x="2886595" y="2418530"/>
            <a:chExt cx="3602901" cy="461665"/>
          </a:xfrm>
        </p:grpSpPr>
        <p:graphicFrame>
          <p:nvGraphicFramePr>
            <p:cNvPr id="13332" name="对象 133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1919735"/>
                </p:ext>
              </p:extLst>
            </p:nvPr>
          </p:nvGraphicFramePr>
          <p:xfrm>
            <a:off x="2886595" y="2454774"/>
            <a:ext cx="1261492" cy="425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1" name="Equation" r:id="rId14" imgW="672808" imgH="228501" progId="Equation.DSMT4">
                    <p:embed/>
                  </p:oleObj>
                </mc:Choice>
                <mc:Fallback>
                  <p:oleObj name="Equation" r:id="rId14" imgW="672808" imgH="22850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595" y="2454774"/>
                          <a:ext cx="1261492" cy="4254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对象 1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933069"/>
                </p:ext>
              </p:extLst>
            </p:nvPr>
          </p:nvGraphicFramePr>
          <p:xfrm>
            <a:off x="4356546" y="2489919"/>
            <a:ext cx="729219" cy="348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2" name="Equation" r:id="rId16" imgW="368140" imgH="177723" progId="Equation.DSMT4">
                    <p:embed/>
                  </p:oleObj>
                </mc:Choice>
                <mc:Fallback>
                  <p:oleObj name="Equation" r:id="rId16" imgW="368140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546" y="2489919"/>
                          <a:ext cx="729219" cy="3487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" name="矩形 152"/>
            <p:cNvSpPr/>
            <p:nvPr/>
          </p:nvSpPr>
          <p:spPr>
            <a:xfrm>
              <a:off x="3996506" y="2418530"/>
              <a:ext cx="2492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    且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54" name="对象 1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461492"/>
                </p:ext>
              </p:extLst>
            </p:nvPr>
          </p:nvGraphicFramePr>
          <p:xfrm>
            <a:off x="5243001" y="2476747"/>
            <a:ext cx="677906" cy="345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3" name="Equation" r:id="rId17" imgW="342603" imgH="177646" progId="Equation.DSMT4">
                    <p:embed/>
                  </p:oleObj>
                </mc:Choice>
                <mc:Fallback>
                  <p:oleObj name="Equation" r:id="rId17" imgW="342603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3001" y="2476747"/>
                          <a:ext cx="677906" cy="3452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4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8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4" name="组合 133"/>
          <p:cNvGrpSpPr/>
          <p:nvPr/>
        </p:nvGrpSpPr>
        <p:grpSpPr>
          <a:xfrm>
            <a:off x="1331558" y="2952204"/>
            <a:ext cx="4185761" cy="461665"/>
            <a:chOff x="1331558" y="2952204"/>
            <a:chExt cx="4185761" cy="461665"/>
          </a:xfrm>
        </p:grpSpPr>
        <p:sp>
          <p:nvSpPr>
            <p:cNvPr id="13333" name="矩形 13332"/>
            <p:cNvSpPr/>
            <p:nvPr/>
          </p:nvSpPr>
          <p:spPr>
            <a:xfrm>
              <a:off x="1331558" y="2952204"/>
              <a:ext cx="4185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特别当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时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记为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en-US" altLang="zh-CN" sz="2400" dirty="0"/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336" name="对象 133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7942105"/>
                </p:ext>
              </p:extLst>
            </p:nvPr>
          </p:nvGraphicFramePr>
          <p:xfrm>
            <a:off x="2290972" y="3039020"/>
            <a:ext cx="756921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4" name="Equation" r:id="rId18" imgW="355446" imgH="139639" progId="Equation.DSMT4">
                    <p:embed/>
                  </p:oleObj>
                </mc:Choice>
                <mc:Fallback>
                  <p:oleObj name="Equation" r:id="rId18" imgW="355446" imgH="13963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972" y="3039020"/>
                          <a:ext cx="756921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对象 133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7763649"/>
                </p:ext>
              </p:extLst>
            </p:nvPr>
          </p:nvGraphicFramePr>
          <p:xfrm>
            <a:off x="4339783" y="3003016"/>
            <a:ext cx="902870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5" name="Equation" r:id="rId20" imgW="520474" imgH="203112" progId="Equation.DSMT4">
                    <p:embed/>
                  </p:oleObj>
                </mc:Choice>
                <mc:Fallback>
                  <p:oleObj name="Equation" r:id="rId20" imgW="520474" imgH="203112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783" y="3003016"/>
                          <a:ext cx="902870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41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540122" y="3456260"/>
            <a:ext cx="5615852" cy="461665"/>
            <a:chOff x="540122" y="3456260"/>
            <a:chExt cx="5615852" cy="461665"/>
          </a:xfrm>
        </p:grpSpPr>
        <p:sp>
          <p:nvSpPr>
            <p:cNvPr id="13340" name="矩形 13339"/>
            <p:cNvSpPr/>
            <p:nvPr/>
          </p:nvSpPr>
          <p:spPr>
            <a:xfrm>
              <a:off x="540122" y="3456260"/>
              <a:ext cx="37240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）三角函数：①弦函数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342" name="对象 133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110700"/>
                </p:ext>
              </p:extLst>
            </p:nvPr>
          </p:nvGraphicFramePr>
          <p:xfrm>
            <a:off x="4188394" y="3511896"/>
            <a:ext cx="1967580" cy="350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6" name="Equation" r:id="rId22" imgW="1155700" imgH="203200" progId="Equation.DSMT4">
                    <p:embed/>
                  </p:oleObj>
                </mc:Choice>
                <mc:Fallback>
                  <p:oleObj name="Equation" r:id="rId22" imgW="1155700" imgH="203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394" y="3511896"/>
                          <a:ext cx="1967580" cy="3503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2844378" y="4032324"/>
            <a:ext cx="3461647" cy="461665"/>
            <a:chOff x="2844378" y="4032324"/>
            <a:chExt cx="3461647" cy="461665"/>
          </a:xfrm>
        </p:grpSpPr>
        <p:sp>
          <p:nvSpPr>
            <p:cNvPr id="13343" name="矩形 13342"/>
            <p:cNvSpPr/>
            <p:nvPr/>
          </p:nvSpPr>
          <p:spPr>
            <a:xfrm>
              <a:off x="2844378" y="4032324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②切函数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0" name="对象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297545"/>
                </p:ext>
              </p:extLst>
            </p:nvPr>
          </p:nvGraphicFramePr>
          <p:xfrm>
            <a:off x="4179977" y="4126961"/>
            <a:ext cx="2126048" cy="345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7" name="Equation" r:id="rId24" imgW="1168400" imgH="190500" progId="Equation.DSMT4">
                    <p:embed/>
                  </p:oleObj>
                </mc:Choice>
                <mc:Fallback>
                  <p:oleObj name="Equation" r:id="rId24" imgW="1168400" imgH="1905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977" y="4126961"/>
                          <a:ext cx="2126048" cy="3452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2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5" grpId="0"/>
      <p:bldP spid="130011" grpId="0"/>
      <p:bldP spid="133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3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8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4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4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8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40" name="矩形 13339"/>
          <p:cNvSpPr/>
          <p:nvPr/>
        </p:nvSpPr>
        <p:spPr>
          <a:xfrm>
            <a:off x="737181" y="7919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③割函数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41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43" name="矩形 13342"/>
          <p:cNvSpPr/>
          <p:nvPr/>
        </p:nvSpPr>
        <p:spPr>
          <a:xfrm>
            <a:off x="540122" y="2994595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）反三角函数</a:t>
            </a:r>
            <a:r>
              <a:rPr lang="zh-CN" altLang="zh-CN" sz="2400" dirty="0"/>
              <a:t>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8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9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对象 133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879310"/>
              </p:ext>
            </p:extLst>
          </p:nvPr>
        </p:nvGraphicFramePr>
        <p:xfrm>
          <a:off x="1620242" y="3600276"/>
          <a:ext cx="5976664" cy="40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2" name="Equation" r:id="rId4" imgW="3060700" imgH="203200" progId="Equation.DSMT4">
                  <p:embed/>
                </p:oleObj>
              </mc:Choice>
              <mc:Fallback>
                <p:oleObj name="Equation" r:id="rId4" imgW="30607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242" y="3600276"/>
                        <a:ext cx="5976664" cy="402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>
            <a:off x="1775595" y="2354944"/>
            <a:ext cx="4192822" cy="360040"/>
            <a:chOff x="1775595" y="2354944"/>
            <a:chExt cx="4192822" cy="360040"/>
          </a:xfrm>
        </p:grpSpPr>
        <p:graphicFrame>
          <p:nvGraphicFramePr>
            <p:cNvPr id="131" name="对象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9091242"/>
                </p:ext>
              </p:extLst>
            </p:nvPr>
          </p:nvGraphicFramePr>
          <p:xfrm>
            <a:off x="1775595" y="2354944"/>
            <a:ext cx="1899903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3" name="Equation" r:id="rId6" imgW="1091726" imgH="203112" progId="Equation.DSMT4">
                    <p:embed/>
                  </p:oleObj>
                </mc:Choice>
                <mc:Fallback>
                  <p:oleObj name="Equation" r:id="rId6" imgW="1091726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595" y="2354944"/>
                          <a:ext cx="1899903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" name="对象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478126"/>
                </p:ext>
              </p:extLst>
            </p:nvPr>
          </p:nvGraphicFramePr>
          <p:xfrm>
            <a:off x="4068514" y="2354944"/>
            <a:ext cx="1899903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4" name="Equation" r:id="rId8" imgW="1091726" imgH="203112" progId="Equation.DSMT4">
                    <p:embed/>
                  </p:oleObj>
                </mc:Choice>
                <mc:Fallback>
                  <p:oleObj name="Equation" r:id="rId8" imgW="1091726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514" y="2354944"/>
                          <a:ext cx="1899903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" name="矩形 133"/>
          <p:cNvSpPr/>
          <p:nvPr/>
        </p:nvSpPr>
        <p:spPr>
          <a:xfrm>
            <a:off x="972170" y="230413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2177722" y="719956"/>
            <a:ext cx="3470325" cy="648072"/>
            <a:chOff x="2177722" y="719956"/>
            <a:chExt cx="3470325" cy="648072"/>
          </a:xfrm>
        </p:grpSpPr>
        <p:graphicFrame>
          <p:nvGraphicFramePr>
            <p:cNvPr id="130005" name="对象 1300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3855237"/>
                </p:ext>
              </p:extLst>
            </p:nvPr>
          </p:nvGraphicFramePr>
          <p:xfrm>
            <a:off x="2177722" y="719956"/>
            <a:ext cx="1716094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5" name="Equation" r:id="rId10" imgW="1054100" imgH="393700" progId="Equation.DSMT4">
                    <p:embed/>
                  </p:oleObj>
                </mc:Choice>
                <mc:Fallback>
                  <p:oleObj name="Equation" r:id="rId10" imgW="1054100" imgH="3937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722" y="719956"/>
                          <a:ext cx="1716094" cy="6480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矩形 134"/>
            <p:cNvSpPr/>
            <p:nvPr/>
          </p:nvSpPr>
          <p:spPr>
            <a:xfrm>
              <a:off x="3924498" y="793428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（正割），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2168245" y="1584052"/>
            <a:ext cx="3335786" cy="611179"/>
            <a:chOff x="2168245" y="1584052"/>
            <a:chExt cx="3335786" cy="611179"/>
          </a:xfrm>
        </p:grpSpPr>
        <p:graphicFrame>
          <p:nvGraphicFramePr>
            <p:cNvPr id="130013" name="对象 1300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3432141"/>
                </p:ext>
              </p:extLst>
            </p:nvPr>
          </p:nvGraphicFramePr>
          <p:xfrm>
            <a:off x="2168245" y="1584052"/>
            <a:ext cx="1584176" cy="61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6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245" y="1584052"/>
                          <a:ext cx="1584176" cy="6111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" name="矩形 171"/>
            <p:cNvSpPr/>
            <p:nvPr/>
          </p:nvSpPr>
          <p:spPr>
            <a:xfrm>
              <a:off x="3780482" y="1626443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余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割），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03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/>
      <p:bldP spid="13343" grpId="0"/>
      <p:bldP spid="1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3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8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4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4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8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40" name="矩形 13339"/>
          <p:cNvSpPr/>
          <p:nvPr/>
        </p:nvSpPr>
        <p:spPr>
          <a:xfrm>
            <a:off x="540122" y="791963"/>
            <a:ext cx="7263527" cy="16677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初等函数：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由常数和基本初等函数经过有限次的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四则运算和有限次的函数复合步骤所构成并可用一个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式子表示的函数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41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8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9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00162" y="2532930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6653"/>
              </p:ext>
            </p:extLst>
          </p:nvPr>
        </p:nvGraphicFramePr>
        <p:xfrm>
          <a:off x="1978025" y="2554288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6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554288"/>
                        <a:ext cx="1257300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9996" name="对象 1299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575817"/>
              </p:ext>
            </p:extLst>
          </p:nvPr>
        </p:nvGraphicFramePr>
        <p:xfrm>
          <a:off x="3492450" y="2532930"/>
          <a:ext cx="1753658" cy="417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7" name="Equation" r:id="rId6" imgW="1117115" imgH="266584" progId="Equation.DSMT4">
                  <p:embed/>
                </p:oleObj>
              </mc:Choice>
              <mc:Fallback>
                <p:oleObj name="Equation" r:id="rId6" imgW="1117115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450" y="2532930"/>
                        <a:ext cx="1753658" cy="417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0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36" name="组合 13335"/>
          <p:cNvGrpSpPr/>
          <p:nvPr/>
        </p:nvGrpSpPr>
        <p:grpSpPr>
          <a:xfrm>
            <a:off x="540122" y="3024212"/>
            <a:ext cx="7178644" cy="821705"/>
            <a:chOff x="540122" y="3024212"/>
            <a:chExt cx="7178644" cy="821705"/>
          </a:xfrm>
        </p:grpSpPr>
        <p:sp>
          <p:nvSpPr>
            <p:cNvPr id="13343" name="矩形 13342"/>
            <p:cNvSpPr/>
            <p:nvPr/>
          </p:nvSpPr>
          <p:spPr>
            <a:xfrm>
              <a:off x="540122" y="3210619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又如</a:t>
              </a:r>
            </a:p>
          </p:txBody>
        </p:sp>
        <p:graphicFrame>
          <p:nvGraphicFramePr>
            <p:cNvPr id="130011" name="对象 1300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038406"/>
                </p:ext>
              </p:extLst>
            </p:nvPr>
          </p:nvGraphicFramePr>
          <p:xfrm>
            <a:off x="1260202" y="3024212"/>
            <a:ext cx="1643408" cy="821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8" name="Equation" r:id="rId8" imgW="927100" imgH="457200" progId="Equation.DSMT4">
                    <p:embed/>
                  </p:oleObj>
                </mc:Choice>
                <mc:Fallback>
                  <p:oleObj name="Equation" r:id="rId8" imgW="92710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202" y="3024212"/>
                          <a:ext cx="1643408" cy="8217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矩形 13322"/>
            <p:cNvSpPr/>
            <p:nvPr/>
          </p:nvSpPr>
          <p:spPr>
            <a:xfrm>
              <a:off x="2951038" y="3210619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也是初等函数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事实上，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329" name="对象 133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487910"/>
                </p:ext>
              </p:extLst>
            </p:nvPr>
          </p:nvGraphicFramePr>
          <p:xfrm>
            <a:off x="6228754" y="3168228"/>
            <a:ext cx="1490012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59" name="Equation" r:id="rId10" imgW="850531" imgH="291973" progId="Equation.DSMT4">
                    <p:embed/>
                  </p:oleObj>
                </mc:Choice>
                <mc:Fallback>
                  <p:oleObj name="Equation" r:id="rId10" imgW="850531" imgH="29197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754" y="3168228"/>
                          <a:ext cx="1490012" cy="504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39" name="组合 13338"/>
          <p:cNvGrpSpPr/>
          <p:nvPr/>
        </p:nvGrpSpPr>
        <p:grpSpPr>
          <a:xfrm>
            <a:off x="699787" y="4104332"/>
            <a:ext cx="2492990" cy="461665"/>
            <a:chOff x="699787" y="4104332"/>
            <a:chExt cx="2492990" cy="461665"/>
          </a:xfrm>
        </p:grpSpPr>
        <p:sp>
          <p:nvSpPr>
            <p:cNvPr id="13330" name="矩形 13329"/>
            <p:cNvSpPr/>
            <p:nvPr/>
          </p:nvSpPr>
          <p:spPr>
            <a:xfrm>
              <a:off x="699787" y="4104332"/>
              <a:ext cx="24929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故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是初等函数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333" name="对象 133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4393621"/>
                </p:ext>
              </p:extLst>
            </p:nvPr>
          </p:nvGraphicFramePr>
          <p:xfrm>
            <a:off x="1106654" y="4247207"/>
            <a:ext cx="233687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60" name="Equation" r:id="rId12" imgW="139579" imgH="164957" progId="Equation.DSMT4">
                    <p:embed/>
                  </p:oleObj>
                </mc:Choice>
                <mc:Fallback>
                  <p:oleObj name="Equation" r:id="rId12" imgW="139579" imgH="16495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654" y="4247207"/>
                          <a:ext cx="233687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87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592531" y="719956"/>
            <a:ext cx="417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一、集合</a:t>
            </a:r>
          </a:p>
        </p:txBody>
      </p:sp>
      <p:sp>
        <p:nvSpPr>
          <p:cNvPr id="62" name="矩形 61"/>
          <p:cNvSpPr/>
          <p:nvPr/>
        </p:nvSpPr>
        <p:spPr>
          <a:xfrm>
            <a:off x="550326" y="1224012"/>
            <a:ext cx="2487619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常量与变量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74636" y="1872084"/>
            <a:ext cx="7632848" cy="461665"/>
            <a:chOff x="574636" y="1914475"/>
            <a:chExt cx="7632848" cy="461665"/>
          </a:xfrm>
        </p:grpSpPr>
        <p:sp>
          <p:nvSpPr>
            <p:cNvPr id="2" name="矩形 1"/>
            <p:cNvSpPr/>
            <p:nvPr/>
          </p:nvSpPr>
          <p:spPr>
            <a:xfrm>
              <a:off x="574636" y="1914475"/>
              <a:ext cx="76328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常量：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在某一过程中保持一定数值的量，可用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表示</a:t>
              </a: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95103"/>
                </p:ext>
              </p:extLst>
            </p:nvPr>
          </p:nvGraphicFramePr>
          <p:xfrm>
            <a:off x="6769795" y="1990339"/>
            <a:ext cx="619793" cy="335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" name="Equation" r:id="rId4" imgW="380835" imgH="203112" progId="Equation.DSMT4">
                    <p:embed/>
                  </p:oleObj>
                </mc:Choice>
                <mc:Fallback>
                  <p:oleObj name="Equation" r:id="rId4" imgW="380835" imgH="203112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9795" y="1990339"/>
                          <a:ext cx="619793" cy="3357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40122" y="2448148"/>
            <a:ext cx="6801862" cy="461665"/>
            <a:chOff x="540122" y="2592164"/>
            <a:chExt cx="6801862" cy="461665"/>
          </a:xfrm>
        </p:grpSpPr>
        <p:sp>
          <p:nvSpPr>
            <p:cNvPr id="13" name="矩形 12"/>
            <p:cNvSpPr/>
            <p:nvPr/>
          </p:nvSpPr>
          <p:spPr>
            <a:xfrm>
              <a:off x="540122" y="2592164"/>
              <a:ext cx="68018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变量：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在某一过程中变化着的量，常用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表示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069329"/>
                </p:ext>
              </p:extLst>
            </p:nvPr>
          </p:nvGraphicFramePr>
          <p:xfrm>
            <a:off x="5796706" y="2706364"/>
            <a:ext cx="647146" cy="300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" name="Equation" r:id="rId6" imgW="393359" imgH="164957" progId="Equation.DSMT4">
                    <p:embed/>
                  </p:oleObj>
                </mc:Choice>
                <mc:Fallback>
                  <p:oleObj name="Equation" r:id="rId6" imgW="393359" imgH="164957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706" y="2706364"/>
                          <a:ext cx="647146" cy="3006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22296" y="2952204"/>
            <a:ext cx="7685188" cy="1137106"/>
            <a:chOff x="522296" y="2952204"/>
            <a:chExt cx="7685188" cy="1137106"/>
          </a:xfrm>
        </p:grpSpPr>
        <p:sp>
          <p:nvSpPr>
            <p:cNvPr id="3" name="矩形 2"/>
            <p:cNvSpPr/>
            <p:nvPr/>
          </p:nvSpPr>
          <p:spPr>
            <a:xfrm>
              <a:off x="522296" y="2952204"/>
              <a:ext cx="7685188" cy="1137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字魂59号-创粗黑" charset="0"/>
                </a:rPr>
                <a:t>、数集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定义</a:t>
              </a:r>
              <a:r>
                <a:rPr lang="zh-CN" altLang="zh-CN" sz="2400" b="1" dirty="0">
                  <a:solidFill>
                    <a:srgbClr val="FF0000"/>
                  </a:solidFill>
                </a:rPr>
                <a:t>：</a:t>
              </a:r>
              <a:r>
                <a:rPr lang="zh-CN" altLang="en-US" sz="2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单个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变量的取值范围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不含任何元素的集合称为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空集</a:t>
              </a:r>
              <a:r>
                <a:rPr lang="zh-CN" altLang="zh-CN" sz="2400" dirty="0"/>
                <a:t>，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记作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zh-CN" altLang="en-US" sz="2400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103705"/>
                </p:ext>
              </p:extLst>
            </p:nvPr>
          </p:nvGraphicFramePr>
          <p:xfrm>
            <a:off x="5508674" y="3655864"/>
            <a:ext cx="288032" cy="2989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" name="Equation" r:id="rId8" imgW="164814" imgH="177492" progId="Equation.DSMT4">
                    <p:embed/>
                  </p:oleObj>
                </mc:Choice>
                <mc:Fallback>
                  <p:oleObj name="Equation" r:id="rId8" imgW="164814" imgH="177492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674" y="3655864"/>
                          <a:ext cx="288032" cy="2989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30623281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3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8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4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8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4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1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4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8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40" name="矩形 13339"/>
          <p:cNvSpPr/>
          <p:nvPr/>
        </p:nvSpPr>
        <p:spPr>
          <a:xfrm>
            <a:off x="540122" y="719956"/>
            <a:ext cx="2040943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双曲函数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3341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43" name="矩形 13342"/>
          <p:cNvSpPr/>
          <p:nvPr/>
        </p:nvSpPr>
        <p:spPr>
          <a:xfrm>
            <a:off x="824782" y="198662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双曲余弦：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8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9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7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853628" y="141055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双曲正弦：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3" name="矩形 13322"/>
          <p:cNvSpPr/>
          <p:nvPr/>
        </p:nvSpPr>
        <p:spPr>
          <a:xfrm>
            <a:off x="828154" y="2605077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双曲正切：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0" name="矩形 13329"/>
          <p:cNvSpPr/>
          <p:nvPr/>
        </p:nvSpPr>
        <p:spPr>
          <a:xfrm>
            <a:off x="828154" y="3181141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反双曲函数</a:t>
            </a:r>
            <a:r>
              <a:rPr lang="zh-CN" altLang="zh-CN" sz="2400" dirty="0"/>
              <a:t>：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3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5" name="矩形 130004"/>
          <p:cNvSpPr/>
          <p:nvPr/>
        </p:nvSpPr>
        <p:spPr>
          <a:xfrm>
            <a:off x="684138" y="3816300"/>
            <a:ext cx="5881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双曲函数和反双曲函数也是初等函数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0013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对象 133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48726"/>
              </p:ext>
            </p:extLst>
          </p:nvPr>
        </p:nvGraphicFramePr>
        <p:xfrm>
          <a:off x="2567632" y="1296020"/>
          <a:ext cx="1428874" cy="67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0" name="Equation" r:id="rId4" imgW="889000" imgH="419100" progId="Equation.DSMT4">
                  <p:embed/>
                </p:oleObj>
              </mc:Choice>
              <mc:Fallback>
                <p:oleObj name="Equation" r:id="rId4" imgW="8890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32" y="1296020"/>
                        <a:ext cx="1428874" cy="671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Rectangle 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39" name="对象 133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850962"/>
              </p:ext>
            </p:extLst>
          </p:nvPr>
        </p:nvGraphicFramePr>
        <p:xfrm>
          <a:off x="2556346" y="1953821"/>
          <a:ext cx="1296144" cy="60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1" name="Equation" r:id="rId6" imgW="889000" imgH="419100" progId="Equation.DSMT4">
                  <p:embed/>
                </p:oleObj>
              </mc:Choice>
              <mc:Fallback>
                <p:oleObj name="Equation" r:id="rId6" imgW="8890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346" y="1953821"/>
                        <a:ext cx="1296144" cy="608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Rectangle 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" name="对象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527285"/>
              </p:ext>
            </p:extLst>
          </p:nvPr>
        </p:nvGraphicFramePr>
        <p:xfrm>
          <a:off x="2549704" y="2488464"/>
          <a:ext cx="1950858" cy="65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2" name="Equation" r:id="rId8" imgW="1257300" imgH="419100" progId="Equation.DSMT4">
                  <p:embed/>
                </p:oleObj>
              </mc:Choice>
              <mc:Fallback>
                <p:oleObj name="Equation" r:id="rId8" imgW="12573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704" y="2488464"/>
                        <a:ext cx="1950858" cy="650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" name="对象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13092"/>
              </p:ext>
            </p:extLst>
          </p:nvPr>
        </p:nvGraphicFramePr>
        <p:xfrm>
          <a:off x="2700362" y="3257523"/>
          <a:ext cx="3264241" cy="34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93" name="Equation" r:id="rId10" imgW="1930400" imgH="203200" progId="Equation.DSMT4">
                  <p:embed/>
                </p:oleObj>
              </mc:Choice>
              <mc:Fallback>
                <p:oleObj name="Equation" r:id="rId10" imgW="19304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62" y="3257523"/>
                        <a:ext cx="3264241" cy="3495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996" name="图片 129995">
            <a:extLst>
              <a:ext uri="{FF2B5EF4-FFF2-40B4-BE49-F238E27FC236}">
                <a16:creationId xmlns:a16="http://schemas.microsoft.com/office/drawing/2014/main" id="{4B5A9349-07E6-4280-895B-205107FA55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26" y="1079996"/>
            <a:ext cx="1961905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/>
      <p:bldP spid="13343" grpId="0"/>
      <p:bldP spid="134" grpId="0"/>
      <p:bldP spid="13323" grpId="0"/>
      <p:bldP spid="13330" grpId="0"/>
      <p:bldP spid="13000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326303" y="172806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97458" y="834355"/>
            <a:ext cx="126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538638" y="1872084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解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44154"/>
              </p:ext>
            </p:extLst>
          </p:nvPr>
        </p:nvGraphicFramePr>
        <p:xfrm>
          <a:off x="1453207" y="665137"/>
          <a:ext cx="4654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Equation" r:id="rId4" imgW="2933640" imgH="507960" progId="Equation.DSMT4">
                  <p:embed/>
                </p:oleObj>
              </mc:Choice>
              <mc:Fallback>
                <p:oleObj name="Equation" r:id="rId4" imgW="2933640" imgH="5079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207" y="665137"/>
                        <a:ext cx="465455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9988" name="对象 1299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04978"/>
              </p:ext>
            </p:extLst>
          </p:nvPr>
        </p:nvGraphicFramePr>
        <p:xfrm>
          <a:off x="6444778" y="874594"/>
          <a:ext cx="1728192" cy="38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Equation" r:id="rId6" imgW="1167893" imgH="253890" progId="Equation.DSMT4">
                  <p:embed/>
                </p:oleObj>
              </mc:Choice>
              <mc:Fallback>
                <p:oleObj name="Equation" r:id="rId6" imgW="1167893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778" y="874594"/>
                        <a:ext cx="1728192" cy="381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03" name="矩形 130002"/>
          <p:cNvSpPr/>
          <p:nvPr/>
        </p:nvSpPr>
        <p:spPr>
          <a:xfrm>
            <a:off x="6084738" y="8223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0005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9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34" name="组合 13333"/>
          <p:cNvGrpSpPr/>
          <p:nvPr/>
        </p:nvGrpSpPr>
        <p:grpSpPr>
          <a:xfrm>
            <a:off x="1119387" y="1914475"/>
            <a:ext cx="6541979" cy="461665"/>
            <a:chOff x="1119387" y="1914475"/>
            <a:chExt cx="6541979" cy="461665"/>
          </a:xfrm>
        </p:grpSpPr>
        <p:graphicFrame>
          <p:nvGraphicFramePr>
            <p:cNvPr id="130008" name="对象 1300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8392939"/>
                </p:ext>
              </p:extLst>
            </p:nvPr>
          </p:nvGraphicFramePr>
          <p:xfrm>
            <a:off x="1512288" y="2001812"/>
            <a:ext cx="624239" cy="303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8" name="Equation" r:id="rId8" imgW="355138" imgH="177569" progId="Equation.DSMT4">
                    <p:embed/>
                  </p:oleObj>
                </mc:Choice>
                <mc:Fallback>
                  <p:oleObj name="Equation" r:id="rId8" imgW="355138" imgH="17756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288" y="2001812"/>
                          <a:ext cx="624239" cy="3038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11" name="对象 1300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085934"/>
                </p:ext>
              </p:extLst>
            </p:nvPr>
          </p:nvGraphicFramePr>
          <p:xfrm>
            <a:off x="2592408" y="1973709"/>
            <a:ext cx="2127006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89" name="Equation" r:id="rId10" imgW="1218671" imgH="203112" progId="Equation.DSMT4">
                    <p:embed/>
                  </p:oleObj>
                </mc:Choice>
                <mc:Fallback>
                  <p:oleObj name="Equation" r:id="rId10" imgW="1218671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408" y="1973709"/>
                          <a:ext cx="2127006" cy="360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矩形 140"/>
            <p:cNvSpPr/>
            <p:nvPr/>
          </p:nvSpPr>
          <p:spPr>
            <a:xfrm>
              <a:off x="1119387" y="1914475"/>
              <a:ext cx="4801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时，             ，故   </a:t>
              </a:r>
            </a:p>
          </p:txBody>
        </p:sp>
        <p:graphicFrame>
          <p:nvGraphicFramePr>
            <p:cNvPr id="130013" name="对象 1300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512909"/>
                </p:ext>
              </p:extLst>
            </p:nvPr>
          </p:nvGraphicFramePr>
          <p:xfrm>
            <a:off x="5421103" y="1959447"/>
            <a:ext cx="2240263" cy="402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0" name="Equation" r:id="rId12" imgW="1435100" imgH="254000" progId="Equation.DSMT4">
                    <p:embed/>
                  </p:oleObj>
                </mc:Choice>
                <mc:Fallback>
                  <p:oleObj name="Equation" r:id="rId12" imgW="1435100" imgH="254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1103" y="1959447"/>
                          <a:ext cx="2240263" cy="4026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8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36" name="组合 13335"/>
          <p:cNvGrpSpPr/>
          <p:nvPr/>
        </p:nvGrpSpPr>
        <p:grpSpPr>
          <a:xfrm>
            <a:off x="1139408" y="2448148"/>
            <a:ext cx="6259476" cy="492017"/>
            <a:chOff x="1139408" y="2448148"/>
            <a:chExt cx="6259476" cy="492017"/>
          </a:xfrm>
        </p:grpSpPr>
        <p:sp>
          <p:nvSpPr>
            <p:cNvPr id="144" name="矩形 143"/>
            <p:cNvSpPr/>
            <p:nvPr/>
          </p:nvSpPr>
          <p:spPr>
            <a:xfrm>
              <a:off x="1139408" y="2448148"/>
              <a:ext cx="49552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时，            ，故   </a:t>
              </a:r>
            </a:p>
          </p:txBody>
        </p:sp>
        <p:graphicFrame>
          <p:nvGraphicFramePr>
            <p:cNvPr id="13313" name="对象 133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0836674"/>
                </p:ext>
              </p:extLst>
            </p:nvPr>
          </p:nvGraphicFramePr>
          <p:xfrm>
            <a:off x="1548234" y="2592166"/>
            <a:ext cx="905992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1" name="Equation" r:id="rId14" imgW="545626" imgH="177646" progId="Equation.DSMT4">
                    <p:embed/>
                  </p:oleObj>
                </mc:Choice>
                <mc:Fallback>
                  <p:oleObj name="Equation" r:id="rId14" imgW="545626" imgH="177646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234" y="2592166"/>
                          <a:ext cx="905992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对象 133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558683"/>
                </p:ext>
              </p:extLst>
            </p:nvPr>
          </p:nvGraphicFramePr>
          <p:xfrm>
            <a:off x="2916386" y="2462956"/>
            <a:ext cx="1913355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2" name="Equation" r:id="rId16" imgW="1079032" imgH="241195" progId="Equation.DSMT4">
                    <p:embed/>
                  </p:oleObj>
                </mc:Choice>
                <mc:Fallback>
                  <p:oleObj name="Equation" r:id="rId16" imgW="1079032" imgH="24119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386" y="2462956"/>
                          <a:ext cx="1913355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对象 133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647532"/>
                </p:ext>
              </p:extLst>
            </p:nvPr>
          </p:nvGraphicFramePr>
          <p:xfrm>
            <a:off x="5508674" y="2508117"/>
            <a:ext cx="1890210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3" name="Equation" r:id="rId18" imgW="1333500" imgH="304800" progId="Equation.DSMT4">
                    <p:embed/>
                  </p:oleObj>
                </mc:Choice>
                <mc:Fallback>
                  <p:oleObj name="Equation" r:id="rId18" imgW="1333500" imgH="304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674" y="2508117"/>
                          <a:ext cx="1890210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3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5" name="Rectangle 2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9" name="Rectangle 2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337" name="组合 13336"/>
          <p:cNvGrpSpPr/>
          <p:nvPr/>
        </p:nvGrpSpPr>
        <p:grpSpPr>
          <a:xfrm>
            <a:off x="1164564" y="3016479"/>
            <a:ext cx="5880947" cy="511789"/>
            <a:chOff x="1164564" y="3016479"/>
            <a:chExt cx="5880947" cy="511789"/>
          </a:xfrm>
        </p:grpSpPr>
        <p:sp>
          <p:nvSpPr>
            <p:cNvPr id="151" name="矩形 150"/>
            <p:cNvSpPr/>
            <p:nvPr/>
          </p:nvSpPr>
          <p:spPr>
            <a:xfrm>
              <a:off x="1164564" y="3024212"/>
              <a:ext cx="48013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时，            ，故   </a:t>
              </a:r>
            </a:p>
          </p:txBody>
        </p:sp>
        <p:graphicFrame>
          <p:nvGraphicFramePr>
            <p:cNvPr id="13324" name="对象 133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281649"/>
                </p:ext>
              </p:extLst>
            </p:nvPr>
          </p:nvGraphicFramePr>
          <p:xfrm>
            <a:off x="1620242" y="3111028"/>
            <a:ext cx="528931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4" name="Equation" r:id="rId20" imgW="317087" imgH="177569" progId="Equation.DSMT4">
                    <p:embed/>
                  </p:oleObj>
                </mc:Choice>
                <mc:Fallback>
                  <p:oleObj name="Equation" r:id="rId20" imgW="317087" imgH="177569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42" y="3111028"/>
                          <a:ext cx="528931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对象 133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659421"/>
                </p:ext>
              </p:extLst>
            </p:nvPr>
          </p:nvGraphicFramePr>
          <p:xfrm>
            <a:off x="2587207" y="3016479"/>
            <a:ext cx="1913355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5" name="Equation" r:id="rId22" imgW="1079032" imgH="241195" progId="Equation.DSMT4">
                    <p:embed/>
                  </p:oleObj>
                </mc:Choice>
                <mc:Fallback>
                  <p:oleObj name="Equation" r:id="rId22" imgW="1079032" imgH="24119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207" y="3016479"/>
                          <a:ext cx="1913355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对象 133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049331"/>
                </p:ext>
              </p:extLst>
            </p:nvPr>
          </p:nvGraphicFramePr>
          <p:xfrm>
            <a:off x="5220642" y="3024212"/>
            <a:ext cx="1824869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6" name="Equation" r:id="rId24" imgW="1244600" imgH="342900" progId="Equation.DSMT4">
                    <p:embed/>
                  </p:oleObj>
                </mc:Choice>
                <mc:Fallback>
                  <p:oleObj name="Equation" r:id="rId24" imgW="1244600" imgH="3429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642" y="3024212"/>
                          <a:ext cx="1824869" cy="504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332" name="对象 133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328380"/>
              </p:ext>
            </p:extLst>
          </p:nvPr>
        </p:nvGraphicFramePr>
        <p:xfrm>
          <a:off x="2588372" y="3449872"/>
          <a:ext cx="3074079" cy="148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26" imgW="2146300" imgH="1041400" progId="Equation.DSMT4">
                  <p:embed/>
                </p:oleObj>
              </mc:Choice>
              <mc:Fallback>
                <p:oleObj name="Equation" r:id="rId26" imgW="2146300" imgH="1041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372" y="3449872"/>
                        <a:ext cx="3074079" cy="14825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矩形 13332"/>
          <p:cNvSpPr/>
          <p:nvPr/>
        </p:nvSpPr>
        <p:spPr>
          <a:xfrm>
            <a:off x="1172600" y="39603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综上可得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28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33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326303" y="172806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97458" y="834355"/>
            <a:ext cx="126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540122" y="2614666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续解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Rectangle 20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5" name="Rectangle 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241295"/>
              </p:ext>
            </p:extLst>
          </p:nvPr>
        </p:nvGraphicFramePr>
        <p:xfrm>
          <a:off x="1453207" y="665137"/>
          <a:ext cx="4654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8" name="Equation" r:id="rId4" imgW="2933640" imgH="507960" progId="Equation.DSMT4">
                  <p:embed/>
                </p:oleObj>
              </mc:Choice>
              <mc:Fallback>
                <p:oleObj name="Equation" r:id="rId4" imgW="29336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207" y="665137"/>
                        <a:ext cx="4654550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9988" name="对象 1299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615331"/>
              </p:ext>
            </p:extLst>
          </p:nvPr>
        </p:nvGraphicFramePr>
        <p:xfrm>
          <a:off x="6444778" y="874594"/>
          <a:ext cx="1728192" cy="38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9" name="Equation" r:id="rId6" imgW="1167893" imgH="253890" progId="Equation.DSMT4">
                  <p:embed/>
                </p:oleObj>
              </mc:Choice>
              <mc:Fallback>
                <p:oleObj name="Equation" r:id="rId6" imgW="116789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778" y="874594"/>
                        <a:ext cx="1728192" cy="381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03" name="矩形 130002"/>
          <p:cNvSpPr/>
          <p:nvPr/>
        </p:nvSpPr>
        <p:spPr>
          <a:xfrm>
            <a:off x="6084738" y="82239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0005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9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8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3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5" name="Rectangle 2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9" name="Rectangle 2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3" name="矩形 13332"/>
          <p:cNvSpPr/>
          <p:nvPr/>
        </p:nvSpPr>
        <p:spPr>
          <a:xfrm>
            <a:off x="1260202" y="259216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同理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可得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73382"/>
              </p:ext>
            </p:extLst>
          </p:nvPr>
        </p:nvGraphicFramePr>
        <p:xfrm>
          <a:off x="2645384" y="2210928"/>
          <a:ext cx="343935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0" name="Equation" r:id="rId8" imgW="2222500" imgH="787400" progId="Equation.DSMT4">
                  <p:embed/>
                </p:oleObj>
              </mc:Choice>
              <mc:Fallback>
                <p:oleObj name="Equation" r:id="rId8" imgW="2222500" imgH="787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384" y="2210928"/>
                        <a:ext cx="3439354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27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33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文本框 1"/>
          <p:cNvSpPr txBox="1">
            <a:spLocks noChangeArrowheads="1"/>
          </p:cNvSpPr>
          <p:nvPr/>
        </p:nvSpPr>
        <p:spPr bwMode="auto">
          <a:xfrm>
            <a:off x="573751" y="809832"/>
            <a:ext cx="508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85789" y="1440036"/>
            <a:ext cx="7787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400" dirty="0"/>
              <a:t>基本概念：集合</a:t>
            </a:r>
            <a:r>
              <a:rPr lang="en-US" altLang="zh-CN" sz="2400" dirty="0"/>
              <a:t>, </a:t>
            </a:r>
            <a:r>
              <a:rPr lang="zh-CN" altLang="zh-CN" sz="2400" dirty="0"/>
              <a:t>区间</a:t>
            </a:r>
            <a:r>
              <a:rPr lang="en-US" altLang="zh-CN" sz="2400" dirty="0"/>
              <a:t>, </a:t>
            </a:r>
            <a:r>
              <a:rPr lang="zh-CN" altLang="zh-CN" sz="2400" dirty="0"/>
              <a:t>邻域</a:t>
            </a:r>
            <a:r>
              <a:rPr lang="en-US" altLang="zh-CN" sz="2400" dirty="0"/>
              <a:t>, </a:t>
            </a:r>
            <a:r>
              <a:rPr lang="zh-CN" altLang="zh-CN" sz="2400" dirty="0"/>
              <a:t>常量与变量</a:t>
            </a:r>
            <a:r>
              <a:rPr lang="en-US" altLang="zh-CN" sz="2400" dirty="0"/>
              <a:t>, </a:t>
            </a:r>
            <a:r>
              <a:rPr lang="zh-CN" altLang="zh-CN" sz="2400" dirty="0"/>
              <a:t>绝对值</a:t>
            </a:r>
            <a:r>
              <a:rPr lang="en-US" altLang="zh-CN" sz="2400" dirty="0"/>
              <a:t>.</a:t>
            </a:r>
            <a:endParaRPr lang="zh-CN" altLang="zh-CN" sz="2400" dirty="0"/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894534" y="2088108"/>
            <a:ext cx="6107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、函数的概念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7592" y="2685085"/>
            <a:ext cx="6850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、函数的特性：有界性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单调性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奇偶性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周期性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5789" y="3312244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、反函数，复合函数，初等函数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</p:spTree>
    <p:extLst>
      <p:ext uri="{BB962C8B-B14F-4D97-AF65-F5344CB8AC3E}">
        <p14:creationId xmlns:p14="http://schemas.microsoft.com/office/powerpoint/2010/main" val="18760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6"/>
          <p:cNvSpPr/>
          <p:nvPr/>
        </p:nvSpPr>
        <p:spPr>
          <a:xfrm>
            <a:off x="1944215" y="647948"/>
            <a:ext cx="7092851" cy="4385677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3891845 h 3891845"/>
              <a:gd name="connsiteX1-3" fmla="*/ 6918835 w 6918835"/>
              <a:gd name="connsiteY1-4" fmla="*/ 0 h 3891845"/>
              <a:gd name="connsiteX2-5" fmla="*/ 6918835 w 6918835"/>
              <a:gd name="connsiteY2-6" fmla="*/ 3891845 h 3891845"/>
              <a:gd name="connsiteX3-7" fmla="*/ 0 w 6918835"/>
              <a:gd name="connsiteY3-8" fmla="*/ 3891845 h 38918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891845">
                <a:moveTo>
                  <a:pt x="0" y="3891845"/>
                </a:moveTo>
                <a:lnTo>
                  <a:pt x="6918835" y="0"/>
                </a:lnTo>
                <a:lnTo>
                  <a:pt x="6918835" y="3891845"/>
                </a:lnTo>
                <a:lnTo>
                  <a:pt x="0" y="3891845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/>
          <p:cNvSpPr/>
          <p:nvPr/>
        </p:nvSpPr>
        <p:spPr>
          <a:xfrm rot="19656072">
            <a:off x="4861506" y="2195822"/>
            <a:ext cx="2444375" cy="26519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19656072">
            <a:off x="6212143" y="539511"/>
            <a:ext cx="4307919" cy="593110"/>
          </a:xfrm>
          <a:prstGeom prst="roundRect">
            <a:avLst>
              <a:gd name="adj" fmla="val 50000"/>
            </a:avLst>
          </a:prstGeom>
          <a:solidFill>
            <a:srgbClr val="FFC000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19656072">
            <a:off x="5217188" y="657423"/>
            <a:ext cx="4307919" cy="593110"/>
          </a:xfrm>
          <a:prstGeom prst="roundRect">
            <a:avLst>
              <a:gd name="adj" fmla="val 50000"/>
            </a:avLst>
          </a:prstGeom>
          <a:solidFill>
            <a:srgbClr val="17375E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45609" y="1744181"/>
            <a:ext cx="4838084" cy="1568063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欲望以提升热忱，</a:t>
            </a:r>
            <a:endParaRPr lang="en-US" altLang="zh-CN" sz="32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毅力以磨平高山。</a:t>
            </a:r>
            <a:endParaRPr lang="zh-CN" altLang="en-US" sz="3200" b="1" spc="3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22296" y="577681"/>
            <a:ext cx="2487619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用数集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098" y="2735996"/>
            <a:ext cx="7685188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）区间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有限区间与无限区间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6106" y="1224012"/>
            <a:ext cx="1887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）记号：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283161" y="1194395"/>
            <a:ext cx="2540279" cy="461665"/>
            <a:chOff x="2283161" y="1194395"/>
            <a:chExt cx="2540279" cy="461665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3769914"/>
                </p:ext>
              </p:extLst>
            </p:nvPr>
          </p:nvGraphicFramePr>
          <p:xfrm>
            <a:off x="2283161" y="1289758"/>
            <a:ext cx="219383" cy="294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96" name="Equation" r:id="rId4" imgW="164814" imgH="177492" progId="Equation.DSMT4">
                    <p:embed/>
                  </p:oleObj>
                </mc:Choice>
                <mc:Fallback>
                  <p:oleObj name="Equation" r:id="rId4" imgW="164814" imgH="177492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3161" y="1289758"/>
                          <a:ext cx="219383" cy="2942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2484338" y="1194395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——自然数集；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838043" y="1152004"/>
            <a:ext cx="2269908" cy="461665"/>
            <a:chOff x="4838043" y="1152004"/>
            <a:chExt cx="2269908" cy="461665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3138797"/>
                </p:ext>
              </p:extLst>
            </p:nvPr>
          </p:nvGraphicFramePr>
          <p:xfrm>
            <a:off x="4838043" y="1239510"/>
            <a:ext cx="238583" cy="294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97" name="Equation" r:id="rId6" imgW="139579" imgH="164957" progId="Equation.DSMT4">
                    <p:embed/>
                  </p:oleObj>
                </mc:Choice>
                <mc:Fallback>
                  <p:oleObj name="Equation" r:id="rId6" imgW="139579" imgH="164957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043" y="1239510"/>
                          <a:ext cx="238583" cy="2940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5076626" y="115200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——整数集；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283161" y="1778590"/>
            <a:ext cx="2540279" cy="461665"/>
            <a:chOff x="2283161" y="1778590"/>
            <a:chExt cx="2540279" cy="461665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5699043"/>
                </p:ext>
              </p:extLst>
            </p:nvPr>
          </p:nvGraphicFramePr>
          <p:xfrm>
            <a:off x="2283161" y="1850598"/>
            <a:ext cx="212701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98" name="Equation" r:id="rId8" imgW="152268" imgH="203024" progId="Equation.DSMT4">
                    <p:embed/>
                  </p:oleObj>
                </mc:Choice>
                <mc:Fallback>
                  <p:oleObj name="Equation" r:id="rId8" imgW="152268" imgH="2030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3161" y="1850598"/>
                          <a:ext cx="212701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2484338" y="1778590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——有理数集；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860602" y="1728068"/>
            <a:ext cx="2232248" cy="461665"/>
            <a:chOff x="4860602" y="1728068"/>
            <a:chExt cx="2232248" cy="461665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3546745"/>
                </p:ext>
              </p:extLst>
            </p:nvPr>
          </p:nvGraphicFramePr>
          <p:xfrm>
            <a:off x="4860602" y="1825627"/>
            <a:ext cx="266546" cy="266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199" name="Equation" r:id="rId10" imgW="164885" imgH="164885" progId="Equation.DSMT4">
                    <p:embed/>
                  </p:oleObj>
                </mc:Choice>
                <mc:Fallback>
                  <p:oleObj name="Equation" r:id="rId10" imgW="164885" imgH="16488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602" y="1825627"/>
                          <a:ext cx="266546" cy="2665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矩形 29"/>
            <p:cNvSpPr/>
            <p:nvPr/>
          </p:nvSpPr>
          <p:spPr>
            <a:xfrm>
              <a:off x="5061525" y="1728068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——实数集；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268314" y="2304132"/>
            <a:ext cx="2836963" cy="461665"/>
            <a:chOff x="2268314" y="2304132"/>
            <a:chExt cx="2836963" cy="461665"/>
          </a:xfrm>
        </p:grpSpPr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086856"/>
                </p:ext>
              </p:extLst>
            </p:nvPr>
          </p:nvGraphicFramePr>
          <p:xfrm>
            <a:off x="2268314" y="2376140"/>
            <a:ext cx="334101" cy="288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0" name="Equation" r:id="rId12" imgW="215713" imgH="190335" progId="Equation.DSMT4">
                    <p:embed/>
                  </p:oleObj>
                </mc:Choice>
                <mc:Fallback>
                  <p:oleObj name="Equation" r:id="rId12" imgW="215713" imgH="19033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314" y="2376140"/>
                          <a:ext cx="334101" cy="2884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 33"/>
            <p:cNvSpPr/>
            <p:nvPr/>
          </p:nvSpPr>
          <p:spPr>
            <a:xfrm>
              <a:off x="2458399" y="2304132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——非负实数集；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867275" y="2304132"/>
            <a:ext cx="2524117" cy="461665"/>
            <a:chOff x="4867275" y="2304132"/>
            <a:chExt cx="2524117" cy="461665"/>
          </a:xfrm>
        </p:grpSpPr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31726"/>
                </p:ext>
              </p:extLst>
            </p:nvPr>
          </p:nvGraphicFramePr>
          <p:xfrm>
            <a:off x="4867275" y="2381250"/>
            <a:ext cx="3460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1" name="Equation" r:id="rId14" imgW="228600" imgH="203040" progId="Equation.DSMT4">
                    <p:embed/>
                  </p:oleObj>
                </mc:Choice>
                <mc:Fallback>
                  <p:oleObj name="Equation" r:id="rId14" imgW="22860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275" y="2381250"/>
                          <a:ext cx="346075" cy="3079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矩形 36"/>
            <p:cNvSpPr/>
            <p:nvPr/>
          </p:nvSpPr>
          <p:spPr>
            <a:xfrm>
              <a:off x="5050687" y="2304132"/>
              <a:ext cx="23407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正整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数集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16186" y="3384252"/>
            <a:ext cx="3714698" cy="461665"/>
            <a:chOff x="1116186" y="3384252"/>
            <a:chExt cx="3714698" cy="461665"/>
          </a:xfrm>
        </p:grpSpPr>
        <p:sp>
          <p:nvSpPr>
            <p:cNvPr id="38" name="矩形 37"/>
            <p:cNvSpPr/>
            <p:nvPr/>
          </p:nvSpPr>
          <p:spPr>
            <a:xfrm>
              <a:off x="1116186" y="3384252"/>
              <a:ext cx="18774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如： 开区间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3320234"/>
                </p:ext>
              </p:extLst>
            </p:nvPr>
          </p:nvGraphicFramePr>
          <p:xfrm>
            <a:off x="2931372" y="3443201"/>
            <a:ext cx="1899512" cy="402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2" name="Equation" r:id="rId16" imgW="1295400" imgH="279400" progId="Equation.DSMT4">
                    <p:embed/>
                  </p:oleObj>
                </mc:Choice>
                <mc:Fallback>
                  <p:oleObj name="Equation" r:id="rId16" imgW="1295400" imgH="279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372" y="3443201"/>
                          <a:ext cx="1899512" cy="4027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908274" y="4048667"/>
            <a:ext cx="2880320" cy="487713"/>
            <a:chOff x="1908274" y="4032324"/>
            <a:chExt cx="2880320" cy="487713"/>
          </a:xfrm>
        </p:grpSpPr>
        <p:sp>
          <p:nvSpPr>
            <p:cNvPr id="39" name="矩形 38"/>
            <p:cNvSpPr/>
            <p:nvPr/>
          </p:nvSpPr>
          <p:spPr>
            <a:xfrm>
              <a:off x="1908274" y="4032324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闭区间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872491"/>
                </p:ext>
              </p:extLst>
            </p:nvPr>
          </p:nvGraphicFramePr>
          <p:xfrm>
            <a:off x="2897344" y="4125836"/>
            <a:ext cx="1891250" cy="394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3" name="Equation" r:id="rId18" imgW="1320227" imgH="279279" progId="Equation.DSMT4">
                    <p:embed/>
                  </p:oleObj>
                </mc:Choice>
                <mc:Fallback>
                  <p:oleObj name="Equation" r:id="rId18" imgW="1320227" imgH="279279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344" y="4125836"/>
                          <a:ext cx="1891250" cy="3942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合 44"/>
          <p:cNvGrpSpPr/>
          <p:nvPr/>
        </p:nvGrpSpPr>
        <p:grpSpPr>
          <a:xfrm>
            <a:off x="4971887" y="3240236"/>
            <a:ext cx="2553011" cy="648072"/>
            <a:chOff x="2133600" y="2224547"/>
            <a:chExt cx="5029200" cy="1025232"/>
          </a:xfrm>
        </p:grpSpPr>
        <p:sp>
          <p:nvSpPr>
            <p:cNvPr id="46" name="Line 3">
              <a:extLst>
                <a:ext uri="{FF2B5EF4-FFF2-40B4-BE49-F238E27FC236}">
                  <a16:creationId xmlns:a16="http://schemas.microsoft.com/office/drawing/2014/main" id="{C9F3066D-7931-4ABB-BBFA-A89FCEDCD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2758071"/>
              <a:ext cx="2286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13">
              <a:extLst>
                <a:ext uri="{FF2B5EF4-FFF2-40B4-BE49-F238E27FC236}">
                  <a16:creationId xmlns:a16="http://schemas.microsoft.com/office/drawing/2014/main" id="{1EDB1BFF-3F9D-491B-A189-5AD91CE39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2758071"/>
              <a:ext cx="495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14">
              <a:extLst>
                <a:ext uri="{FF2B5EF4-FFF2-40B4-BE49-F238E27FC236}">
                  <a16:creationId xmlns:a16="http://schemas.microsoft.com/office/drawing/2014/main" id="{CA3FA4CC-92BC-4A41-B2F5-4DEF45EFD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2694571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" name="Object 15">
              <a:extLst>
                <a:ext uri="{FF2B5EF4-FFF2-40B4-BE49-F238E27FC236}">
                  <a16:creationId xmlns:a16="http://schemas.microsoft.com/office/drawing/2014/main" id="{FDF5D80A-0F02-4F57-B439-14D698DA9D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76012"/>
                </p:ext>
              </p:extLst>
            </p:nvPr>
          </p:nvGraphicFramePr>
          <p:xfrm>
            <a:off x="2571750" y="2846971"/>
            <a:ext cx="228600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4" name="公式" r:id="rId20" imgW="228600" imgH="253800" progId="Equation.3">
                    <p:embed/>
                  </p:oleObj>
                </mc:Choice>
                <mc:Fallback>
                  <p:oleObj name="公式" r:id="rId20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50" y="2846971"/>
                          <a:ext cx="228600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6">
              <a:extLst>
                <a:ext uri="{FF2B5EF4-FFF2-40B4-BE49-F238E27FC236}">
                  <a16:creationId xmlns:a16="http://schemas.microsoft.com/office/drawing/2014/main" id="{5DBC9216-715A-460C-92DE-D2AEAB2254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8130835"/>
                </p:ext>
              </p:extLst>
            </p:nvPr>
          </p:nvGraphicFramePr>
          <p:xfrm>
            <a:off x="6897688" y="2846971"/>
            <a:ext cx="2651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5" name="公式" r:id="rId22" imgW="266400" imgH="253800" progId="Equation.3">
                    <p:embed/>
                  </p:oleObj>
                </mc:Choice>
                <mc:Fallback>
                  <p:oleObj name="公式" r:id="rId22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7688" y="2846971"/>
                          <a:ext cx="26511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1">
              <a:extLst>
                <a:ext uri="{FF2B5EF4-FFF2-40B4-BE49-F238E27FC236}">
                  <a16:creationId xmlns:a16="http://schemas.microsoft.com/office/drawing/2014/main" id="{396AD16E-E791-4BD1-9F8C-95BBF13945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0362794"/>
                </p:ext>
              </p:extLst>
            </p:nvPr>
          </p:nvGraphicFramePr>
          <p:xfrm>
            <a:off x="3328988" y="2846971"/>
            <a:ext cx="2397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6" name="公式" r:id="rId24" imgW="241200" imgH="253800" progId="Equation.3">
                    <p:embed/>
                  </p:oleObj>
                </mc:Choice>
                <mc:Fallback>
                  <p:oleObj name="公式" r:id="rId24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2846971"/>
                          <a:ext cx="23971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2">
              <a:extLst>
                <a:ext uri="{FF2B5EF4-FFF2-40B4-BE49-F238E27FC236}">
                  <a16:creationId xmlns:a16="http://schemas.microsoft.com/office/drawing/2014/main" id="{AC1A04ED-CF6F-4D77-A04F-93DBA95A77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5732854"/>
                </p:ext>
              </p:extLst>
            </p:nvPr>
          </p:nvGraphicFramePr>
          <p:xfrm>
            <a:off x="5543550" y="2808871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7" name="公式" r:id="rId26" imgW="228600" imgH="330120" progId="Equation.3">
                    <p:embed/>
                  </p:oleObj>
                </mc:Choice>
                <mc:Fallback>
                  <p:oleObj name="公式" r:id="rId26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3550" y="2808871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Oval 33">
              <a:extLst>
                <a:ext uri="{FF2B5EF4-FFF2-40B4-BE49-F238E27FC236}">
                  <a16:creationId xmlns:a16="http://schemas.microsoft.com/office/drawing/2014/main" id="{5D3C7FE5-25FF-4BCE-908B-6BA54C157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2713621"/>
              <a:ext cx="76200" cy="762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34">
              <a:extLst>
                <a:ext uri="{FF2B5EF4-FFF2-40B4-BE49-F238E27FC236}">
                  <a16:creationId xmlns:a16="http://schemas.microsoft.com/office/drawing/2014/main" id="{D79C151F-2CD6-4FC0-9110-E4429F1F6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2713621"/>
              <a:ext cx="76200" cy="762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C356C351-9194-4E4E-BDA2-087FD8B1FD2B}"/>
                </a:ext>
              </a:extLst>
            </p:cNvPr>
            <p:cNvSpPr/>
            <p:nvPr/>
          </p:nvSpPr>
          <p:spPr>
            <a:xfrm>
              <a:off x="3401599" y="2224547"/>
              <a:ext cx="2304428" cy="1025232"/>
            </a:xfrm>
            <a:prstGeom prst="arc">
              <a:avLst>
                <a:gd name="adj1" fmla="val 10863639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932610" y="4032324"/>
            <a:ext cx="2774703" cy="648072"/>
            <a:chOff x="2114550" y="5062684"/>
            <a:chExt cx="5048250" cy="1025232"/>
          </a:xfrm>
        </p:grpSpPr>
        <p:sp>
          <p:nvSpPr>
            <p:cNvPr id="57" name="Line 2">
              <a:extLst>
                <a:ext uri="{FF2B5EF4-FFF2-40B4-BE49-F238E27FC236}">
                  <a16:creationId xmlns:a16="http://schemas.microsoft.com/office/drawing/2014/main" id="{1EE10014-C921-4F86-A34D-8F9FA8BA1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775" y="5562600"/>
              <a:ext cx="22860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3">
              <a:extLst>
                <a:ext uri="{FF2B5EF4-FFF2-40B4-BE49-F238E27FC236}">
                  <a16:creationId xmlns:a16="http://schemas.microsoft.com/office/drawing/2014/main" id="{2797FFCB-311A-4429-91AF-E21D70A82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550" y="5575300"/>
              <a:ext cx="495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501CF23B-0CB8-440D-83D4-2299F49D2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54991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" name="Object 25">
              <a:extLst>
                <a:ext uri="{FF2B5EF4-FFF2-40B4-BE49-F238E27FC236}">
                  <a16:creationId xmlns:a16="http://schemas.microsoft.com/office/drawing/2014/main" id="{3ADE33BE-C1D9-4797-9798-C6A6BBC0F1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1811400"/>
                </p:ext>
              </p:extLst>
            </p:nvPr>
          </p:nvGraphicFramePr>
          <p:xfrm>
            <a:off x="2571750" y="5651500"/>
            <a:ext cx="228600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8" name="公式" r:id="rId28" imgW="228600" imgH="253800" progId="Equation.3">
                    <p:embed/>
                  </p:oleObj>
                </mc:Choice>
                <mc:Fallback>
                  <p:oleObj name="公式" r:id="rId28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50" y="5651500"/>
                          <a:ext cx="228600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26">
              <a:extLst>
                <a:ext uri="{FF2B5EF4-FFF2-40B4-BE49-F238E27FC236}">
                  <a16:creationId xmlns:a16="http://schemas.microsoft.com/office/drawing/2014/main" id="{5B27D3F7-F231-444C-98F1-1F4CCD75B0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665339"/>
                </p:ext>
              </p:extLst>
            </p:nvPr>
          </p:nvGraphicFramePr>
          <p:xfrm>
            <a:off x="6897688" y="5651500"/>
            <a:ext cx="2651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09" name="公式" r:id="rId29" imgW="266400" imgH="253800" progId="Equation.3">
                    <p:embed/>
                  </p:oleObj>
                </mc:Choice>
                <mc:Fallback>
                  <p:oleObj name="公式" r:id="rId29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7688" y="5651500"/>
                          <a:ext cx="26511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31">
              <a:extLst>
                <a:ext uri="{FF2B5EF4-FFF2-40B4-BE49-F238E27FC236}">
                  <a16:creationId xmlns:a16="http://schemas.microsoft.com/office/drawing/2014/main" id="{BA32DFCF-88A2-4BDB-AF2D-04D14B2CB4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5717736"/>
                </p:ext>
              </p:extLst>
            </p:nvPr>
          </p:nvGraphicFramePr>
          <p:xfrm>
            <a:off x="3328988" y="5651500"/>
            <a:ext cx="2397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0" name="公式" r:id="rId30" imgW="241200" imgH="253800" progId="Equation.3">
                    <p:embed/>
                  </p:oleObj>
                </mc:Choice>
                <mc:Fallback>
                  <p:oleObj name="公式" r:id="rId30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988" y="5651500"/>
                          <a:ext cx="23971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32">
              <a:extLst>
                <a:ext uri="{FF2B5EF4-FFF2-40B4-BE49-F238E27FC236}">
                  <a16:creationId xmlns:a16="http://schemas.microsoft.com/office/drawing/2014/main" id="{73F76585-1077-4BB4-9840-ED4DAB8FAD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8758611"/>
                </p:ext>
              </p:extLst>
            </p:nvPr>
          </p:nvGraphicFramePr>
          <p:xfrm>
            <a:off x="5543550" y="5613400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11" name="公式" r:id="rId31" imgW="228600" imgH="330120" progId="Equation.3">
                    <p:embed/>
                  </p:oleObj>
                </mc:Choice>
                <mc:Fallback>
                  <p:oleObj name="公式" r:id="rId31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3550" y="5613400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Oval 35">
              <a:extLst>
                <a:ext uri="{FF2B5EF4-FFF2-40B4-BE49-F238E27FC236}">
                  <a16:creationId xmlns:a16="http://schemas.microsoft.com/office/drawing/2014/main" id="{432D9EE9-97FB-4861-BFEA-13AEF6C0E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551815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36">
              <a:extLst>
                <a:ext uri="{FF2B5EF4-FFF2-40B4-BE49-F238E27FC236}">
                  <a16:creationId xmlns:a16="http://schemas.microsoft.com/office/drawing/2014/main" id="{42C5138E-5686-4964-B486-1A1228012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5537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31553071-4137-4AEA-B104-E1A9EF6EC6B8}"/>
                </a:ext>
              </a:extLst>
            </p:cNvPr>
            <p:cNvSpPr/>
            <p:nvPr/>
          </p:nvSpPr>
          <p:spPr>
            <a:xfrm>
              <a:off x="3407397" y="5062684"/>
              <a:ext cx="2304428" cy="1025232"/>
            </a:xfrm>
            <a:prstGeom prst="arc">
              <a:avLst>
                <a:gd name="adj1" fmla="val 10863639"/>
                <a:gd name="adj2" fmla="val 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5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67327" y="719955"/>
            <a:ext cx="6201486" cy="461666"/>
            <a:chOff x="567327" y="719955"/>
            <a:chExt cx="6201486" cy="461666"/>
          </a:xfrm>
        </p:grpSpPr>
        <p:sp>
          <p:nvSpPr>
            <p:cNvPr id="38" name="矩形 37"/>
            <p:cNvSpPr/>
            <p:nvPr/>
          </p:nvSpPr>
          <p:spPr>
            <a:xfrm>
              <a:off x="567327" y="719956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半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开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半闭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区间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815100"/>
                </p:ext>
              </p:extLst>
            </p:nvPr>
          </p:nvGraphicFramePr>
          <p:xfrm>
            <a:off x="2496556" y="754128"/>
            <a:ext cx="1832455" cy="393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93" name="Equation" r:id="rId4" imgW="1282700" imgH="279400" progId="Equation.DSMT4">
                    <p:embed/>
                  </p:oleObj>
                </mc:Choice>
                <mc:Fallback>
                  <p:oleObj name="Equation" r:id="rId4" imgW="1282700" imgH="2794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556" y="754128"/>
                          <a:ext cx="1832455" cy="3933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7103114"/>
                </p:ext>
              </p:extLst>
            </p:nvPr>
          </p:nvGraphicFramePr>
          <p:xfrm>
            <a:off x="4885192" y="719955"/>
            <a:ext cx="1883621" cy="404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94" name="Equation" r:id="rId6" imgW="1282700" imgH="279400" progId="Equation.DSMT4">
                    <p:embed/>
                  </p:oleObj>
                </mc:Choice>
                <mc:Fallback>
                  <p:oleObj name="Equation" r:id="rId6" imgW="1282700" imgH="279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192" y="719955"/>
                          <a:ext cx="1883621" cy="4043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50783"/>
              </p:ext>
            </p:extLst>
          </p:nvPr>
        </p:nvGraphicFramePr>
        <p:xfrm>
          <a:off x="1149370" y="1368028"/>
          <a:ext cx="185805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" name="Equation" r:id="rId8" imgW="1180588" imgH="279279" progId="Equation.DSMT4">
                  <p:embed/>
                </p:oleObj>
              </mc:Choice>
              <mc:Fallback>
                <p:oleObj name="Equation" r:id="rId8" imgW="1180588" imgH="27927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70" y="1368028"/>
                        <a:ext cx="185805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029114"/>
              </p:ext>
            </p:extLst>
          </p:nvPr>
        </p:nvGraphicFramePr>
        <p:xfrm>
          <a:off x="3388363" y="1368028"/>
          <a:ext cx="184556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6" name="Equation" r:id="rId10" imgW="1168400" imgH="279400" progId="Equation.DSMT4">
                  <p:embed/>
                </p:oleObj>
              </mc:Choice>
              <mc:Fallback>
                <p:oleObj name="Equation" r:id="rId10" imgW="11684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363" y="1368028"/>
                        <a:ext cx="1845567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43"/>
          <p:cNvSpPr/>
          <p:nvPr/>
        </p:nvSpPr>
        <p:spPr>
          <a:xfrm>
            <a:off x="5345697" y="136802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——无限区间</a:t>
            </a:r>
          </a:p>
        </p:txBody>
      </p:sp>
      <p:sp>
        <p:nvSpPr>
          <p:cNvPr id="69" name="矩形 68"/>
          <p:cNvSpPr/>
          <p:nvPr/>
        </p:nvSpPr>
        <p:spPr>
          <a:xfrm>
            <a:off x="677439" y="3714675"/>
            <a:ext cx="6343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通常用“区间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”代表各种类型的区间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47357" y="3044872"/>
            <a:ext cx="6186309" cy="461665"/>
            <a:chOff x="647357" y="3044872"/>
            <a:chExt cx="6186309" cy="461665"/>
          </a:xfrm>
        </p:grpSpPr>
        <p:sp>
          <p:nvSpPr>
            <p:cNvPr id="68" name="矩形 67"/>
            <p:cNvSpPr/>
            <p:nvPr/>
          </p:nvSpPr>
          <p:spPr>
            <a:xfrm>
              <a:off x="647357" y="3044872"/>
              <a:ext cx="6186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全体实数的集合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是无限的开区间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1" name="对象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317140"/>
                </p:ext>
              </p:extLst>
            </p:nvPr>
          </p:nvGraphicFramePr>
          <p:xfrm>
            <a:off x="2988394" y="3138611"/>
            <a:ext cx="1368152" cy="325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97" name="Equation" r:id="rId12" imgW="863280" imgH="203040" progId="Equation.DSMT4">
                    <p:embed/>
                  </p:oleObj>
                </mc:Choice>
                <mc:Fallback>
                  <p:oleObj name="Equation" r:id="rId12" imgW="86328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394" y="3138611"/>
                          <a:ext cx="1368152" cy="32515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/>
          <p:cNvGrpSpPr/>
          <p:nvPr/>
        </p:nvGrpSpPr>
        <p:grpSpPr>
          <a:xfrm>
            <a:off x="904458" y="2046536"/>
            <a:ext cx="2879373" cy="1014935"/>
            <a:chOff x="1581150" y="774468"/>
            <a:chExt cx="7166937" cy="1752511"/>
          </a:xfrm>
        </p:grpSpPr>
        <p:sp>
          <p:nvSpPr>
            <p:cNvPr id="73" name="Line 2">
              <a:extLst>
                <a:ext uri="{FF2B5EF4-FFF2-40B4-BE49-F238E27FC236}">
                  <a16:creationId xmlns:a16="http://schemas.microsoft.com/office/drawing/2014/main" id="{BA81D969-14D5-4370-9B90-6B27512D4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550" y="1669774"/>
              <a:ext cx="35052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4DF3447A-4DC0-40CF-9242-8C457470A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1150" y="1669774"/>
              <a:ext cx="495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13">
              <a:extLst>
                <a:ext uri="{FF2B5EF4-FFF2-40B4-BE49-F238E27FC236}">
                  <a16:creationId xmlns:a16="http://schemas.microsoft.com/office/drawing/2014/main" id="{B7F76615-4038-40E6-8992-20F96DD1F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0750" y="159357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" name="Object 14">
              <a:extLst>
                <a:ext uri="{FF2B5EF4-FFF2-40B4-BE49-F238E27FC236}">
                  <a16:creationId xmlns:a16="http://schemas.microsoft.com/office/drawing/2014/main" id="{16E279C0-57B5-4BE6-B481-BE9CB03D47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5397117"/>
                </p:ext>
              </p:extLst>
            </p:nvPr>
          </p:nvGraphicFramePr>
          <p:xfrm>
            <a:off x="2038350" y="1745974"/>
            <a:ext cx="228600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98" name="公式" r:id="rId14" imgW="228600" imgH="253800" progId="Equation.3">
                    <p:embed/>
                  </p:oleObj>
                </mc:Choice>
                <mc:Fallback>
                  <p:oleObj name="公式" r:id="rId14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350" y="1745974"/>
                          <a:ext cx="228600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15">
              <a:extLst>
                <a:ext uri="{FF2B5EF4-FFF2-40B4-BE49-F238E27FC236}">
                  <a16:creationId xmlns:a16="http://schemas.microsoft.com/office/drawing/2014/main" id="{860DF445-535D-41B1-946F-32DC568FE9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2058021"/>
                </p:ext>
              </p:extLst>
            </p:nvPr>
          </p:nvGraphicFramePr>
          <p:xfrm>
            <a:off x="6364288" y="1745974"/>
            <a:ext cx="2651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99" name="公式" r:id="rId16" imgW="266400" imgH="253800" progId="Equation.3">
                    <p:embed/>
                  </p:oleObj>
                </mc:Choice>
                <mc:Fallback>
                  <p:oleObj name="公式" r:id="rId16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4288" y="1745974"/>
                          <a:ext cx="26511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18">
              <a:extLst>
                <a:ext uri="{FF2B5EF4-FFF2-40B4-BE49-F238E27FC236}">
                  <a16:creationId xmlns:a16="http://schemas.microsoft.com/office/drawing/2014/main" id="{218AFD02-3AD6-423E-BF9A-EBABF23C7C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7876572"/>
                </p:ext>
              </p:extLst>
            </p:nvPr>
          </p:nvGraphicFramePr>
          <p:xfrm>
            <a:off x="2795588" y="1745974"/>
            <a:ext cx="2397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0" name="公式" r:id="rId18" imgW="241200" imgH="253800" progId="Equation.3">
                    <p:embed/>
                  </p:oleObj>
                </mc:Choice>
                <mc:Fallback>
                  <p:oleObj name="公式" r:id="rId18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588" y="1745974"/>
                          <a:ext cx="23971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Oval 19">
              <a:extLst>
                <a:ext uri="{FF2B5EF4-FFF2-40B4-BE49-F238E27FC236}">
                  <a16:creationId xmlns:a16="http://schemas.microsoft.com/office/drawing/2014/main" id="{ACA772CD-72B2-4D53-A3D3-6F75659A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450" y="1612624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D3A0D2F7-B0BD-43A0-8CC2-DA827CB0D9BD}"/>
                </a:ext>
              </a:extLst>
            </p:cNvPr>
            <p:cNvSpPr/>
            <p:nvPr/>
          </p:nvSpPr>
          <p:spPr>
            <a:xfrm>
              <a:off x="2876550" y="774468"/>
              <a:ext cx="5871537" cy="1752511"/>
            </a:xfrm>
            <a:prstGeom prst="arc">
              <a:avLst>
                <a:gd name="adj1" fmla="val 10766285"/>
                <a:gd name="adj2" fmla="val 175236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193007" y="2088108"/>
            <a:ext cx="3539803" cy="929560"/>
            <a:chOff x="-613737" y="3808457"/>
            <a:chExt cx="7338387" cy="1752511"/>
          </a:xfrm>
        </p:grpSpPr>
        <p:sp>
          <p:nvSpPr>
            <p:cNvPr id="82" name="Line 3">
              <a:extLst>
                <a:ext uri="{FF2B5EF4-FFF2-40B4-BE49-F238E27FC236}">
                  <a16:creationId xmlns:a16="http://schemas.microsoft.com/office/drawing/2014/main" id="{C46C9A6D-0272-4843-B9F4-21B70A210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702175"/>
              <a:ext cx="35814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0">
              <a:extLst>
                <a:ext uri="{FF2B5EF4-FFF2-40B4-BE49-F238E27FC236}">
                  <a16:creationId xmlns:a16="http://schemas.microsoft.com/office/drawing/2014/main" id="{7ED799D7-B28A-4E2A-8B25-8B1CA810B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684713"/>
              <a:ext cx="495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21">
              <a:extLst>
                <a:ext uri="{FF2B5EF4-FFF2-40B4-BE49-F238E27FC236}">
                  <a16:creationId xmlns:a16="http://schemas.microsoft.com/office/drawing/2014/main" id="{5BCE4914-D96E-4E68-9730-A22F23254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4608513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" name="Object 22">
              <a:extLst>
                <a:ext uri="{FF2B5EF4-FFF2-40B4-BE49-F238E27FC236}">
                  <a16:creationId xmlns:a16="http://schemas.microsoft.com/office/drawing/2014/main" id="{7A5C8632-F4EF-4642-87AA-66E1EA2A17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1908050"/>
                </p:ext>
              </p:extLst>
            </p:nvPr>
          </p:nvGraphicFramePr>
          <p:xfrm>
            <a:off x="4419600" y="4748213"/>
            <a:ext cx="2286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1" name="公式" r:id="rId20" imgW="228600" imgH="253800" progId="Equation.3">
                    <p:embed/>
                  </p:oleObj>
                </mc:Choice>
                <mc:Fallback>
                  <p:oleObj name="公式" r:id="rId20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4748213"/>
                          <a:ext cx="228600" cy="252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23">
              <a:extLst>
                <a:ext uri="{FF2B5EF4-FFF2-40B4-BE49-F238E27FC236}">
                  <a16:creationId xmlns:a16="http://schemas.microsoft.com/office/drawing/2014/main" id="{FD78C0C0-DC18-432D-A186-4DD3C70A48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1773720"/>
                </p:ext>
              </p:extLst>
            </p:nvPr>
          </p:nvGraphicFramePr>
          <p:xfrm>
            <a:off x="6459538" y="4760913"/>
            <a:ext cx="265112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2" name="公式" r:id="rId21" imgW="266400" imgH="253800" progId="Equation.3">
                    <p:embed/>
                  </p:oleObj>
                </mc:Choice>
                <mc:Fallback>
                  <p:oleObj name="公式" r:id="rId21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9538" y="4760913"/>
                          <a:ext cx="265112" cy="252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26">
              <a:extLst>
                <a:ext uri="{FF2B5EF4-FFF2-40B4-BE49-F238E27FC236}">
                  <a16:creationId xmlns:a16="http://schemas.microsoft.com/office/drawing/2014/main" id="{5964DFF8-507E-4E43-92A7-8B67F47D4C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3239470"/>
                </p:ext>
              </p:extLst>
            </p:nvPr>
          </p:nvGraphicFramePr>
          <p:xfrm>
            <a:off x="5105400" y="4722813"/>
            <a:ext cx="228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3" name="公式" r:id="rId22" imgW="228600" imgH="330120" progId="Equation.3">
                    <p:embed/>
                  </p:oleObj>
                </mc:Choice>
                <mc:Fallback>
                  <p:oleObj name="公式" r:id="rId22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4722813"/>
                          <a:ext cx="2286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Oval 27">
              <a:extLst>
                <a:ext uri="{FF2B5EF4-FFF2-40B4-BE49-F238E27FC236}">
                  <a16:creationId xmlns:a16="http://schemas.microsoft.com/office/drawing/2014/main" id="{0ECB06C1-CF34-480B-8E94-CECF4E810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4627563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831306BD-4C04-4433-8691-D35A05BEC0DB}"/>
                </a:ext>
              </a:extLst>
            </p:cNvPr>
            <p:cNvSpPr/>
            <p:nvPr/>
          </p:nvSpPr>
          <p:spPr>
            <a:xfrm>
              <a:off x="-613737" y="3808457"/>
              <a:ext cx="5871537" cy="1752511"/>
            </a:xfrm>
            <a:prstGeom prst="arc">
              <a:avLst>
                <a:gd name="adj1" fmla="val 14007404"/>
                <a:gd name="adj2" fmla="val 2157946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7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6106" y="787292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）邻域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75370" y="1338411"/>
            <a:ext cx="8173664" cy="461665"/>
            <a:chOff x="287338" y="3429000"/>
            <a:chExt cx="8173664" cy="461665"/>
          </a:xfrm>
        </p:grpSpPr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287338" y="3429000"/>
              <a:ext cx="81736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点  的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邻域：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以点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为中心的任何开区间称为点</a:t>
              </a:r>
              <a:r>
                <a:rPr lang="en-US" altLang="zh-CN" sz="2400" dirty="0"/>
                <a:t>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邻域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6031599"/>
                </p:ext>
              </p:extLst>
            </p:nvPr>
          </p:nvGraphicFramePr>
          <p:xfrm>
            <a:off x="684138" y="3538086"/>
            <a:ext cx="249100" cy="278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8" name="Equation" r:id="rId4" imgW="126835" imgH="139518" progId="Equation.DSMT4">
                    <p:embed/>
                  </p:oleObj>
                </mc:Choice>
                <mc:Fallback>
                  <p:oleObj name="Equation" r:id="rId4" imgW="126835" imgH="139518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138" y="3538086"/>
                          <a:ext cx="249100" cy="2782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0674270"/>
                </p:ext>
              </p:extLst>
            </p:nvPr>
          </p:nvGraphicFramePr>
          <p:xfrm>
            <a:off x="2811165" y="3538488"/>
            <a:ext cx="249237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9" name="Equation" r:id="rId6" imgW="126835" imgH="139518" progId="Equation.DSMT4">
                    <p:embed/>
                  </p:oleObj>
                </mc:Choice>
                <mc:Fallback>
                  <p:oleObj name="Equation" r:id="rId6" imgW="126835" imgH="139518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165" y="3538488"/>
                          <a:ext cx="249237" cy="277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543508"/>
                </p:ext>
              </p:extLst>
            </p:nvPr>
          </p:nvGraphicFramePr>
          <p:xfrm>
            <a:off x="6843613" y="3538488"/>
            <a:ext cx="249237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0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3613" y="3538488"/>
                          <a:ext cx="249237" cy="277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340322" y="1914475"/>
            <a:ext cx="1312183" cy="461665"/>
            <a:chOff x="2124298" y="4032324"/>
            <a:chExt cx="1312183" cy="461665"/>
          </a:xfrm>
        </p:grpSpPr>
        <p:sp>
          <p:nvSpPr>
            <p:cNvPr id="29" name="矩形 28"/>
            <p:cNvSpPr/>
            <p:nvPr/>
          </p:nvSpPr>
          <p:spPr>
            <a:xfrm>
              <a:off x="2124298" y="4032324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记作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0820610"/>
                </p:ext>
              </p:extLst>
            </p:nvPr>
          </p:nvGraphicFramePr>
          <p:xfrm>
            <a:off x="2853083" y="4128789"/>
            <a:ext cx="583398" cy="335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1" name="Equation" r:id="rId8" imgW="355292" imgH="203024" progId="Equation.DSMT4">
                    <p:embed/>
                  </p:oleObj>
                </mc:Choice>
                <mc:Fallback>
                  <p:oleObj name="Equation" r:id="rId8" imgW="355292" imgH="20302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083" y="4128789"/>
                          <a:ext cx="583398" cy="3355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0" y="457200"/>
          <a:ext cx="136525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2" name="Equation" r:id="rId10" imgW="139579" imgH="177646" progId="Equation.DSMT4">
                  <p:embed/>
                </p:oleObj>
              </mc:Choice>
              <mc:Fallback>
                <p:oleObj name="Equation" r:id="rId10" imgW="139579" imgH="1776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36525" cy="17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152400" y="15240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06175" y="2418531"/>
            <a:ext cx="6774707" cy="461665"/>
            <a:chOff x="606175" y="2520156"/>
            <a:chExt cx="6774707" cy="461665"/>
          </a:xfrm>
        </p:grpSpPr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606175" y="2520156"/>
              <a:ext cx="6774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点  的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邻域：设  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是一正数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400" dirty="0"/>
                <a:t>                             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810611"/>
                </p:ext>
              </p:extLst>
            </p:nvPr>
          </p:nvGraphicFramePr>
          <p:xfrm>
            <a:off x="1002975" y="2629242"/>
            <a:ext cx="249100" cy="278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3"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975" y="2629242"/>
                          <a:ext cx="249100" cy="2782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7374719"/>
                </p:ext>
              </p:extLst>
            </p:nvPr>
          </p:nvGraphicFramePr>
          <p:xfrm>
            <a:off x="1620242" y="2600761"/>
            <a:ext cx="234900" cy="30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4" name="Equation" r:id="rId13" imgW="139579" imgH="177646" progId="Equation.DSMT4">
                    <p:embed/>
                  </p:oleObj>
                </mc:Choice>
                <mc:Fallback>
                  <p:oleObj name="Equation" r:id="rId13" imgW="139579" imgH="177646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42" y="2600761"/>
                          <a:ext cx="234900" cy="3004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867616"/>
                </p:ext>
              </p:extLst>
            </p:nvPr>
          </p:nvGraphicFramePr>
          <p:xfrm>
            <a:off x="3154934" y="2600175"/>
            <a:ext cx="23495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5" name="Equation" r:id="rId14" imgW="139579" imgH="177646" progId="Equation.DSMT4">
                    <p:embed/>
                  </p:oleObj>
                </mc:Choice>
                <mc:Fallback>
                  <p:oleObj name="Equation" r:id="rId14" imgW="139579" imgH="177646" progId="Equation.DSMT4">
                    <p:embed/>
                    <p:pic>
                      <p:nvPicPr>
                        <p:cNvPr id="0" name="对象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4934" y="2600175"/>
                          <a:ext cx="234950" cy="301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7156629"/>
                </p:ext>
              </p:extLst>
            </p:nvPr>
          </p:nvGraphicFramePr>
          <p:xfrm>
            <a:off x="4788594" y="2615158"/>
            <a:ext cx="1984375" cy="320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6" name="Equation" r:id="rId15" imgW="1447560" imgH="203040" progId="Equation.DSMT4">
                    <p:embed/>
                  </p:oleObj>
                </mc:Choice>
                <mc:Fallback>
                  <p:oleObj name="Equation" r:id="rId15" imgW="144756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594" y="2615158"/>
                          <a:ext cx="1984375" cy="3204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40122" y="3066603"/>
            <a:ext cx="5724644" cy="461665"/>
            <a:chOff x="540122" y="3168228"/>
            <a:chExt cx="5724644" cy="461665"/>
          </a:xfrm>
        </p:grpSpPr>
        <p:sp>
          <p:nvSpPr>
            <p:cNvPr id="48" name="矩形 47"/>
            <p:cNvSpPr/>
            <p:nvPr/>
          </p:nvSpPr>
          <p:spPr>
            <a:xfrm>
              <a:off x="540122" y="3168228"/>
              <a:ext cx="57246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点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称为邻域的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中心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称为邻域的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半径</a:t>
              </a:r>
              <a:r>
                <a:rPr lang="en-US" altLang="zh-CN" sz="2400" dirty="0"/>
                <a:t>.</a:t>
              </a:r>
              <a:endParaRPr lang="zh-CN" altLang="zh-CN" sz="2400" dirty="0"/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6020363"/>
                </p:ext>
              </p:extLst>
            </p:nvPr>
          </p:nvGraphicFramePr>
          <p:xfrm>
            <a:off x="935706" y="3322463"/>
            <a:ext cx="24923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7" name="Equation" r:id="rId17" imgW="126835" imgH="139518" progId="Equation.DSMT4">
                    <p:embed/>
                  </p:oleObj>
                </mc:Choice>
                <mc:Fallback>
                  <p:oleObj name="Equation" r:id="rId17" imgW="126835" imgH="139518" progId="Equation.DSMT4">
                    <p:embed/>
                    <p:pic>
                      <p:nvPicPr>
                        <p:cNvPr id="0" name="对象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706" y="3322463"/>
                          <a:ext cx="249238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65088"/>
                </p:ext>
              </p:extLst>
            </p:nvPr>
          </p:nvGraphicFramePr>
          <p:xfrm>
            <a:off x="3593777" y="3200072"/>
            <a:ext cx="23495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8" name="Equation" r:id="rId18" imgW="139579" imgH="177646" progId="Equation.DSMT4">
                    <p:embed/>
                  </p:oleObj>
                </mc:Choice>
                <mc:Fallback>
                  <p:oleObj name="Equation" r:id="rId18" imgW="139579" imgH="177646" progId="Equation.DSMT4">
                    <p:embed/>
                    <p:pic>
                      <p:nvPicPr>
                        <p:cNvPr id="0" name="对象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777" y="3200072"/>
                          <a:ext cx="234950" cy="301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" name="Rectangle 3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578421"/>
              </p:ext>
            </p:extLst>
          </p:nvPr>
        </p:nvGraphicFramePr>
        <p:xfrm>
          <a:off x="2052290" y="3642667"/>
          <a:ext cx="405045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9" name="Equation" r:id="rId19" imgW="2857500" imgH="304800" progId="Equation.DSMT4">
                  <p:embed/>
                </p:oleObj>
              </mc:Choice>
              <mc:Fallback>
                <p:oleObj name="Equation" r:id="rId19" imgW="2857500" imgH="304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290" y="3642667"/>
                        <a:ext cx="405045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756146" y="4218731"/>
            <a:ext cx="6135013" cy="461665"/>
            <a:chOff x="756146" y="4320356"/>
            <a:chExt cx="6135013" cy="461665"/>
          </a:xfrm>
        </p:grpSpPr>
        <p:sp>
          <p:nvSpPr>
            <p:cNvPr id="65" name="矩形 64"/>
            <p:cNvSpPr/>
            <p:nvPr/>
          </p:nvSpPr>
          <p:spPr>
            <a:xfrm>
              <a:off x="756146" y="4320356"/>
              <a:ext cx="61350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——与点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的距离小于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的一切点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的全体</a:t>
              </a:r>
              <a:r>
                <a:rPr lang="en-US" altLang="zh-CN" sz="2400" dirty="0"/>
                <a:t>.</a:t>
              </a:r>
              <a:endParaRPr lang="zh-CN" altLang="zh-CN" sz="2400" dirty="0"/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7009499"/>
                </p:ext>
              </p:extLst>
            </p:nvPr>
          </p:nvGraphicFramePr>
          <p:xfrm>
            <a:off x="2091085" y="4474592"/>
            <a:ext cx="249237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0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0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085" y="4474592"/>
                          <a:ext cx="249237" cy="277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3626676"/>
                </p:ext>
              </p:extLst>
            </p:nvPr>
          </p:nvGraphicFramePr>
          <p:xfrm>
            <a:off x="3960040" y="4378771"/>
            <a:ext cx="23495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1" name="Equation" r:id="rId22" imgW="139579" imgH="177646" progId="Equation.DSMT4">
                    <p:embed/>
                  </p:oleObj>
                </mc:Choice>
                <mc:Fallback>
                  <p:oleObj name="Equation" r:id="rId22" imgW="139579" imgH="177646" progId="Equation.DSMT4">
                    <p:embed/>
                    <p:pic>
                      <p:nvPicPr>
                        <p:cNvPr id="0" name="对象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040" y="4378771"/>
                          <a:ext cx="234950" cy="301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对象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755076"/>
                </p:ext>
              </p:extLst>
            </p:nvPr>
          </p:nvGraphicFramePr>
          <p:xfrm>
            <a:off x="5533452" y="4443858"/>
            <a:ext cx="214312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2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对象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3452" y="4443858"/>
                          <a:ext cx="214312" cy="23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17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923679" y="2757463"/>
            <a:ext cx="3161059" cy="698797"/>
            <a:chOff x="2099144" y="1980956"/>
            <a:chExt cx="3161059" cy="698797"/>
          </a:xfrm>
        </p:grpSpPr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E9E12D45-D18E-4109-88D1-B59D7B8E17B2}"/>
                </a:ext>
              </a:extLst>
            </p:cNvPr>
            <p:cNvSpPr/>
            <p:nvPr/>
          </p:nvSpPr>
          <p:spPr>
            <a:xfrm rot="21389993">
              <a:off x="2519497" y="1980956"/>
              <a:ext cx="1025949" cy="698797"/>
            </a:xfrm>
            <a:prstGeom prst="arc">
              <a:avLst>
                <a:gd name="adj1" fmla="val 11251165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431B25B-0437-4577-B19A-D33FD798F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144" y="2303228"/>
              <a:ext cx="3121304" cy="164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8B9AC970-D6DE-443A-82BF-E71083821D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4123198"/>
                </p:ext>
              </p:extLst>
            </p:nvPr>
          </p:nvGraphicFramePr>
          <p:xfrm>
            <a:off x="3493368" y="2357389"/>
            <a:ext cx="160338" cy="176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49" name="Equation" r:id="rId4" imgW="126720" imgH="139680" progId="Equation.DSMT4">
                    <p:embed/>
                  </p:oleObj>
                </mc:Choice>
                <mc:Fallback>
                  <p:oleObj name="Equation" r:id="rId4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93368" y="2357389"/>
                          <a:ext cx="160338" cy="1763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>
              <a:extLst>
                <a:ext uri="{FF2B5EF4-FFF2-40B4-BE49-F238E27FC236}">
                  <a16:creationId xmlns:a16="http://schemas.microsoft.com/office/drawing/2014/main" id="{2D2653D3-330F-41E8-9B2B-637DACAF65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616356"/>
                </p:ext>
              </p:extLst>
            </p:nvPr>
          </p:nvGraphicFramePr>
          <p:xfrm>
            <a:off x="5099865" y="2372295"/>
            <a:ext cx="160338" cy="176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50"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099865" y="2372295"/>
                          <a:ext cx="160338" cy="1763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354A1505-9D6D-4F29-A787-CE682AB9E3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390516"/>
                </p:ext>
              </p:extLst>
            </p:nvPr>
          </p:nvGraphicFramePr>
          <p:xfrm>
            <a:off x="2274492" y="2333667"/>
            <a:ext cx="449263" cy="223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51" name="Equation" r:id="rId8" imgW="355320" imgH="177480" progId="Equation.DSMT4">
                    <p:embed/>
                  </p:oleObj>
                </mc:Choice>
                <mc:Fallback>
                  <p:oleObj name="Equation" r:id="rId8" imgW="3553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74492" y="2333667"/>
                          <a:ext cx="449263" cy="223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D48B73EB-A2D3-4F2B-89EF-237654AED5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9267938"/>
                </p:ext>
              </p:extLst>
            </p:nvPr>
          </p:nvGraphicFramePr>
          <p:xfrm>
            <a:off x="4341309" y="2319635"/>
            <a:ext cx="449263" cy="223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52" name="Equation" r:id="rId10" imgW="355320" imgH="177480" progId="Equation.DSMT4">
                    <p:embed/>
                  </p:oleObj>
                </mc:Choice>
                <mc:Fallback>
                  <p:oleObj name="Equation" r:id="rId10" imgW="3553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41309" y="2319635"/>
                          <a:ext cx="449263" cy="223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BEDB2C2B-5220-46DC-8BAC-EE37BFC24ECF}"/>
                </a:ext>
              </a:extLst>
            </p:cNvPr>
            <p:cNvSpPr/>
            <p:nvPr/>
          </p:nvSpPr>
          <p:spPr>
            <a:xfrm rot="21389993">
              <a:off x="3552921" y="1980956"/>
              <a:ext cx="1025949" cy="698797"/>
            </a:xfrm>
            <a:prstGeom prst="arc">
              <a:avLst>
                <a:gd name="adj1" fmla="val 11251165"/>
                <a:gd name="adj2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33">
              <a:extLst>
                <a:ext uri="{FF2B5EF4-FFF2-40B4-BE49-F238E27FC236}">
                  <a16:creationId xmlns:a16="http://schemas.microsoft.com/office/drawing/2014/main" id="{E88ACFF1-F285-4D3F-880A-324B9A58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218" y="2279842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Oval 33">
              <a:extLst>
                <a:ext uri="{FF2B5EF4-FFF2-40B4-BE49-F238E27FC236}">
                  <a16:creationId xmlns:a16="http://schemas.microsoft.com/office/drawing/2014/main" id="{4ACE886C-01FB-4FB4-9903-D986BF577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365" y="2273331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33">
              <a:extLst>
                <a:ext uri="{FF2B5EF4-FFF2-40B4-BE49-F238E27FC236}">
                  <a16:creationId xmlns:a16="http://schemas.microsoft.com/office/drawing/2014/main" id="{777535D7-06B8-44D0-983C-64DB8A7B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412" y="2264117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152400" y="15240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967687" y="647948"/>
            <a:ext cx="4252956" cy="504056"/>
            <a:chOff x="756147" y="2491432"/>
            <a:chExt cx="4252956" cy="504056"/>
          </a:xfrm>
        </p:grpSpPr>
        <p:sp>
          <p:nvSpPr>
            <p:cNvPr id="29" name="矩形 28"/>
            <p:cNvSpPr/>
            <p:nvPr/>
          </p:nvSpPr>
          <p:spPr>
            <a:xfrm>
              <a:off x="3492450" y="252015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记作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756147" y="2520156"/>
              <a:ext cx="28803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点  的去心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邻域，</a:t>
              </a:r>
            </a:p>
          </p:txBody>
        </p:sp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793405"/>
                </p:ext>
              </p:extLst>
            </p:nvPr>
          </p:nvGraphicFramePr>
          <p:xfrm>
            <a:off x="1188194" y="2673990"/>
            <a:ext cx="249100" cy="278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53" name="Equation" r:id="rId12" imgW="126835" imgH="139518" progId="Equation.DSMT4">
                    <p:embed/>
                  </p:oleObj>
                </mc:Choice>
                <mc:Fallback>
                  <p:oleObj name="Equation" r:id="rId1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194" y="2673990"/>
                          <a:ext cx="249100" cy="2782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575328"/>
                </p:ext>
              </p:extLst>
            </p:nvPr>
          </p:nvGraphicFramePr>
          <p:xfrm>
            <a:off x="2412330" y="2651751"/>
            <a:ext cx="234900" cy="300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54" name="Equation" r:id="rId14" imgW="139579" imgH="177646" progId="Equation.DSMT4">
                    <p:embed/>
                  </p:oleObj>
                </mc:Choice>
                <mc:Fallback>
                  <p:oleObj name="Equation" r:id="rId14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330" y="2651751"/>
                          <a:ext cx="234900" cy="3004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6484295"/>
                </p:ext>
              </p:extLst>
            </p:nvPr>
          </p:nvGraphicFramePr>
          <p:xfrm>
            <a:off x="4190012" y="2491432"/>
            <a:ext cx="819091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55" name="Equation" r:id="rId16" imgW="494870" imgH="304536" progId="Equation.DSMT4">
                    <p:embed/>
                  </p:oleObj>
                </mc:Choice>
                <mc:Fallback>
                  <p:oleObj name="Equation" r:id="rId16" imgW="494870" imgH="304536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012" y="2491432"/>
                          <a:ext cx="819091" cy="504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775311"/>
              </p:ext>
            </p:extLst>
          </p:nvPr>
        </p:nvGraphicFramePr>
        <p:xfrm>
          <a:off x="2781977" y="1368028"/>
          <a:ext cx="280130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56" name="Equation" r:id="rId18" imgW="1739900" imgH="355600" progId="Equation.DSMT4">
                  <p:embed/>
                </p:oleObj>
              </mc:Choice>
              <mc:Fallback>
                <p:oleObj name="Equation" r:id="rId18" imgW="17399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977" y="1368028"/>
                        <a:ext cx="280130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916635" y="2058491"/>
            <a:ext cx="3387103" cy="461665"/>
            <a:chOff x="540122" y="3168228"/>
            <a:chExt cx="3387103" cy="461665"/>
          </a:xfrm>
        </p:grpSpPr>
        <p:sp>
          <p:nvSpPr>
            <p:cNvPr id="48" name="矩形 47"/>
            <p:cNvSpPr/>
            <p:nvPr/>
          </p:nvSpPr>
          <p:spPr>
            <a:xfrm>
              <a:off x="540122" y="3168228"/>
              <a:ext cx="27574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这里</a:t>
              </a:r>
              <a:r>
                <a:rPr lang="en-US" altLang="zh-CN" sz="2400" dirty="0"/>
                <a:t>         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就表示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962043"/>
                </p:ext>
              </p:extLst>
            </p:nvPr>
          </p:nvGraphicFramePr>
          <p:xfrm>
            <a:off x="1232724" y="3182966"/>
            <a:ext cx="1044335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57" name="Equation" r:id="rId20" imgW="622030" imgH="253890" progId="Equation.DSMT4">
                    <p:embed/>
                  </p:oleObj>
                </mc:Choice>
                <mc:Fallback>
                  <p:oleObj name="Equation" r:id="rId20" imgW="622030" imgH="25389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724" y="3182966"/>
                          <a:ext cx="1044335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031988"/>
                </p:ext>
              </p:extLst>
            </p:nvPr>
          </p:nvGraphicFramePr>
          <p:xfrm>
            <a:off x="3204418" y="3293243"/>
            <a:ext cx="722807" cy="307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58" name="Equation" r:id="rId22" imgW="355292" imgH="152268" progId="Equation.DSMT4">
                    <p:embed/>
                  </p:oleObj>
                </mc:Choice>
                <mc:Fallback>
                  <p:oleObj name="Equation" r:id="rId22" imgW="355292" imgH="152268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418" y="3293243"/>
                          <a:ext cx="722807" cy="3070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967687" y="3629000"/>
            <a:ext cx="4296079" cy="461665"/>
            <a:chOff x="519166" y="3773016"/>
            <a:chExt cx="4296079" cy="461665"/>
          </a:xfrm>
        </p:grpSpPr>
        <p:grpSp>
          <p:nvGrpSpPr>
            <p:cNvPr id="65" name="组合 64"/>
            <p:cNvGrpSpPr/>
            <p:nvPr/>
          </p:nvGrpSpPr>
          <p:grpSpPr>
            <a:xfrm>
              <a:off x="519166" y="3773016"/>
              <a:ext cx="3425612" cy="461665"/>
              <a:chOff x="756147" y="2520156"/>
              <a:chExt cx="3425612" cy="461665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073763" y="2520156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开区间</a:t>
                </a:r>
              </a:p>
            </p:txBody>
          </p:sp>
          <p:sp>
            <p:nvSpPr>
              <p:cNvPr id="67" name="Text Box 24"/>
              <p:cNvSpPr txBox="1">
                <a:spLocks noChangeArrowheads="1"/>
              </p:cNvSpPr>
              <p:nvPr/>
            </p:nvSpPr>
            <p:spPr bwMode="auto">
              <a:xfrm>
                <a:off x="756147" y="2520156"/>
                <a:ext cx="28803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  的左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邻域：</a:t>
                </a:r>
              </a:p>
            </p:txBody>
          </p:sp>
          <p:graphicFrame>
            <p:nvGraphicFramePr>
              <p:cNvPr id="68" name="对象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0071937"/>
                  </p:ext>
                </p:extLst>
              </p:nvPr>
            </p:nvGraphicFramePr>
            <p:xfrm>
              <a:off x="1188194" y="2673990"/>
              <a:ext cx="249100" cy="278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59" name="Equation" r:id="rId24" imgW="126835" imgH="139518" progId="Equation.DSMT4">
                      <p:embed/>
                    </p:oleObj>
                  </mc:Choice>
                  <mc:Fallback>
                    <p:oleObj name="Equation" r:id="rId24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8194" y="2673990"/>
                            <a:ext cx="249100" cy="27821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对象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0396006"/>
                  </p:ext>
                </p:extLst>
              </p:nvPr>
            </p:nvGraphicFramePr>
            <p:xfrm>
              <a:off x="2078857" y="2635448"/>
              <a:ext cx="234900" cy="3004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60" name="Equation" r:id="rId25" imgW="139579" imgH="177646" progId="Equation.DSMT4">
                      <p:embed/>
                    </p:oleObj>
                  </mc:Choice>
                  <mc:Fallback>
                    <p:oleObj name="Equation" r:id="rId25" imgW="139579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8857" y="2635448"/>
                            <a:ext cx="234900" cy="30045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400403"/>
                </p:ext>
              </p:extLst>
            </p:nvPr>
          </p:nvGraphicFramePr>
          <p:xfrm>
            <a:off x="3924498" y="3836531"/>
            <a:ext cx="890747" cy="334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61" name="Equation" r:id="rId26" imgW="583693" imgH="215713" progId="Equation.DSMT4">
                    <p:embed/>
                  </p:oleObj>
                </mc:Choice>
                <mc:Fallback>
                  <p:oleObj name="Equation" r:id="rId26" imgW="583693" imgH="215713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498" y="3836531"/>
                          <a:ext cx="890747" cy="3346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972170" y="4218731"/>
            <a:ext cx="4291242" cy="461665"/>
            <a:chOff x="519833" y="4351817"/>
            <a:chExt cx="4291242" cy="461665"/>
          </a:xfrm>
        </p:grpSpPr>
        <p:grpSp>
          <p:nvGrpSpPr>
            <p:cNvPr id="75" name="组合 74"/>
            <p:cNvGrpSpPr/>
            <p:nvPr/>
          </p:nvGrpSpPr>
          <p:grpSpPr>
            <a:xfrm>
              <a:off x="519833" y="4351817"/>
              <a:ext cx="3425612" cy="461665"/>
              <a:chOff x="756147" y="2520156"/>
              <a:chExt cx="3425612" cy="461665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073763" y="2520156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开区间</a:t>
                </a:r>
              </a:p>
            </p:txBody>
          </p:sp>
          <p:sp>
            <p:nvSpPr>
              <p:cNvPr id="78" name="Text Box 24"/>
              <p:cNvSpPr txBox="1">
                <a:spLocks noChangeArrowheads="1"/>
              </p:cNvSpPr>
              <p:nvPr/>
            </p:nvSpPr>
            <p:spPr bwMode="auto">
              <a:xfrm>
                <a:off x="756147" y="2520156"/>
                <a:ext cx="288032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  的右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邻域：</a:t>
                </a:r>
              </a:p>
            </p:txBody>
          </p:sp>
          <p:graphicFrame>
            <p:nvGraphicFramePr>
              <p:cNvPr id="79" name="对象 7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0848625"/>
                  </p:ext>
                </p:extLst>
              </p:nvPr>
            </p:nvGraphicFramePr>
            <p:xfrm>
              <a:off x="1188194" y="2673990"/>
              <a:ext cx="249100" cy="278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62" name="Equation" r:id="rId28" imgW="126835" imgH="139518" progId="Equation.DSMT4">
                      <p:embed/>
                    </p:oleObj>
                  </mc:Choice>
                  <mc:Fallback>
                    <p:oleObj name="Equation" r:id="rId28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8194" y="2673990"/>
                            <a:ext cx="249100" cy="27821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" name="对象 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4465343"/>
                  </p:ext>
                </p:extLst>
              </p:nvPr>
            </p:nvGraphicFramePr>
            <p:xfrm>
              <a:off x="2078857" y="2635448"/>
              <a:ext cx="234900" cy="3004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63" name="Equation" r:id="rId29" imgW="139579" imgH="177646" progId="Equation.DSMT4">
                      <p:embed/>
                    </p:oleObj>
                  </mc:Choice>
                  <mc:Fallback>
                    <p:oleObj name="Equation" r:id="rId29" imgW="139579" imgH="1776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8857" y="2635448"/>
                            <a:ext cx="234900" cy="30045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4930503"/>
                </p:ext>
              </p:extLst>
            </p:nvPr>
          </p:nvGraphicFramePr>
          <p:xfrm>
            <a:off x="3852490" y="4402590"/>
            <a:ext cx="958585" cy="360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64" name="Equation" r:id="rId30" imgW="583693" imgH="215713" progId="Equation.DSMT4">
                    <p:embed/>
                  </p:oleObj>
                </mc:Choice>
                <mc:Fallback>
                  <p:oleObj name="Equation" r:id="rId30" imgW="583693" imgH="215713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490" y="4402590"/>
                          <a:ext cx="958585" cy="3601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974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597440" y="719956"/>
            <a:ext cx="417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二、函数</a:t>
            </a:r>
          </a:p>
        </p:txBody>
      </p:sp>
      <p:sp>
        <p:nvSpPr>
          <p:cNvPr id="62" name="矩形 61"/>
          <p:cNvSpPr/>
          <p:nvPr/>
        </p:nvSpPr>
        <p:spPr>
          <a:xfrm>
            <a:off x="555235" y="1224012"/>
            <a:ext cx="2487619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、定义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函数与极限</a:t>
            </a:r>
          </a:p>
        </p:txBody>
      </p:sp>
      <p:sp>
        <p:nvSpPr>
          <p:cNvPr id="14" name="Rectangle 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4636" y="1872084"/>
            <a:ext cx="7632848" cy="461665"/>
            <a:chOff x="574636" y="1872084"/>
            <a:chExt cx="7632848" cy="461665"/>
          </a:xfrm>
        </p:grpSpPr>
        <p:sp>
          <p:nvSpPr>
            <p:cNvPr id="2" name="矩形 1"/>
            <p:cNvSpPr/>
            <p:nvPr/>
          </p:nvSpPr>
          <p:spPr>
            <a:xfrm>
              <a:off x="574636" y="1872084"/>
              <a:ext cx="76328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设数集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如果对于任意的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按照某对应法则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2551261"/>
                </p:ext>
              </p:extLst>
            </p:nvPr>
          </p:nvGraphicFramePr>
          <p:xfrm>
            <a:off x="1620242" y="1944092"/>
            <a:ext cx="802222" cy="285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45" name="Equation" r:id="rId4" imgW="457002" imgH="165028" progId="Equation.DSMT4">
                    <p:embed/>
                  </p:oleObj>
                </mc:Choice>
                <mc:Fallback>
                  <p:oleObj name="Equation" r:id="rId4" imgW="457002" imgH="165028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42" y="1944092"/>
                          <a:ext cx="802222" cy="2853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0063033"/>
                </p:ext>
              </p:extLst>
            </p:nvPr>
          </p:nvGraphicFramePr>
          <p:xfrm>
            <a:off x="4606575" y="1978228"/>
            <a:ext cx="637900" cy="280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46" name="Equation" r:id="rId6" imgW="393359" imgH="177646" progId="Equation.DSMT4">
                    <p:embed/>
                  </p:oleObj>
                </mc:Choice>
                <mc:Fallback>
                  <p:oleObj name="Equation" r:id="rId6" imgW="393359" imgH="17764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575" y="1978228"/>
                          <a:ext cx="637900" cy="2806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3389234"/>
                </p:ext>
              </p:extLst>
            </p:nvPr>
          </p:nvGraphicFramePr>
          <p:xfrm>
            <a:off x="5465117" y="1983135"/>
            <a:ext cx="243528" cy="30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47" name="Equation" r:id="rId8" imgW="139579" imgH="164957" progId="Equation.DSMT4">
                    <p:embed/>
                  </p:oleObj>
                </mc:Choice>
                <mc:Fallback>
                  <p:oleObj name="Equation" r:id="rId8" imgW="139579" imgH="164957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117" y="1983135"/>
                          <a:ext cx="243528" cy="3001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540122" y="2448148"/>
            <a:ext cx="7736413" cy="461665"/>
            <a:chOff x="540122" y="2448148"/>
            <a:chExt cx="7736413" cy="461665"/>
          </a:xfrm>
        </p:grpSpPr>
        <p:sp>
          <p:nvSpPr>
            <p:cNvPr id="13" name="矩形 12"/>
            <p:cNvSpPr/>
            <p:nvPr/>
          </p:nvSpPr>
          <p:spPr>
            <a:xfrm>
              <a:off x="540122" y="2448148"/>
              <a:ext cx="77364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总有</a:t>
              </a:r>
              <a:r>
                <a:rPr lang="zh-CN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唯一确定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的值与之对应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则称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是   的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函数，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并称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4480571"/>
                </p:ext>
              </p:extLst>
            </p:nvPr>
          </p:nvGraphicFramePr>
          <p:xfrm>
            <a:off x="5220642" y="2580158"/>
            <a:ext cx="244475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48" name="Equation" r:id="rId10" imgW="139579" imgH="164957" progId="Equation.DSMT4">
                    <p:embed/>
                  </p:oleObj>
                </mc:Choice>
                <mc:Fallback>
                  <p:oleObj name="Equation" r:id="rId10" imgW="139579" imgH="164957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642" y="2580158"/>
                          <a:ext cx="244475" cy="300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259063"/>
                </p:ext>
              </p:extLst>
            </p:nvPr>
          </p:nvGraphicFramePr>
          <p:xfrm>
            <a:off x="5862488" y="2592164"/>
            <a:ext cx="22225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49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2488" y="2592164"/>
                          <a:ext cx="22225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22296" y="2952204"/>
            <a:ext cx="7685188" cy="587340"/>
            <a:chOff x="522296" y="2952204"/>
            <a:chExt cx="7685188" cy="587340"/>
          </a:xfrm>
        </p:grpSpPr>
        <p:sp>
          <p:nvSpPr>
            <p:cNvPr id="3" name="矩形 2"/>
            <p:cNvSpPr/>
            <p:nvPr/>
          </p:nvSpPr>
          <p:spPr>
            <a:xfrm>
              <a:off x="522296" y="2952204"/>
              <a:ext cx="7685188" cy="587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/>
                <a:t>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为自变量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 </a:t>
              </a:r>
              <a:r>
                <a:rPr lang="en-US" altLang="zh-CN" sz="2400" dirty="0"/>
                <a:t>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为因变量，记作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521822"/>
                </p:ext>
              </p:extLst>
            </p:nvPr>
          </p:nvGraphicFramePr>
          <p:xfrm>
            <a:off x="645021" y="3202260"/>
            <a:ext cx="22225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50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021" y="3202260"/>
                          <a:ext cx="22225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838424"/>
                </p:ext>
              </p:extLst>
            </p:nvPr>
          </p:nvGraphicFramePr>
          <p:xfrm>
            <a:off x="2340322" y="3156223"/>
            <a:ext cx="244475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51" name="Equation" r:id="rId15" imgW="139579" imgH="164957" progId="Equation.DSMT4">
                    <p:embed/>
                  </p:oleObj>
                </mc:Choice>
                <mc:Fallback>
                  <p:oleObj name="Equation" r:id="rId15" imgW="139579" imgH="164957" progId="Equation.DSMT4">
                    <p:embed/>
                    <p:pic>
                      <p:nvPicPr>
                        <p:cNvPr id="0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322" y="3156223"/>
                          <a:ext cx="244475" cy="300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4538796"/>
                </p:ext>
              </p:extLst>
            </p:nvPr>
          </p:nvGraphicFramePr>
          <p:xfrm>
            <a:off x="4871641" y="3142542"/>
            <a:ext cx="16478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52" name="Equation" r:id="rId16" imgW="1028520" imgH="203040" progId="Equation.DSMT4">
                    <p:embed/>
                  </p:oleObj>
                </mc:Choice>
                <mc:Fallback>
                  <p:oleObj name="Equation" r:id="rId16" imgW="102852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1641" y="3142542"/>
                          <a:ext cx="1647825" cy="330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92531" y="3672284"/>
            <a:ext cx="7614953" cy="461665"/>
            <a:chOff x="592531" y="3672284"/>
            <a:chExt cx="7614953" cy="461665"/>
          </a:xfrm>
        </p:grpSpPr>
        <p:sp>
          <p:nvSpPr>
            <p:cNvPr id="32" name="矩形 31"/>
            <p:cNvSpPr/>
            <p:nvPr/>
          </p:nvSpPr>
          <p:spPr>
            <a:xfrm>
              <a:off x="592531" y="3672284"/>
              <a:ext cx="7061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其中，数集</a:t>
              </a:r>
              <a:r>
                <a:rPr lang="en-US" altLang="zh-CN" sz="2400" dirty="0"/>
                <a:t>   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的定义域，记作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，即</a:t>
              </a: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707958"/>
                </p:ext>
              </p:extLst>
            </p:nvPr>
          </p:nvGraphicFramePr>
          <p:xfrm>
            <a:off x="2196306" y="3760439"/>
            <a:ext cx="285354" cy="285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53" name="Equation" r:id="rId18" imgW="164885" imgH="164885" progId="Equation.DSMT4">
                    <p:embed/>
                  </p:oleObj>
                </mc:Choice>
                <mc:Fallback>
                  <p:oleObj name="Equation" r:id="rId18" imgW="164885" imgH="16488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306" y="3760439"/>
                          <a:ext cx="285354" cy="2853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3345354"/>
                </p:ext>
              </p:extLst>
            </p:nvPr>
          </p:nvGraphicFramePr>
          <p:xfrm>
            <a:off x="3823571" y="3779752"/>
            <a:ext cx="523728" cy="315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54" name="Equation" r:id="rId20" imgW="342751" imgH="203112" progId="Equation.DSMT4">
                    <p:embed/>
                  </p:oleObj>
                </mc:Choice>
                <mc:Fallback>
                  <p:oleObj name="Equation" r:id="rId20" imgW="342751" imgH="20311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3571" y="3779752"/>
                          <a:ext cx="523728" cy="3152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621010"/>
                </p:ext>
              </p:extLst>
            </p:nvPr>
          </p:nvGraphicFramePr>
          <p:xfrm>
            <a:off x="6519466" y="3711914"/>
            <a:ext cx="372079" cy="412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55" name="Equation" r:id="rId22" imgW="215713" imgH="241091" progId="Equation.DSMT4">
                    <p:embed/>
                  </p:oleObj>
                </mc:Choice>
                <mc:Fallback>
                  <p:oleObj name="Equation" r:id="rId22" imgW="215713" imgH="241091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9466" y="3711914"/>
                          <a:ext cx="372079" cy="4122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177961"/>
                </p:ext>
              </p:extLst>
            </p:nvPr>
          </p:nvGraphicFramePr>
          <p:xfrm>
            <a:off x="7520065" y="3736140"/>
            <a:ext cx="687419" cy="333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56" name="Equation" r:id="rId24" imgW="508000" imgH="241300" progId="Equation.DSMT4">
                    <p:embed/>
                  </p:oleObj>
                </mc:Choice>
                <mc:Fallback>
                  <p:oleObj name="Equation" r:id="rId24" imgW="508000" imgH="2413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0065" y="3736140"/>
                          <a:ext cx="687419" cy="3339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4262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工作汇报总结计划述职报告通用PPT模板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2084</Words>
  <Application>Microsoft Office PowerPoint</Application>
  <PresentationFormat>自定义</PresentationFormat>
  <Paragraphs>371</Paragraphs>
  <Slides>44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等线</vt:lpstr>
      <vt:lpstr>方正舒体</vt:lpstr>
      <vt:lpstr>方正魏碑_GBK</vt:lpstr>
      <vt:lpstr>宋体</vt:lpstr>
      <vt:lpstr>微软雅黑</vt:lpstr>
      <vt:lpstr>字魂59号-创粗黑</vt:lpstr>
      <vt:lpstr>Arial</vt:lpstr>
      <vt:lpstr>Calibri</vt:lpstr>
      <vt:lpstr>Cambria Math</vt:lpstr>
      <vt:lpstr>Times New Roman</vt:lpstr>
      <vt:lpstr>Wingdings</vt:lpstr>
      <vt:lpstr>Office 主题</vt:lpstr>
      <vt:lpstr>1_Office 主题</vt:lpstr>
      <vt:lpstr>Equation</vt:lpstr>
      <vt:lpstr>公式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简约商务工作汇报总结计划述职报告通用PPT模板</dc:title>
  <dc:creator/>
  <cp:lastModifiedBy/>
  <cp:revision>2</cp:revision>
  <dcterms:created xsi:type="dcterms:W3CDTF">2019-01-31T09:04:46Z</dcterms:created>
  <dcterms:modified xsi:type="dcterms:W3CDTF">2021-10-11T05:29:27Z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