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3" r:id="rId14"/>
    <p:sldId id="274" r:id="rId15"/>
    <p:sldId id="268" r:id="rId16"/>
    <p:sldId id="269" r:id="rId17"/>
    <p:sldId id="270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5:2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24398,'2263'-126'0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5:31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24575,'10'1'0,"1"0"0,-1 1 0,1 0 0,-1 0 0,0 1 0,0 1 0,0-1 0,10 6 0,77 48 0,-52-30 0,70 54 0,-55-36 0,-22-13 0,0 2 0,-3 1 0,58 73 0,-17-19 0,-23-24 0,-69-68 0,-8-7 0,-35-36 0,50 37 0,-1 0 0,-1 1 0,1 0 0,-1 1 0,-20-10 0,27 15 0,0 1 0,-1-1 0,1 1 0,0 1 0,-1-1 0,1 1 0,0-1 0,-1 1 0,1 1 0,0-1 0,-1 0 0,1 1 0,0 0 0,-1 0 0,1 0 0,0 1 0,0-1 0,0 1 0,0 0 0,0 0 0,-6 5 0,-3 3 0,1 1 0,0 0 0,0 0 0,-15 21 0,-32 30 0,34-40 0,-1-2 0,-1-1 0,-1-1 0,-37 18 0,60-33 4,0 0 0,0 0 0,0 1 0,1-1 1,0 1-1,0 1 0,0-1 0,-5 7 0,-9 10-1406,7-11-5424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6:13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6:16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6:16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6:23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6:27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9T03:56:27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8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028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57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57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66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524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44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12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2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5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6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75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8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0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51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0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B438-D891-4E6E-84F8-447AB258604C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1299-A9FD-4127-AB9B-C9CE195D7C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9888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7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0809F8-5993-438A-2D32-142A9E711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800" dirty="0"/>
              <a:t>KURAL TABANLI E-TİCARET SİTESİ GELİŞTİRME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50DBDE-AFFB-567B-2B53-B9D863E62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Bora KIRARSLAN ve Mehmet Ali GÜLYURDU</a:t>
            </a:r>
          </a:p>
        </p:txBody>
      </p:sp>
    </p:spTree>
    <p:extLst>
      <p:ext uri="{BB962C8B-B14F-4D97-AF65-F5344CB8AC3E}">
        <p14:creationId xmlns:p14="http://schemas.microsoft.com/office/powerpoint/2010/main" val="52184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47C458-6EE9-CB50-57D9-146B7EC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BOOT – KATMANLAR ARASI İŞ BÖLÜMÜ</a:t>
            </a:r>
          </a:p>
        </p:txBody>
      </p:sp>
      <p:pic>
        <p:nvPicPr>
          <p:cNvPr id="4" name="İçerik Yer Tutucusu 3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A4CE4D8-ED16-A61F-2CF4-9E31CC37D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63" y="2186812"/>
            <a:ext cx="4871834" cy="1425521"/>
          </a:xfrm>
          <a:prstGeom prst="rect">
            <a:avLst/>
          </a:prstGeom>
        </p:spPr>
      </p:pic>
      <p:pic>
        <p:nvPicPr>
          <p:cNvPr id="5" name="Resim 4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220B1F9-D90D-F42D-7FB4-CD1DD7DD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60" y="2186811"/>
            <a:ext cx="5874599" cy="142552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6F3BD6B-EFBD-D7D4-80A8-9DC69F973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260" y="3612332"/>
            <a:ext cx="3467100" cy="18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7AC80E-E1BC-BB2B-21FD-11457D06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SPRING BOOT – KATMANLAR ARASI İŞ BÖLÜMÜ  2</a:t>
            </a:r>
          </a:p>
        </p:txBody>
      </p:sp>
      <p:pic>
        <p:nvPicPr>
          <p:cNvPr id="4" name="İçerik Yer Tutucusu 3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2058E00-1528-2464-E642-E5559C6F2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19105"/>
            <a:ext cx="6423939" cy="4122274"/>
          </a:xfrm>
          <a:prstGeom prst="rect">
            <a:avLst/>
          </a:prstGeom>
        </p:spPr>
      </p:pic>
      <p:pic>
        <p:nvPicPr>
          <p:cNvPr id="5" name="İçerik Yer Tutucusu 3" descr="metin, ekran görüntüs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7C05088-D8C0-9104-EEC9-DA16CDD8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67" y="2198448"/>
            <a:ext cx="2318415" cy="4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EA8625-802D-9147-EA35-0B455310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DÜZENİ </a:t>
            </a:r>
          </a:p>
        </p:txBody>
      </p:sp>
      <p:pic>
        <p:nvPicPr>
          <p:cNvPr id="4" name="İçerik Yer Tutucusu 3" descr="metin, ekran görüntüsü, yazılım, işletim sistem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1296154-0731-6EB7-BFF4-3F1A7295D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226" y="2200998"/>
            <a:ext cx="3075547" cy="42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730CB8-3871-DBB7-7606-C816D149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ENDPOINT TASARIMI</a:t>
            </a:r>
          </a:p>
        </p:txBody>
      </p:sp>
      <p:pic>
        <p:nvPicPr>
          <p:cNvPr id="4" name="İçerik Yer Tutucusu 3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4F5673D-10D8-6EBE-64B1-75C3E2362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051" y="3132470"/>
            <a:ext cx="1233858" cy="2426358"/>
          </a:xfrm>
          <a:prstGeom prst="rect">
            <a:avLst/>
          </a:prstGeom>
        </p:spPr>
      </p:pic>
      <p:pic>
        <p:nvPicPr>
          <p:cNvPr id="8" name="Resim 7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63A2AC7-BCBC-0010-3E0A-AFD86E2F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50" y="3132470"/>
            <a:ext cx="2343858" cy="2426358"/>
          </a:xfrm>
          <a:prstGeom prst="rect">
            <a:avLst/>
          </a:prstGeom>
        </p:spPr>
      </p:pic>
      <p:pic>
        <p:nvPicPr>
          <p:cNvPr id="9" name="Resim 8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7F2537B-7484-F1B5-A591-067658F3B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808" y="3132469"/>
            <a:ext cx="1539862" cy="2426357"/>
          </a:xfrm>
          <a:prstGeom prst="rect">
            <a:avLst/>
          </a:prstGeom>
        </p:spPr>
      </p:pic>
      <p:pic>
        <p:nvPicPr>
          <p:cNvPr id="10" name="Resim 9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6039D6A-9B02-323B-65DD-A3DB0B3CA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744" y="3132468"/>
            <a:ext cx="2104307" cy="2426358"/>
          </a:xfrm>
          <a:prstGeom prst="rect">
            <a:avLst/>
          </a:prstGeom>
        </p:spPr>
      </p:pic>
      <p:pic>
        <p:nvPicPr>
          <p:cNvPr id="11" name="Resim 10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D2334B5-D5BE-56FE-348F-0CBF2F99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21" y="3132468"/>
            <a:ext cx="2005276" cy="2426358"/>
          </a:xfrm>
          <a:prstGeom prst="rect">
            <a:avLst/>
          </a:prstGeom>
        </p:spPr>
      </p:pic>
      <p:pic>
        <p:nvPicPr>
          <p:cNvPr id="12" name="Resim 11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2F2A1E8-6BAE-2B5F-517D-9FD70714B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4" y="3132468"/>
            <a:ext cx="1368109" cy="24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1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7503FE-A182-0F48-F0C4-40021C1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DTO SINIFLARININ KULLANIMI</a:t>
            </a:r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65FE1317-94C8-9C1A-7919-EBBD78A53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445292"/>
              </p:ext>
            </p:extLst>
          </p:nvPr>
        </p:nvGraphicFramePr>
        <p:xfrm>
          <a:off x="1289050" y="3429000"/>
          <a:ext cx="9613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2495217842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1100170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Neden DTO?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5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Katmanlar arası veri taşıma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Basitleştirir, veri paketler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Veri gizliliği sağlar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Hassas veriler gizlenebilir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Veri dönüşümü yapabilir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Formatlama, alan seçimi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80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Bağımlılık azaltır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Entity’den</a:t>
                      </a:r>
                      <a:r>
                        <a:rPr lang="tr-TR" dirty="0"/>
                        <a:t> bağımsız API yapısı sağlar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50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2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9D97CB-4AA1-48DC-BC70-72871A0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1. ÇÖZÜM – KOLAY VE GÜVENLİ OTURUM AÇMA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30EC8EE-070D-44D8-ED69-CDBE4D24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Müşterilerin kolayca ve güvenli oturum açması için JWT teknolojisi kullanılmıştır. Bu teknoloji sayesinde «</a:t>
            </a:r>
            <a:r>
              <a:rPr lang="tr-TR" dirty="0" err="1"/>
              <a:t>stateless</a:t>
            </a:r>
            <a:r>
              <a:rPr lang="tr-TR" dirty="0"/>
              <a:t>» ve hız avantajlarını kazanır. (</a:t>
            </a:r>
            <a:r>
              <a:rPr lang="tr-TR" dirty="0" err="1"/>
              <a:t>stateless</a:t>
            </a:r>
            <a:r>
              <a:rPr lang="tr-TR" dirty="0"/>
              <a:t>: giriş yaparken </a:t>
            </a:r>
            <a:r>
              <a:rPr lang="tr-TR" dirty="0" err="1"/>
              <a:t>token</a:t>
            </a:r>
            <a:r>
              <a:rPr lang="tr-TR" dirty="0"/>
              <a:t> yeterli)</a:t>
            </a:r>
          </a:p>
          <a:p>
            <a:pPr marL="0" indent="0">
              <a:buNone/>
            </a:pPr>
            <a:r>
              <a:rPr lang="tr-TR" dirty="0"/>
              <a:t>Giriş yapıldıktan sonra belirli bir süre parola ve kullanıcı adı bilgisi gerekmez.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40924C0-AC36-8D8A-39D0-985B2B55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4590380"/>
            <a:ext cx="726858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50C050-CB18-0AE0-1DB3-28C89F74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EK: Veri tabanında parolaların şifrelenmesi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536DE77-C568-8F40-613D-73E0C8918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194" y="2277065"/>
            <a:ext cx="6192114" cy="676369"/>
          </a:xfrm>
        </p:spPr>
      </p:pic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1BBB9027-0290-C600-1A47-8FFE80E44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82243"/>
              </p:ext>
            </p:extLst>
          </p:nvPr>
        </p:nvGraphicFramePr>
        <p:xfrm>
          <a:off x="1423251" y="3396333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27616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0780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Neden </a:t>
                      </a:r>
                      <a:r>
                        <a:rPr lang="tr-TR" dirty="0" err="1"/>
                        <a:t>bcrypt</a:t>
                      </a:r>
                      <a:r>
                        <a:rPr lang="tr-T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Açıklama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2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Güçlü ve güvenli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Şifre geri çıkarılamaz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03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Salt kullanımı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Aynı şifre farklı hash üretir, saldırıları engeller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63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Adaptif zorluk ayarı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Hesaplama yavaşlatılabilir, geleceğe uyum sağlar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Kırılması zor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Hızlı algoritmalardan daha güvenlidir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426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0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3C278C-08F7-F6A4-0145-137A2B41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ÇÖZÜM – DAVRANIŞ BAZLI KURAL İNDİRİMİ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66E2056-A29A-C4E7-BD56-AFDE03E6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901839"/>
              </p:ext>
            </p:extLst>
          </p:nvPr>
        </p:nvGraphicFramePr>
        <p:xfrm>
          <a:off x="1289050" y="2336800"/>
          <a:ext cx="9613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2710092924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635357884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36673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Etkileşim Türü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Sembol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Ağırlık (wᵢ)</a:t>
                      </a:r>
                      <a:endParaRPr lang="tr-TR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076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Ürün Tıklama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PRODUCT_CLICK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0.0953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67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Sepete Ekleme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CART_ADD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0.2381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17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Favorilere Ekleme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FAVORITES_ADD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0.2857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021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Satın Alma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0.3809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22781190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948FA60C-AA83-66BB-6FCA-4D77D257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192233"/>
            <a:ext cx="3496163" cy="100026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790547A-6780-4921-ED4B-38A307E83EDE}"/>
              </a:ext>
            </a:extLst>
          </p:cNvPr>
          <p:cNvSpPr txBox="1"/>
          <p:nvPr/>
        </p:nvSpPr>
        <p:spPr>
          <a:xfrm>
            <a:off x="1061686" y="4822901"/>
            <a:ext cx="395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HİÇ SATIN ALIM YAPMAYAN KULLANICI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3D767CA-DCE0-A930-2CA2-22ED78F6EDE1}"/>
              </a:ext>
            </a:extLst>
          </p:cNvPr>
          <p:cNvSpPr txBox="1"/>
          <p:nvPr/>
        </p:nvSpPr>
        <p:spPr>
          <a:xfrm>
            <a:off x="6560744" y="4822901"/>
            <a:ext cx="441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SATIN ALMA GEÇMİŞİ BULUNAN KULLANICI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7513175-9E00-1260-8430-466680D4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789" y="5192233"/>
            <a:ext cx="2307579" cy="10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8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729C84-CC68-6D95-E97F-0C664D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ÇÖZÜM – İNDİRİMLİ ÜRÜNLERE TEŞVİK ETME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A38433-1262-4F90-CE0D-5BF1AAD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Sadece indirim yapmak yetmez; müşterinin gözünden kaçabilir, indirim kazandığını sonraki girişinde unutabilir veya bildirimle yeterince uyarılmadığı için harekete geçmek istemeyebilir.</a:t>
            </a:r>
          </a:p>
          <a:p>
            <a:pPr>
              <a:buFontTx/>
              <a:buChar char="-"/>
            </a:pPr>
            <a:r>
              <a:rPr lang="tr-TR" dirty="0"/>
              <a:t>En az bir kategoriden indirim kazanmış kullanıcıya ana sayfaya her geldiğinde bu fırsatı hatırlatan bir mesaj gösterilir: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metin, logo, ekran görüntüsü, kart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C34A67D-C9F9-097D-0276-07069041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92" y="4323965"/>
            <a:ext cx="2975384" cy="1975984"/>
          </a:xfrm>
          <a:prstGeom prst="rect">
            <a:avLst/>
          </a:prstGeom>
        </p:spPr>
      </p:pic>
      <p:pic>
        <p:nvPicPr>
          <p:cNvPr id="6" name="Resim 5" descr="metin, ekran görüntüsü, logo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ACEC1C2-8961-19D0-FD5E-31F4676A09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67" y="4568689"/>
            <a:ext cx="5403215" cy="14865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17B4ACAA-EE95-C9BA-F35F-CBB1E12F6B55}"/>
                  </a:ext>
                </a:extLst>
              </p14:cNvPr>
              <p14:cNvContentPartPr/>
              <p14:nvPr/>
            </p14:nvContentPartPr>
            <p14:xfrm>
              <a:off x="4019503" y="5214465"/>
              <a:ext cx="815040" cy="4572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17B4ACAA-EE95-C9BA-F35F-CBB1E12F6B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3383" y="5208345"/>
                <a:ext cx="8272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E61366A3-8450-A426-55D5-775B4E6C60B9}"/>
                  </a:ext>
                </a:extLst>
              </p14:cNvPr>
              <p14:cNvContentPartPr/>
              <p14:nvPr/>
            </p14:nvContentPartPr>
            <p14:xfrm>
              <a:off x="4662103" y="5087745"/>
              <a:ext cx="271080" cy="29520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E61366A3-8450-A426-55D5-775B4E6C60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5983" y="5081625"/>
                <a:ext cx="28332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80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57B0F-5E17-9291-CDE0-49274D7A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ÇÖZÜM – RENK SEÇİMİ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9BB4DC-DDBF-C7FF-AF44-9DAB1FEB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Sitemizin genel temasını turuncu olarak seçtik. Çünkü turuncu insanlarda aciliyet hissiyatı yarattığına dair çalışmalar mevcuttur.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Ayrıca satın alma işleminden sonra gelen yeşil renk temalı sayfa, kullanıcıda onaylanmış hissiyatı yaratır.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8F8C4ABA-0BA5-9A0A-4DC9-7EEAFF4832F1}"/>
                  </a:ext>
                </a:extLst>
              </p14:cNvPr>
              <p14:cNvContentPartPr/>
              <p14:nvPr/>
            </p14:nvContentPartPr>
            <p14:xfrm>
              <a:off x="2081623" y="1203705"/>
              <a:ext cx="360" cy="36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8F8C4ABA-0BA5-9A0A-4DC9-7EEAFF483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503" y="119758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 6">
            <a:extLst>
              <a:ext uri="{FF2B5EF4-FFF2-40B4-BE49-F238E27FC236}">
                <a16:creationId xmlns:a16="http://schemas.microsoft.com/office/drawing/2014/main" id="{59376562-F457-E107-6435-C5D33490131A}"/>
              </a:ext>
            </a:extLst>
          </p:cNvPr>
          <p:cNvGrpSpPr/>
          <p:nvPr/>
        </p:nvGrpSpPr>
        <p:grpSpPr>
          <a:xfrm>
            <a:off x="2380783" y="1312425"/>
            <a:ext cx="360" cy="360"/>
            <a:chOff x="2380783" y="131242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Mürekkep 4">
                  <a:extLst>
                    <a:ext uri="{FF2B5EF4-FFF2-40B4-BE49-F238E27FC236}">
                      <a16:creationId xmlns:a16="http://schemas.microsoft.com/office/drawing/2014/main" id="{36050E74-2212-0510-B2A9-F5A575794553}"/>
                    </a:ext>
                  </a:extLst>
                </p14:cNvPr>
                <p14:cNvContentPartPr/>
                <p14:nvPr/>
              </p14:nvContentPartPr>
              <p14:xfrm>
                <a:off x="2380783" y="1312425"/>
                <a:ext cx="360" cy="360"/>
              </p14:xfrm>
            </p:contentPart>
          </mc:Choice>
          <mc:Fallback>
            <p:pic>
              <p:nvPicPr>
                <p:cNvPr id="5" name="Mürekkep 4">
                  <a:extLst>
                    <a:ext uri="{FF2B5EF4-FFF2-40B4-BE49-F238E27FC236}">
                      <a16:creationId xmlns:a16="http://schemas.microsoft.com/office/drawing/2014/main" id="{36050E74-2212-0510-B2A9-F5A5757945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4663" y="130630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Mürekkep 5">
                  <a:extLst>
                    <a:ext uri="{FF2B5EF4-FFF2-40B4-BE49-F238E27FC236}">
                      <a16:creationId xmlns:a16="http://schemas.microsoft.com/office/drawing/2014/main" id="{8B806A25-5ACF-9124-DBBD-EF0099A86D83}"/>
                    </a:ext>
                  </a:extLst>
                </p14:cNvPr>
                <p14:cNvContentPartPr/>
                <p14:nvPr/>
              </p14:nvContentPartPr>
              <p14:xfrm>
                <a:off x="2380783" y="1312425"/>
                <a:ext cx="360" cy="360"/>
              </p14:xfrm>
            </p:contentPart>
          </mc:Choice>
          <mc:Fallback>
            <p:pic>
              <p:nvPicPr>
                <p:cNvPr id="6" name="Mürekkep 5">
                  <a:extLst>
                    <a:ext uri="{FF2B5EF4-FFF2-40B4-BE49-F238E27FC236}">
                      <a16:creationId xmlns:a16="http://schemas.microsoft.com/office/drawing/2014/main" id="{8B806A25-5ACF-9124-DBBD-EF0099A86D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4663" y="130630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33F7C5AF-3748-1A8E-C13C-44862E2E99CD}"/>
                  </a:ext>
                </a:extLst>
              </p14:cNvPr>
              <p14:cNvContentPartPr/>
              <p14:nvPr/>
            </p14:nvContentPartPr>
            <p14:xfrm>
              <a:off x="2090983" y="1321425"/>
              <a:ext cx="360" cy="36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33F7C5AF-3748-1A8E-C13C-44862E2E9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4863" y="131530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7926969D-4A0F-7AE3-D428-C258557ADCB4}"/>
                  </a:ext>
                </a:extLst>
              </p14:cNvPr>
              <p14:cNvContentPartPr/>
              <p14:nvPr/>
            </p14:nvContentPartPr>
            <p14:xfrm>
              <a:off x="7677103" y="1457145"/>
              <a:ext cx="360" cy="36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7926969D-4A0F-7AE3-D428-C258557AD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0983" y="145102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9018F103-3521-0CCB-4B2A-7FC5A2B0DD15}"/>
                  </a:ext>
                </a:extLst>
              </p14:cNvPr>
              <p14:cNvContentPartPr/>
              <p14:nvPr/>
            </p14:nvContentPartPr>
            <p14:xfrm>
              <a:off x="7677103" y="1457145"/>
              <a:ext cx="360" cy="36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9018F103-3521-0CCB-4B2A-7FC5A2B0D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0983" y="145102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20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E88C18-1B58-2B61-3BA7-C075B17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611478-A161-33FD-C5F2-ADCDB1DE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Geleneksel e-ticaret sitelerinin kullanıcı aktivitesini göz ardı etmesi, kişiselleştirilmiş kampanyalar gibi özelliklere önem vermemesi ve bunlara yönelik öneri sistemleri geliştirmemesi müşteri kaybına yol açıyor.</a:t>
            </a:r>
          </a:p>
        </p:txBody>
      </p:sp>
    </p:spTree>
    <p:extLst>
      <p:ext uri="{BB962C8B-B14F-4D97-AF65-F5344CB8AC3E}">
        <p14:creationId xmlns:p14="http://schemas.microsoft.com/office/powerpoint/2010/main" val="254087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E3F0949-0958-A36C-44E0-B9EB57E91178}"/>
              </a:ext>
            </a:extLst>
          </p:cNvPr>
          <p:cNvSpPr txBox="1"/>
          <p:nvPr/>
        </p:nvSpPr>
        <p:spPr>
          <a:xfrm>
            <a:off x="2593438" y="3105834"/>
            <a:ext cx="700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/>
              <a:t>DİNLEDİĞİNİZ İÇİN TEŞEKKÜRLER!</a:t>
            </a:r>
          </a:p>
        </p:txBody>
      </p:sp>
    </p:spTree>
    <p:extLst>
      <p:ext uri="{BB962C8B-B14F-4D97-AF65-F5344CB8AC3E}">
        <p14:creationId xmlns:p14="http://schemas.microsoft.com/office/powerpoint/2010/main" val="41939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CEEDB-FB88-754B-E27E-C02A2DF4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GELENEKSEL E-TİCARET SİTELERİ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A08D61-79C5-C906-9C3C-86E51F55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Geleneksel e-ticaret siteleri, tüm kullanıcılar için sabit ürün listeleri ve kampanyalar sunar.</a:t>
            </a:r>
          </a:p>
          <a:p>
            <a:pPr marL="0" indent="0">
              <a:buNone/>
            </a:pPr>
            <a:r>
              <a:rPr lang="tr-TR" dirty="0"/>
              <a:t>Kullanıcıların önceki alışverişleri, tercihleri veya davranışları dikkate alınmaz.</a:t>
            </a:r>
          </a:p>
          <a:p>
            <a:pPr marL="0" indent="0">
              <a:buNone/>
            </a:pPr>
            <a:r>
              <a:rPr lang="tr-TR" dirty="0"/>
              <a:t>Herkese aynı deneyimi sunar, bu da kullanıcı bağlılığını azaltabilir.</a:t>
            </a:r>
          </a:p>
        </p:txBody>
      </p:sp>
    </p:spTree>
    <p:extLst>
      <p:ext uri="{BB962C8B-B14F-4D97-AF65-F5344CB8AC3E}">
        <p14:creationId xmlns:p14="http://schemas.microsoft.com/office/powerpoint/2010/main" val="253425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BBDD81-4A6B-ADD1-5EB1-C2F07C17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KULLANICI DENEYİMİ PROBLEMLERİ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A6B77D-4766-050E-0E4F-0B46DF14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Kullanıcı, ilgilenmediği ürünlerle karşılaşır ve alışveriş süresi uzar.</a:t>
            </a:r>
          </a:p>
          <a:p>
            <a:pPr marL="0" indent="0">
              <a:buNone/>
            </a:pPr>
            <a:r>
              <a:rPr lang="tr-TR" dirty="0"/>
              <a:t>İlgili ürün önerileri sunulmadığı için çapraz satış (</a:t>
            </a:r>
            <a:r>
              <a:rPr lang="tr-TR" dirty="0" err="1"/>
              <a:t>cross-sell</a:t>
            </a:r>
            <a:r>
              <a:rPr lang="tr-TR" dirty="0"/>
              <a:t>) fırsatları kaçırılır.</a:t>
            </a:r>
          </a:p>
          <a:p>
            <a:pPr marL="0" indent="0">
              <a:buNone/>
            </a:pPr>
            <a:r>
              <a:rPr lang="tr-TR" dirty="0"/>
              <a:t>Sepetten dönüşüm oranı düşüktür çünkü kullanıcıyı tetikleyen kampanyalar gösterilmez.</a:t>
            </a:r>
          </a:p>
        </p:txBody>
      </p:sp>
    </p:spTree>
    <p:extLst>
      <p:ext uri="{BB962C8B-B14F-4D97-AF65-F5344CB8AC3E}">
        <p14:creationId xmlns:p14="http://schemas.microsoft.com/office/powerpoint/2010/main" val="212504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921CC-7475-87C4-C80C-B4D922D8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KİŞİSELLEŞTİRME EKSİĞİNİN SONUÇLARI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430E7D-2237-B305-1450-5D7C4FE6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Düşük dönüşüm oranı: Site ziyaretçileri alışverişe dönüşmez.</a:t>
            </a:r>
          </a:p>
          <a:p>
            <a:pPr marL="0" indent="0">
              <a:buNone/>
            </a:pPr>
            <a:r>
              <a:rPr lang="tr-TR" dirty="0"/>
              <a:t>Yüksek terk oranı: Kullanıcılar kısa sürede siteyi terk eder.</a:t>
            </a:r>
          </a:p>
          <a:p>
            <a:pPr marL="0" indent="0">
              <a:buNone/>
            </a:pPr>
            <a:r>
              <a:rPr lang="tr-TR" dirty="0"/>
              <a:t>Rakip sitelere geçiş riski: Kullanıcılar daha akıllı, öneri tabanlı sistemlere sahip rakipleri tercih eder.</a:t>
            </a:r>
          </a:p>
        </p:txBody>
      </p:sp>
    </p:spTree>
    <p:extLst>
      <p:ext uri="{BB962C8B-B14F-4D97-AF65-F5344CB8AC3E}">
        <p14:creationId xmlns:p14="http://schemas.microsoft.com/office/powerpoint/2010/main" val="9713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48BF24-6F3A-8C35-3511-9B56EC8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ÖNEM VERİLEN ÖZELLİKLER (UX)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4B429E-4E03-81F9-12FD-DBC89B02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Az önce bahsedilen problemlerin çözümü için projede şu özelliklerin geliştirilmesi düşünülmüştür:</a:t>
            </a:r>
          </a:p>
          <a:p>
            <a:pPr>
              <a:buFontTx/>
              <a:buChar char="-"/>
            </a:pPr>
            <a:r>
              <a:rPr lang="tr-TR" dirty="0"/>
              <a:t>Müşterinin ilgilendiği ürünleri çeşitli verilerle tespit etme ve buna uygun indirim uygulama</a:t>
            </a:r>
          </a:p>
          <a:p>
            <a:pPr>
              <a:buFontTx/>
              <a:buChar char="-"/>
            </a:pPr>
            <a:r>
              <a:rPr lang="tr-TR" dirty="0"/>
              <a:t>Sitenin tasarımında kullanılan renklerin «hemen al» gibi aciliyet duygusu yaratması</a:t>
            </a:r>
          </a:p>
          <a:p>
            <a:pPr>
              <a:buFontTx/>
              <a:buChar char="-"/>
            </a:pPr>
            <a:r>
              <a:rPr lang="tr-TR" dirty="0"/>
              <a:t>Basit ve hoş animasyonlarla tasarımı canlı tutma</a:t>
            </a:r>
          </a:p>
          <a:p>
            <a:pPr>
              <a:buFontTx/>
              <a:buChar char="-"/>
            </a:pPr>
            <a:r>
              <a:rPr lang="tr-TR" dirty="0"/>
              <a:t>Güvenli ve kolay oturum açma işlemleri için </a:t>
            </a:r>
            <a:r>
              <a:rPr lang="tr-TR" dirty="0" err="1"/>
              <a:t>token</a:t>
            </a:r>
            <a:r>
              <a:rPr lang="tr-TR" dirty="0"/>
              <a:t> teknolojisi kullanma</a:t>
            </a:r>
          </a:p>
        </p:txBody>
      </p:sp>
    </p:spTree>
    <p:extLst>
      <p:ext uri="{BB962C8B-B14F-4D97-AF65-F5344CB8AC3E}">
        <p14:creationId xmlns:p14="http://schemas.microsoft.com/office/powerpoint/2010/main" val="420220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B03932-0C82-8268-1322-41ED040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TASARLANIRKEN DİKKAT EDİLENLER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927EC2-DCF7-4F20-BD10-635BF9D6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Projede;</a:t>
            </a:r>
          </a:p>
          <a:p>
            <a:pPr>
              <a:buFontTx/>
              <a:buChar char="-"/>
            </a:pPr>
            <a:r>
              <a:rPr lang="tr-TR" dirty="0"/>
              <a:t>Dosya düzenine ve isimlendirmelere,</a:t>
            </a:r>
          </a:p>
          <a:p>
            <a:pPr>
              <a:buFontTx/>
              <a:buChar char="-"/>
            </a:pPr>
            <a:r>
              <a:rPr lang="tr-TR" dirty="0"/>
              <a:t>Kullanıcı dostu bir arayüz sunmaya,</a:t>
            </a:r>
          </a:p>
          <a:p>
            <a:pPr>
              <a:buFontTx/>
              <a:buChar char="-"/>
            </a:pPr>
            <a:r>
              <a:rPr lang="tr-TR" dirty="0"/>
              <a:t>MVC mimarisine uygun tasarlanıp sonradan geliştirilmeye müsait olmasına,</a:t>
            </a:r>
          </a:p>
          <a:p>
            <a:pPr>
              <a:buFontTx/>
              <a:buChar char="-"/>
            </a:pPr>
            <a:r>
              <a:rPr lang="tr-TR" dirty="0"/>
              <a:t>Belli aşamalar kaydedildikten sonra VCS ile sürekli geri dönülebilir ve kolay takip edilebilir olmasına dikkat edilmiştir.</a:t>
            </a:r>
          </a:p>
        </p:txBody>
      </p:sp>
    </p:spTree>
    <p:extLst>
      <p:ext uri="{BB962C8B-B14F-4D97-AF65-F5344CB8AC3E}">
        <p14:creationId xmlns:p14="http://schemas.microsoft.com/office/powerpoint/2010/main" val="12425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4293DC-95F0-35E0-DA93-B49CB87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VERİ TABANI İLİŞKİSİ</a:t>
            </a:r>
          </a:p>
        </p:txBody>
      </p:sp>
      <p:pic>
        <p:nvPicPr>
          <p:cNvPr id="4" name="İçerik Yer Tutucusu 3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0A9D6F2-175C-2D32-6422-2CE222C1D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54" y="2246266"/>
            <a:ext cx="5613124" cy="41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4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1EE5F5-7F15-B171-B705-C027D7A2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SPRING BOOT – KATMANLI YAPI</a:t>
            </a:r>
          </a:p>
        </p:txBody>
      </p:sp>
      <p:pic>
        <p:nvPicPr>
          <p:cNvPr id="4" name="İçerik Yer Tutucusu 3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5E53ED2-5927-F13B-A27A-D0CA05AC1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28" y="2336799"/>
            <a:ext cx="5996743" cy="3994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3369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</TotalTime>
  <Words>551</Words>
  <Application>Microsoft Office PowerPoint</Application>
  <PresentationFormat>Geniş ekran</PresentationFormat>
  <Paragraphs>85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Trebuchet MS</vt:lpstr>
      <vt:lpstr>Berlin</vt:lpstr>
      <vt:lpstr>KURAL TABANLI E-TİCARET SİTESİ GELİŞTİRME</vt:lpstr>
      <vt:lpstr>ANA PROBLEM</vt:lpstr>
      <vt:lpstr>GELENEKSEL E-TİCARET SİTELERİ</vt:lpstr>
      <vt:lpstr>KULLANICI DENEYİMİ PROBLEMLERİ</vt:lpstr>
      <vt:lpstr>KİŞİSELLEŞTİRME EKSİĞİNİN SONUÇLARI</vt:lpstr>
      <vt:lpstr>PROJEDE ÖNEM VERİLEN ÖZELLİKLER (UX)</vt:lpstr>
      <vt:lpstr>PROJE TASARLANIRKEN DİKKAT EDİLENLER</vt:lpstr>
      <vt:lpstr>VERİ TABANI İLİŞKİSİ</vt:lpstr>
      <vt:lpstr>SPRING BOOT – KATMANLI YAPI</vt:lpstr>
      <vt:lpstr>SPRING BOOT – KATMANLAR ARASI İŞ BÖLÜMÜ</vt:lpstr>
      <vt:lpstr>SPRING BOOT – KATMANLAR ARASI İŞ BÖLÜMÜ  2</vt:lpstr>
      <vt:lpstr>DOSYA DÜZENİ </vt:lpstr>
      <vt:lpstr>ENDPOINT TASARIMI</vt:lpstr>
      <vt:lpstr>DTO SINIFLARININ KULLANIMI</vt:lpstr>
      <vt:lpstr>1. ÇÖZÜM – KOLAY VE GÜVENLİ OTURUM AÇMA</vt:lpstr>
      <vt:lpstr>EK: Veri tabanında parolaların şifrelenmesi</vt:lpstr>
      <vt:lpstr>2. ÇÖZÜM – DAVRANIŞ BAZLI KURAL İNDİRİMİ</vt:lpstr>
      <vt:lpstr>3. ÇÖZÜM – İNDİRİMLİ ÜRÜNLERE TEŞVİK ETME</vt:lpstr>
      <vt:lpstr>4. ÇÖZÜM – RENK SEÇİMİ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Ali Gulyurdu</dc:creator>
  <cp:lastModifiedBy>Mehmet Ali Gulyurdu</cp:lastModifiedBy>
  <cp:revision>3</cp:revision>
  <dcterms:created xsi:type="dcterms:W3CDTF">2025-06-19T02:40:04Z</dcterms:created>
  <dcterms:modified xsi:type="dcterms:W3CDTF">2025-06-19T04:07:47Z</dcterms:modified>
</cp:coreProperties>
</file>