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5" r:id="rId1"/>
  </p:sldMasterIdLst>
  <p:sldIdLst>
    <p:sldId id="256" r:id="rId2"/>
    <p:sldId id="257" r:id="rId3"/>
    <p:sldId id="301" r:id="rId4"/>
    <p:sldId id="276" r:id="rId5"/>
    <p:sldId id="296" r:id="rId6"/>
    <p:sldId id="258" r:id="rId7"/>
    <p:sldId id="291" r:id="rId8"/>
    <p:sldId id="260" r:id="rId9"/>
    <p:sldId id="302" r:id="rId10"/>
    <p:sldId id="293" r:id="rId11"/>
    <p:sldId id="295" r:id="rId12"/>
    <p:sldId id="275" r:id="rId13"/>
    <p:sldId id="294" r:id="rId14"/>
    <p:sldId id="268" r:id="rId15"/>
    <p:sldId id="292" r:id="rId16"/>
    <p:sldId id="265" r:id="rId17"/>
    <p:sldId id="261" r:id="rId18"/>
    <p:sldId id="263" r:id="rId19"/>
    <p:sldId id="264" r:id="rId20"/>
    <p:sldId id="288" r:id="rId21"/>
    <p:sldId id="289" r:id="rId22"/>
    <p:sldId id="267" r:id="rId23"/>
    <p:sldId id="284" r:id="rId24"/>
    <p:sldId id="290" r:id="rId25"/>
    <p:sldId id="286" r:id="rId26"/>
    <p:sldId id="287" r:id="rId27"/>
    <p:sldId id="269" r:id="rId28"/>
    <p:sldId id="282" r:id="rId29"/>
    <p:sldId id="283" r:id="rId30"/>
    <p:sldId id="298" r:id="rId31"/>
    <p:sldId id="300" r:id="rId32"/>
    <p:sldId id="297" r:id="rId33"/>
    <p:sldId id="278" r:id="rId34"/>
    <p:sldId id="279" r:id="rId35"/>
    <p:sldId id="266" r:id="rId36"/>
    <p:sldId id="272" r:id="rId37"/>
    <p:sldId id="281" r:id="rId3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E62F124-1A92-2273-A8FB-DC9C877066B2}" name="Robert Hanhan" initials="RH" userId="aa16550ce5fc41f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C4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9232AA-AB40-4A39-8DE9-75CF00FE97E7}" v="3" dt="2023-12-03T12:28:29.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78" d="100"/>
          <a:sy n="78" d="100"/>
        </p:scale>
        <p:origin x="8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4512-F4C2-E60F-595B-6AB1BCBED0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FE66FE03-0BB0-2B7A-5451-C66E570568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5F77B73C-EB95-0F0F-F418-601126A2C870}"/>
              </a:ext>
            </a:extLst>
          </p:cNvPr>
          <p:cNvSpPr>
            <a:spLocks noGrp="1"/>
          </p:cNvSpPr>
          <p:nvPr>
            <p:ph type="dt" sz="half" idx="10"/>
          </p:nvPr>
        </p:nvSpPr>
        <p:spPr/>
        <p:txBody>
          <a:bodyPr/>
          <a:lstStyle/>
          <a:p>
            <a:fld id="{C764DE79-268F-4C1A-8933-263129D2AF90}" type="datetimeFigureOut">
              <a:rPr lang="en-US" smtClean="0"/>
              <a:t>12/3/2023</a:t>
            </a:fld>
            <a:endParaRPr lang="en-US"/>
          </a:p>
        </p:txBody>
      </p:sp>
      <p:sp>
        <p:nvSpPr>
          <p:cNvPr id="5" name="Footer Placeholder 4">
            <a:extLst>
              <a:ext uri="{FF2B5EF4-FFF2-40B4-BE49-F238E27FC236}">
                <a16:creationId xmlns:a16="http://schemas.microsoft.com/office/drawing/2014/main" id="{6620DE62-3B4A-2029-B97B-B8B691229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C79F2-F7B0-CAB9-3887-49681E4D1E92}"/>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5599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14B3-8823-D073-42EE-A5058482998C}"/>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9AC3361-1A5C-7975-7EB4-C07503EFC5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CF1D18E-EC21-A7A2-F11A-AC5E9D560209}"/>
              </a:ext>
            </a:extLst>
          </p:cNvPr>
          <p:cNvSpPr>
            <a:spLocks noGrp="1"/>
          </p:cNvSpPr>
          <p:nvPr>
            <p:ph type="dt" sz="half" idx="10"/>
          </p:nvPr>
        </p:nvSpPr>
        <p:spPr/>
        <p:txBody>
          <a:bodyPr/>
          <a:lstStyle/>
          <a:p>
            <a:fld id="{C764DE79-268F-4C1A-8933-263129D2AF90}" type="datetimeFigureOut">
              <a:rPr lang="en-US" smtClean="0"/>
              <a:t>12/3/2023</a:t>
            </a:fld>
            <a:endParaRPr lang="en-US"/>
          </a:p>
        </p:txBody>
      </p:sp>
      <p:sp>
        <p:nvSpPr>
          <p:cNvPr id="5" name="Footer Placeholder 4">
            <a:extLst>
              <a:ext uri="{FF2B5EF4-FFF2-40B4-BE49-F238E27FC236}">
                <a16:creationId xmlns:a16="http://schemas.microsoft.com/office/drawing/2014/main" id="{F0EDC755-229C-1172-CAA2-CFE8E2A8C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4A7F4-17A3-463D-F2EF-915962CF7FF2}"/>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962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90F9E9-0F52-5764-F260-F02FBE9D61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3505A3D-07F2-4537-C1A7-C427FE4FED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76D0799-8A7E-95E4-F2AE-36F6B609AB8B}"/>
              </a:ext>
            </a:extLst>
          </p:cNvPr>
          <p:cNvSpPr>
            <a:spLocks noGrp="1"/>
          </p:cNvSpPr>
          <p:nvPr>
            <p:ph type="dt" sz="half" idx="10"/>
          </p:nvPr>
        </p:nvSpPr>
        <p:spPr/>
        <p:txBody>
          <a:bodyPr/>
          <a:lstStyle/>
          <a:p>
            <a:fld id="{C764DE79-268F-4C1A-8933-263129D2AF90}" type="datetimeFigureOut">
              <a:rPr lang="en-US" smtClean="0"/>
              <a:t>12/3/2023</a:t>
            </a:fld>
            <a:endParaRPr lang="en-US"/>
          </a:p>
        </p:txBody>
      </p:sp>
      <p:sp>
        <p:nvSpPr>
          <p:cNvPr id="5" name="Footer Placeholder 4">
            <a:extLst>
              <a:ext uri="{FF2B5EF4-FFF2-40B4-BE49-F238E27FC236}">
                <a16:creationId xmlns:a16="http://schemas.microsoft.com/office/drawing/2014/main" id="{FDD57E70-AE5F-5611-F19F-749FF82EA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518FF-06EE-B75F-601C-82BAAD526807}"/>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0436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BE20-3CCB-CB04-3C62-B9DA758B111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71ADE3A-B429-C96E-FEC2-52BD92F697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EC5C08D-7F71-739C-EA1D-5350061624CF}"/>
              </a:ext>
            </a:extLst>
          </p:cNvPr>
          <p:cNvSpPr>
            <a:spLocks noGrp="1"/>
          </p:cNvSpPr>
          <p:nvPr>
            <p:ph type="dt" sz="half" idx="10"/>
          </p:nvPr>
        </p:nvSpPr>
        <p:spPr/>
        <p:txBody>
          <a:bodyPr/>
          <a:lstStyle/>
          <a:p>
            <a:fld id="{C764DE79-268F-4C1A-8933-263129D2AF90}" type="datetimeFigureOut">
              <a:rPr lang="en-US" smtClean="0"/>
              <a:t>12/3/2023</a:t>
            </a:fld>
            <a:endParaRPr lang="en-US"/>
          </a:p>
        </p:txBody>
      </p:sp>
      <p:sp>
        <p:nvSpPr>
          <p:cNvPr id="5" name="Footer Placeholder 4">
            <a:extLst>
              <a:ext uri="{FF2B5EF4-FFF2-40B4-BE49-F238E27FC236}">
                <a16:creationId xmlns:a16="http://schemas.microsoft.com/office/drawing/2014/main" id="{E6A3DDAB-B59E-D7CD-F8CE-54F8F17AD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54EA6-B042-0122-3B47-7E9BC58F9786}"/>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00532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DA20-07B1-D68A-604F-C6BC134891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F731DB3D-B9BF-ED88-19C9-82B8D2DC5F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0CF8E3-E9D6-7D55-A27F-5DB11184A127}"/>
              </a:ext>
            </a:extLst>
          </p:cNvPr>
          <p:cNvSpPr>
            <a:spLocks noGrp="1"/>
          </p:cNvSpPr>
          <p:nvPr>
            <p:ph type="dt" sz="half" idx="10"/>
          </p:nvPr>
        </p:nvSpPr>
        <p:spPr/>
        <p:txBody>
          <a:bodyPr/>
          <a:lstStyle/>
          <a:p>
            <a:fld id="{C764DE79-268F-4C1A-8933-263129D2AF90}" type="datetimeFigureOut">
              <a:rPr lang="en-US" smtClean="0"/>
              <a:t>12/3/2023</a:t>
            </a:fld>
            <a:endParaRPr lang="en-US"/>
          </a:p>
        </p:txBody>
      </p:sp>
      <p:sp>
        <p:nvSpPr>
          <p:cNvPr id="5" name="Footer Placeholder 4">
            <a:extLst>
              <a:ext uri="{FF2B5EF4-FFF2-40B4-BE49-F238E27FC236}">
                <a16:creationId xmlns:a16="http://schemas.microsoft.com/office/drawing/2014/main" id="{F162937B-1BEA-5A26-C800-604E2EC95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02604-A38B-26F9-142D-ECAAC9E78891}"/>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602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6A7F-D5E2-0B7F-5D5D-81BE1FCF1DE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DF26A84-33AD-5BCF-A93D-63B82F3EFA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8498AEB2-1831-F6F8-722A-24E73F4DC6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41DBB04-3186-3F25-4854-CCD9E0369919}"/>
              </a:ext>
            </a:extLst>
          </p:cNvPr>
          <p:cNvSpPr>
            <a:spLocks noGrp="1"/>
          </p:cNvSpPr>
          <p:nvPr>
            <p:ph type="dt" sz="half" idx="10"/>
          </p:nvPr>
        </p:nvSpPr>
        <p:spPr/>
        <p:txBody>
          <a:bodyPr/>
          <a:lstStyle/>
          <a:p>
            <a:fld id="{C764DE79-268F-4C1A-8933-263129D2AF90}" type="datetimeFigureOut">
              <a:rPr lang="en-US" smtClean="0"/>
              <a:t>12/3/2023</a:t>
            </a:fld>
            <a:endParaRPr lang="en-US"/>
          </a:p>
        </p:txBody>
      </p:sp>
      <p:sp>
        <p:nvSpPr>
          <p:cNvPr id="6" name="Footer Placeholder 5">
            <a:extLst>
              <a:ext uri="{FF2B5EF4-FFF2-40B4-BE49-F238E27FC236}">
                <a16:creationId xmlns:a16="http://schemas.microsoft.com/office/drawing/2014/main" id="{DCF7C7E1-FDC6-6E60-8552-6A7DE6E26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E04D0C-31AC-08FF-EC62-A6F3611FF88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8939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D23A-DB78-AC4D-27FD-CC92E86BEC4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5C8C6D5-C9D3-0672-EB15-9612E55EB0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24B7C5-6106-9C41-2E3E-09F5E8740B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57B1D254-3610-B635-8B83-C4BAE813F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3E6328-C6AB-65B4-13DA-F16047128F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2130E46D-3E33-3BBF-16D1-C49F98011B67}"/>
              </a:ext>
            </a:extLst>
          </p:cNvPr>
          <p:cNvSpPr>
            <a:spLocks noGrp="1"/>
          </p:cNvSpPr>
          <p:nvPr>
            <p:ph type="dt" sz="half" idx="10"/>
          </p:nvPr>
        </p:nvSpPr>
        <p:spPr/>
        <p:txBody>
          <a:bodyPr/>
          <a:lstStyle/>
          <a:p>
            <a:fld id="{C764DE79-268F-4C1A-8933-263129D2AF90}" type="datetimeFigureOut">
              <a:rPr lang="en-US" smtClean="0"/>
              <a:t>12/3/2023</a:t>
            </a:fld>
            <a:endParaRPr lang="en-US"/>
          </a:p>
        </p:txBody>
      </p:sp>
      <p:sp>
        <p:nvSpPr>
          <p:cNvPr id="8" name="Footer Placeholder 7">
            <a:extLst>
              <a:ext uri="{FF2B5EF4-FFF2-40B4-BE49-F238E27FC236}">
                <a16:creationId xmlns:a16="http://schemas.microsoft.com/office/drawing/2014/main" id="{9D55D668-C666-9985-A817-25E5A6089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C2203B-0E7D-CA7C-213E-BA11859782F3}"/>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0422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DC0E-7BAC-77E0-5AF8-66F644E0C36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208904C2-46E6-C09B-3EDB-C12145A851DE}"/>
              </a:ext>
            </a:extLst>
          </p:cNvPr>
          <p:cNvSpPr>
            <a:spLocks noGrp="1"/>
          </p:cNvSpPr>
          <p:nvPr>
            <p:ph type="dt" sz="half" idx="10"/>
          </p:nvPr>
        </p:nvSpPr>
        <p:spPr/>
        <p:txBody>
          <a:bodyPr/>
          <a:lstStyle/>
          <a:p>
            <a:fld id="{C764DE79-268F-4C1A-8933-263129D2AF90}" type="datetimeFigureOut">
              <a:rPr lang="en-US" smtClean="0"/>
              <a:t>12/3/2023</a:t>
            </a:fld>
            <a:endParaRPr lang="en-US"/>
          </a:p>
        </p:txBody>
      </p:sp>
      <p:sp>
        <p:nvSpPr>
          <p:cNvPr id="4" name="Footer Placeholder 3">
            <a:extLst>
              <a:ext uri="{FF2B5EF4-FFF2-40B4-BE49-F238E27FC236}">
                <a16:creationId xmlns:a16="http://schemas.microsoft.com/office/drawing/2014/main" id="{D13B9BCF-8D0F-1097-C10E-B128497281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0EBDC1-1BB1-37CC-D62F-024613091F2A}"/>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3402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8264F3-48FD-6FA9-E81F-044A463B34BD}"/>
              </a:ext>
            </a:extLst>
          </p:cNvPr>
          <p:cNvSpPr>
            <a:spLocks noGrp="1"/>
          </p:cNvSpPr>
          <p:nvPr>
            <p:ph type="dt" sz="half" idx="10"/>
          </p:nvPr>
        </p:nvSpPr>
        <p:spPr/>
        <p:txBody>
          <a:bodyPr/>
          <a:lstStyle/>
          <a:p>
            <a:fld id="{C764DE79-268F-4C1A-8933-263129D2AF90}" type="datetimeFigureOut">
              <a:rPr lang="en-US" smtClean="0"/>
              <a:t>12/3/2023</a:t>
            </a:fld>
            <a:endParaRPr lang="en-US"/>
          </a:p>
        </p:txBody>
      </p:sp>
      <p:sp>
        <p:nvSpPr>
          <p:cNvPr id="3" name="Footer Placeholder 2">
            <a:extLst>
              <a:ext uri="{FF2B5EF4-FFF2-40B4-BE49-F238E27FC236}">
                <a16:creationId xmlns:a16="http://schemas.microsoft.com/office/drawing/2014/main" id="{7124A8E1-0719-9ED0-3AED-D5056D9362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6D2281-82C8-1377-7200-3F735935466D}"/>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1138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497B-D973-2D1D-98FB-E9C3B1DDD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D8EB4DF-35CF-CF9B-84B7-CBF0B939E4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5115F862-D429-0881-C800-25CA29E2B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02BFC-8B3B-C833-FD89-CB59F2C26FA0}"/>
              </a:ext>
            </a:extLst>
          </p:cNvPr>
          <p:cNvSpPr>
            <a:spLocks noGrp="1"/>
          </p:cNvSpPr>
          <p:nvPr>
            <p:ph type="dt" sz="half" idx="10"/>
          </p:nvPr>
        </p:nvSpPr>
        <p:spPr/>
        <p:txBody>
          <a:bodyPr/>
          <a:lstStyle/>
          <a:p>
            <a:fld id="{C764DE79-268F-4C1A-8933-263129D2AF90}" type="datetimeFigureOut">
              <a:rPr lang="en-US" smtClean="0"/>
              <a:t>12/3/2023</a:t>
            </a:fld>
            <a:endParaRPr lang="en-US"/>
          </a:p>
        </p:txBody>
      </p:sp>
      <p:sp>
        <p:nvSpPr>
          <p:cNvPr id="6" name="Footer Placeholder 5">
            <a:extLst>
              <a:ext uri="{FF2B5EF4-FFF2-40B4-BE49-F238E27FC236}">
                <a16:creationId xmlns:a16="http://schemas.microsoft.com/office/drawing/2014/main" id="{DC219936-E3CA-C18C-BDD1-3CE608B13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529945-C58A-7089-BE32-7A60F0E9650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250843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4A6C-8041-7611-C61E-EBE7257FA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53DEA97F-BC45-DED8-9123-C9EF2E865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F391A0E2-7C55-F2B3-492C-FFB9F022C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DB321-4FFC-D526-985F-F7BEA82E3690}"/>
              </a:ext>
            </a:extLst>
          </p:cNvPr>
          <p:cNvSpPr>
            <a:spLocks noGrp="1"/>
          </p:cNvSpPr>
          <p:nvPr>
            <p:ph type="dt" sz="half" idx="10"/>
          </p:nvPr>
        </p:nvSpPr>
        <p:spPr/>
        <p:txBody>
          <a:bodyPr/>
          <a:lstStyle/>
          <a:p>
            <a:fld id="{C764DE79-268F-4C1A-8933-263129D2AF90}" type="datetimeFigureOut">
              <a:rPr lang="en-US" smtClean="0"/>
              <a:t>12/3/2023</a:t>
            </a:fld>
            <a:endParaRPr lang="en-US"/>
          </a:p>
        </p:txBody>
      </p:sp>
      <p:sp>
        <p:nvSpPr>
          <p:cNvPr id="6" name="Footer Placeholder 5">
            <a:extLst>
              <a:ext uri="{FF2B5EF4-FFF2-40B4-BE49-F238E27FC236}">
                <a16:creationId xmlns:a16="http://schemas.microsoft.com/office/drawing/2014/main" id="{78A7F18E-4002-453D-1A49-2C4077E97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60A3BC-4039-752A-44EF-2960A24CC81F}"/>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20126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5FB6D-1694-3CDB-8D41-B7ED4F04E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02622197-D378-FDEE-FE46-DDEDAEB418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E263942-137A-7011-6882-1751D6D32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12/3/2023</a:t>
            </a:fld>
            <a:endParaRPr lang="en-US"/>
          </a:p>
        </p:txBody>
      </p:sp>
      <p:sp>
        <p:nvSpPr>
          <p:cNvPr id="5" name="Footer Placeholder 4">
            <a:extLst>
              <a:ext uri="{FF2B5EF4-FFF2-40B4-BE49-F238E27FC236}">
                <a16:creationId xmlns:a16="http://schemas.microsoft.com/office/drawing/2014/main" id="{3A20D7DC-FECA-7A30-071C-91805F7C2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9EB707-D323-71CC-B180-56F3FDBC06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682701923"/>
      </p:ext>
    </p:extLst>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29.png"/><Relationship Id="rId4" Type="http://schemas.openxmlformats.org/officeDocument/2006/relationships/image" Target="../media/image280.png"/></Relationships>
</file>

<file path=ppt/slides/_rels/slide2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3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NA molecules background">
            <a:extLst>
              <a:ext uri="{FF2B5EF4-FFF2-40B4-BE49-F238E27FC236}">
                <a16:creationId xmlns:a16="http://schemas.microsoft.com/office/drawing/2014/main" id="{BABE87C4-45CB-CA6F-7F49-59B44895CE7C}"/>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19978" r="-1" b="8999"/>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5823D2EB-649A-ADEB-117B-6B9DE0C6FCCE}"/>
              </a:ext>
            </a:extLst>
          </p:cNvPr>
          <p:cNvSpPr>
            <a:spLocks noGrp="1"/>
          </p:cNvSpPr>
          <p:nvPr>
            <p:ph type="ctrTitle"/>
          </p:nvPr>
        </p:nvSpPr>
        <p:spPr>
          <a:xfrm>
            <a:off x="477980" y="487882"/>
            <a:ext cx="4023360" cy="3204134"/>
          </a:xfrm>
        </p:spPr>
        <p:txBody>
          <a:bodyPr anchor="b">
            <a:normAutofit/>
          </a:bodyPr>
          <a:lstStyle/>
          <a:p>
            <a:pPr algn="l"/>
            <a:r>
              <a:rPr lang="en-US" sz="4800" b="1"/>
              <a:t>Hardware for LSH minhash acceleration </a:t>
            </a:r>
            <a:endParaRPr lang="en-IL" sz="4800"/>
          </a:p>
        </p:txBody>
      </p:sp>
      <p:sp>
        <p:nvSpPr>
          <p:cNvPr id="3" name="Subtitle 2">
            <a:extLst>
              <a:ext uri="{FF2B5EF4-FFF2-40B4-BE49-F238E27FC236}">
                <a16:creationId xmlns:a16="http://schemas.microsoft.com/office/drawing/2014/main" id="{48EDA1ED-044D-7CBA-F485-29C7D3353124}"/>
              </a:ext>
            </a:extLst>
          </p:cNvPr>
          <p:cNvSpPr>
            <a:spLocks noGrp="1"/>
          </p:cNvSpPr>
          <p:nvPr>
            <p:ph type="subTitle" idx="1"/>
          </p:nvPr>
        </p:nvSpPr>
        <p:spPr>
          <a:xfrm>
            <a:off x="561956" y="4179888"/>
            <a:ext cx="4023359" cy="1208141"/>
          </a:xfrm>
        </p:spPr>
        <p:txBody>
          <a:bodyPr>
            <a:normAutofit/>
          </a:bodyPr>
          <a:lstStyle/>
          <a:p>
            <a:pPr algn="l"/>
            <a:r>
              <a:rPr lang="en-US" sz="1900"/>
              <a:t>Students: Boran </a:t>
            </a:r>
            <a:r>
              <a:rPr lang="en-US" sz="1900" err="1"/>
              <a:t>Swaid</a:t>
            </a:r>
            <a:r>
              <a:rPr lang="en-US" sz="1900"/>
              <a:t>, Dima Ali Saleh</a:t>
            </a:r>
          </a:p>
          <a:p>
            <a:pPr algn="l"/>
            <a:endParaRPr lang="en-US" sz="1900"/>
          </a:p>
          <a:p>
            <a:pPr algn="l"/>
            <a:r>
              <a:rPr lang="en-US" sz="1900"/>
              <a:t>Supervisor: Robert </a:t>
            </a:r>
            <a:r>
              <a:rPr lang="en-US" sz="1900" err="1"/>
              <a:t>Hanhan</a:t>
            </a:r>
            <a:endParaRPr lang="en-US" sz="1900"/>
          </a:p>
          <a:p>
            <a:pPr algn="l"/>
            <a:endParaRPr lang="en-IL" sz="1900"/>
          </a:p>
        </p:txBody>
      </p:sp>
    </p:spTree>
    <p:extLst>
      <p:ext uri="{BB962C8B-B14F-4D97-AF65-F5344CB8AC3E}">
        <p14:creationId xmlns:p14="http://schemas.microsoft.com/office/powerpoint/2010/main" val="70990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BC0536A-FB4D-6F64-5202-D143A67D186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ffectLst>
                  <a:outerShdw blurRad="38100" dist="38100" dir="2700000" algn="tl">
                    <a:srgbClr val="000000">
                      <a:alpha val="43137"/>
                    </a:srgbClr>
                  </a:outerShdw>
                </a:effectLst>
                <a:latin typeface="Calibri (Body)"/>
              </a:rPr>
              <a:t>Software part</a:t>
            </a:r>
            <a:endParaRPr lang="en-IL" sz="4000">
              <a:solidFill>
                <a:srgbClr val="FFFFFF"/>
              </a:solidFill>
              <a:effectLst>
                <a:outerShdw blurRad="38100" dist="38100" dir="2700000" algn="tl">
                  <a:srgbClr val="000000">
                    <a:alpha val="43137"/>
                  </a:srgbClr>
                </a:outerShdw>
              </a:effectLst>
              <a:latin typeface="Calibri (Body)"/>
            </a:endParaRPr>
          </a:p>
        </p:txBody>
      </p:sp>
      <p:sp>
        <p:nvSpPr>
          <p:cNvPr id="3" name="מציין מיקום תוכן 2">
            <a:extLst>
              <a:ext uri="{FF2B5EF4-FFF2-40B4-BE49-F238E27FC236}">
                <a16:creationId xmlns:a16="http://schemas.microsoft.com/office/drawing/2014/main" id="{BE2252DC-163D-20CB-A1FE-861824D4B68F}"/>
              </a:ext>
            </a:extLst>
          </p:cNvPr>
          <p:cNvSpPr>
            <a:spLocks noGrp="1"/>
          </p:cNvSpPr>
          <p:nvPr>
            <p:ph idx="1"/>
          </p:nvPr>
        </p:nvSpPr>
        <p:spPr>
          <a:xfrm>
            <a:off x="4810259" y="649480"/>
            <a:ext cx="6555347" cy="5546047"/>
          </a:xfrm>
        </p:spPr>
        <p:txBody>
          <a:bodyPr anchor="ctr">
            <a:normAutofit/>
          </a:bodyPr>
          <a:lstStyle/>
          <a:p>
            <a:r>
              <a:rPr lang="en-US" sz="2000"/>
              <a:t>The software simulation was implemented using python to research the algorithm and to find the parameters that gives optimal results with taking in consideration high accuracy ratio with memory and runtime efficiency.</a:t>
            </a:r>
          </a:p>
          <a:p>
            <a:r>
              <a:rPr lang="en-US" sz="2000"/>
              <a:t>The main class is </a:t>
            </a:r>
            <a:r>
              <a:rPr lang="en-US" sz="2000" err="1"/>
              <a:t>MinHash</a:t>
            </a:r>
            <a:r>
              <a:rPr lang="en-US" sz="2000"/>
              <a:t> that contains all the parameters and functions of the algorithm.</a:t>
            </a:r>
          </a:p>
          <a:p>
            <a:r>
              <a:rPr lang="en-US" sz="2000"/>
              <a:t>The test bench that contains the COVID19 reference genome and Bacteria reference to test the reference variant.    </a:t>
            </a:r>
          </a:p>
        </p:txBody>
      </p:sp>
    </p:spTree>
    <p:extLst>
      <p:ext uri="{BB962C8B-B14F-4D97-AF65-F5344CB8AC3E}">
        <p14:creationId xmlns:p14="http://schemas.microsoft.com/office/powerpoint/2010/main" val="327216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1032">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4">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9634"/>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Binary Classification Metrics for Machine Learning | MyDataModels">
            <a:extLst>
              <a:ext uri="{FF2B5EF4-FFF2-40B4-BE49-F238E27FC236}">
                <a16:creationId xmlns:a16="http://schemas.microsoft.com/office/drawing/2014/main" id="{8BBD1D9E-5DBD-29F3-80A4-2C949F329E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2981" y="2752516"/>
            <a:ext cx="4822027" cy="1345345"/>
          </a:xfrm>
          <a:prstGeom prst="rect">
            <a:avLst/>
          </a:prstGeom>
          <a:noFill/>
          <a:extLst>
            <a:ext uri="{909E8E84-426E-40DD-AFC4-6F175D3DCCD1}">
              <a14:hiddenFill xmlns:a14="http://schemas.microsoft.com/office/drawing/2010/main">
                <a:solidFill>
                  <a:srgbClr val="FFFFFF"/>
                </a:solidFill>
              </a14:hiddenFill>
            </a:ext>
          </a:extLst>
        </p:spPr>
      </p:pic>
      <p:cxnSp>
        <p:nvCxnSpPr>
          <p:cNvPr id="1036" name="Straight Connector 1036">
            <a:extLst>
              <a:ext uri="{FF2B5EF4-FFF2-40B4-BE49-F238E27FC236}">
                <a16:creationId xmlns:a16="http://schemas.microsoft.com/office/drawing/2014/main" id="{5D1CEE39-A6DC-4DE0-9789-206F1A9888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26744" y="889634"/>
            <a:ext cx="0" cy="507492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Contingency table. True Positive, False Positive, False Negative, and... |  Download Scientific Diagram">
            <a:extLst>
              <a:ext uri="{FF2B5EF4-FFF2-40B4-BE49-F238E27FC236}">
                <a16:creationId xmlns:a16="http://schemas.microsoft.com/office/drawing/2014/main" id="{6787B347-71FE-7D39-0946-FB3C206E23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8478" y="979053"/>
            <a:ext cx="4818888" cy="489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13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B96EFC-D27A-D487-60E9-45DFCE886B5A}"/>
              </a:ext>
            </a:extLst>
          </p:cNvPr>
          <p:cNvSpPr>
            <a:spLocks noGrp="1"/>
          </p:cNvSpPr>
          <p:nvPr>
            <p:ph type="title"/>
          </p:nvPr>
        </p:nvSpPr>
        <p:spPr>
          <a:xfrm>
            <a:off x="1030002" y="461415"/>
            <a:ext cx="9795638" cy="1114380"/>
          </a:xfrm>
        </p:spPr>
        <p:txBody>
          <a:bodyPr vert="horz" lIns="91440" tIns="45720" rIns="91440" bIns="45720" rtlCol="0" anchor="b">
            <a:normAutofit/>
          </a:bodyPr>
          <a:lstStyle/>
          <a:p>
            <a:pPr algn="ctr"/>
            <a:r>
              <a:rPr lang="en-US" sz="4800"/>
              <a:t>The results</a:t>
            </a:r>
          </a:p>
        </p:txBody>
      </p:sp>
      <p:pic>
        <p:nvPicPr>
          <p:cNvPr id="9" name="Picture 8">
            <a:extLst>
              <a:ext uri="{FF2B5EF4-FFF2-40B4-BE49-F238E27FC236}">
                <a16:creationId xmlns:a16="http://schemas.microsoft.com/office/drawing/2014/main" id="{913D9572-A6DD-8D33-0C6A-B2C58D1E608C}"/>
              </a:ext>
            </a:extLst>
          </p:cNvPr>
          <p:cNvPicPr>
            <a:picLocks noChangeAspect="1"/>
          </p:cNvPicPr>
          <p:nvPr/>
        </p:nvPicPr>
        <p:blipFill>
          <a:blip r:embed="rId2"/>
          <a:stretch>
            <a:fillRect/>
          </a:stretch>
        </p:blipFill>
        <p:spPr>
          <a:xfrm>
            <a:off x="117570" y="2037211"/>
            <a:ext cx="5626005" cy="4628780"/>
          </a:xfrm>
          <a:prstGeom prst="rect">
            <a:avLst/>
          </a:prstGeom>
        </p:spPr>
      </p:pic>
      <p:pic>
        <p:nvPicPr>
          <p:cNvPr id="7" name="Content Placeholder 6">
            <a:extLst>
              <a:ext uri="{FF2B5EF4-FFF2-40B4-BE49-F238E27FC236}">
                <a16:creationId xmlns:a16="http://schemas.microsoft.com/office/drawing/2014/main" id="{427B1DE9-2EAC-41A6-AA45-DDC7E9BB3923}"/>
              </a:ext>
            </a:extLst>
          </p:cNvPr>
          <p:cNvPicPr>
            <a:picLocks noGrp="1" noChangeAspect="1"/>
          </p:cNvPicPr>
          <p:nvPr>
            <p:ph idx="1"/>
          </p:nvPr>
        </p:nvPicPr>
        <p:blipFill>
          <a:blip r:embed="rId3"/>
          <a:stretch>
            <a:fillRect/>
          </a:stretch>
        </p:blipFill>
        <p:spPr>
          <a:xfrm>
            <a:off x="5861146" y="2037210"/>
            <a:ext cx="6102254" cy="4628779"/>
          </a:xfrm>
          <a:prstGeom prst="rect">
            <a:avLst/>
          </a:prstGeom>
        </p:spPr>
      </p:pic>
      <p:cxnSp>
        <p:nvCxnSpPr>
          <p:cNvPr id="12" name="Straight Arrow Connector 11">
            <a:extLst>
              <a:ext uri="{FF2B5EF4-FFF2-40B4-BE49-F238E27FC236}">
                <a16:creationId xmlns:a16="http://schemas.microsoft.com/office/drawing/2014/main" id="{AAD0F00C-51E0-F1D8-1188-4CC55DFDAB27}"/>
              </a:ext>
            </a:extLst>
          </p:cNvPr>
          <p:cNvCxnSpPr/>
          <p:nvPr/>
        </p:nvCxnSpPr>
        <p:spPr>
          <a:xfrm>
            <a:off x="0" y="3498980"/>
            <a:ext cx="279918"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81DAB1F6-CB9C-B275-EBE5-EF35260167FB}"/>
              </a:ext>
            </a:extLst>
          </p:cNvPr>
          <p:cNvCxnSpPr/>
          <p:nvPr/>
        </p:nvCxnSpPr>
        <p:spPr>
          <a:xfrm>
            <a:off x="5816082" y="3548744"/>
            <a:ext cx="279918"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98536FDD-5EB2-0E4F-CF84-7C245C8AC077}"/>
              </a:ext>
            </a:extLst>
          </p:cNvPr>
          <p:cNvCxnSpPr/>
          <p:nvPr/>
        </p:nvCxnSpPr>
        <p:spPr>
          <a:xfrm>
            <a:off x="0" y="3800670"/>
            <a:ext cx="279918"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7988DF2-0170-DB55-5240-2E9B65F214BA}"/>
              </a:ext>
            </a:extLst>
          </p:cNvPr>
          <p:cNvCxnSpPr/>
          <p:nvPr/>
        </p:nvCxnSpPr>
        <p:spPr>
          <a:xfrm>
            <a:off x="5816082" y="3887756"/>
            <a:ext cx="279918"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79935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A43D7-A51C-243B-486F-6D46F8DEE1BF}"/>
              </a:ext>
            </a:extLst>
          </p:cNvPr>
          <p:cNvSpPr>
            <a:spLocks noGrp="1"/>
          </p:cNvSpPr>
          <p:nvPr>
            <p:ph type="title"/>
          </p:nvPr>
        </p:nvSpPr>
        <p:spPr>
          <a:xfrm>
            <a:off x="838200" y="365125"/>
            <a:ext cx="10515600" cy="1860400"/>
          </a:xfrm>
        </p:spPr>
        <p:txBody>
          <a:bodyPr vert="horz" lIns="91440" tIns="45720" rIns="91440" bIns="45720" rtlCol="0" anchor="ctr">
            <a:normAutofit/>
          </a:bodyPr>
          <a:lstStyle/>
          <a:p>
            <a:pPr algn="ctr"/>
            <a:r>
              <a:rPr lang="en-US" sz="5200" kern="1200">
                <a:solidFill>
                  <a:schemeClr val="tx1"/>
                </a:solidFill>
                <a:latin typeface="+mj-lt"/>
                <a:ea typeface="+mj-ea"/>
                <a:cs typeface="+mj-cs"/>
              </a:rPr>
              <a:t>Zoom in:</a:t>
            </a:r>
          </a:p>
        </p:txBody>
      </p:sp>
      <p:pic>
        <p:nvPicPr>
          <p:cNvPr id="5" name="Picture 4">
            <a:extLst>
              <a:ext uri="{FF2B5EF4-FFF2-40B4-BE49-F238E27FC236}">
                <a16:creationId xmlns:a16="http://schemas.microsoft.com/office/drawing/2014/main" id="{48C81AB4-C86C-793D-7ECB-152F373E5CDD}"/>
              </a:ext>
            </a:extLst>
          </p:cNvPr>
          <p:cNvPicPr>
            <a:picLocks noChangeAspect="1"/>
          </p:cNvPicPr>
          <p:nvPr/>
        </p:nvPicPr>
        <p:blipFill>
          <a:blip r:embed="rId2"/>
          <a:stretch>
            <a:fillRect/>
          </a:stretch>
        </p:blipFill>
        <p:spPr>
          <a:xfrm>
            <a:off x="434043" y="1727865"/>
            <a:ext cx="5182572" cy="4960433"/>
          </a:xfrm>
          <a:prstGeom prst="rect">
            <a:avLst/>
          </a:prstGeom>
        </p:spPr>
      </p:pic>
      <p:pic>
        <p:nvPicPr>
          <p:cNvPr id="7" name="Content Placeholder 6">
            <a:extLst>
              <a:ext uri="{FF2B5EF4-FFF2-40B4-BE49-F238E27FC236}">
                <a16:creationId xmlns:a16="http://schemas.microsoft.com/office/drawing/2014/main" id="{91FA1DA7-3FFD-3692-CCCC-C1F5E2CFDE8C}"/>
              </a:ext>
            </a:extLst>
          </p:cNvPr>
          <p:cNvPicPr>
            <a:picLocks noGrp="1" noChangeAspect="1"/>
          </p:cNvPicPr>
          <p:nvPr>
            <p:ph idx="1"/>
          </p:nvPr>
        </p:nvPicPr>
        <p:blipFill>
          <a:blip r:embed="rId3"/>
          <a:stretch>
            <a:fillRect/>
          </a:stretch>
        </p:blipFill>
        <p:spPr>
          <a:xfrm>
            <a:off x="6435313" y="1727865"/>
            <a:ext cx="5322644" cy="4867127"/>
          </a:xfrm>
          <a:prstGeom prst="rect">
            <a:avLst/>
          </a:prstGeom>
        </p:spPr>
      </p:pic>
    </p:spTree>
    <p:extLst>
      <p:ext uri="{BB962C8B-B14F-4D97-AF65-F5344CB8AC3E}">
        <p14:creationId xmlns:p14="http://schemas.microsoft.com/office/powerpoint/2010/main" val="972152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32C5-6271-55F8-1A4D-60AD8942FA9A}"/>
              </a:ext>
            </a:extLst>
          </p:cNvPr>
          <p:cNvSpPr>
            <a:spLocks noGrp="1"/>
          </p:cNvSpPr>
          <p:nvPr>
            <p:ph type="title"/>
          </p:nvPr>
        </p:nvSpPr>
        <p:spPr>
          <a:xfrm>
            <a:off x="66675" y="-441765"/>
            <a:ext cx="10515600" cy="1325563"/>
          </a:xfrm>
        </p:spPr>
        <p:txBody>
          <a:bodyPr>
            <a:normAutofit/>
          </a:bodyPr>
          <a:lstStyle/>
          <a:p>
            <a:r>
              <a:rPr lang="en-US" sz="3200" b="1">
                <a:effectLst>
                  <a:outerShdw blurRad="38100" dist="38100" dir="2700000" algn="tl">
                    <a:srgbClr val="000000">
                      <a:alpha val="43137"/>
                    </a:srgbClr>
                  </a:outerShdw>
                </a:effectLst>
              </a:rPr>
              <a:t>Architectural design </a:t>
            </a:r>
            <a:endParaRPr lang="en-IL" sz="3200" b="1">
              <a:effectLst>
                <a:outerShdw blurRad="38100" dist="38100" dir="2700000" algn="tl">
                  <a:srgbClr val="000000">
                    <a:alpha val="43137"/>
                  </a:srgbClr>
                </a:outerShdw>
              </a:effectLst>
            </a:endParaRPr>
          </a:p>
        </p:txBody>
      </p:sp>
      <p:pic>
        <p:nvPicPr>
          <p:cNvPr id="16" name="Picture 15">
            <a:extLst>
              <a:ext uri="{FF2B5EF4-FFF2-40B4-BE49-F238E27FC236}">
                <a16:creationId xmlns:a16="http://schemas.microsoft.com/office/drawing/2014/main" id="{A7915EF2-9873-506D-85EA-E59DB0511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1449"/>
            <a:ext cx="12192000" cy="6035101"/>
          </a:xfrm>
          <a:prstGeom prst="rect">
            <a:avLst/>
          </a:prstGeom>
        </p:spPr>
      </p:pic>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E9331A89-5A65-0C14-127A-7583F44C3AC8}"/>
                  </a:ext>
                </a:extLst>
              </p:cNvPr>
              <p:cNvGraphicFramePr>
                <a:graphicFrameLocks noChangeAspect="1"/>
              </p:cNvGraphicFramePr>
              <p:nvPr>
                <p:extLst>
                  <p:ext uri="{D42A27DB-BD31-4B8C-83A1-F6EECF244321}">
                    <p14:modId xmlns:p14="http://schemas.microsoft.com/office/powerpoint/2010/main" val="3899084953"/>
                  </p:ext>
                </p:extLst>
              </p:nvPr>
            </p:nvGraphicFramePr>
            <p:xfrm>
              <a:off x="4095253" y="1436913"/>
              <a:ext cx="685627" cy="385665"/>
            </p:xfrm>
            <a:graphic>
              <a:graphicData uri="http://schemas.microsoft.com/office/powerpoint/2016/slidezoom">
                <pslz:sldZm>
                  <pslz:sldZmObj sldId="292" cId="3439445090">
                    <pslz:zmPr id="{167E2EF4-2618-4576-B490-7F13137335AD}" returnToParent="0" transitionDur="1000">
                      <p166:blipFill xmlns:p166="http://schemas.microsoft.com/office/powerpoint/2016/6/main">
                        <a:blip r:embed="rId3"/>
                        <a:stretch>
                          <a:fillRect/>
                        </a:stretch>
                      </p166:blipFill>
                      <p166:spPr xmlns:p166="http://schemas.microsoft.com/office/powerpoint/2016/6/main">
                        <a:xfrm>
                          <a:off x="0" y="0"/>
                          <a:ext cx="685627" cy="385665"/>
                        </a:xfrm>
                        <a:prstGeom prst="rect">
                          <a:avLst/>
                        </a:prstGeom>
                        <a:ln w="3175">
                          <a:solidFill>
                            <a:prstClr val="ltGray"/>
                          </a:solidFill>
                        </a:ln>
                      </p166:spPr>
                    </pslz:zmPr>
                  </pslz:sldZmObj>
                </pslz:sldZm>
              </a:graphicData>
            </a:graphic>
          </p:graphicFrame>
        </mc:Choice>
        <mc:Fallback xmlns="">
          <p:pic>
            <p:nvPicPr>
              <p:cNvPr id="4" name="Slide Zoom 3">
                <a:extLst>
                  <a:ext uri="{FF2B5EF4-FFF2-40B4-BE49-F238E27FC236}">
                    <a16:creationId xmlns:a16="http://schemas.microsoft.com/office/drawing/2014/main" id="{E9331A89-5A65-0C14-127A-7583F44C3AC8}"/>
                  </a:ext>
                </a:extLst>
              </p:cNvPr>
              <p:cNvPicPr>
                <a:picLocks noGrp="1" noRot="1" noChangeAspect="1" noMove="1" noResize="1" noEditPoints="1" noAdjustHandles="1" noChangeArrowheads="1" noChangeShapeType="1"/>
              </p:cNvPicPr>
              <p:nvPr/>
            </p:nvPicPr>
            <p:blipFill>
              <a:blip r:embed="rId4"/>
              <a:stretch>
                <a:fillRect/>
              </a:stretch>
            </p:blipFill>
            <p:spPr>
              <a:xfrm>
                <a:off x="4095253" y="1436913"/>
                <a:ext cx="685627" cy="385665"/>
              </a:xfrm>
              <a:prstGeom prst="rect">
                <a:avLst/>
              </a:prstGeom>
              <a:ln w="3175">
                <a:solidFill>
                  <a:prstClr val="ltGray"/>
                </a:solidFill>
              </a:ln>
            </p:spPr>
          </p:pic>
        </mc:Fallback>
      </mc:AlternateContent>
    </p:spTree>
    <p:extLst>
      <p:ext uri="{BB962C8B-B14F-4D97-AF65-F5344CB8AC3E}">
        <p14:creationId xmlns:p14="http://schemas.microsoft.com/office/powerpoint/2010/main" val="1714335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BEC40BD7-0DF2-724E-7E9C-375F3B522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3362"/>
            <a:ext cx="12192000" cy="2948638"/>
          </a:xfrm>
          <a:prstGeom prst="rect">
            <a:avLst/>
          </a:prstGeom>
        </p:spPr>
      </p:pic>
    </p:spTree>
    <p:extLst>
      <p:ext uri="{BB962C8B-B14F-4D97-AF65-F5344CB8AC3E}">
        <p14:creationId xmlns:p14="http://schemas.microsoft.com/office/powerpoint/2010/main" val="343944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8E1CF79-A3F2-D6CD-96A7-0DAE1514D9AC}"/>
              </a:ext>
            </a:extLst>
          </p:cNvPr>
          <p:cNvSpPr>
            <a:spLocks noGrp="1"/>
          </p:cNvSpPr>
          <p:nvPr>
            <p:ph type="title"/>
          </p:nvPr>
        </p:nvSpPr>
        <p:spPr>
          <a:xfrm>
            <a:off x="3493993" y="-187179"/>
            <a:ext cx="5204013" cy="742858"/>
          </a:xfrm>
        </p:spPr>
        <p:txBody>
          <a:bodyPr>
            <a:normAutofit/>
          </a:bodyPr>
          <a:lstStyle/>
          <a:p>
            <a:pPr algn="ctr"/>
            <a:r>
              <a:rPr lang="he-IL" sz="2400" b="1">
                <a:latin typeface="Calibri (Body)"/>
                <a:ea typeface="Calibri Light"/>
                <a:cs typeface="Calibri Light"/>
              </a:rPr>
              <a:t>Controller FSM</a:t>
            </a:r>
            <a:endParaRPr lang="he-IL" sz="2400">
              <a:latin typeface="Calibri (Body)"/>
              <a:ea typeface="Calibri Light"/>
              <a:cs typeface="Calibri Light"/>
            </a:endParaRPr>
          </a:p>
        </p:txBody>
      </p:sp>
      <p:pic>
        <p:nvPicPr>
          <p:cNvPr id="5" name="Picture 4" descr="A black and white screen with white circles&#10;&#10;Description automatically generated">
            <a:extLst>
              <a:ext uri="{FF2B5EF4-FFF2-40B4-BE49-F238E27FC236}">
                <a16:creationId xmlns:a16="http://schemas.microsoft.com/office/drawing/2014/main" id="{3BAED1FC-E7B9-2964-F6AF-C5ED94D49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53" y="377687"/>
            <a:ext cx="10688960" cy="6480313"/>
          </a:xfrm>
          <a:prstGeom prst="rect">
            <a:avLst/>
          </a:prstGeom>
        </p:spPr>
      </p:pic>
    </p:spTree>
    <p:extLst>
      <p:ext uri="{BB962C8B-B14F-4D97-AF65-F5344CB8AC3E}">
        <p14:creationId xmlns:p14="http://schemas.microsoft.com/office/powerpoint/2010/main" val="2359581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5771-6458-8A73-45FA-99AD686A4D47}"/>
              </a:ext>
            </a:extLst>
          </p:cNvPr>
          <p:cNvSpPr>
            <a:spLocks noGrp="1"/>
          </p:cNvSpPr>
          <p:nvPr>
            <p:ph type="title"/>
          </p:nvPr>
        </p:nvSpPr>
        <p:spPr>
          <a:xfrm>
            <a:off x="726141" y="241860"/>
            <a:ext cx="10515600" cy="1325563"/>
          </a:xfrm>
        </p:spPr>
        <p:txBody>
          <a:bodyPr>
            <a:noAutofit/>
          </a:bodyPr>
          <a:lstStyle/>
          <a:p>
            <a:pPr algn="ctr"/>
            <a:r>
              <a:rPr lang="en-US" sz="3200" b="1">
                <a:latin typeface="Calibri (Body)"/>
              </a:rPr>
              <a:t>Murmur FSM</a:t>
            </a:r>
            <a:br>
              <a:rPr lang="en-US" sz="3200" b="1">
                <a:latin typeface="Calibri (Body)"/>
              </a:rPr>
            </a:br>
            <a:r>
              <a:rPr lang="en-US" sz="2000" b="1">
                <a:latin typeface="Calibri (Body)"/>
              </a:rPr>
              <a:t>(for 128 bit input)</a:t>
            </a:r>
            <a:br>
              <a:rPr lang="en-IL" sz="2400" b="1">
                <a:latin typeface="Calibri (Body)"/>
              </a:rPr>
            </a:br>
            <a:endParaRPr lang="he-IL" sz="2400">
              <a:latin typeface="Calibri (Body)"/>
              <a:ea typeface="Calibri Light"/>
              <a:cs typeface="Calibri Light"/>
            </a:endParaRPr>
          </a:p>
        </p:txBody>
      </p:sp>
      <p:pic>
        <p:nvPicPr>
          <p:cNvPr id="4" name="Content Placeholder 18" descr="A black background with white circles&#10;&#10;Description automatically generated">
            <a:extLst>
              <a:ext uri="{FF2B5EF4-FFF2-40B4-BE49-F238E27FC236}">
                <a16:creationId xmlns:a16="http://schemas.microsoft.com/office/drawing/2014/main" id="{BDD3696A-4D8A-D5EC-2A60-E2E879B9B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988" y="1233768"/>
            <a:ext cx="9978008" cy="5624232"/>
          </a:xfrm>
        </p:spPr>
      </p:pic>
    </p:spTree>
    <p:extLst>
      <p:ext uri="{BB962C8B-B14F-4D97-AF65-F5344CB8AC3E}">
        <p14:creationId xmlns:p14="http://schemas.microsoft.com/office/powerpoint/2010/main" val="3917872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F6670CB-7FD0-97E2-A85B-7F96AC803710}"/>
              </a:ext>
            </a:extLst>
          </p:cNvPr>
          <p:cNvSpPr>
            <a:spLocks noGrp="1"/>
          </p:cNvSpPr>
          <p:nvPr>
            <p:ph type="title"/>
          </p:nvPr>
        </p:nvSpPr>
        <p:spPr>
          <a:xfrm>
            <a:off x="703730" y="-4669"/>
            <a:ext cx="10515600" cy="1325563"/>
          </a:xfrm>
        </p:spPr>
        <p:txBody>
          <a:bodyPr>
            <a:normAutofit/>
          </a:bodyPr>
          <a:lstStyle/>
          <a:p>
            <a:pPr algn="ctr"/>
            <a:r>
              <a:rPr lang="en-US" sz="3200" b="1" err="1">
                <a:latin typeface="Calibri (Body)"/>
              </a:rPr>
              <a:t>HashKmers</a:t>
            </a:r>
            <a:r>
              <a:rPr lang="en-US" sz="3200" b="1">
                <a:latin typeface="Calibri (Body)"/>
              </a:rPr>
              <a:t> FSM</a:t>
            </a:r>
            <a:r>
              <a:rPr lang="en-US" sz="4000" b="1">
                <a:latin typeface="Calibri (Body)"/>
              </a:rPr>
              <a:t> </a:t>
            </a:r>
            <a:r>
              <a:rPr lang="en-US" sz="4000" b="1">
                <a:latin typeface="Calibri Light"/>
                <a:ea typeface="Calibri Light"/>
                <a:cs typeface="Calibri Light"/>
              </a:rPr>
              <a:t>​</a:t>
            </a:r>
            <a:br>
              <a:rPr lang="en-US" sz="4000" b="1">
                <a:latin typeface="Calibri Light"/>
                <a:ea typeface="Calibri Light"/>
                <a:cs typeface="Calibri Light"/>
              </a:rPr>
            </a:br>
            <a:r>
              <a:rPr lang="en-US" sz="4000" b="1">
                <a:latin typeface="Calibri Light"/>
                <a:ea typeface="Calibri Light"/>
                <a:cs typeface="Calibri Light"/>
              </a:rPr>
              <a:t>​</a:t>
            </a:r>
            <a:endParaRPr lang="he-IL" sz="4000" b="1">
              <a:ea typeface="Calibri Light"/>
              <a:cs typeface="Calibri Light"/>
            </a:endParaRPr>
          </a:p>
        </p:txBody>
      </p:sp>
      <p:pic>
        <p:nvPicPr>
          <p:cNvPr id="4" name="מציין מיקום תוכן 3" descr="תמונה שמכילה טקסט, עיגול, צילום מסך, תרשים&#10;&#10;התיאור נוצר באופן אוטומטי">
            <a:extLst>
              <a:ext uri="{FF2B5EF4-FFF2-40B4-BE49-F238E27FC236}">
                <a16:creationId xmlns:a16="http://schemas.microsoft.com/office/drawing/2014/main" id="{6C7D0781-6484-76F5-45E1-14F77CB09914}"/>
              </a:ext>
            </a:extLst>
          </p:cNvPr>
          <p:cNvPicPr>
            <a:picLocks noGrp="1" noChangeAspect="1"/>
          </p:cNvPicPr>
          <p:nvPr>
            <p:ph idx="1"/>
          </p:nvPr>
        </p:nvPicPr>
        <p:blipFill>
          <a:blip r:embed="rId2"/>
          <a:stretch>
            <a:fillRect/>
          </a:stretch>
        </p:blipFill>
        <p:spPr>
          <a:xfrm>
            <a:off x="1551617" y="906743"/>
            <a:ext cx="9380118" cy="6200308"/>
          </a:xfrm>
        </p:spPr>
      </p:pic>
    </p:spTree>
    <p:extLst>
      <p:ext uri="{BB962C8B-B14F-4D97-AF65-F5344CB8AC3E}">
        <p14:creationId xmlns:p14="http://schemas.microsoft.com/office/powerpoint/2010/main" val="1454375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517117-E3B0-E5F2-1F22-D49F786A2EA7}"/>
              </a:ext>
            </a:extLst>
          </p:cNvPr>
          <p:cNvSpPr>
            <a:spLocks noGrp="1"/>
          </p:cNvSpPr>
          <p:nvPr>
            <p:ph type="title"/>
          </p:nvPr>
        </p:nvSpPr>
        <p:spPr/>
        <p:txBody>
          <a:bodyPr/>
          <a:lstStyle/>
          <a:p>
            <a:pPr algn="l" rtl="0"/>
            <a:r>
              <a:rPr lang="en-US" sz="2400" b="1" u="sng" kern="1200">
                <a:solidFill>
                  <a:schemeClr val="bg1"/>
                </a:solidFill>
                <a:latin typeface="Calibri"/>
                <a:ea typeface="+mn-ea"/>
                <a:cs typeface="+mn-cs"/>
              </a:rPr>
              <a:t>Murmur FSM</a:t>
            </a:r>
          </a:p>
          <a:p>
            <a:pPr algn="l" rtl="0"/>
            <a:r>
              <a:rPr lang="en-US" sz="1800" b="1" u="sng" kern="1200">
                <a:solidFill>
                  <a:schemeClr val="bg1"/>
                </a:solidFill>
                <a:latin typeface="Calibri"/>
                <a:ea typeface="+mn-ea"/>
                <a:cs typeface="+mn-cs"/>
              </a:rPr>
              <a:t>(for 32 bit input)</a:t>
            </a:r>
          </a:p>
        </p:txBody>
      </p:sp>
      <p:pic>
        <p:nvPicPr>
          <p:cNvPr id="6" name="מציין מיקום תוכן 5" descr="תמונה שמכילה עיגול, צילום מסך, טקסט, תרשים&#10;&#10;התיאור נוצר באופן אוטומטי">
            <a:extLst>
              <a:ext uri="{FF2B5EF4-FFF2-40B4-BE49-F238E27FC236}">
                <a16:creationId xmlns:a16="http://schemas.microsoft.com/office/drawing/2014/main" id="{94196DC5-CD6F-06D2-2985-9C5E48739AB9}"/>
              </a:ext>
            </a:extLst>
          </p:cNvPr>
          <p:cNvPicPr>
            <a:picLocks noGrp="1" noChangeAspect="1"/>
          </p:cNvPicPr>
          <p:nvPr>
            <p:ph idx="1"/>
          </p:nvPr>
        </p:nvPicPr>
        <p:blipFill>
          <a:blip r:embed="rId2"/>
          <a:stretch>
            <a:fillRect/>
          </a:stretch>
        </p:blipFill>
        <p:spPr>
          <a:xfrm>
            <a:off x="513230" y="1681970"/>
            <a:ext cx="11378452" cy="4436942"/>
          </a:xfrm>
        </p:spPr>
      </p:pic>
      <p:sp>
        <p:nvSpPr>
          <p:cNvPr id="5" name="תיבת טקסט 4">
            <a:extLst>
              <a:ext uri="{FF2B5EF4-FFF2-40B4-BE49-F238E27FC236}">
                <a16:creationId xmlns:a16="http://schemas.microsoft.com/office/drawing/2014/main" id="{EF0C29F7-83EB-CD84-E1C0-CB0D4AD6E424}"/>
              </a:ext>
            </a:extLst>
          </p:cNvPr>
          <p:cNvSpPr txBox="1"/>
          <p:nvPr/>
        </p:nvSpPr>
        <p:spPr>
          <a:xfrm>
            <a:off x="4612341" y="51547"/>
            <a:ext cx="3796552" cy="1323439"/>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en-US" sz="3200" b="1">
                <a:solidFill>
                  <a:srgbClr val="000000"/>
                </a:solidFill>
              </a:rPr>
              <a:t>Murmur FSM</a:t>
            </a:r>
            <a:endParaRPr lang="en-US" sz="3200" b="1">
              <a:solidFill>
                <a:srgbClr val="000000"/>
              </a:solidFill>
              <a:ea typeface="Calibri"/>
              <a:cs typeface="Calibri"/>
            </a:endParaRPr>
          </a:p>
          <a:p>
            <a:r>
              <a:rPr lang="en-US" sz="2400" b="1">
                <a:solidFill>
                  <a:srgbClr val="000000"/>
                </a:solidFill>
              </a:rPr>
              <a:t>(for 32 bit input)</a:t>
            </a:r>
            <a:endParaRPr lang="en-US" sz="2400" b="1">
              <a:solidFill>
                <a:srgbClr val="000000"/>
              </a:solidFill>
              <a:ea typeface="Calibri"/>
              <a:cs typeface="Calibri"/>
            </a:endParaRPr>
          </a:p>
          <a:p>
            <a:endParaRPr lang="he-IL" sz="2400">
              <a:solidFill>
                <a:srgbClr val="000000"/>
              </a:solidFill>
              <a:ea typeface="Calibri"/>
              <a:cs typeface="Arial"/>
            </a:endParaRPr>
          </a:p>
        </p:txBody>
      </p:sp>
    </p:spTree>
    <p:extLst>
      <p:ext uri="{BB962C8B-B14F-4D97-AF65-F5344CB8AC3E}">
        <p14:creationId xmlns:p14="http://schemas.microsoft.com/office/powerpoint/2010/main" val="35393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8" descr="1,554 Genome Sequencing Stock Photos, Pictures &amp; Royalty-Free Images -  iStock">
            <a:extLst>
              <a:ext uri="{FF2B5EF4-FFF2-40B4-BE49-F238E27FC236}">
                <a16:creationId xmlns:a16="http://schemas.microsoft.com/office/drawing/2014/main" id="{C6D1ECBA-1A4E-E1C2-2A8C-90341F4D26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extLst>
            <a:ext uri="{909E8E84-426E-40DD-AFC4-6F175D3DCCD1}">
              <a14:hiddenFill xmlns:a14="http://schemas.microsoft.com/office/drawing/2010/main">
                <a:solidFill>
                  <a:srgbClr val="FFFFFF"/>
                </a:solidFill>
              </a14:hiddenFill>
            </a:ext>
          </a:extLst>
        </p:spPr>
      </p:pic>
      <p:sp>
        <p:nvSpPr>
          <p:cNvPr id="14"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9FC4B6-193C-D643-3578-A31115B4633F}"/>
              </a:ext>
            </a:extLst>
          </p:cNvPr>
          <p:cNvSpPr>
            <a:spLocks noGrp="1"/>
          </p:cNvSpPr>
          <p:nvPr>
            <p:ph type="title"/>
          </p:nvPr>
        </p:nvSpPr>
        <p:spPr>
          <a:xfrm>
            <a:off x="838200" y="365125"/>
            <a:ext cx="10515600" cy="1325563"/>
          </a:xfrm>
        </p:spPr>
        <p:txBody>
          <a:bodyPr>
            <a:normAutofit/>
          </a:bodyPr>
          <a:lstStyle/>
          <a:p>
            <a:r>
              <a:rPr lang="en-US" dirty="0">
                <a:effectLst>
                  <a:outerShdw blurRad="38100" dist="38100" dir="2700000" algn="tl">
                    <a:srgbClr val="000000">
                      <a:alpha val="43137"/>
                    </a:srgbClr>
                  </a:outerShdw>
                </a:effectLst>
                <a:latin typeface="Calibri (Body)"/>
              </a:rPr>
              <a:t>Background and motivation</a:t>
            </a:r>
            <a:endParaRPr lang="en-IL" dirty="0">
              <a:effectLst>
                <a:outerShdw blurRad="38100" dist="38100" dir="2700000" algn="tl">
                  <a:srgbClr val="000000">
                    <a:alpha val="43137"/>
                  </a:srgbClr>
                </a:outerShdw>
              </a:effectLst>
              <a:latin typeface="Calibri (Body)"/>
            </a:endParaRPr>
          </a:p>
        </p:txBody>
      </p:sp>
      <p:sp>
        <p:nvSpPr>
          <p:cNvPr id="3" name="Content Placeholder 2">
            <a:extLst>
              <a:ext uri="{FF2B5EF4-FFF2-40B4-BE49-F238E27FC236}">
                <a16:creationId xmlns:a16="http://schemas.microsoft.com/office/drawing/2014/main" id="{A6B82C8C-B4A4-160E-66BC-52C9870A9D07}"/>
              </a:ext>
            </a:extLst>
          </p:cNvPr>
          <p:cNvSpPr>
            <a:spLocks noGrp="1"/>
          </p:cNvSpPr>
          <p:nvPr>
            <p:ph idx="1"/>
          </p:nvPr>
        </p:nvSpPr>
        <p:spPr>
          <a:xfrm>
            <a:off x="838200" y="1421296"/>
            <a:ext cx="10515600" cy="5436694"/>
          </a:xfrm>
        </p:spPr>
        <p:txBody>
          <a:bodyPr>
            <a:normAutofit/>
          </a:bodyPr>
          <a:lstStyle/>
          <a:p>
            <a:r>
              <a:rPr lang="en-US" sz="2400" b="1" dirty="0">
                <a:effectLst/>
                <a:latin typeface="Calibri" panose="020F0502020204030204" pitchFamily="34" charset="0"/>
                <a:ea typeface="Yu Mincho" panose="02020400000000000000" pitchFamily="18" charset="-128"/>
                <a:cs typeface="Arial" panose="020B0604020202020204" pitchFamily="34" charset="0"/>
              </a:rPr>
              <a:t>The motivation:</a:t>
            </a:r>
          </a:p>
          <a:p>
            <a:pPr marL="0" indent="0">
              <a:buNone/>
            </a:pPr>
            <a:r>
              <a:rPr lang="en-US" sz="2400" dirty="0">
                <a:latin typeface="Calibri" panose="020F0502020204030204" pitchFamily="34" charset="0"/>
                <a:ea typeface="Yu Mincho" panose="02020400000000000000" pitchFamily="18" charset="-128"/>
                <a:cs typeface="Arial" panose="020B0604020202020204" pitchFamily="34" charset="0"/>
              </a:rPr>
              <a:t>Fo</a:t>
            </a:r>
            <a:r>
              <a:rPr lang="en-US" sz="2400" dirty="0">
                <a:effectLst/>
                <a:latin typeface="Calibri" panose="020F0502020204030204" pitchFamily="34" charset="0"/>
                <a:ea typeface="Yu Mincho" panose="02020400000000000000" pitchFamily="18" charset="-128"/>
                <a:cs typeface="Arial" panose="020B0604020202020204" pitchFamily="34" charset="0"/>
              </a:rPr>
              <a:t>r building a hardware accelerator for LSH </a:t>
            </a:r>
            <a:r>
              <a:rPr lang="en-US" sz="2400" dirty="0" err="1">
                <a:effectLst/>
                <a:latin typeface="Calibri" panose="020F0502020204030204" pitchFamily="34" charset="0"/>
                <a:ea typeface="Yu Mincho" panose="02020400000000000000" pitchFamily="18" charset="-128"/>
                <a:cs typeface="Arial" panose="020B0604020202020204" pitchFamily="34" charset="0"/>
              </a:rPr>
              <a:t>MinHash</a:t>
            </a:r>
            <a:r>
              <a:rPr lang="en-US" sz="2400" dirty="0">
                <a:effectLst/>
                <a:latin typeface="Calibri" panose="020F0502020204030204" pitchFamily="34" charset="0"/>
                <a:ea typeface="Yu Mincho" panose="02020400000000000000" pitchFamily="18" charset="-128"/>
                <a:cs typeface="Arial" panose="020B0604020202020204" pitchFamily="34" charset="0"/>
              </a:rPr>
              <a:t> is the need for faster, more scalable, and energy-efficient solutions in data processing.</a:t>
            </a:r>
          </a:p>
          <a:p>
            <a:pPr marL="0" indent="0">
              <a:buNone/>
            </a:pPr>
            <a:r>
              <a:rPr lang="en-US" sz="2400" dirty="0">
                <a:latin typeface="Calibri" panose="020F0502020204030204" pitchFamily="34" charset="0"/>
                <a:ea typeface="Yu Mincho" panose="02020400000000000000" pitchFamily="18" charset="-128"/>
                <a:cs typeface="Arial" panose="020B0604020202020204" pitchFamily="34" charset="0"/>
              </a:rPr>
              <a:t>Due to the large number of reads produced by modern high-throughput sequencing technologies and the rapidly increasing number of available reference genomes corresponding software tools suffer from either long runtimes, large memory requirements or low accuracy such as Kraken and CLARK.</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US" sz="20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IL" sz="1500" b="1" kern="1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IL" sz="1500" dirty="0"/>
          </a:p>
        </p:txBody>
      </p:sp>
    </p:spTree>
    <p:extLst>
      <p:ext uri="{BB962C8B-B14F-4D97-AF65-F5344CB8AC3E}">
        <p14:creationId xmlns:p14="http://schemas.microsoft.com/office/powerpoint/2010/main" val="165112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5AB59F1-18BF-883C-5604-95EA028097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effectLst>
                  <a:outerShdw blurRad="38100" dist="38100" dir="2700000" algn="tl">
                    <a:srgbClr val="000000">
                      <a:alpha val="43137"/>
                    </a:srgbClr>
                  </a:outerShdw>
                </a:effectLst>
                <a:latin typeface="+mj-lt"/>
                <a:ea typeface="+mj-ea"/>
                <a:cs typeface="+mj-cs"/>
              </a:rPr>
              <a:t>Test bench</a:t>
            </a:r>
          </a:p>
        </p:txBody>
      </p:sp>
      <p:pic>
        <p:nvPicPr>
          <p:cNvPr id="7" name="Picture 6" descr="A green text on a white background&#10;&#10;Description automatically generated">
            <a:extLst>
              <a:ext uri="{FF2B5EF4-FFF2-40B4-BE49-F238E27FC236}">
                <a16:creationId xmlns:a16="http://schemas.microsoft.com/office/drawing/2014/main" id="{F940DA8E-66E7-57B5-4940-1C0A40B09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32" y="1769165"/>
            <a:ext cx="11400182" cy="2621774"/>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ACBF6DDC-50AA-E0C0-F00D-5524B2BC4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69165"/>
            <a:ext cx="12157042" cy="4788567"/>
          </a:xfrm>
          <a:prstGeom prst="rect">
            <a:avLst/>
          </a:prstGeom>
        </p:spPr>
      </p:pic>
    </p:spTree>
    <p:extLst>
      <p:ext uri="{BB962C8B-B14F-4D97-AF65-F5344CB8AC3E}">
        <p14:creationId xmlns:p14="http://schemas.microsoft.com/office/powerpoint/2010/main" val="366593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5AB59F1-18BF-883C-5604-95EA028097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effectLst>
                  <a:outerShdw blurRad="38100" dist="38100" dir="2700000" algn="tl">
                    <a:srgbClr val="000000">
                      <a:alpha val="43137"/>
                    </a:srgbClr>
                  </a:outerShdw>
                </a:effectLst>
                <a:latin typeface="+mj-lt"/>
                <a:ea typeface="+mj-ea"/>
                <a:cs typeface="+mj-cs"/>
              </a:rPr>
              <a:t>Test bench</a:t>
            </a:r>
          </a:p>
        </p:txBody>
      </p:sp>
      <p:pic>
        <p:nvPicPr>
          <p:cNvPr id="5" name="Picture 4" descr="A close-up of a computer screen&#10;&#10;Description automatically generated">
            <a:extLst>
              <a:ext uri="{FF2B5EF4-FFF2-40B4-BE49-F238E27FC236}">
                <a16:creationId xmlns:a16="http://schemas.microsoft.com/office/drawing/2014/main" id="{70C958A3-AF44-362D-5CCB-CE991CA18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199663"/>
            <a:ext cx="10905066" cy="2889172"/>
          </a:xfrm>
          <a:prstGeom prst="rect">
            <a:avLst/>
          </a:prstGeom>
        </p:spPr>
      </p:pic>
    </p:spTree>
    <p:extLst>
      <p:ext uri="{BB962C8B-B14F-4D97-AF65-F5344CB8AC3E}">
        <p14:creationId xmlns:p14="http://schemas.microsoft.com/office/powerpoint/2010/main" val="2580213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A692-4F3D-8E9C-18BA-DDEE20AF8845}"/>
              </a:ext>
            </a:extLst>
          </p:cNvPr>
          <p:cNvSpPr>
            <a:spLocks noGrp="1"/>
          </p:cNvSpPr>
          <p:nvPr>
            <p:ph type="title"/>
          </p:nvPr>
        </p:nvSpPr>
        <p:spPr>
          <a:xfrm>
            <a:off x="838200" y="373105"/>
            <a:ext cx="10515600" cy="1325563"/>
          </a:xfrm>
        </p:spPr>
        <p:txBody>
          <a:bodyPr/>
          <a:lstStyle/>
          <a:p>
            <a:pPr algn="ctr"/>
            <a:r>
              <a:rPr lang="en-US" sz="4000" b="1">
                <a:effectLst>
                  <a:outerShdw blurRad="38100" dist="38100" dir="2700000" algn="tl">
                    <a:srgbClr val="000000">
                      <a:alpha val="43137"/>
                    </a:srgbClr>
                  </a:outerShdw>
                </a:effectLst>
                <a:latin typeface="Calibri (Body)"/>
              </a:rPr>
              <a:t>Simulations</a:t>
            </a:r>
            <a:r>
              <a:rPr lang="en-US" b="1">
                <a:effectLst>
                  <a:outerShdw blurRad="38100" dist="38100" dir="2700000" algn="tl">
                    <a:srgbClr val="000000">
                      <a:alpha val="43137"/>
                    </a:srgbClr>
                  </a:outerShdw>
                </a:effectLst>
              </a:rPr>
              <a:t> </a:t>
            </a:r>
            <a:endParaRPr lang="en-IL" b="1">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3C1212A6-D88F-F17D-5340-7B4F012CD55E}"/>
              </a:ext>
            </a:extLst>
          </p:cNvPr>
          <p:cNvSpPr txBox="1"/>
          <p:nvPr/>
        </p:nvSpPr>
        <p:spPr>
          <a:xfrm>
            <a:off x="238125" y="1816849"/>
            <a:ext cx="6708711" cy="523220"/>
          </a:xfrm>
          <a:prstGeom prst="rect">
            <a:avLst/>
          </a:prstGeom>
          <a:noFill/>
        </p:spPr>
        <p:txBody>
          <a:bodyPr wrap="square" rtlCol="0">
            <a:spAutoFit/>
          </a:bodyPr>
          <a:lstStyle/>
          <a:p>
            <a:pPr marL="342900" indent="-342900">
              <a:buFont typeface="Arial" panose="020B0604020202020204" pitchFamily="34" charset="0"/>
              <a:buChar char="•"/>
            </a:pPr>
            <a:r>
              <a:rPr lang="en-US" sz="2800" b="1"/>
              <a:t>Windows division</a:t>
            </a:r>
          </a:p>
        </p:txBody>
      </p:sp>
      <p:pic>
        <p:nvPicPr>
          <p:cNvPr id="12" name="Picture 11">
            <a:extLst>
              <a:ext uri="{FF2B5EF4-FFF2-40B4-BE49-F238E27FC236}">
                <a16:creationId xmlns:a16="http://schemas.microsoft.com/office/drawing/2014/main" id="{A11EFB57-7C44-8594-E4A5-F1BE1C21B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 y="2576431"/>
            <a:ext cx="11715750" cy="1552035"/>
          </a:xfrm>
          <a:prstGeom prst="rect">
            <a:avLst/>
          </a:prstGeom>
        </p:spPr>
      </p:pic>
      <p:sp>
        <p:nvSpPr>
          <p:cNvPr id="4" name="Left Bracket 3">
            <a:extLst>
              <a:ext uri="{FF2B5EF4-FFF2-40B4-BE49-F238E27FC236}">
                <a16:creationId xmlns:a16="http://schemas.microsoft.com/office/drawing/2014/main" id="{D3A9683D-C6C3-84D9-6434-76F885AE8481}"/>
              </a:ext>
            </a:extLst>
          </p:cNvPr>
          <p:cNvSpPr/>
          <p:nvPr/>
        </p:nvSpPr>
        <p:spPr>
          <a:xfrm rot="16200000">
            <a:off x="4778052" y="2344512"/>
            <a:ext cx="195942" cy="2971798"/>
          </a:xfrm>
          <a:prstGeom prst="leftBracket">
            <a:avLst/>
          </a:prstGeom>
          <a:ln w="57150"/>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L"/>
          </a:p>
        </p:txBody>
      </p:sp>
    </p:spTree>
    <p:extLst>
      <p:ext uri="{BB962C8B-B14F-4D97-AF65-F5344CB8AC3E}">
        <p14:creationId xmlns:p14="http://schemas.microsoft.com/office/powerpoint/2010/main" val="392369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67DC3-7E89-9CDE-16B5-DF6E9A85A9DC}"/>
              </a:ext>
            </a:extLst>
          </p:cNvPr>
          <p:cNvSpPr txBox="1"/>
          <p:nvPr/>
        </p:nvSpPr>
        <p:spPr>
          <a:xfrm>
            <a:off x="231034" y="1531995"/>
            <a:ext cx="6708711" cy="523220"/>
          </a:xfrm>
          <a:prstGeom prst="rect">
            <a:avLst/>
          </a:prstGeom>
          <a:noFill/>
        </p:spPr>
        <p:txBody>
          <a:bodyPr wrap="square" rtlCol="0">
            <a:spAutoFit/>
          </a:bodyPr>
          <a:lstStyle/>
          <a:p>
            <a:pPr marL="342900" indent="-342900">
              <a:buFont typeface="Arial" panose="020B0604020202020204" pitchFamily="34" charset="0"/>
              <a:buChar char="•"/>
            </a:pPr>
            <a:r>
              <a:rPr lang="en-US" sz="2800" b="1" err="1"/>
              <a:t>HashKmers</a:t>
            </a:r>
            <a:endParaRPr lang="en-US" sz="2800" b="1"/>
          </a:p>
        </p:txBody>
      </p:sp>
      <p:pic>
        <p:nvPicPr>
          <p:cNvPr id="6" name="Picture 5">
            <a:extLst>
              <a:ext uri="{FF2B5EF4-FFF2-40B4-BE49-F238E27FC236}">
                <a16:creationId xmlns:a16="http://schemas.microsoft.com/office/drawing/2014/main" id="{E554F435-A347-87DB-03D1-48A613E25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76500"/>
            <a:ext cx="12192000" cy="1905000"/>
          </a:xfrm>
          <a:prstGeom prst="rect">
            <a:avLst/>
          </a:prstGeom>
        </p:spPr>
      </p:pic>
    </p:spTree>
    <p:extLst>
      <p:ext uri="{BB962C8B-B14F-4D97-AF65-F5344CB8AC3E}">
        <p14:creationId xmlns:p14="http://schemas.microsoft.com/office/powerpoint/2010/main" val="2020487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FC2486-5D3E-A3F2-03E4-E68420904FF5}"/>
              </a:ext>
            </a:extLst>
          </p:cNvPr>
          <p:cNvSpPr txBox="1"/>
          <p:nvPr/>
        </p:nvSpPr>
        <p:spPr>
          <a:xfrm>
            <a:off x="578303" y="525574"/>
            <a:ext cx="6708711" cy="523220"/>
          </a:xfrm>
          <a:prstGeom prst="rect">
            <a:avLst/>
          </a:prstGeom>
          <a:noFill/>
        </p:spPr>
        <p:txBody>
          <a:bodyPr wrap="square" rtlCol="0">
            <a:spAutoFit/>
          </a:bodyPr>
          <a:lstStyle/>
          <a:p>
            <a:pPr marL="342900" indent="-342900">
              <a:buFont typeface="Arial" panose="020B0604020202020204" pitchFamily="34" charset="0"/>
              <a:buChar char="•"/>
            </a:pPr>
            <a:r>
              <a:rPr lang="en-US" sz="2800" b="1"/>
              <a:t>Controller</a:t>
            </a:r>
            <a:r>
              <a:rPr lang="en-US" sz="2400" b="1"/>
              <a:t> </a:t>
            </a:r>
          </a:p>
        </p:txBody>
      </p:sp>
      <p:pic>
        <p:nvPicPr>
          <p:cNvPr id="6" name="Picture 5" descr="A screenshot of a computer&#10;&#10;Description automatically generated">
            <a:extLst>
              <a:ext uri="{FF2B5EF4-FFF2-40B4-BE49-F238E27FC236}">
                <a16:creationId xmlns:a16="http://schemas.microsoft.com/office/drawing/2014/main" id="{32C7891F-FE59-A775-EDD6-F5F600B21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8432"/>
            <a:ext cx="12192000" cy="2856096"/>
          </a:xfrm>
          <a:prstGeom prst="rect">
            <a:avLst/>
          </a:prstGeom>
        </p:spPr>
      </p:pic>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F3C3034B-D934-31E1-9603-ADB4858319B0}"/>
                  </a:ext>
                </a:extLst>
              </p:cNvPr>
              <p:cNvGraphicFramePr>
                <a:graphicFrameLocks noChangeAspect="1"/>
              </p:cNvGraphicFramePr>
              <p:nvPr/>
            </p:nvGraphicFramePr>
            <p:xfrm>
              <a:off x="5104850" y="4732318"/>
              <a:ext cx="1746867" cy="982613"/>
            </p:xfrm>
            <a:graphic>
              <a:graphicData uri="http://schemas.microsoft.com/office/powerpoint/2016/slidezoom">
                <pslz:sldZm>
                  <pslz:sldZmObj sldId="286" cId="3528183108">
                    <pslz:zmPr id="{CD384DFF-AFF0-43E2-9261-DB414A3542DD}" returnToParent="0" transitionDur="1000">
                      <p166:blipFill xmlns:p166="http://schemas.microsoft.com/office/powerpoint/2016/6/main">
                        <a:blip r:embed="rId3"/>
                        <a:stretch>
                          <a:fillRect/>
                        </a:stretch>
                      </p166:blipFill>
                      <p166:spPr xmlns:p166="http://schemas.microsoft.com/office/powerpoint/2016/6/main">
                        <a:xfrm>
                          <a:off x="0" y="0"/>
                          <a:ext cx="1746867" cy="982613"/>
                        </a:xfrm>
                        <a:prstGeom prst="rect">
                          <a:avLst/>
                        </a:prstGeom>
                        <a:ln>
                          <a:noFill/>
                        </a:ln>
                        <a:effectLst>
                          <a:outerShdw blurRad="190500" algn="tl" rotWithShape="0">
                            <a:srgbClr val="000000">
                              <a:alpha val="70000"/>
                            </a:srgbClr>
                          </a:outerShdw>
                        </a:effectLst>
                      </p166:spPr>
                    </pslz:zmPr>
                  </pslz:sldZmObj>
                </pslz:sldZm>
              </a:graphicData>
            </a:graphic>
          </p:graphicFrame>
        </mc:Choice>
        <mc:Fallback xmlns="">
          <p:pic>
            <p:nvPicPr>
              <p:cNvPr id="13" name="Slide Zoom 12">
                <a:extLst>
                  <a:ext uri="{FF2B5EF4-FFF2-40B4-BE49-F238E27FC236}">
                    <a16:creationId xmlns:a16="http://schemas.microsoft.com/office/drawing/2014/main" id="{F3C3034B-D934-31E1-9603-ADB4858319B0}"/>
                  </a:ext>
                </a:extLst>
              </p:cNvPr>
              <p:cNvPicPr>
                <a:picLocks noGrp="1" noRot="1" noChangeAspect="1" noMove="1" noResize="1" noEditPoints="1" noAdjustHandles="1" noChangeArrowheads="1" noChangeShapeType="1"/>
              </p:cNvPicPr>
              <p:nvPr/>
            </p:nvPicPr>
            <p:blipFill>
              <a:blip r:embed="rId4"/>
              <a:stretch>
                <a:fillRect/>
              </a:stretch>
            </p:blipFill>
            <p:spPr>
              <a:xfrm>
                <a:off x="5104850" y="4732318"/>
                <a:ext cx="1746867" cy="982613"/>
              </a:xfrm>
              <a:prstGeom prst="rect">
                <a:avLst/>
              </a:prstGeom>
              <a:ln>
                <a:noFill/>
              </a:ln>
              <a:effectLst>
                <a:outerShdw blurRad="190500" algn="tl" rotWithShape="0">
                  <a:srgbClr val="000000">
                    <a:alpha val="70000"/>
                  </a:srgbClr>
                </a:outerShdw>
              </a:effectLst>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8394891D-8EA6-5BAF-0474-364FC0C8A16B}"/>
                  </a:ext>
                </a:extLst>
              </p:cNvPr>
              <p:cNvGraphicFramePr>
                <a:graphicFrameLocks noChangeAspect="1"/>
              </p:cNvGraphicFramePr>
              <p:nvPr/>
            </p:nvGraphicFramePr>
            <p:xfrm>
              <a:off x="8781305" y="4732318"/>
              <a:ext cx="1746867" cy="982613"/>
            </p:xfrm>
            <a:graphic>
              <a:graphicData uri="http://schemas.microsoft.com/office/powerpoint/2016/slidezoom">
                <pslz:sldZm>
                  <pslz:sldZmObj sldId="287" cId="1941613972">
                    <pslz:zmPr id="{3795D115-DA23-43A1-8EEF-3A2A8CD30C78}" returnToParent="0" transitionDur="1000">
                      <p166:blipFill xmlns:p166="http://schemas.microsoft.com/office/powerpoint/2016/6/main">
                        <a:blip r:embed="rId5"/>
                        <a:stretch>
                          <a:fillRect/>
                        </a:stretch>
                      </p166:blipFill>
                      <p166:spPr xmlns:p166="http://schemas.microsoft.com/office/powerpoint/2016/6/main">
                        <a:xfrm>
                          <a:off x="0" y="0"/>
                          <a:ext cx="1746867" cy="982613"/>
                        </a:xfrm>
                        <a:prstGeom prst="rect">
                          <a:avLst/>
                        </a:prstGeom>
                        <a:ln>
                          <a:noFill/>
                        </a:ln>
                        <a:effectLst>
                          <a:outerShdw blurRad="190500" algn="tl" rotWithShape="0">
                            <a:srgbClr val="000000">
                              <a:alpha val="70000"/>
                            </a:srgbClr>
                          </a:outerShdw>
                        </a:effectLst>
                      </p166:spPr>
                    </pslz:zmPr>
                  </pslz:sldZmObj>
                </pslz:sldZm>
              </a:graphicData>
            </a:graphic>
          </p:graphicFrame>
        </mc:Choice>
        <mc:Fallback xmlns="">
          <p:pic>
            <p:nvPicPr>
              <p:cNvPr id="15" name="Slide Zoom 14">
                <a:extLst>
                  <a:ext uri="{FF2B5EF4-FFF2-40B4-BE49-F238E27FC236}">
                    <a16:creationId xmlns:a16="http://schemas.microsoft.com/office/drawing/2014/main" id="{8394891D-8EA6-5BAF-0474-364FC0C8A16B}"/>
                  </a:ext>
                </a:extLst>
              </p:cNvPr>
              <p:cNvPicPr>
                <a:picLocks noGrp="1" noRot="1" noChangeAspect="1" noMove="1" noResize="1" noEditPoints="1" noAdjustHandles="1" noChangeArrowheads="1" noChangeShapeType="1"/>
              </p:cNvPicPr>
              <p:nvPr/>
            </p:nvPicPr>
            <p:blipFill>
              <a:blip r:embed="rId6"/>
              <a:stretch>
                <a:fillRect/>
              </a:stretch>
            </p:blipFill>
            <p:spPr>
              <a:xfrm>
                <a:off x="8781305" y="4732318"/>
                <a:ext cx="1746867" cy="982613"/>
              </a:xfrm>
              <a:prstGeom prst="rect">
                <a:avLst/>
              </a:prstGeom>
              <a:ln>
                <a:noFill/>
              </a:ln>
              <a:effectLst>
                <a:outerShdw blurRad="190500" algn="tl" rotWithShape="0">
                  <a:srgbClr val="000000">
                    <a:alpha val="70000"/>
                  </a:srgbClr>
                </a:outerShdw>
              </a:effectLst>
            </p:spPr>
          </p:pic>
        </mc:Fallback>
      </mc:AlternateContent>
      <p:cxnSp>
        <p:nvCxnSpPr>
          <p:cNvPr id="20" name="Connector: Curved 19">
            <a:extLst>
              <a:ext uri="{FF2B5EF4-FFF2-40B4-BE49-F238E27FC236}">
                <a16:creationId xmlns:a16="http://schemas.microsoft.com/office/drawing/2014/main" id="{C925CF9D-8F98-0483-3A10-334EBEF2B161}"/>
              </a:ext>
            </a:extLst>
          </p:cNvPr>
          <p:cNvCxnSpPr/>
          <p:nvPr/>
        </p:nvCxnSpPr>
        <p:spPr>
          <a:xfrm rot="5400000" flipH="1" flipV="1">
            <a:off x="6804044" y="4196651"/>
            <a:ext cx="701996" cy="557751"/>
          </a:xfrm>
          <a:prstGeom prst="curvedConnector3">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1" name="Connector: Curved 20">
            <a:extLst>
              <a:ext uri="{FF2B5EF4-FFF2-40B4-BE49-F238E27FC236}">
                <a16:creationId xmlns:a16="http://schemas.microsoft.com/office/drawing/2014/main" id="{423D5E62-FF1E-E0A2-F4CD-A5E519E88600}"/>
              </a:ext>
            </a:extLst>
          </p:cNvPr>
          <p:cNvCxnSpPr>
            <a:cxnSpLocks/>
          </p:cNvCxnSpPr>
          <p:nvPr/>
        </p:nvCxnSpPr>
        <p:spPr>
          <a:xfrm rot="16200000" flipV="1">
            <a:off x="8143967" y="4204115"/>
            <a:ext cx="701996" cy="542823"/>
          </a:xfrm>
          <a:prstGeom prst="curvedConnector3">
            <a:avLst>
              <a:gd name="adj1" fmla="val 4597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07654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computer&#10;&#10;Description automatically generated">
            <a:extLst>
              <a:ext uri="{FF2B5EF4-FFF2-40B4-BE49-F238E27FC236}">
                <a16:creationId xmlns:a16="http://schemas.microsoft.com/office/drawing/2014/main" id="{423E160E-DD50-2D42-66B0-8A085B44E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5822"/>
            <a:ext cx="12128596" cy="3237201"/>
          </a:xfrm>
          <a:prstGeom prst="rect">
            <a:avLst/>
          </a:prstGeom>
        </p:spPr>
      </p:pic>
      <p:sp>
        <p:nvSpPr>
          <p:cNvPr id="9" name="Arrow: Right 8">
            <a:hlinkClick r:id="rId3" action="ppaction://hlinksldjump"/>
            <a:extLst>
              <a:ext uri="{FF2B5EF4-FFF2-40B4-BE49-F238E27FC236}">
                <a16:creationId xmlns:a16="http://schemas.microsoft.com/office/drawing/2014/main" id="{F7207E56-B298-BDEF-B409-602EB5296253}"/>
              </a:ext>
            </a:extLst>
          </p:cNvPr>
          <p:cNvSpPr/>
          <p:nvPr/>
        </p:nvSpPr>
        <p:spPr>
          <a:xfrm flipH="1">
            <a:off x="150828" y="6020334"/>
            <a:ext cx="1291473" cy="63498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a:t>controller</a:t>
            </a:r>
            <a:endParaRPr lang="en-IL"/>
          </a:p>
        </p:txBody>
      </p:sp>
    </p:spTree>
    <p:extLst>
      <p:ext uri="{BB962C8B-B14F-4D97-AF65-F5344CB8AC3E}">
        <p14:creationId xmlns:p14="http://schemas.microsoft.com/office/powerpoint/2010/main" val="3528183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blue and green lines&#10;&#10;Description automatically generated">
            <a:extLst>
              <a:ext uri="{FF2B5EF4-FFF2-40B4-BE49-F238E27FC236}">
                <a16:creationId xmlns:a16="http://schemas.microsoft.com/office/drawing/2014/main" id="{B0220802-FD7C-F5F5-495E-7A69E8C7A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7"/>
            <a:ext cx="12192000" cy="3189425"/>
          </a:xfrm>
          <a:prstGeom prst="rect">
            <a:avLst/>
          </a:prstGeom>
        </p:spPr>
      </p:pic>
      <p:sp>
        <p:nvSpPr>
          <p:cNvPr id="8" name="Arrow: Right 7">
            <a:hlinkClick r:id="rId3" action="ppaction://hlinksldjump"/>
            <a:extLst>
              <a:ext uri="{FF2B5EF4-FFF2-40B4-BE49-F238E27FC236}">
                <a16:creationId xmlns:a16="http://schemas.microsoft.com/office/drawing/2014/main" id="{A5A70842-F700-A02E-6465-895E586B2F57}"/>
              </a:ext>
            </a:extLst>
          </p:cNvPr>
          <p:cNvSpPr/>
          <p:nvPr/>
        </p:nvSpPr>
        <p:spPr>
          <a:xfrm flipH="1">
            <a:off x="150828" y="6020334"/>
            <a:ext cx="1291473" cy="63498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a:t>controller</a:t>
            </a:r>
            <a:endParaRPr lang="en-IL"/>
          </a:p>
        </p:txBody>
      </p:sp>
    </p:spTree>
    <p:extLst>
      <p:ext uri="{BB962C8B-B14F-4D97-AF65-F5344CB8AC3E}">
        <p14:creationId xmlns:p14="http://schemas.microsoft.com/office/powerpoint/2010/main" val="1941613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91BEC-0225-374E-C2BB-505A875AEBA2}"/>
              </a:ext>
            </a:extLst>
          </p:cNvPr>
          <p:cNvSpPr>
            <a:spLocks noGrp="1"/>
          </p:cNvSpPr>
          <p:nvPr>
            <p:ph type="title"/>
          </p:nvPr>
        </p:nvSpPr>
        <p:spPr>
          <a:xfrm>
            <a:off x="552450" y="528435"/>
            <a:ext cx="10515600" cy="1133499"/>
          </a:xfrm>
        </p:spPr>
        <p:txBody>
          <a:bodyPr>
            <a:normAutofit/>
          </a:bodyPr>
          <a:lstStyle/>
          <a:p>
            <a:pPr algn="ctr"/>
            <a:r>
              <a:rPr lang="en-US" sz="4800">
                <a:effectLst>
                  <a:outerShdw blurRad="38100" dist="38100" dir="2700000" algn="tl">
                    <a:srgbClr val="000000">
                      <a:alpha val="43137"/>
                    </a:srgbClr>
                  </a:outerShdw>
                </a:effectLst>
                <a:latin typeface="Calibri (Body)"/>
              </a:rPr>
              <a:t>Bug and its solution</a:t>
            </a:r>
            <a:endParaRPr lang="en-IL" sz="4800">
              <a:effectLst>
                <a:outerShdw blurRad="38100" dist="38100" dir="2700000" algn="tl">
                  <a:srgbClr val="000000">
                    <a:alpha val="43137"/>
                  </a:srgbClr>
                </a:outerShdw>
              </a:effectLst>
              <a:latin typeface="Calibri (Body)"/>
            </a:endParaRPr>
          </a:p>
        </p:txBody>
      </p:sp>
      <p:pic>
        <p:nvPicPr>
          <p:cNvPr id="4" name="Picture 3" descr="A screenshot of a computer&#10;&#10;Description automatically generated">
            <a:extLst>
              <a:ext uri="{FF2B5EF4-FFF2-40B4-BE49-F238E27FC236}">
                <a16:creationId xmlns:a16="http://schemas.microsoft.com/office/drawing/2014/main" id="{04C19CAC-0121-DD2E-9D3A-87C3ECB26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15" y="1876102"/>
            <a:ext cx="12007320" cy="3319964"/>
          </a:xfrm>
          <a:prstGeom prst="rect">
            <a:avLst/>
          </a:prstGeom>
        </p:spPr>
      </p:pic>
      <p:sp>
        <p:nvSpPr>
          <p:cNvPr id="5" name="Rectangle 4">
            <a:extLst>
              <a:ext uri="{FF2B5EF4-FFF2-40B4-BE49-F238E27FC236}">
                <a16:creationId xmlns:a16="http://schemas.microsoft.com/office/drawing/2014/main" id="{492E5BA2-EC00-3BC8-F7D2-1B9E73B308D7}"/>
              </a:ext>
            </a:extLst>
          </p:cNvPr>
          <p:cNvSpPr/>
          <p:nvPr/>
        </p:nvSpPr>
        <p:spPr>
          <a:xfrm>
            <a:off x="8336949" y="2847417"/>
            <a:ext cx="3761186" cy="310535"/>
          </a:xfrm>
          <a:prstGeom prst="rect">
            <a:avLst/>
          </a:prstGeom>
          <a:noFill/>
          <a:ln w="5715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L">
              <a:solidFill>
                <a:schemeClr val="accent4"/>
              </a:solidFill>
            </a:endParaRPr>
          </a:p>
        </p:txBody>
      </p:sp>
    </p:spTree>
    <p:extLst>
      <p:ext uri="{BB962C8B-B14F-4D97-AF65-F5344CB8AC3E}">
        <p14:creationId xmlns:p14="http://schemas.microsoft.com/office/powerpoint/2010/main" val="3749539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program&#10;&#10;Description automatically generated">
            <a:extLst>
              <a:ext uri="{FF2B5EF4-FFF2-40B4-BE49-F238E27FC236}">
                <a16:creationId xmlns:a16="http://schemas.microsoft.com/office/drawing/2014/main" id="{705E86B1-5ABB-BF92-D0E2-7840555D6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51" y="1816503"/>
            <a:ext cx="5176160" cy="3364582"/>
          </a:xfrm>
          <a:prstGeom prst="rect">
            <a:avLst/>
          </a:prstGeom>
        </p:spPr>
      </p:pic>
      <p:sp>
        <p:nvSpPr>
          <p:cNvPr id="5" name="Title 1">
            <a:extLst>
              <a:ext uri="{FF2B5EF4-FFF2-40B4-BE49-F238E27FC236}">
                <a16:creationId xmlns:a16="http://schemas.microsoft.com/office/drawing/2014/main" id="{615E481B-C334-59FF-1B07-FABFC04A4E33}"/>
              </a:ext>
            </a:extLst>
          </p:cNvPr>
          <p:cNvSpPr txBox="1">
            <a:spLocks/>
          </p:cNvSpPr>
          <p:nvPr/>
        </p:nvSpPr>
        <p:spPr>
          <a:xfrm>
            <a:off x="241451" y="396273"/>
            <a:ext cx="3456384" cy="1440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000" b="1">
                <a:solidFill>
                  <a:schemeClr val="tx1"/>
                </a:solidFill>
                <a:latin typeface="Calibri (Body)"/>
              </a:rPr>
              <a:t>The bug in the code:</a:t>
            </a:r>
            <a:endParaRPr lang="en-IL" sz="2000" b="1">
              <a:solidFill>
                <a:schemeClr val="tx1"/>
              </a:solidFill>
              <a:latin typeface="Calibri (Body)"/>
            </a:endParaRPr>
          </a:p>
        </p:txBody>
      </p:sp>
      <p:pic>
        <p:nvPicPr>
          <p:cNvPr id="6" name="Picture 5" descr="A screenshot of a computer program&#10;&#10;Description automatically generated">
            <a:extLst>
              <a:ext uri="{FF2B5EF4-FFF2-40B4-BE49-F238E27FC236}">
                <a16:creationId xmlns:a16="http://schemas.microsoft.com/office/drawing/2014/main" id="{D2DDD917-10D4-BF59-2F92-46F9AD8D9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7297" y="1836433"/>
            <a:ext cx="5754703" cy="3094831"/>
          </a:xfrm>
          <a:prstGeom prst="rect">
            <a:avLst/>
          </a:prstGeom>
        </p:spPr>
      </p:pic>
      <p:sp>
        <p:nvSpPr>
          <p:cNvPr id="7" name="Title 1">
            <a:extLst>
              <a:ext uri="{FF2B5EF4-FFF2-40B4-BE49-F238E27FC236}">
                <a16:creationId xmlns:a16="http://schemas.microsoft.com/office/drawing/2014/main" id="{40ED88E5-7731-55B2-86FD-C682849902F4}"/>
              </a:ext>
            </a:extLst>
          </p:cNvPr>
          <p:cNvSpPr txBox="1">
            <a:spLocks/>
          </p:cNvSpPr>
          <p:nvPr/>
        </p:nvSpPr>
        <p:spPr>
          <a:xfrm>
            <a:off x="6437297" y="964003"/>
            <a:ext cx="4744144" cy="8525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000" b="1">
                <a:solidFill>
                  <a:schemeClr val="tx1"/>
                </a:solidFill>
                <a:latin typeface="Calibri (Body)"/>
              </a:rPr>
              <a:t>Fix:</a:t>
            </a:r>
            <a:endParaRPr lang="en-IL" sz="2000" b="1">
              <a:solidFill>
                <a:schemeClr val="tx1"/>
              </a:solidFill>
              <a:latin typeface="Calibri (Body)"/>
            </a:endParaRPr>
          </a:p>
        </p:txBody>
      </p:sp>
      <p:sp>
        <p:nvSpPr>
          <p:cNvPr id="8" name="TextBox 7">
            <a:extLst>
              <a:ext uri="{FF2B5EF4-FFF2-40B4-BE49-F238E27FC236}">
                <a16:creationId xmlns:a16="http://schemas.microsoft.com/office/drawing/2014/main" id="{0A930218-B304-590A-15E9-4C4A1D53A613}"/>
              </a:ext>
            </a:extLst>
          </p:cNvPr>
          <p:cNvSpPr txBox="1"/>
          <p:nvPr/>
        </p:nvSpPr>
        <p:spPr>
          <a:xfrm>
            <a:off x="4253982" y="219631"/>
            <a:ext cx="8172450" cy="769441"/>
          </a:xfrm>
          <a:prstGeom prst="rect">
            <a:avLst/>
          </a:prstGeom>
          <a:noFill/>
        </p:spPr>
        <p:txBody>
          <a:bodyPr wrap="square" rtlCol="0">
            <a:spAutoFit/>
          </a:bodyPr>
          <a:lstStyle/>
          <a:p>
            <a:r>
              <a:rPr lang="en-US" sz="4400">
                <a:effectLst>
                  <a:outerShdw blurRad="38100" dist="38100" dir="2700000" algn="tl">
                    <a:srgbClr val="000000">
                      <a:alpha val="43137"/>
                    </a:srgbClr>
                  </a:outerShdw>
                </a:effectLst>
              </a:rPr>
              <a:t>Description </a:t>
            </a:r>
            <a:endParaRPr lang="en-IL" sz="44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41859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BF334993-67B5-A18B-E325-8C559EAE6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2009775"/>
            <a:ext cx="11753850" cy="3038475"/>
          </a:xfrm>
          <a:prstGeom prst="rect">
            <a:avLst/>
          </a:prstGeom>
        </p:spPr>
      </p:pic>
      <p:sp>
        <p:nvSpPr>
          <p:cNvPr id="5" name="Rectangle 4">
            <a:extLst>
              <a:ext uri="{FF2B5EF4-FFF2-40B4-BE49-F238E27FC236}">
                <a16:creationId xmlns:a16="http://schemas.microsoft.com/office/drawing/2014/main" id="{0B6E1B85-7F1D-28F9-0452-F40AA4CE0223}"/>
              </a:ext>
            </a:extLst>
          </p:cNvPr>
          <p:cNvSpPr/>
          <p:nvPr/>
        </p:nvSpPr>
        <p:spPr>
          <a:xfrm>
            <a:off x="8096250" y="2574429"/>
            <a:ext cx="3829050" cy="360040"/>
          </a:xfrm>
          <a:prstGeom prst="rect">
            <a:avLst/>
          </a:prstGeom>
          <a:noFill/>
          <a:ln w="5715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L"/>
          </a:p>
        </p:txBody>
      </p:sp>
      <p:sp>
        <p:nvSpPr>
          <p:cNvPr id="6" name="Title 5">
            <a:extLst>
              <a:ext uri="{FF2B5EF4-FFF2-40B4-BE49-F238E27FC236}">
                <a16:creationId xmlns:a16="http://schemas.microsoft.com/office/drawing/2014/main" id="{BCB83303-5423-9CEF-5773-C8633E4D2DB9}"/>
              </a:ext>
            </a:extLst>
          </p:cNvPr>
          <p:cNvSpPr>
            <a:spLocks noGrp="1"/>
          </p:cNvSpPr>
          <p:nvPr>
            <p:ph type="title"/>
          </p:nvPr>
        </p:nvSpPr>
        <p:spPr/>
        <p:txBody>
          <a:bodyPr/>
          <a:lstStyle/>
          <a:p>
            <a:endParaRPr lang="en-IL"/>
          </a:p>
        </p:txBody>
      </p:sp>
    </p:spTree>
    <p:extLst>
      <p:ext uri="{BB962C8B-B14F-4D97-AF65-F5344CB8AC3E}">
        <p14:creationId xmlns:p14="http://schemas.microsoft.com/office/powerpoint/2010/main" val="1183544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8" descr="1,554 Genome Sequencing Stock Photos, Pictures &amp; Royalty-Free Images -  iStock">
            <a:extLst>
              <a:ext uri="{FF2B5EF4-FFF2-40B4-BE49-F238E27FC236}">
                <a16:creationId xmlns:a16="http://schemas.microsoft.com/office/drawing/2014/main" id="{C6D1ECBA-1A4E-E1C2-2A8C-90341F4D26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extLst>
            <a:ext uri="{909E8E84-426E-40DD-AFC4-6F175D3DCCD1}">
              <a14:hiddenFill xmlns:a14="http://schemas.microsoft.com/office/drawing/2010/main">
                <a:solidFill>
                  <a:srgbClr val="FFFFFF"/>
                </a:solidFill>
              </a14:hiddenFill>
            </a:ext>
          </a:extLst>
        </p:spPr>
      </p:pic>
      <p:sp>
        <p:nvSpPr>
          <p:cNvPr id="14"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9FC4B6-193C-D643-3578-A31115B4633F}"/>
              </a:ext>
            </a:extLst>
          </p:cNvPr>
          <p:cNvSpPr>
            <a:spLocks noGrp="1"/>
          </p:cNvSpPr>
          <p:nvPr>
            <p:ph type="title"/>
          </p:nvPr>
        </p:nvSpPr>
        <p:spPr>
          <a:xfrm>
            <a:off x="838200" y="365125"/>
            <a:ext cx="10515600" cy="1325563"/>
          </a:xfrm>
        </p:spPr>
        <p:txBody>
          <a:bodyPr>
            <a:normAutofit/>
          </a:bodyPr>
          <a:lstStyle/>
          <a:p>
            <a:r>
              <a:rPr lang="en-US">
                <a:effectLst>
                  <a:outerShdw blurRad="38100" dist="38100" dir="2700000" algn="tl">
                    <a:srgbClr val="000000">
                      <a:alpha val="43137"/>
                    </a:srgbClr>
                  </a:outerShdw>
                </a:effectLst>
                <a:latin typeface="Calibri (Body)"/>
              </a:rPr>
              <a:t>Background and motivation</a:t>
            </a:r>
            <a:endParaRPr lang="en-IL">
              <a:effectLst>
                <a:outerShdw blurRad="38100" dist="38100" dir="2700000" algn="tl">
                  <a:srgbClr val="000000">
                    <a:alpha val="43137"/>
                  </a:srgbClr>
                </a:outerShdw>
              </a:effectLst>
              <a:latin typeface="Calibri (Body)"/>
            </a:endParaRPr>
          </a:p>
        </p:txBody>
      </p:sp>
      <p:sp>
        <p:nvSpPr>
          <p:cNvPr id="3" name="Content Placeholder 2">
            <a:extLst>
              <a:ext uri="{FF2B5EF4-FFF2-40B4-BE49-F238E27FC236}">
                <a16:creationId xmlns:a16="http://schemas.microsoft.com/office/drawing/2014/main" id="{A6B82C8C-B4A4-160E-66BC-52C9870A9D07}"/>
              </a:ext>
            </a:extLst>
          </p:cNvPr>
          <p:cNvSpPr>
            <a:spLocks noGrp="1"/>
          </p:cNvSpPr>
          <p:nvPr>
            <p:ph idx="1"/>
          </p:nvPr>
        </p:nvSpPr>
        <p:spPr>
          <a:xfrm>
            <a:off x="838200" y="1126328"/>
            <a:ext cx="10515600" cy="5436694"/>
          </a:xfrm>
        </p:spPr>
        <p:txBody>
          <a:bodyPr>
            <a:normAutofit/>
          </a:bodyPr>
          <a:lstStyle/>
          <a:p>
            <a:pPr marL="0" indent="0">
              <a:buNone/>
            </a:pPr>
            <a:endParaRPr lang="en-US" sz="2000" dirty="0">
              <a:effectLst/>
              <a:latin typeface="Calibri" panose="020F0502020204030204" pitchFamily="34" charset="0"/>
              <a:ea typeface="Yu Mincho" panose="02020400000000000000" pitchFamily="18" charset="-128"/>
              <a:cs typeface="Arial" panose="020B0604020202020204" pitchFamily="34" charset="0"/>
            </a:endParaRPr>
          </a:p>
          <a:p>
            <a:r>
              <a:rPr lang="en-US" sz="2400" b="1" kern="100" dirty="0">
                <a:effectLst/>
                <a:ea typeface="Yu Gothic Light" panose="020B0300000000000000" pitchFamily="34" charset="-128"/>
                <a:cs typeface="Times New Roman" panose="02020603050405020304" pitchFamily="18" charset="0"/>
              </a:rPr>
              <a:t>DNA sequence classification</a:t>
            </a:r>
            <a:r>
              <a:rPr lang="en-US" sz="2400" b="1" kern="100" dirty="0">
                <a:ea typeface="Yu Mincho" panose="02020400000000000000" pitchFamily="18" charset="-128"/>
                <a:cs typeface="Arial" panose="020B0604020202020204" pitchFamily="34" charset="0"/>
              </a:rPr>
              <a:t>:</a:t>
            </a:r>
          </a:p>
          <a:p>
            <a:pPr marL="0" indent="0">
              <a:buNone/>
            </a:pPr>
            <a:r>
              <a:rPr lang="en-US" sz="2000" kern="100" dirty="0">
                <a:effectLst/>
                <a:latin typeface="Calibri" panose="020F0502020204030204" pitchFamily="34" charset="0"/>
                <a:ea typeface="Yu Mincho" panose="02020400000000000000" pitchFamily="18" charset="-128"/>
                <a:cs typeface="Arial" panose="020B0604020202020204" pitchFamily="34" charset="0"/>
              </a:rPr>
              <a:t>Classification is used to predict the category of items with unknown labels based on data derived from a training set. They work well with discrete variables or categorical data, acting as the perfect solution for </a:t>
            </a:r>
            <a:r>
              <a:rPr lang="en-US" sz="2000" kern="100" dirty="0" err="1">
                <a:effectLst/>
                <a:latin typeface="Calibri" panose="020F0502020204030204" pitchFamily="34" charset="0"/>
                <a:ea typeface="Yu Mincho" panose="02020400000000000000" pitchFamily="18" charset="-128"/>
                <a:cs typeface="Arial" panose="020B0604020202020204" pitchFamily="34" charset="0"/>
              </a:rPr>
              <a:t>analysing</a:t>
            </a:r>
            <a:r>
              <a:rPr lang="en-US" sz="2000" kern="100" dirty="0">
                <a:effectLst/>
                <a:latin typeface="Calibri" panose="020F0502020204030204" pitchFamily="34" charset="0"/>
                <a:ea typeface="Yu Mincho" panose="02020400000000000000" pitchFamily="18" charset="-128"/>
                <a:cs typeface="Arial" panose="020B0604020202020204" pitchFamily="34" charset="0"/>
              </a:rPr>
              <a:t> DNA data. Classification can help assist in gene identification in DNA molecules.</a:t>
            </a:r>
          </a:p>
          <a:p>
            <a:pPr marL="0" indent="0">
              <a:buNone/>
            </a:pPr>
            <a:r>
              <a:rPr lang="en-US" sz="2000" dirty="0">
                <a:latin typeface="Söhne"/>
              </a:rPr>
              <a:t>Despite the significant advancements in sequencing technologies, there are several challenges and limitations that create bottlenecks in the sequencing workflow:</a:t>
            </a:r>
          </a:p>
          <a:p>
            <a:pPr marL="457200" indent="-457200">
              <a:buFont typeface="+mj-lt"/>
              <a:buAutoNum type="arabicPeriod"/>
            </a:pPr>
            <a:r>
              <a:rPr lang="en-US" sz="2000" dirty="0">
                <a:latin typeface="Söhne"/>
              </a:rPr>
              <a:t> Throughput and speed </a:t>
            </a:r>
          </a:p>
          <a:p>
            <a:pPr marL="457200" indent="-457200">
              <a:buFont typeface="+mj-lt"/>
              <a:buAutoNum type="arabicPeriod"/>
            </a:pPr>
            <a:r>
              <a:rPr lang="en-US" sz="2000" dirty="0">
                <a:latin typeface="Söhne"/>
              </a:rPr>
              <a:t>Data Processing and Analysis </a:t>
            </a:r>
          </a:p>
          <a:p>
            <a:pPr marL="457200" indent="-457200">
              <a:buFont typeface="+mj-lt"/>
              <a:buAutoNum type="arabicPeriod"/>
            </a:pPr>
            <a:r>
              <a:rPr lang="en-US" sz="2000" dirty="0">
                <a:latin typeface="Söhne"/>
              </a:rPr>
              <a:t> Accuracy and Error Correction.</a:t>
            </a:r>
            <a:endParaRPr lang="en-US" sz="2000" kern="100" dirty="0">
              <a:effectLst/>
              <a:latin typeface="Calibri" panose="020F0502020204030204" pitchFamily="34" charset="0"/>
              <a:ea typeface="Yu Mincho" panose="02020400000000000000" pitchFamily="18" charset="-128"/>
              <a:cs typeface="Arial" panose="020B0604020202020204" pitchFamily="34" charset="0"/>
            </a:endParaRPr>
          </a:p>
          <a:p>
            <a:endParaRPr lang="en-IL" sz="1500" b="1" kern="1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IL" sz="1500" dirty="0"/>
          </a:p>
        </p:txBody>
      </p:sp>
    </p:spTree>
    <p:extLst>
      <p:ext uri="{BB962C8B-B14F-4D97-AF65-F5344CB8AC3E}">
        <p14:creationId xmlns:p14="http://schemas.microsoft.com/office/powerpoint/2010/main" val="232112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6C7D-3C19-5F20-A90B-5F65F2B4EA71}"/>
              </a:ext>
            </a:extLst>
          </p:cNvPr>
          <p:cNvSpPr>
            <a:spLocks noGrp="1"/>
          </p:cNvSpPr>
          <p:nvPr>
            <p:ph type="title"/>
          </p:nvPr>
        </p:nvSpPr>
        <p:spPr/>
        <p:txBody>
          <a:bodyPr/>
          <a:lstStyle/>
          <a:p>
            <a:r>
              <a:rPr lang="en-US" dirty="0"/>
              <a:t>Calculate hardware simulation runtime:</a:t>
            </a:r>
            <a:endParaRPr lang="en-IL" dirty="0"/>
          </a:p>
        </p:txBody>
      </p:sp>
      <p:pic>
        <p:nvPicPr>
          <p:cNvPr id="5" name="Content Placeholder 4">
            <a:extLst>
              <a:ext uri="{FF2B5EF4-FFF2-40B4-BE49-F238E27FC236}">
                <a16:creationId xmlns:a16="http://schemas.microsoft.com/office/drawing/2014/main" id="{0D3CFE42-133F-A17E-F356-C4BD4A7732FB}"/>
              </a:ext>
            </a:extLst>
          </p:cNvPr>
          <p:cNvPicPr>
            <a:picLocks noGrp="1" noChangeAspect="1"/>
          </p:cNvPicPr>
          <p:nvPr>
            <p:ph idx="1"/>
          </p:nvPr>
        </p:nvPicPr>
        <p:blipFill>
          <a:blip r:embed="rId2"/>
          <a:stretch>
            <a:fillRect/>
          </a:stretch>
        </p:blipFill>
        <p:spPr>
          <a:xfrm>
            <a:off x="838200" y="1690688"/>
            <a:ext cx="10778976" cy="2694745"/>
          </a:xfrm>
        </p:spPr>
      </p:pic>
      <p:sp>
        <p:nvSpPr>
          <p:cNvPr id="6" name="Rectangle 5">
            <a:extLst>
              <a:ext uri="{FF2B5EF4-FFF2-40B4-BE49-F238E27FC236}">
                <a16:creationId xmlns:a16="http://schemas.microsoft.com/office/drawing/2014/main" id="{05A5997E-2779-4769-6A7C-1A4CAE6103F5}"/>
              </a:ext>
            </a:extLst>
          </p:cNvPr>
          <p:cNvSpPr/>
          <p:nvPr/>
        </p:nvSpPr>
        <p:spPr>
          <a:xfrm>
            <a:off x="1042219" y="3016251"/>
            <a:ext cx="7511846" cy="661014"/>
          </a:xfrm>
          <a:prstGeom prst="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L"/>
          </a:p>
        </p:txBody>
      </p:sp>
      <p:sp>
        <p:nvSpPr>
          <p:cNvPr id="7" name="TextBox 6">
            <a:extLst>
              <a:ext uri="{FF2B5EF4-FFF2-40B4-BE49-F238E27FC236}">
                <a16:creationId xmlns:a16="http://schemas.microsoft.com/office/drawing/2014/main" id="{1B22E0D8-AE47-C89B-2862-DEF601113317}"/>
              </a:ext>
            </a:extLst>
          </p:cNvPr>
          <p:cNvSpPr txBox="1"/>
          <p:nvPr/>
        </p:nvSpPr>
        <p:spPr>
          <a:xfrm>
            <a:off x="8758084" y="3162092"/>
            <a:ext cx="1828800" cy="369332"/>
          </a:xfrm>
          <a:prstGeom prst="rect">
            <a:avLst/>
          </a:prstGeom>
          <a:noFill/>
        </p:spPr>
        <p:txBody>
          <a:bodyPr wrap="square" rtlCol="0">
            <a:spAutoFit/>
          </a:bodyPr>
          <a:lstStyle/>
          <a:p>
            <a:r>
              <a:rPr lang="en-US" dirty="0"/>
              <a:t>=&gt; T=9.8ns</a:t>
            </a:r>
            <a:endParaRPr lang="en-US" sz="1800" kern="1200" dirty="0">
              <a:solidFill>
                <a:schemeClr val="tx1"/>
              </a:solidFill>
              <a:latin typeface="+mn-lt"/>
              <a:ea typeface="+mn-ea"/>
              <a:cs typeface="+mn-cs"/>
            </a:endParaRPr>
          </a:p>
        </p:txBody>
      </p:sp>
      <p:sp>
        <p:nvSpPr>
          <p:cNvPr id="8" name="TextBox 7">
            <a:extLst>
              <a:ext uri="{FF2B5EF4-FFF2-40B4-BE49-F238E27FC236}">
                <a16:creationId xmlns:a16="http://schemas.microsoft.com/office/drawing/2014/main" id="{158B9B57-2234-4BD4-AF83-C6618C776123}"/>
              </a:ext>
            </a:extLst>
          </p:cNvPr>
          <p:cNvSpPr txBox="1"/>
          <p:nvPr/>
        </p:nvSpPr>
        <p:spPr>
          <a:xfrm>
            <a:off x="838200" y="4404217"/>
            <a:ext cx="10186220" cy="670600"/>
          </a:xfrm>
          <a:prstGeom prst="rect">
            <a:avLst/>
          </a:prstGeom>
          <a:noFill/>
        </p:spPr>
        <p:txBody>
          <a:bodyPr wrap="square" rtlCol="0">
            <a:spAutoFit/>
          </a:bodyPr>
          <a:lstStyle/>
          <a:p>
            <a:r>
              <a:rPr lang="en-US" sz="1800" kern="1200" dirty="0">
                <a:solidFill>
                  <a:schemeClr val="tx1"/>
                </a:solidFill>
                <a:latin typeface="+mn-lt"/>
                <a:ea typeface="+mn-ea"/>
                <a:cs typeface="+mn-cs"/>
              </a:rPr>
              <a:t>From the waveform we calculated the cycles we need to classify </a:t>
            </a:r>
            <a:r>
              <a:rPr lang="en-US" dirty="0"/>
              <a:t>one </a:t>
            </a:r>
            <a:r>
              <a:rPr lang="en-US" sz="1800" kern="1200" dirty="0">
                <a:solidFill>
                  <a:schemeClr val="tx1"/>
                </a:solidFill>
                <a:latin typeface="+mn-lt"/>
                <a:ea typeface="+mn-ea"/>
                <a:cs typeface="+mn-cs"/>
              </a:rPr>
              <a:t>read, from when </a:t>
            </a:r>
            <a:r>
              <a:rPr lang="en-US" sz="1800" kern="1200" dirty="0" err="1">
                <a:solidFill>
                  <a:schemeClr val="tx1"/>
                </a:solidFill>
                <a:latin typeface="+mn-lt"/>
                <a:ea typeface="+mn-ea"/>
                <a:cs typeface="+mn-cs"/>
              </a:rPr>
              <a:t>isonline</a:t>
            </a:r>
            <a:r>
              <a:rPr lang="en-US" sz="1800" kern="1200" dirty="0">
                <a:solidFill>
                  <a:schemeClr val="tx1"/>
                </a:solidFill>
                <a:latin typeface="+mn-lt"/>
                <a:ea typeface="+mn-ea"/>
                <a:cs typeface="+mn-cs"/>
              </a:rPr>
              <a:t> rises to 1 until hit rises to 1.</a:t>
            </a:r>
          </a:p>
        </p:txBody>
      </p:sp>
      <p:sp>
        <p:nvSpPr>
          <p:cNvPr id="3" name="Rectangle 2">
            <a:extLst>
              <a:ext uri="{FF2B5EF4-FFF2-40B4-BE49-F238E27FC236}">
                <a16:creationId xmlns:a16="http://schemas.microsoft.com/office/drawing/2014/main" id="{C3874ADA-6CEA-1C8D-2A0D-45215AE0CDF9}"/>
              </a:ext>
            </a:extLst>
          </p:cNvPr>
          <p:cNvSpPr/>
          <p:nvPr/>
        </p:nvSpPr>
        <p:spPr>
          <a:xfrm>
            <a:off x="1042219" y="1818968"/>
            <a:ext cx="7511846" cy="245806"/>
          </a:xfrm>
          <a:prstGeom prst="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L"/>
          </a:p>
        </p:txBody>
      </p:sp>
    </p:spTree>
    <p:extLst>
      <p:ext uri="{BB962C8B-B14F-4D97-AF65-F5344CB8AC3E}">
        <p14:creationId xmlns:p14="http://schemas.microsoft.com/office/powerpoint/2010/main" val="4140081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C8F2-9C8A-BC3E-F861-4AC2E7D1C3D0}"/>
              </a:ext>
            </a:extLst>
          </p:cNvPr>
          <p:cNvSpPr>
            <a:spLocks noGrp="1"/>
          </p:cNvSpPr>
          <p:nvPr>
            <p:ph type="title"/>
          </p:nvPr>
        </p:nvSpPr>
        <p:spPr/>
        <p:txBody>
          <a:bodyPr/>
          <a:lstStyle/>
          <a:p>
            <a:r>
              <a:rPr lang="en-US" dirty="0"/>
              <a:t>Calculate hardware simulation runtime:</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73059B-F8B5-2189-7CEF-9EDB015C873A}"/>
                  </a:ext>
                </a:extLst>
              </p:cNvPr>
              <p:cNvSpPr>
                <a:spLocks noGrp="1"/>
              </p:cNvSpPr>
              <p:nvPr>
                <p:ph idx="1"/>
              </p:nvPr>
            </p:nvSpPr>
            <p:spPr>
              <a:xfrm>
                <a:off x="659296" y="1139825"/>
                <a:ext cx="10515600" cy="4351338"/>
              </a:xfrm>
            </p:spPr>
            <p:txBody>
              <a:bodyPr/>
              <a:lstStyle/>
              <a:p>
                <a:pPr marL="0" indent="0">
                  <a:buNone/>
                </a:pPr>
                <a:endParaRPr lang="en-US" b="0"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𝑐𝑦𝑐𝑙𝑒𝑠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𝑐𝑦𝑐𝑙𝑒𝑠</m:t>
                          </m:r>
                        </m:num>
                        <m:den>
                          <m:r>
                            <a:rPr lang="en-US" b="0" i="1" smtClean="0">
                              <a:latin typeface="Cambria Math" panose="02040503050406030204" pitchFamily="18" charset="0"/>
                            </a:rPr>
                            <m:t>𝑜𝑛𝑒</m:t>
                          </m:r>
                          <m:r>
                            <a:rPr lang="en-US" b="0" i="1" smtClean="0">
                              <a:latin typeface="Cambria Math" panose="02040503050406030204" pitchFamily="18" charset="0"/>
                            </a:rPr>
                            <m:t> </m:t>
                          </m:r>
                          <m:r>
                            <a:rPr lang="en-US" b="0" i="1" smtClean="0">
                              <a:latin typeface="Cambria Math" panose="02040503050406030204" pitchFamily="18" charset="0"/>
                            </a:rPr>
                            <m:t>𝑐𝑦𝑐𝑙𝑒</m:t>
                          </m:r>
                        </m:den>
                      </m:f>
                      <m:r>
                        <a:rPr lang="en-US" b="0" i="0" smtClean="0">
                          <a:latin typeface="Cambria Math" panose="02040503050406030204" pitchFamily="18" charset="0"/>
                        </a:rPr>
                        <m:t>=523</m:t>
                      </m:r>
                    </m:oMath>
                  </m:oMathPara>
                </a14:m>
                <a:endParaRPr lang="en-US" b="0"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𝑇𝑖𝑚𝑒</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𝑐𝑦𝑐𝑙𝑒𝑠</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=523∙9.8</m:t>
                      </m:r>
                      <m:r>
                        <a:rPr lang="en-US" b="0" i="1" smtClean="0">
                          <a:latin typeface="Cambria Math" panose="02040503050406030204" pitchFamily="18" charset="0"/>
                          <a:ea typeface="Cambria Math" panose="02040503050406030204" pitchFamily="18" charset="0"/>
                        </a:rPr>
                        <m:t>𝑛𝑠𝑒𝑐</m:t>
                      </m:r>
                      <m:r>
                        <a:rPr lang="en-US" b="0" i="1" smtClean="0">
                          <a:latin typeface="Cambria Math" panose="02040503050406030204" pitchFamily="18" charset="0"/>
                          <a:ea typeface="Cambria Math" panose="02040503050406030204" pitchFamily="18" charset="0"/>
                        </a:rPr>
                        <m:t>=5.12∙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−6</m:t>
                          </m:r>
                        </m:sup>
                      </m:sSup>
                      <m:r>
                        <a:rPr lang="en-US" b="0" i="1" smtClean="0">
                          <a:latin typeface="Cambria Math" panose="02040503050406030204" pitchFamily="18" charset="0"/>
                          <a:ea typeface="Cambria Math" panose="02040503050406030204" pitchFamily="18" charset="0"/>
                        </a:rPr>
                        <m:t>𝑠𝑒𝑐</m:t>
                      </m:r>
                    </m:oMath>
                  </m:oMathPara>
                </a14:m>
                <a:endParaRPr lang="en-US" b="0" dirty="0"/>
              </a:p>
              <a:p>
                <a:pPr marL="0" indent="0">
                  <a:buNone/>
                </a:pPr>
                <a:r>
                  <a:rPr lang="en-US" dirty="0"/>
                  <a:t> </a:t>
                </a:r>
                <a:endParaRPr lang="en-IL" dirty="0"/>
              </a:p>
            </p:txBody>
          </p:sp>
        </mc:Choice>
        <mc:Fallback xmlns="">
          <p:sp>
            <p:nvSpPr>
              <p:cNvPr id="3" name="Content Placeholder 2">
                <a:extLst>
                  <a:ext uri="{FF2B5EF4-FFF2-40B4-BE49-F238E27FC236}">
                    <a16:creationId xmlns:a16="http://schemas.microsoft.com/office/drawing/2014/main" id="{BC73059B-F8B5-2189-7CEF-9EDB015C873A}"/>
                  </a:ext>
                </a:extLst>
              </p:cNvPr>
              <p:cNvSpPr>
                <a:spLocks noGrp="1" noRot="1" noChangeAspect="1" noMove="1" noResize="1" noEditPoints="1" noAdjustHandles="1" noChangeArrowheads="1" noChangeShapeType="1" noTextEdit="1"/>
              </p:cNvSpPr>
              <p:nvPr>
                <p:ph idx="1"/>
              </p:nvPr>
            </p:nvSpPr>
            <p:spPr>
              <a:xfrm>
                <a:off x="659296" y="1139825"/>
                <a:ext cx="10515600" cy="4351338"/>
              </a:xfrm>
              <a:blipFill>
                <a:blip r:embed="rId3"/>
                <a:stretch>
                  <a:fillRect/>
                </a:stretch>
              </a:blipFill>
            </p:spPr>
            <p:txBody>
              <a:bodyPr/>
              <a:lstStyle/>
              <a:p>
                <a:r>
                  <a:rPr lang="en-IL">
                    <a:noFill/>
                  </a:rPr>
                  <a:t> </a:t>
                </a:r>
              </a:p>
            </p:txBody>
          </p:sp>
        </mc:Fallback>
      </mc:AlternateContent>
      <p:sp>
        <p:nvSpPr>
          <p:cNvPr id="4" name="Rectangle 3">
            <a:extLst>
              <a:ext uri="{FF2B5EF4-FFF2-40B4-BE49-F238E27FC236}">
                <a16:creationId xmlns:a16="http://schemas.microsoft.com/office/drawing/2014/main" id="{DBF56245-7D3D-06E6-6EA3-7D70FCB165D0}"/>
              </a:ext>
            </a:extLst>
          </p:cNvPr>
          <p:cNvSpPr/>
          <p:nvPr/>
        </p:nvSpPr>
        <p:spPr>
          <a:xfrm>
            <a:off x="8565606" y="3315493"/>
            <a:ext cx="2327681" cy="441497"/>
          </a:xfrm>
          <a:prstGeom prst="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L"/>
          </a:p>
        </p:txBody>
      </p:sp>
    </p:spTree>
    <p:extLst>
      <p:ext uri="{BB962C8B-B14F-4D97-AF65-F5344CB8AC3E}">
        <p14:creationId xmlns:p14="http://schemas.microsoft.com/office/powerpoint/2010/main" val="755121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D2F5602-6586-46E4-8645-2CDA442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9434B85-DB0D-4010-A6A1-147F28D47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4B025DE-FF4A-0E1A-BF00-19B6BFBEB93B}"/>
              </a:ext>
            </a:extLst>
          </p:cNvPr>
          <p:cNvSpPr>
            <a:spLocks noGrp="1"/>
          </p:cNvSpPr>
          <p:nvPr>
            <p:ph type="title"/>
          </p:nvPr>
        </p:nvSpPr>
        <p:spPr>
          <a:xfrm>
            <a:off x="1179226" y="320231"/>
            <a:ext cx="9833548" cy="1325563"/>
          </a:xfrm>
        </p:spPr>
        <p:txBody>
          <a:bodyPr vert="horz" lIns="91440" tIns="45720" rIns="91440" bIns="45720" rtlCol="0">
            <a:normAutofit/>
          </a:bodyPr>
          <a:lstStyle/>
          <a:p>
            <a:pPr algn="ctr"/>
            <a:r>
              <a:rPr lang="en-US" sz="4800" kern="1200" dirty="0">
                <a:solidFill>
                  <a:schemeClr val="tx2"/>
                </a:solidFill>
                <a:latin typeface="+mj-lt"/>
                <a:ea typeface="+mj-ea"/>
                <a:cs typeface="+mj-cs"/>
              </a:rPr>
              <a:t>Comparison between Runtimes </a:t>
            </a:r>
          </a:p>
        </p:txBody>
      </p:sp>
      <p:grpSp>
        <p:nvGrpSpPr>
          <p:cNvPr id="36" name="Group 35">
            <a:extLst>
              <a:ext uri="{FF2B5EF4-FFF2-40B4-BE49-F238E27FC236}">
                <a16:creationId xmlns:a16="http://schemas.microsoft.com/office/drawing/2014/main" id="{F2E5F4F0-80C0-49F3-84A2-453DE42F20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915607" cy="2187829"/>
            <a:chOff x="-305" y="-1"/>
            <a:chExt cx="3832880" cy="2876136"/>
          </a:xfrm>
        </p:grpSpPr>
        <p:sp>
          <p:nvSpPr>
            <p:cNvPr id="37" name="Freeform: Shape 36">
              <a:extLst>
                <a:ext uri="{FF2B5EF4-FFF2-40B4-BE49-F238E27FC236}">
                  <a16:creationId xmlns:a16="http://schemas.microsoft.com/office/drawing/2014/main" id="{342FEDB6-5432-4162-8648-3827572AF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B9FE345E-092D-4A20-A43A-0F9258D96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7A313FCF-0EE7-4C6B-BAB3-EFC9451D3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0B9ECD02-BE1B-4347-8C2E-EEA690082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Content Placeholder 5">
            <a:extLst>
              <a:ext uri="{FF2B5EF4-FFF2-40B4-BE49-F238E27FC236}">
                <a16:creationId xmlns:a16="http://schemas.microsoft.com/office/drawing/2014/main" id="{03094C6B-1645-30F0-9C9D-1A125270677F}"/>
              </a:ext>
            </a:extLst>
          </p:cNvPr>
          <p:cNvGraphicFramePr>
            <a:graphicFrameLocks noGrp="1"/>
          </p:cNvGraphicFramePr>
          <p:nvPr>
            <p:ph idx="1"/>
            <p:extLst>
              <p:ext uri="{D42A27DB-BD31-4B8C-83A1-F6EECF244321}">
                <p14:modId xmlns:p14="http://schemas.microsoft.com/office/powerpoint/2010/main" val="524580544"/>
              </p:ext>
            </p:extLst>
          </p:nvPr>
        </p:nvGraphicFramePr>
        <p:xfrm>
          <a:off x="1061237" y="1668537"/>
          <a:ext cx="10119361" cy="3520926"/>
        </p:xfrm>
        <a:graphic>
          <a:graphicData uri="http://schemas.openxmlformats.org/drawingml/2006/table">
            <a:tbl>
              <a:tblPr firstRow="1" bandRow="1">
                <a:tableStyleId>{3B4B98B0-60AC-42C2-AFA5-B58CD77FA1E5}</a:tableStyleId>
              </a:tblPr>
              <a:tblGrid>
                <a:gridCol w="4526181">
                  <a:extLst>
                    <a:ext uri="{9D8B030D-6E8A-4147-A177-3AD203B41FA5}">
                      <a16:colId xmlns:a16="http://schemas.microsoft.com/office/drawing/2014/main" val="2439095078"/>
                    </a:ext>
                  </a:extLst>
                </a:gridCol>
                <a:gridCol w="5593180">
                  <a:extLst>
                    <a:ext uri="{9D8B030D-6E8A-4147-A177-3AD203B41FA5}">
                      <a16:colId xmlns:a16="http://schemas.microsoft.com/office/drawing/2014/main" val="4173354645"/>
                    </a:ext>
                  </a:extLst>
                </a:gridCol>
              </a:tblGrid>
              <a:tr h="586821">
                <a:tc>
                  <a:txBody>
                    <a:bodyPr/>
                    <a:lstStyle/>
                    <a:p>
                      <a:r>
                        <a:rPr lang="en-US" sz="2200"/>
                        <a:t>Algorithm</a:t>
                      </a:r>
                      <a:endParaRPr lang="en-IL" sz="2200"/>
                    </a:p>
                  </a:txBody>
                  <a:tcPr marL="111944" marR="111944" marT="55971" marB="55971"/>
                </a:tc>
                <a:tc>
                  <a:txBody>
                    <a:bodyPr/>
                    <a:lstStyle/>
                    <a:p>
                      <a:r>
                        <a:rPr lang="en-US" sz="2200"/>
                        <a:t>Runtime(mrpm-million reads per minute)</a:t>
                      </a:r>
                      <a:endParaRPr lang="en-IL" sz="2200"/>
                    </a:p>
                  </a:txBody>
                  <a:tcPr marL="111944" marR="111944" marT="55971" marB="55971"/>
                </a:tc>
                <a:extLst>
                  <a:ext uri="{0D108BD9-81ED-4DB2-BD59-A6C34878D82A}">
                    <a16:rowId xmlns:a16="http://schemas.microsoft.com/office/drawing/2014/main" val="1784570516"/>
                  </a:ext>
                </a:extLst>
              </a:tr>
              <a:tr h="586821">
                <a:tc>
                  <a:txBody>
                    <a:bodyPr/>
                    <a:lstStyle/>
                    <a:p>
                      <a:r>
                        <a:rPr lang="en-US" sz="2200"/>
                        <a:t>Our python simulation </a:t>
                      </a:r>
                      <a:endParaRPr lang="en-IL" sz="2200"/>
                    </a:p>
                  </a:txBody>
                  <a:tcPr marL="111944" marR="111944" marT="55971" marB="55971"/>
                </a:tc>
                <a:tc>
                  <a:txBody>
                    <a:bodyPr/>
                    <a:lstStyle/>
                    <a:p>
                      <a:r>
                        <a:rPr lang="en-US" sz="2200"/>
                        <a:t>0.15mrpm</a:t>
                      </a:r>
                      <a:endParaRPr lang="en-IL" sz="2200"/>
                    </a:p>
                  </a:txBody>
                  <a:tcPr marL="111944" marR="111944" marT="55971" marB="55971"/>
                </a:tc>
                <a:extLst>
                  <a:ext uri="{0D108BD9-81ED-4DB2-BD59-A6C34878D82A}">
                    <a16:rowId xmlns:a16="http://schemas.microsoft.com/office/drawing/2014/main" val="720090533"/>
                  </a:ext>
                </a:extLst>
              </a:tr>
              <a:tr h="586821">
                <a:tc>
                  <a:txBody>
                    <a:bodyPr/>
                    <a:lstStyle/>
                    <a:p>
                      <a:r>
                        <a:rPr lang="en-US" sz="2200"/>
                        <a:t>Our hardware simulation </a:t>
                      </a:r>
                      <a:endParaRPr lang="en-IL" sz="2200"/>
                    </a:p>
                  </a:txBody>
                  <a:tcPr marL="111944" marR="111944" marT="55971" marB="55971"/>
                </a:tc>
                <a:tc>
                  <a:txBody>
                    <a:bodyPr/>
                    <a:lstStyle/>
                    <a:p>
                      <a:r>
                        <a:rPr lang="en-US" sz="2200" dirty="0"/>
                        <a:t>11.7mrpm</a:t>
                      </a:r>
                      <a:endParaRPr lang="en-IL" sz="2200" dirty="0"/>
                    </a:p>
                  </a:txBody>
                  <a:tcPr marL="111944" marR="111944" marT="55971" marB="55971"/>
                </a:tc>
                <a:extLst>
                  <a:ext uri="{0D108BD9-81ED-4DB2-BD59-A6C34878D82A}">
                    <a16:rowId xmlns:a16="http://schemas.microsoft.com/office/drawing/2014/main" val="2144921342"/>
                  </a:ext>
                </a:extLst>
              </a:tr>
              <a:tr h="586821">
                <a:tc>
                  <a:txBody>
                    <a:bodyPr/>
                    <a:lstStyle/>
                    <a:p>
                      <a:r>
                        <a:rPr lang="en-US" sz="2200" b="0" kern="1200">
                          <a:solidFill>
                            <a:schemeClr val="dk1"/>
                          </a:solidFill>
                          <a:effectLst/>
                        </a:rPr>
                        <a:t>Kraken</a:t>
                      </a:r>
                      <a:endParaRPr lang="en-IL" sz="2200"/>
                    </a:p>
                  </a:txBody>
                  <a:tcPr marL="111944" marR="111944" marT="55971" marB="55971"/>
                </a:tc>
                <a:tc>
                  <a:txBody>
                    <a:bodyPr/>
                    <a:lstStyle/>
                    <a:p>
                      <a:r>
                        <a:rPr lang="en-US" sz="2200"/>
                        <a:t>1.4mrpm</a:t>
                      </a:r>
                      <a:endParaRPr lang="en-IL" sz="2200"/>
                    </a:p>
                  </a:txBody>
                  <a:tcPr marL="111944" marR="111944" marT="55971" marB="55971"/>
                </a:tc>
                <a:extLst>
                  <a:ext uri="{0D108BD9-81ED-4DB2-BD59-A6C34878D82A}">
                    <a16:rowId xmlns:a16="http://schemas.microsoft.com/office/drawing/2014/main" val="849606706"/>
                  </a:ext>
                </a:extLst>
              </a:tr>
              <a:tr h="586821">
                <a:tc>
                  <a:txBody>
                    <a:bodyPr/>
                    <a:lstStyle/>
                    <a:p>
                      <a:r>
                        <a:rPr lang="en-US" sz="2200" b="0" kern="1200">
                          <a:solidFill>
                            <a:schemeClr val="dk1"/>
                          </a:solidFill>
                          <a:effectLst/>
                        </a:rPr>
                        <a:t>MetaCache</a:t>
                      </a:r>
                      <a:endParaRPr lang="en-IL" sz="2200"/>
                    </a:p>
                  </a:txBody>
                  <a:tcPr marL="111944" marR="111944" marT="55971" marB="55971"/>
                </a:tc>
                <a:tc>
                  <a:txBody>
                    <a:bodyPr/>
                    <a:lstStyle/>
                    <a:p>
                      <a:r>
                        <a:rPr lang="en-US" sz="2200"/>
                        <a:t>1.3mrpm</a:t>
                      </a:r>
                      <a:endParaRPr lang="en-IL" sz="2200"/>
                    </a:p>
                  </a:txBody>
                  <a:tcPr marL="111944" marR="111944" marT="55971" marB="55971"/>
                </a:tc>
                <a:extLst>
                  <a:ext uri="{0D108BD9-81ED-4DB2-BD59-A6C34878D82A}">
                    <a16:rowId xmlns:a16="http://schemas.microsoft.com/office/drawing/2014/main" val="2793012019"/>
                  </a:ext>
                </a:extLst>
              </a:tr>
              <a:tr h="586821">
                <a:tc>
                  <a:txBody>
                    <a:bodyPr/>
                    <a:lstStyle/>
                    <a:p>
                      <a:r>
                        <a:rPr lang="en-US" sz="2200" b="0" kern="1200">
                          <a:solidFill>
                            <a:schemeClr val="dk1"/>
                          </a:solidFill>
                          <a:effectLst/>
                        </a:rPr>
                        <a:t>CLARK</a:t>
                      </a:r>
                      <a:endParaRPr lang="en-IL" sz="2200"/>
                    </a:p>
                  </a:txBody>
                  <a:tcPr marL="111944" marR="111944" marT="55971" marB="55971"/>
                </a:tc>
                <a:tc>
                  <a:txBody>
                    <a:bodyPr/>
                    <a:lstStyle/>
                    <a:p>
                      <a:r>
                        <a:rPr lang="en-US" sz="2200" dirty="0"/>
                        <a:t>1mrpm</a:t>
                      </a:r>
                      <a:endParaRPr lang="en-IL" sz="2200" dirty="0"/>
                    </a:p>
                  </a:txBody>
                  <a:tcPr marL="111944" marR="111944" marT="55971" marB="55971"/>
                </a:tc>
                <a:extLst>
                  <a:ext uri="{0D108BD9-81ED-4DB2-BD59-A6C34878D82A}">
                    <a16:rowId xmlns:a16="http://schemas.microsoft.com/office/drawing/2014/main" val="320315940"/>
                  </a:ext>
                </a:extLst>
              </a:tr>
            </a:tbl>
          </a:graphicData>
        </a:graphic>
      </p:graphicFrame>
      <p:sp>
        <p:nvSpPr>
          <p:cNvPr id="3" name="TextBox 2">
            <a:extLst>
              <a:ext uri="{FF2B5EF4-FFF2-40B4-BE49-F238E27FC236}">
                <a16:creationId xmlns:a16="http://schemas.microsoft.com/office/drawing/2014/main" id="{DD01E251-5A5E-5A46-06D6-15525A015D73}"/>
              </a:ext>
            </a:extLst>
          </p:cNvPr>
          <p:cNvSpPr txBox="1"/>
          <p:nvPr/>
        </p:nvSpPr>
        <p:spPr>
          <a:xfrm>
            <a:off x="977879" y="5377400"/>
            <a:ext cx="10286076" cy="646331"/>
          </a:xfrm>
          <a:prstGeom prst="rect">
            <a:avLst/>
          </a:prstGeom>
          <a:noFill/>
        </p:spPr>
        <p:txBody>
          <a:bodyPr wrap="square" rtlCol="0">
            <a:spAutoFit/>
          </a:bodyPr>
          <a:lstStyle/>
          <a:p>
            <a:r>
              <a:rPr lang="en-US" dirty="0"/>
              <a:t>As we can see from the table above: we gained 78x speedup over our software tool, 8x over Kraken, 9x over </a:t>
            </a:r>
            <a:r>
              <a:rPr lang="en-US" dirty="0" err="1"/>
              <a:t>MetaCache</a:t>
            </a:r>
            <a:r>
              <a:rPr lang="en-US" dirty="0"/>
              <a:t> and 11x over CLARK.</a:t>
            </a:r>
            <a:endParaRPr lang="en-IL" dirty="0"/>
          </a:p>
        </p:txBody>
      </p:sp>
    </p:spTree>
    <p:extLst>
      <p:ext uri="{BB962C8B-B14F-4D97-AF65-F5344CB8AC3E}">
        <p14:creationId xmlns:p14="http://schemas.microsoft.com/office/powerpoint/2010/main" val="1735862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75B0B-B2DA-CCE9-23DD-0CC88033CE99}"/>
              </a:ext>
            </a:extLst>
          </p:cNvPr>
          <p:cNvSpPr>
            <a:spLocks noGrp="1"/>
          </p:cNvSpPr>
          <p:nvPr>
            <p:ph type="title"/>
          </p:nvPr>
        </p:nvSpPr>
        <p:spPr>
          <a:xfrm>
            <a:off x="2357644" y="-47421"/>
            <a:ext cx="10515600" cy="1325563"/>
          </a:xfrm>
        </p:spPr>
        <p:txBody>
          <a:bodyPr>
            <a:normAutofit/>
          </a:bodyPr>
          <a:lstStyle/>
          <a:p>
            <a:r>
              <a:rPr lang="en-US" sz="4000" b="1" kern="1200">
                <a:solidFill>
                  <a:schemeClr val="bg1"/>
                </a:solidFill>
                <a:effectLst>
                  <a:outerShdw blurRad="38100" dist="38100" dir="2700000" algn="tl">
                    <a:srgbClr val="000000">
                      <a:alpha val="43137"/>
                    </a:srgbClr>
                  </a:outerShdw>
                </a:effectLst>
                <a:latin typeface="+mj-lt"/>
                <a:ea typeface="+mj-ea"/>
                <a:cs typeface="+mj-cs"/>
              </a:rPr>
              <a:t>The result chip and its dimensions: </a:t>
            </a:r>
            <a:endParaRPr lang="en-IL" sz="4000">
              <a:solidFill>
                <a:schemeClr val="bg1"/>
              </a:solidFill>
            </a:endParaRPr>
          </a:p>
        </p:txBody>
      </p:sp>
      <p:pic>
        <p:nvPicPr>
          <p:cNvPr id="4" name="Content Placeholder 3" descr="A screen shot of a computer screen&#10;&#10;Description automatically generated">
            <a:extLst>
              <a:ext uri="{FF2B5EF4-FFF2-40B4-BE49-F238E27FC236}">
                <a16:creationId xmlns:a16="http://schemas.microsoft.com/office/drawing/2014/main" id="{E1698B78-D704-AACB-264E-82ECF04857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66" r="1997" b="-7"/>
          <a:stretch/>
        </p:blipFill>
        <p:spPr>
          <a:xfrm>
            <a:off x="2669008" y="941903"/>
            <a:ext cx="6504809" cy="5836584"/>
          </a:xfrm>
          <a:prstGeom prst="rect">
            <a:avLst/>
          </a:prstGeom>
        </p:spPr>
      </p:pic>
      <p:pic>
        <p:nvPicPr>
          <p:cNvPr id="8" name="Graphic 7" descr="Processor outline">
            <a:extLst>
              <a:ext uri="{FF2B5EF4-FFF2-40B4-BE49-F238E27FC236}">
                <a16:creationId xmlns:a16="http://schemas.microsoft.com/office/drawing/2014/main" id="{2D519D19-1463-F594-0705-6CE88F569A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5536" y="379306"/>
            <a:ext cx="472108" cy="472108"/>
          </a:xfrm>
          <a:prstGeom prst="rect">
            <a:avLst/>
          </a:prstGeom>
        </p:spPr>
      </p:pic>
    </p:spTree>
    <p:extLst>
      <p:ext uri="{BB962C8B-B14F-4D97-AF65-F5344CB8AC3E}">
        <p14:creationId xmlns:p14="http://schemas.microsoft.com/office/powerpoint/2010/main" val="1417839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AD79-A25A-B642-4DCA-A53BC0248224}"/>
              </a:ext>
            </a:extLst>
          </p:cNvPr>
          <p:cNvSpPr>
            <a:spLocks noGrp="1"/>
          </p:cNvSpPr>
          <p:nvPr>
            <p:ph type="title"/>
          </p:nvPr>
        </p:nvSpPr>
        <p:spPr>
          <a:xfrm>
            <a:off x="704850" y="-92075"/>
            <a:ext cx="10515600" cy="1325563"/>
          </a:xfrm>
        </p:spPr>
        <p:txBody>
          <a:bodyPr/>
          <a:lstStyle/>
          <a:p>
            <a:pPr algn="ctr"/>
            <a:r>
              <a:rPr lang="en-US" sz="4400" b="1" kern="1200">
                <a:solidFill>
                  <a:srgbClr val="FFFFFF"/>
                </a:solidFill>
                <a:effectLst>
                  <a:outerShdw blurRad="38100" dist="38100" dir="2700000" algn="tl">
                    <a:srgbClr val="000000">
                      <a:alpha val="43137"/>
                    </a:srgbClr>
                  </a:outerShdw>
                </a:effectLst>
                <a:latin typeface="+mj-lt"/>
                <a:ea typeface="+mj-ea"/>
                <a:cs typeface="+mj-cs"/>
              </a:rPr>
              <a:t>The clock tree:</a:t>
            </a:r>
            <a:endParaRPr lang="en-IL"/>
          </a:p>
        </p:txBody>
      </p:sp>
      <p:pic>
        <p:nvPicPr>
          <p:cNvPr id="4" name="Picture 3" descr="A diagram of a diagram&#10;&#10;Description automatically generated with medium confidence">
            <a:extLst>
              <a:ext uri="{FF2B5EF4-FFF2-40B4-BE49-F238E27FC236}">
                <a16:creationId xmlns:a16="http://schemas.microsoft.com/office/drawing/2014/main" id="{DDD409B3-85B1-18D4-F8B3-4CC2A0363DB9}"/>
              </a:ext>
            </a:extLst>
          </p:cNvPr>
          <p:cNvPicPr>
            <a:picLocks noChangeAspect="1"/>
          </p:cNvPicPr>
          <p:nvPr/>
        </p:nvPicPr>
        <p:blipFill rotWithShape="1">
          <a:blip r:embed="rId2">
            <a:extLst>
              <a:ext uri="{28A0092B-C50C-407E-A947-70E740481C1C}">
                <a14:useLocalDpi xmlns:a14="http://schemas.microsoft.com/office/drawing/2010/main" val="0"/>
              </a:ext>
            </a:extLst>
          </a:blip>
          <a:srcRect r="-176" b="2744"/>
          <a:stretch/>
        </p:blipFill>
        <p:spPr>
          <a:xfrm>
            <a:off x="1847850" y="1071984"/>
            <a:ext cx="8792575" cy="5285386"/>
          </a:xfrm>
          <a:prstGeom prst="rect">
            <a:avLst/>
          </a:prstGeom>
        </p:spPr>
      </p:pic>
    </p:spTree>
    <p:extLst>
      <p:ext uri="{BB962C8B-B14F-4D97-AF65-F5344CB8AC3E}">
        <p14:creationId xmlns:p14="http://schemas.microsoft.com/office/powerpoint/2010/main" val="2563410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86">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8">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A25DEB5-F9BD-FB9A-01E6-2CBDBC62EEA4}"/>
              </a:ext>
            </a:extLst>
          </p:cNvPr>
          <p:cNvSpPr>
            <a:spLocks noGrp="1"/>
          </p:cNvSpPr>
          <p:nvPr>
            <p:ph type="title"/>
          </p:nvPr>
        </p:nvSpPr>
        <p:spPr>
          <a:xfrm>
            <a:off x="838200" y="713312"/>
            <a:ext cx="4038600" cy="5431376"/>
          </a:xfrm>
        </p:spPr>
        <p:txBody>
          <a:bodyPr>
            <a:normAutofit/>
          </a:bodyPr>
          <a:lstStyle/>
          <a:p>
            <a:r>
              <a:rPr lang="en-US" b="1">
                <a:effectLst>
                  <a:outerShdw blurRad="38100" dist="38100" dir="2700000" algn="tl">
                    <a:srgbClr val="000000">
                      <a:alpha val="43137"/>
                    </a:srgbClr>
                  </a:outerShdw>
                </a:effectLst>
                <a:cs typeface="David" panose="020E0502060401010101" pitchFamily="34" charset="-79"/>
              </a:rPr>
              <a:t>Alternative solutions:</a:t>
            </a:r>
            <a:endParaRPr lang="en-IL" b="1">
              <a:effectLst>
                <a:outerShdw blurRad="38100" dist="38100" dir="2700000" algn="tl">
                  <a:srgbClr val="000000">
                    <a:alpha val="43137"/>
                  </a:srgbClr>
                </a:outerShdw>
              </a:effectLst>
              <a:cs typeface="David" panose="020E0502060401010101" pitchFamily="34" charset="-79"/>
            </a:endParaRPr>
          </a:p>
        </p:txBody>
      </p:sp>
      <p:sp>
        <p:nvSpPr>
          <p:cNvPr id="82" name="Content Placeholder 2">
            <a:extLst>
              <a:ext uri="{FF2B5EF4-FFF2-40B4-BE49-F238E27FC236}">
                <a16:creationId xmlns:a16="http://schemas.microsoft.com/office/drawing/2014/main" id="{F90BAA4B-BD0D-5FD0-806C-E989137318F0}"/>
              </a:ext>
            </a:extLst>
          </p:cNvPr>
          <p:cNvSpPr>
            <a:spLocks noGrp="1"/>
          </p:cNvSpPr>
          <p:nvPr>
            <p:ph idx="1"/>
          </p:nvPr>
        </p:nvSpPr>
        <p:spPr>
          <a:xfrm>
            <a:off x="6095999" y="713313"/>
            <a:ext cx="5257801" cy="5431376"/>
          </a:xfrm>
        </p:spPr>
        <p:txBody>
          <a:bodyPr anchor="ctr">
            <a:normAutofit/>
          </a:bodyPr>
          <a:lstStyle/>
          <a:p>
            <a:pPr marL="457200" indent="-457200">
              <a:buFont typeface="+mj-lt"/>
              <a:buAutoNum type="arabicPeriod"/>
            </a:pPr>
            <a:r>
              <a:rPr lang="en-US" sz="2000" b="1" err="1"/>
              <a:t>MetaCache</a:t>
            </a:r>
            <a:r>
              <a:rPr lang="en-US" sz="2000"/>
              <a:t>:</a:t>
            </a:r>
          </a:p>
          <a:p>
            <a:pPr lvl="1"/>
            <a:r>
              <a:rPr lang="en-US" sz="2000"/>
              <a:t>A novel software for read classification using the big data technique </a:t>
            </a:r>
            <a:r>
              <a:rPr lang="en-US" sz="2000" err="1"/>
              <a:t>minhashing</a:t>
            </a:r>
            <a:r>
              <a:rPr lang="en-US" sz="2000"/>
              <a:t>.</a:t>
            </a:r>
          </a:p>
          <a:p>
            <a:pPr lvl="1"/>
            <a:r>
              <a:rPr lang="en-US" sz="2000" err="1"/>
              <a:t>MetaCache’s</a:t>
            </a:r>
            <a:r>
              <a:rPr lang="en-US" sz="2000"/>
              <a:t> database consumes only 62 GB of memory while both Kraken and CLARK fail to construct their respective databases on a workstation with 512 GB RAM. </a:t>
            </a:r>
          </a:p>
          <a:p>
            <a:pPr marL="457200" lvl="1" indent="0">
              <a:buNone/>
            </a:pPr>
            <a:endParaRPr lang="en-US" sz="2000"/>
          </a:p>
          <a:p>
            <a:pPr marL="457200" indent="-457200">
              <a:buFont typeface="+mj-lt"/>
              <a:buAutoNum type="arabicPeriod"/>
            </a:pPr>
            <a:r>
              <a:rPr lang="en-US" sz="2000" b="1"/>
              <a:t>EDAM</a:t>
            </a:r>
            <a:r>
              <a:rPr lang="en-US" sz="2000"/>
              <a:t>: </a:t>
            </a:r>
            <a:r>
              <a:rPr lang="en-US" sz="2000" b="0" i="0">
                <a:effectLst/>
              </a:rPr>
              <a:t> </a:t>
            </a:r>
          </a:p>
          <a:p>
            <a:pPr lvl="1"/>
            <a:r>
              <a:rPr lang="en-US" sz="2000" b="0" i="0">
                <a:effectLst/>
              </a:rPr>
              <a:t>edit distance-tolerant content addressable memory for energy-efficient approximate search applications. </a:t>
            </a:r>
          </a:p>
          <a:p>
            <a:pPr lvl="1"/>
            <a:r>
              <a:rPr lang="en-US" sz="2000"/>
              <a:t> It includes over 2200 defined concepts and has successfully been used for annotations and implementations.</a:t>
            </a:r>
          </a:p>
          <a:p>
            <a:pPr lvl="1"/>
            <a:endParaRPr lang="en-US" sz="2000"/>
          </a:p>
          <a:p>
            <a:pPr lvl="1"/>
            <a:endParaRPr lang="en-IL" sz="2000"/>
          </a:p>
        </p:txBody>
      </p:sp>
    </p:spTree>
    <p:extLst>
      <p:ext uri="{BB962C8B-B14F-4D97-AF65-F5344CB8AC3E}">
        <p14:creationId xmlns:p14="http://schemas.microsoft.com/office/powerpoint/2010/main" val="2815885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EEBFA4C8-C301-60A7-C96E-E85360F5D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0E87C-D171-3ABC-2B51-003C32460951}"/>
              </a:ext>
            </a:extLst>
          </p:cNvPr>
          <p:cNvSpPr>
            <a:spLocks noGrp="1"/>
          </p:cNvSpPr>
          <p:nvPr>
            <p:ph type="title"/>
          </p:nvPr>
        </p:nvSpPr>
        <p:spPr>
          <a:xfrm>
            <a:off x="702166" y="567427"/>
            <a:ext cx="9906799" cy="1161688"/>
          </a:xfrm>
        </p:spPr>
        <p:txBody>
          <a:bodyPr anchor="ctr">
            <a:normAutofit/>
          </a:bodyPr>
          <a:lstStyle/>
          <a:p>
            <a:r>
              <a:rPr lang="en-US" sz="4000" b="1" dirty="0">
                <a:effectLst>
                  <a:outerShdw blurRad="38100" dist="38100" dir="2700000" algn="tl">
                    <a:srgbClr val="000000">
                      <a:alpha val="43137"/>
                    </a:srgbClr>
                  </a:outerShdw>
                </a:effectLst>
              </a:rPr>
              <a:t>Summary and conclusions </a:t>
            </a:r>
            <a:endParaRPr lang="en-IL" sz="4000" b="1" dirty="0">
              <a:effectLst>
                <a:outerShdw blurRad="38100" dist="38100" dir="2700000" algn="tl">
                  <a:srgbClr val="000000">
                    <a:alpha val="43137"/>
                  </a:srgbClr>
                </a:outerShdw>
              </a:effectLst>
            </a:endParaRPr>
          </a:p>
        </p:txBody>
      </p:sp>
      <p:sp>
        <p:nvSpPr>
          <p:cNvPr id="63" name="Content Placeholder 2">
            <a:extLst>
              <a:ext uri="{FF2B5EF4-FFF2-40B4-BE49-F238E27FC236}">
                <a16:creationId xmlns:a16="http://schemas.microsoft.com/office/drawing/2014/main" id="{D8E39C20-394D-54A1-1AB1-DA55A8B7228C}"/>
              </a:ext>
            </a:extLst>
          </p:cNvPr>
          <p:cNvSpPr>
            <a:spLocks noGrp="1"/>
          </p:cNvSpPr>
          <p:nvPr>
            <p:ph idx="1"/>
          </p:nvPr>
        </p:nvSpPr>
        <p:spPr>
          <a:xfrm>
            <a:off x="526775" y="1729116"/>
            <a:ext cx="9407746" cy="5059310"/>
          </a:xfrm>
        </p:spPr>
        <p:txBody>
          <a:bodyPr anchor="ctr">
            <a:normAutofit/>
          </a:bodyPr>
          <a:lstStyle/>
          <a:p>
            <a:r>
              <a:rPr lang="en-US" sz="2000" dirty="0"/>
              <a:t>The classification scheme is tuned towards classifying reads based on the amount of matching k-</a:t>
            </a:r>
            <a:r>
              <a:rPr lang="en-US" sz="2000" dirty="0" err="1"/>
              <a:t>mers</a:t>
            </a:r>
            <a:r>
              <a:rPr lang="en-US" sz="2000" dirty="0"/>
              <a:t> in a reference genome window of similar size to a read.</a:t>
            </a:r>
          </a:p>
          <a:p>
            <a:pPr marL="0" indent="0">
              <a:buNone/>
            </a:pPr>
            <a:endParaRPr lang="en-US" sz="2000" dirty="0"/>
          </a:p>
          <a:p>
            <a:r>
              <a:rPr lang="en-US" sz="2000" dirty="0"/>
              <a:t>In conclusion, we have succeeded to build </a:t>
            </a:r>
            <a:r>
              <a:rPr lang="en-US" sz="2000" dirty="0">
                <a:effectLst/>
                <a:latin typeface="Calibri" panose="020F0502020204030204" pitchFamily="34" charset="0"/>
                <a:ea typeface="Yu Mincho" panose="02020400000000000000" pitchFamily="18" charset="-128"/>
                <a:cs typeface="Arial" panose="020B0604020202020204" pitchFamily="34" charset="0"/>
              </a:rPr>
              <a:t>a hardware accelerator for LSH </a:t>
            </a:r>
            <a:r>
              <a:rPr lang="en-US" sz="2000" dirty="0" err="1">
                <a:effectLst/>
                <a:latin typeface="Calibri" panose="020F0502020204030204" pitchFamily="34" charset="0"/>
                <a:ea typeface="Yu Mincho" panose="02020400000000000000" pitchFamily="18" charset="-128"/>
                <a:cs typeface="Arial" panose="020B0604020202020204" pitchFamily="34" charset="0"/>
              </a:rPr>
              <a:t>MinHash</a:t>
            </a:r>
            <a:r>
              <a:rPr lang="en-US" sz="2000" dirty="0">
                <a:effectLst/>
                <a:latin typeface="Calibri" panose="020F0502020204030204" pitchFamily="34" charset="0"/>
                <a:ea typeface="Yu Mincho" panose="02020400000000000000" pitchFamily="18" charset="-128"/>
                <a:cs typeface="Arial" panose="020B0604020202020204" pitchFamily="34" charset="0"/>
              </a:rPr>
              <a:t> with an optimal parameters as our software search showed before</a:t>
            </a:r>
            <a:r>
              <a:rPr lang="en-US" sz="2000" dirty="0">
                <a:latin typeface="Calibri" panose="020F0502020204030204" pitchFamily="34" charset="0"/>
                <a:ea typeface="Yu Mincho" panose="02020400000000000000" pitchFamily="18" charset="-128"/>
                <a:cs typeface="Arial" panose="020B0604020202020204" pitchFamily="34" charset="0"/>
              </a:rPr>
              <a:t>. the optimal parameters: l=128byte, k=16byte, s=4 and OL=8byte.</a:t>
            </a:r>
          </a:p>
          <a:p>
            <a:pPr marL="0" indent="0">
              <a:buNone/>
            </a:pPr>
            <a:endParaRPr lang="en-US" sz="2000" dirty="0">
              <a:latin typeface="Calibri" panose="020F0502020204030204" pitchFamily="34" charset="0"/>
              <a:ea typeface="Yu Mincho" panose="02020400000000000000" pitchFamily="18" charset="-128"/>
              <a:cs typeface="Arial" panose="020B0604020202020204" pitchFamily="34" charset="0"/>
            </a:endParaRPr>
          </a:p>
          <a:p>
            <a:r>
              <a:rPr lang="en-US" sz="2000" dirty="0"/>
              <a:t>We succeeded to get a significant acceleration in the hardware implementation: </a:t>
            </a:r>
            <a:r>
              <a:rPr lang="en-US" sz="2000" dirty="0">
                <a:solidFill>
                  <a:prstClr val="black"/>
                </a:solidFill>
                <a:latin typeface="Calibri" panose="020F0502020204030204"/>
              </a:rPr>
              <a:t>w</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 gained 78x speedup over our software tool, 8x over Kraken,  9x  over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MetaCache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and 11x over CLARK.</a:t>
            </a:r>
            <a:endParaRPr lang="en-US" sz="2000" dirty="0"/>
          </a:p>
          <a:p>
            <a:pPr marL="0" indent="0">
              <a:buNone/>
            </a:pPr>
            <a:endParaRPr lang="en-US" sz="2000" dirty="0"/>
          </a:p>
          <a:p>
            <a:r>
              <a:rPr lang="en-US" sz="2000" dirty="0"/>
              <a:t>For a Future work: </a:t>
            </a:r>
          </a:p>
          <a:p>
            <a:pPr marL="514350" indent="-514350">
              <a:buFont typeface="+mj-lt"/>
              <a:buAutoNum type="romanLcPeriod"/>
            </a:pPr>
            <a:r>
              <a:rPr lang="en-US" sz="2000" dirty="0"/>
              <a:t> The  goal is to use a RAM not to build memory in the test bench.  </a:t>
            </a:r>
          </a:p>
          <a:p>
            <a:pPr marL="514350" indent="-514350">
              <a:buFont typeface="+mj-lt"/>
              <a:buAutoNum type="romanLcPeriod"/>
            </a:pPr>
            <a:r>
              <a:rPr lang="en-US" sz="2000" dirty="0"/>
              <a:t> Bigger data base (bigger reference genomes and more than 3 reference genomes).</a:t>
            </a:r>
          </a:p>
        </p:txBody>
      </p:sp>
    </p:spTree>
    <p:extLst>
      <p:ext uri="{BB962C8B-B14F-4D97-AF65-F5344CB8AC3E}">
        <p14:creationId xmlns:p14="http://schemas.microsoft.com/office/powerpoint/2010/main" val="1902500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DNA molecules background">
            <a:extLst>
              <a:ext uri="{FF2B5EF4-FFF2-40B4-BE49-F238E27FC236}">
                <a16:creationId xmlns:a16="http://schemas.microsoft.com/office/drawing/2014/main" id="{BABE87C4-45CB-CA6F-7F49-59B44895CE7C}"/>
              </a:ext>
            </a:extLst>
          </p:cNvPr>
          <p:cNvPicPr>
            <a:picLocks noChangeAspect="1"/>
          </p:cNvPicPr>
          <p:nvPr/>
        </p:nvPicPr>
        <p:blipFill rotWithShape="1">
          <a:blip r:embed="rId2">
            <a:extLst>
              <a:ext uri="{28A0092B-C50C-407E-A947-70E740481C1C}">
                <a14:useLocalDpi xmlns:a14="http://schemas.microsoft.com/office/drawing/2010/main" val="0"/>
              </a:ext>
            </a:extLst>
          </a:blip>
          <a:srcRect t="25254" r="1" b="19200"/>
          <a:stretch/>
        </p:blipFill>
        <p:spPr>
          <a:xfrm>
            <a:off x="20" y="10"/>
            <a:ext cx="12191980" cy="6857990"/>
          </a:xfrm>
          <a:prstGeom prst="rect">
            <a:avLst/>
          </a:prstGeom>
        </p:spPr>
      </p:pic>
      <p:sp>
        <p:nvSpPr>
          <p:cNvPr id="46" name="Rectangle 45">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3D2EB-649A-ADEB-117B-6B9DE0C6FCCE}"/>
              </a:ext>
            </a:extLst>
          </p:cNvPr>
          <p:cNvSpPr>
            <a:spLocks noGrp="1"/>
          </p:cNvSpPr>
          <p:nvPr>
            <p:ph type="ctrTitle"/>
          </p:nvPr>
        </p:nvSpPr>
        <p:spPr>
          <a:xfrm>
            <a:off x="2276475" y="2247900"/>
            <a:ext cx="7581900" cy="2514600"/>
          </a:xfrm>
        </p:spPr>
        <p:txBody>
          <a:bodyPr vert="horz" lIns="91440" tIns="45720" rIns="91440" bIns="45720" rtlCol="0" anchor="ctr">
            <a:normAutofit/>
          </a:bodyPr>
          <a:lstStyle/>
          <a:p>
            <a:r>
              <a:rPr lang="en-US" sz="6600" b="1">
                <a:solidFill>
                  <a:schemeClr val="tx1">
                    <a:lumMod val="75000"/>
                    <a:lumOff val="25000"/>
                  </a:schemeClr>
                </a:solidFill>
              </a:rPr>
              <a:t>Thank you for your time!</a:t>
            </a:r>
            <a:endParaRPr lang="en-US" sz="6600">
              <a:solidFill>
                <a:schemeClr val="tx1">
                  <a:lumMod val="75000"/>
                  <a:lumOff val="25000"/>
                </a:schemeClr>
              </a:solidFill>
            </a:endParaRPr>
          </a:p>
        </p:txBody>
      </p:sp>
    </p:spTree>
    <p:extLst>
      <p:ext uri="{BB962C8B-B14F-4D97-AF65-F5344CB8AC3E}">
        <p14:creationId xmlns:p14="http://schemas.microsoft.com/office/powerpoint/2010/main" val="130622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8" descr="1,554 Genome Sequencing Stock Photos, Pictures &amp; Royalty-Free Images -  iStock">
            <a:extLst>
              <a:ext uri="{FF2B5EF4-FFF2-40B4-BE49-F238E27FC236}">
                <a16:creationId xmlns:a16="http://schemas.microsoft.com/office/drawing/2014/main" id="{C6D1ECBA-1A4E-E1C2-2A8C-90341F4D26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extLst>
            <a:ext uri="{909E8E84-426E-40DD-AFC4-6F175D3DCCD1}">
              <a14:hiddenFill xmlns:a14="http://schemas.microsoft.com/office/drawing/2010/main">
                <a:solidFill>
                  <a:srgbClr val="FFFFFF"/>
                </a:solidFill>
              </a14:hiddenFill>
            </a:ext>
          </a:extLst>
        </p:spPr>
      </p:pic>
      <p:sp>
        <p:nvSpPr>
          <p:cNvPr id="14"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9FC4B6-193C-D643-3578-A31115B4633F}"/>
              </a:ext>
            </a:extLst>
          </p:cNvPr>
          <p:cNvSpPr>
            <a:spLocks noGrp="1"/>
          </p:cNvSpPr>
          <p:nvPr>
            <p:ph type="title"/>
          </p:nvPr>
        </p:nvSpPr>
        <p:spPr>
          <a:xfrm>
            <a:off x="838200" y="365125"/>
            <a:ext cx="10515600" cy="1325563"/>
          </a:xfrm>
        </p:spPr>
        <p:txBody>
          <a:bodyPr>
            <a:normAutofit/>
          </a:bodyPr>
          <a:lstStyle/>
          <a:p>
            <a:r>
              <a:rPr lang="en-US">
                <a:effectLst>
                  <a:outerShdw blurRad="38100" dist="38100" dir="2700000" algn="tl">
                    <a:srgbClr val="000000">
                      <a:alpha val="43137"/>
                    </a:srgbClr>
                  </a:outerShdw>
                </a:effectLst>
                <a:latin typeface="Calibri (Body)"/>
              </a:rPr>
              <a:t>Background and motivation</a:t>
            </a:r>
            <a:endParaRPr lang="en-IL">
              <a:effectLst>
                <a:outerShdw blurRad="38100" dist="38100" dir="2700000" algn="tl">
                  <a:srgbClr val="000000">
                    <a:alpha val="43137"/>
                  </a:srgbClr>
                </a:outerShdw>
              </a:effectLst>
              <a:latin typeface="Calibri (Body)"/>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B82C8C-B4A4-160E-66BC-52C9870A9D07}"/>
                  </a:ext>
                </a:extLst>
              </p:cNvPr>
              <p:cNvSpPr>
                <a:spLocks noGrp="1"/>
              </p:cNvSpPr>
              <p:nvPr>
                <p:ph idx="1"/>
              </p:nvPr>
            </p:nvSpPr>
            <p:spPr>
              <a:xfrm>
                <a:off x="838200" y="1595535"/>
                <a:ext cx="10515600" cy="5122506"/>
              </a:xfrm>
            </p:spPr>
            <p:txBody>
              <a:bodyPr>
                <a:normAutofit/>
              </a:bodyPr>
              <a:lstStyle/>
              <a:p>
                <a:r>
                  <a:rPr lang="en-US" sz="2400" b="1" kern="100" dirty="0" err="1">
                    <a:effectLst/>
                    <a:latin typeface="Calibri" panose="020F0502020204030204" pitchFamily="34" charset="0"/>
                    <a:ea typeface="Yu Mincho" panose="02020400000000000000" pitchFamily="18" charset="-128"/>
                    <a:cs typeface="Arial" panose="020B0604020202020204" pitchFamily="34" charset="0"/>
                  </a:rPr>
                  <a:t>Minhash</a:t>
                </a:r>
                <a:r>
                  <a:rPr lang="en-US" sz="2400" b="1" kern="100" dirty="0">
                    <a:effectLst/>
                    <a:latin typeface="Calibri" panose="020F0502020204030204" pitchFamily="34" charset="0"/>
                    <a:ea typeface="Yu Mincho" panose="02020400000000000000" pitchFamily="18" charset="-128"/>
                    <a:cs typeface="Arial" panose="020B0604020202020204" pitchFamily="34" charset="0"/>
                  </a:rPr>
                  <a:t> Algorithm and Murmur3 function:</a:t>
                </a:r>
              </a:p>
              <a:p>
                <a:pPr marL="0" indent="0">
                  <a:buNone/>
                </a:pPr>
                <a:r>
                  <a:rPr lang="en-US" sz="2000" b="1" kern="100" dirty="0">
                    <a:effectLst/>
                    <a:latin typeface="Calibri" panose="020F0502020204030204" pitchFamily="34" charset="0"/>
                    <a:ea typeface="Yu Mincho" panose="02020400000000000000" pitchFamily="18" charset="-128"/>
                    <a:cs typeface="Arial" panose="020B0604020202020204" pitchFamily="34" charset="0"/>
                  </a:rPr>
                  <a:t> </a:t>
                </a:r>
                <a:r>
                  <a:rPr lang="en-US" sz="2000" kern="100" dirty="0" err="1">
                    <a:effectLst/>
                    <a:ea typeface="Yu Mincho" panose="02020400000000000000" pitchFamily="18" charset="-128"/>
                    <a:cs typeface="Arial" panose="020B0604020202020204" pitchFamily="34" charset="0"/>
                  </a:rPr>
                  <a:t>Minhash</a:t>
                </a:r>
                <a:r>
                  <a:rPr lang="en-US" sz="2000" kern="100" dirty="0">
                    <a:effectLst/>
                    <a:ea typeface="Yu Mincho" panose="02020400000000000000" pitchFamily="18" charset="-128"/>
                    <a:cs typeface="Arial" panose="020B0604020202020204" pitchFamily="34" charset="0"/>
                  </a:rPr>
                  <a:t> algorithm or locality sensitive hashing is a technique for quickly estimating how similar two sets are using Jaccard similarity coefficient which is a commonly used indicator of the similarity between two sets. Let U be a set and A and B be subsets of U, then the Jaccard index is defined to be the ratio of the number of elements of their intersection and the number of elements of their union: </a:t>
                </a:r>
                <a14:m>
                  <m:oMath xmlns:m="http://schemas.openxmlformats.org/officeDocument/2006/math">
                    <m:r>
                      <a:rPr lang="en-US" sz="2000" i="1" kern="100">
                        <a:effectLst/>
                        <a:latin typeface="Cambria Math" panose="02040503050406030204" pitchFamily="18" charset="0"/>
                        <a:ea typeface="Yu Mincho" panose="02020400000000000000" pitchFamily="18" charset="-128"/>
                        <a:cs typeface="Arial" panose="020B0604020202020204" pitchFamily="34" charset="0"/>
                      </a:rPr>
                      <m:t>𝐽</m:t>
                    </m:r>
                    <m:d>
                      <m:dPr>
                        <m:ctrlPr>
                          <a:rPr lang="en-IL" sz="2000" i="1" kern="100">
                            <a:effectLst/>
                            <a:latin typeface="Cambria Math" panose="02040503050406030204" pitchFamily="18" charset="0"/>
                            <a:ea typeface="Yu Mincho" panose="02020400000000000000" pitchFamily="18" charset="-128"/>
                            <a:cs typeface="Arial" panose="020B0604020202020204" pitchFamily="34" charset="0"/>
                          </a:rPr>
                        </m:ctrlPr>
                      </m:dPr>
                      <m:e>
                        <m:r>
                          <a:rPr lang="en-US" sz="2000" i="1" kern="100">
                            <a:effectLst/>
                            <a:latin typeface="Cambria Math" panose="02040503050406030204" pitchFamily="18" charset="0"/>
                            <a:ea typeface="Yu Mincho" panose="02020400000000000000" pitchFamily="18" charset="-128"/>
                            <a:cs typeface="Arial" panose="020B0604020202020204" pitchFamily="34" charset="0"/>
                          </a:rPr>
                          <m:t>𝐴</m:t>
                        </m:r>
                        <m:r>
                          <a:rPr lang="en-US" sz="2000" i="1" kern="100">
                            <a:effectLst/>
                            <a:latin typeface="Cambria Math" panose="02040503050406030204" pitchFamily="18" charset="0"/>
                            <a:ea typeface="Yu Mincho" panose="02020400000000000000" pitchFamily="18" charset="-128"/>
                            <a:cs typeface="Arial" panose="020B0604020202020204" pitchFamily="34" charset="0"/>
                          </a:rPr>
                          <m:t>,</m:t>
                        </m:r>
                        <m:r>
                          <a:rPr lang="en-US" sz="2000" i="1" kern="100">
                            <a:effectLst/>
                            <a:latin typeface="Cambria Math" panose="02040503050406030204" pitchFamily="18" charset="0"/>
                            <a:ea typeface="Yu Mincho" panose="02020400000000000000" pitchFamily="18" charset="-128"/>
                            <a:cs typeface="Arial" panose="020B0604020202020204" pitchFamily="34" charset="0"/>
                          </a:rPr>
                          <m:t>𝐵</m:t>
                        </m:r>
                      </m:e>
                    </m:d>
                    <m:r>
                      <a:rPr lang="en-US" sz="2000" i="1" kern="100">
                        <a:effectLst/>
                        <a:latin typeface="Cambria Math" panose="02040503050406030204" pitchFamily="18" charset="0"/>
                        <a:ea typeface="Yu Mincho" panose="02020400000000000000" pitchFamily="18" charset="-128"/>
                        <a:cs typeface="Arial" panose="020B0604020202020204" pitchFamily="34" charset="0"/>
                      </a:rPr>
                      <m:t>=</m:t>
                    </m:r>
                    <m:f>
                      <m:fPr>
                        <m:ctrlPr>
                          <a:rPr lang="en-IL" sz="2000" i="1" kern="100">
                            <a:effectLst/>
                            <a:latin typeface="Cambria Math" panose="02040503050406030204" pitchFamily="18" charset="0"/>
                            <a:ea typeface="Yu Mincho" panose="02020400000000000000" pitchFamily="18" charset="-128"/>
                            <a:cs typeface="Arial" panose="020B0604020202020204" pitchFamily="34" charset="0"/>
                          </a:rPr>
                        </m:ctrlPr>
                      </m:fPr>
                      <m:num>
                        <m:r>
                          <a:rPr lang="en-US" sz="2000" i="1" kern="100">
                            <a:effectLst/>
                            <a:latin typeface="Cambria Math" panose="02040503050406030204" pitchFamily="18" charset="0"/>
                            <a:ea typeface="Yu Mincho" panose="02020400000000000000" pitchFamily="18" charset="-128"/>
                            <a:cs typeface="Arial" panose="020B0604020202020204" pitchFamily="34" charset="0"/>
                          </a:rPr>
                          <m:t>|</m:t>
                        </m:r>
                        <m:r>
                          <a:rPr lang="en-US" sz="2000" i="1" kern="100">
                            <a:effectLst/>
                            <a:latin typeface="Cambria Math" panose="02040503050406030204" pitchFamily="18" charset="0"/>
                            <a:ea typeface="Yu Mincho" panose="02020400000000000000" pitchFamily="18" charset="-128"/>
                            <a:cs typeface="Arial" panose="020B0604020202020204" pitchFamily="34" charset="0"/>
                          </a:rPr>
                          <m:t>𝐴</m:t>
                        </m:r>
                        <m:r>
                          <a:rPr lang="en-US" sz="2000" i="1" kern="100">
                            <a:effectLst/>
                            <a:latin typeface="Cambria Math" panose="02040503050406030204" pitchFamily="18" charset="0"/>
                            <a:ea typeface="Yu Mincho" panose="02020400000000000000" pitchFamily="18" charset="-128"/>
                            <a:cs typeface="Arial" panose="020B0604020202020204" pitchFamily="34" charset="0"/>
                          </a:rPr>
                          <m:t>∩</m:t>
                        </m:r>
                        <m:r>
                          <a:rPr lang="en-US" sz="2000" i="1" kern="100">
                            <a:effectLst/>
                            <a:latin typeface="Cambria Math" panose="02040503050406030204" pitchFamily="18" charset="0"/>
                            <a:ea typeface="Yu Mincho" panose="02020400000000000000" pitchFamily="18" charset="-128"/>
                            <a:cs typeface="Arial" panose="020B0604020202020204" pitchFamily="34" charset="0"/>
                          </a:rPr>
                          <m:t>𝐵</m:t>
                        </m:r>
                        <m:r>
                          <a:rPr lang="en-US" sz="2000" i="1" kern="100">
                            <a:effectLst/>
                            <a:latin typeface="Cambria Math" panose="02040503050406030204" pitchFamily="18" charset="0"/>
                            <a:ea typeface="Yu Mincho" panose="02020400000000000000" pitchFamily="18" charset="-128"/>
                            <a:cs typeface="Arial" panose="020B0604020202020204" pitchFamily="34" charset="0"/>
                          </a:rPr>
                          <m:t>|</m:t>
                        </m:r>
                      </m:num>
                      <m:den>
                        <m:r>
                          <a:rPr lang="en-US" sz="2000" i="1" kern="100">
                            <a:effectLst/>
                            <a:latin typeface="Cambria Math" panose="02040503050406030204" pitchFamily="18" charset="0"/>
                            <a:ea typeface="Yu Mincho" panose="02020400000000000000" pitchFamily="18" charset="-128"/>
                            <a:cs typeface="Arial" panose="020B0604020202020204" pitchFamily="34" charset="0"/>
                          </a:rPr>
                          <m:t>|</m:t>
                        </m:r>
                        <m:r>
                          <a:rPr lang="en-US" sz="2000" i="1" kern="100">
                            <a:effectLst/>
                            <a:latin typeface="Cambria Math" panose="02040503050406030204" pitchFamily="18" charset="0"/>
                            <a:ea typeface="Yu Mincho" panose="02020400000000000000" pitchFamily="18" charset="-128"/>
                            <a:cs typeface="Arial" panose="020B0604020202020204" pitchFamily="34" charset="0"/>
                          </a:rPr>
                          <m:t>𝐴</m:t>
                        </m:r>
                        <m:r>
                          <a:rPr lang="en-US" sz="2000" i="1" kern="100">
                            <a:effectLst/>
                            <a:latin typeface="Cambria Math" panose="02040503050406030204" pitchFamily="18" charset="0"/>
                            <a:ea typeface="Yu Mincho" panose="02020400000000000000" pitchFamily="18" charset="-128"/>
                            <a:cs typeface="Arial" panose="020B0604020202020204" pitchFamily="34" charset="0"/>
                          </a:rPr>
                          <m:t>∪</m:t>
                        </m:r>
                        <m:r>
                          <a:rPr lang="en-US" sz="2000" i="1" kern="100">
                            <a:effectLst/>
                            <a:latin typeface="Cambria Math" panose="02040503050406030204" pitchFamily="18" charset="0"/>
                            <a:ea typeface="Yu Mincho" panose="02020400000000000000" pitchFamily="18" charset="-128"/>
                            <a:cs typeface="Arial" panose="020B0604020202020204" pitchFamily="34" charset="0"/>
                          </a:rPr>
                          <m:t>𝐵</m:t>
                        </m:r>
                        <m:r>
                          <a:rPr lang="en-US" sz="2000" i="1" kern="100">
                            <a:effectLst/>
                            <a:latin typeface="Cambria Math" panose="02040503050406030204" pitchFamily="18" charset="0"/>
                            <a:ea typeface="Yu Mincho" panose="02020400000000000000" pitchFamily="18" charset="-128"/>
                            <a:cs typeface="Arial" panose="020B0604020202020204" pitchFamily="34" charset="0"/>
                          </a:rPr>
                          <m:t>|</m:t>
                        </m:r>
                      </m:den>
                    </m:f>
                  </m:oMath>
                </a14:m>
                <a:r>
                  <a:rPr lang="en-US" sz="2000" kern="100" dirty="0">
                    <a:effectLst/>
                    <a:latin typeface="Calibri" panose="020F0502020204030204" pitchFamily="34" charset="0"/>
                    <a:ea typeface="Yu Mincho" panose="02020400000000000000" pitchFamily="18" charset="-128"/>
                    <a:cs typeface="Arial" panose="020B0604020202020204" pitchFamily="34" charset="0"/>
                  </a:rPr>
                  <a:t> .</a:t>
                </a:r>
              </a:p>
              <a:p>
                <a:pPr marL="0" indent="0">
                  <a:buNone/>
                </a:pPr>
                <a:endParaRPr lang="en-US" sz="2000" kern="1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r>
                  <a:rPr lang="en-US" sz="2100" dirty="0"/>
                  <a:t>This value is 0 when the two sets are disjoint, 1 when they are equal, and strictly between 0 and 1 otherwise. Two sets are more similar (i.e. have relatively more members in common) when their Jaccard index is closer to 1. The goal of </a:t>
                </a:r>
                <a:r>
                  <a:rPr lang="en-US" sz="2100" dirty="0" err="1"/>
                  <a:t>MinHash</a:t>
                </a:r>
                <a:r>
                  <a:rPr lang="en-US" sz="2100" dirty="0"/>
                  <a:t> is to estimate J(A,B) quickly, without explicitly computing the intersection and union.</a:t>
                </a:r>
                <a:endParaRPr lang="en-IL" sz="2100" dirty="0"/>
              </a:p>
              <a:p>
                <a:pPr marL="0" indent="0">
                  <a:buNone/>
                </a:pPr>
                <a:endParaRPr lang="en-IL" sz="1500" b="1" kern="1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IL" sz="1500" dirty="0"/>
              </a:p>
            </p:txBody>
          </p:sp>
        </mc:Choice>
        <mc:Fallback xmlns="">
          <p:sp>
            <p:nvSpPr>
              <p:cNvPr id="3" name="Content Placeholder 2">
                <a:extLst>
                  <a:ext uri="{FF2B5EF4-FFF2-40B4-BE49-F238E27FC236}">
                    <a16:creationId xmlns:a16="http://schemas.microsoft.com/office/drawing/2014/main" id="{A6B82C8C-B4A4-160E-66BC-52C9870A9D07}"/>
                  </a:ext>
                </a:extLst>
              </p:cNvPr>
              <p:cNvSpPr>
                <a:spLocks noGrp="1" noRot="1" noChangeAspect="1" noMove="1" noResize="1" noEditPoints="1" noAdjustHandles="1" noChangeArrowheads="1" noChangeShapeType="1" noTextEdit="1"/>
              </p:cNvSpPr>
              <p:nvPr>
                <p:ph idx="1"/>
              </p:nvPr>
            </p:nvSpPr>
            <p:spPr>
              <a:xfrm>
                <a:off x="838200" y="1595535"/>
                <a:ext cx="10515600" cy="5122506"/>
              </a:xfrm>
              <a:blipFill>
                <a:blip r:embed="rId4"/>
                <a:stretch>
                  <a:fillRect l="-812" t="-1667" r="-174"/>
                </a:stretch>
              </a:blipFill>
            </p:spPr>
            <p:txBody>
              <a:bodyPr/>
              <a:lstStyle/>
              <a:p>
                <a:r>
                  <a:rPr lang="en-IL">
                    <a:noFill/>
                  </a:rPr>
                  <a:t> </a:t>
                </a:r>
              </a:p>
            </p:txBody>
          </p:sp>
        </mc:Fallback>
      </mc:AlternateContent>
    </p:spTree>
    <p:extLst>
      <p:ext uri="{BB962C8B-B14F-4D97-AF65-F5344CB8AC3E}">
        <p14:creationId xmlns:p14="http://schemas.microsoft.com/office/powerpoint/2010/main" val="389009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8" descr="1,554 Genome Sequencing Stock Photos, Pictures &amp; Royalty-Free Images -  iStock">
            <a:extLst>
              <a:ext uri="{FF2B5EF4-FFF2-40B4-BE49-F238E27FC236}">
                <a16:creationId xmlns:a16="http://schemas.microsoft.com/office/drawing/2014/main" id="{C6D1ECBA-1A4E-E1C2-2A8C-90341F4D26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extLst>
            <a:ext uri="{909E8E84-426E-40DD-AFC4-6F175D3DCCD1}">
              <a14:hiddenFill xmlns:a14="http://schemas.microsoft.com/office/drawing/2010/main">
                <a:solidFill>
                  <a:srgbClr val="FFFFFF"/>
                </a:solidFill>
              </a14:hiddenFill>
            </a:ext>
          </a:extLst>
        </p:spPr>
      </p:pic>
      <p:sp>
        <p:nvSpPr>
          <p:cNvPr id="14"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9FC4B6-193C-D643-3578-A31115B4633F}"/>
              </a:ext>
            </a:extLst>
          </p:cNvPr>
          <p:cNvSpPr>
            <a:spLocks noGrp="1"/>
          </p:cNvSpPr>
          <p:nvPr>
            <p:ph type="title"/>
          </p:nvPr>
        </p:nvSpPr>
        <p:spPr>
          <a:xfrm>
            <a:off x="838200" y="365125"/>
            <a:ext cx="10515600" cy="1325563"/>
          </a:xfrm>
        </p:spPr>
        <p:txBody>
          <a:bodyPr>
            <a:normAutofit/>
          </a:bodyPr>
          <a:lstStyle/>
          <a:p>
            <a:r>
              <a:rPr lang="en-US">
                <a:effectLst>
                  <a:outerShdw blurRad="38100" dist="38100" dir="2700000" algn="tl">
                    <a:srgbClr val="000000">
                      <a:alpha val="43137"/>
                    </a:srgbClr>
                  </a:outerShdw>
                </a:effectLst>
                <a:latin typeface="Calibri (Body)"/>
              </a:rPr>
              <a:t>Background and motivation</a:t>
            </a:r>
            <a:endParaRPr lang="en-IL">
              <a:effectLst>
                <a:outerShdw blurRad="38100" dist="38100" dir="2700000" algn="tl">
                  <a:srgbClr val="000000">
                    <a:alpha val="43137"/>
                  </a:srgbClr>
                </a:outerShdw>
              </a:effectLst>
              <a:latin typeface="Calibri (Body)"/>
            </a:endParaRPr>
          </a:p>
        </p:txBody>
      </p:sp>
      <p:sp>
        <p:nvSpPr>
          <p:cNvPr id="3" name="Content Placeholder 2">
            <a:extLst>
              <a:ext uri="{FF2B5EF4-FFF2-40B4-BE49-F238E27FC236}">
                <a16:creationId xmlns:a16="http://schemas.microsoft.com/office/drawing/2014/main" id="{A6B82C8C-B4A4-160E-66BC-52C9870A9D07}"/>
              </a:ext>
            </a:extLst>
          </p:cNvPr>
          <p:cNvSpPr>
            <a:spLocks noGrp="1"/>
          </p:cNvSpPr>
          <p:nvPr>
            <p:ph idx="1"/>
          </p:nvPr>
        </p:nvSpPr>
        <p:spPr>
          <a:xfrm>
            <a:off x="838200" y="1370369"/>
            <a:ext cx="10515600" cy="5122506"/>
          </a:xfrm>
        </p:spPr>
        <p:txBody>
          <a:bodyPr>
            <a:normAutofit/>
          </a:bodyPr>
          <a:lstStyle/>
          <a:p>
            <a:pPr marL="0" indent="0">
              <a:buNone/>
            </a:pPr>
            <a:endParaRPr lang="en-US" sz="2000" kern="100" dirty="0">
              <a:effectLst/>
              <a:latin typeface="Calibri" panose="020F0502020204030204" pitchFamily="34" charset="0"/>
              <a:ea typeface="Yu Mincho" panose="02020400000000000000" pitchFamily="18" charset="-128"/>
              <a:cs typeface="Arial" panose="020B0604020202020204" pitchFamily="34" charset="0"/>
            </a:endParaRPr>
          </a:p>
          <a:p>
            <a:r>
              <a:rPr lang="en-US" sz="2000" kern="100" dirty="0">
                <a:effectLst/>
                <a:latin typeface="Calibri" panose="020F0502020204030204" pitchFamily="34" charset="0"/>
                <a:ea typeface="Yu Mincho" panose="02020400000000000000" pitchFamily="18" charset="-128"/>
                <a:cs typeface="Arial" panose="020B0604020202020204" pitchFamily="34" charset="0"/>
              </a:rPr>
              <a:t>In this project we used Murmur3 </a:t>
            </a:r>
            <a:r>
              <a:rPr lang="en-US" sz="2000" kern="100" dirty="0" err="1">
                <a:effectLst/>
                <a:latin typeface="Calibri" panose="020F0502020204030204" pitchFamily="34" charset="0"/>
                <a:ea typeface="Yu Mincho" panose="02020400000000000000" pitchFamily="18" charset="-128"/>
                <a:cs typeface="Arial" panose="020B0604020202020204" pitchFamily="34" charset="0"/>
              </a:rPr>
              <a:t>Minhash</a:t>
            </a:r>
            <a:r>
              <a:rPr lang="en-US" sz="2000" kern="100" dirty="0">
                <a:effectLst/>
                <a:latin typeface="Calibri" panose="020F0502020204030204" pitchFamily="34" charset="0"/>
                <a:ea typeface="Yu Mincho" panose="02020400000000000000" pitchFamily="18" charset="-128"/>
                <a:cs typeface="Arial" panose="020B0604020202020204" pitchFamily="34" charset="0"/>
              </a:rPr>
              <a:t> function to implement the Algorithm. Murmu3 is     widely used in streaming algorithms because it is fast to compute and achieves low collision rates. It computes the hash value of the input using a sequence of multiplications, additions, and bitwise logic operations such as or, </a:t>
            </a:r>
            <a:r>
              <a:rPr lang="en-US" sz="2000" kern="100" dirty="0" err="1">
                <a:effectLst/>
                <a:latin typeface="Calibri" panose="020F0502020204030204" pitchFamily="34" charset="0"/>
                <a:ea typeface="Yu Mincho" panose="02020400000000000000" pitchFamily="18" charset="-128"/>
                <a:cs typeface="Arial" panose="020B0604020202020204" pitchFamily="34" charset="0"/>
              </a:rPr>
              <a:t>xor</a:t>
            </a:r>
            <a:r>
              <a:rPr lang="en-US" sz="2000" kern="100" dirty="0">
                <a:effectLst/>
                <a:latin typeface="Calibri" panose="020F0502020204030204" pitchFamily="34" charset="0"/>
                <a:ea typeface="Yu Mincho" panose="02020400000000000000" pitchFamily="18" charset="-128"/>
                <a:cs typeface="Arial" panose="020B0604020202020204" pitchFamily="34" charset="0"/>
              </a:rPr>
              <a:t> and bit shifts.</a:t>
            </a:r>
            <a:endParaRPr lang="en-IL" sz="2000" kern="100" dirty="0">
              <a:effectLst/>
              <a:latin typeface="Calibri" panose="020F0502020204030204" pitchFamily="34" charset="0"/>
              <a:ea typeface="Yu Mincho" panose="02020400000000000000" pitchFamily="18" charset="-128"/>
              <a:cs typeface="Arial" panose="020B0604020202020204" pitchFamily="34" charset="0"/>
            </a:endParaRPr>
          </a:p>
          <a:p>
            <a:endParaRPr lang="en-IL" sz="1500" b="1" kern="1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IL" sz="1500" dirty="0"/>
          </a:p>
        </p:txBody>
      </p:sp>
    </p:spTree>
    <p:extLst>
      <p:ext uri="{BB962C8B-B14F-4D97-AF65-F5344CB8AC3E}">
        <p14:creationId xmlns:p14="http://schemas.microsoft.com/office/powerpoint/2010/main" val="403233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21">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23">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0698946-DBB5-07B9-785D-03BF5BD00940}"/>
              </a:ext>
            </a:extLst>
          </p:cNvPr>
          <p:cNvSpPr>
            <a:spLocks noGrp="1"/>
          </p:cNvSpPr>
          <p:nvPr>
            <p:ph type="title"/>
          </p:nvPr>
        </p:nvSpPr>
        <p:spPr>
          <a:xfrm>
            <a:off x="838200" y="365125"/>
            <a:ext cx="10515600" cy="930275"/>
          </a:xfrm>
        </p:spPr>
        <p:txBody>
          <a:bodyPr>
            <a:normAutofit/>
          </a:bodyPr>
          <a:lstStyle/>
          <a:p>
            <a:r>
              <a:rPr lang="en-US">
                <a:ln w="0"/>
                <a:effectLst>
                  <a:outerShdw blurRad="38100" dist="19050" dir="2700000" algn="tl" rotWithShape="0">
                    <a:schemeClr val="dk1">
                      <a:alpha val="40000"/>
                    </a:schemeClr>
                  </a:outerShdw>
                </a:effectLst>
                <a:latin typeface="Calibri (Body)"/>
              </a:rPr>
              <a:t>The Process of DNA sequence classification:</a:t>
            </a:r>
            <a:endParaRPr lang="en-IL">
              <a:latin typeface="Calibri (Body)"/>
            </a:endParaRPr>
          </a:p>
        </p:txBody>
      </p:sp>
      <p:pic>
        <p:nvPicPr>
          <p:cNvPr id="4" name="Picture 2" descr="Chemical test tube with blue liquid double helix molecule test tube with dna">
            <a:extLst>
              <a:ext uri="{FF2B5EF4-FFF2-40B4-BE49-F238E27FC236}">
                <a16:creationId xmlns:a16="http://schemas.microsoft.com/office/drawing/2014/main" id="{E160E770-0901-935E-D9B7-D912A300FAB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38200" y="2406700"/>
            <a:ext cx="1418340" cy="17722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quencing - Free computer icons">
            <a:extLst>
              <a:ext uri="{FF2B5EF4-FFF2-40B4-BE49-F238E27FC236}">
                <a16:creationId xmlns:a16="http://schemas.microsoft.com/office/drawing/2014/main" id="{44A9D32A-B5BD-2D5E-6CC6-B7CA04473E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708" y="2381251"/>
            <a:ext cx="1843105" cy="176488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DFD31630-E2C1-6CD0-F7B2-01D5B0A488D2}"/>
              </a:ext>
            </a:extLst>
          </p:cNvPr>
          <p:cNvSpPr/>
          <p:nvPr/>
        </p:nvSpPr>
        <p:spPr>
          <a:xfrm>
            <a:off x="1938033" y="3160046"/>
            <a:ext cx="779775" cy="264433"/>
          </a:xfrm>
          <a:prstGeom prst="rightArrow">
            <a:avLst/>
          </a:prstGeom>
          <a:solidFill>
            <a:schemeClr val="tx1"/>
          </a:solidFill>
          <a:ln>
            <a:solidFill>
              <a:srgbClr val="0070C0"/>
            </a:solidFill>
          </a:ln>
        </p:spPr>
        <p:style>
          <a:lnRef idx="0">
            <a:scrgbClr r="0" g="0" b="0"/>
          </a:lnRef>
          <a:fillRef idx="1001">
            <a:schemeClr val="lt1"/>
          </a:fillRef>
          <a:effectRef idx="0">
            <a:scrgbClr r="0" g="0" b="0"/>
          </a:effectRef>
          <a:fontRef idx="minor">
            <a:schemeClr val="lt1"/>
          </a:fontRef>
        </p:style>
        <p:txBody>
          <a:bodyPr rtlCol="0" anchor="ctr"/>
          <a:lstStyle/>
          <a:p>
            <a:pPr algn="ctr"/>
            <a:endParaRPr lang="en-IL"/>
          </a:p>
        </p:txBody>
      </p:sp>
      <p:sp>
        <p:nvSpPr>
          <p:cNvPr id="7" name="Arrow: Right 6">
            <a:extLst>
              <a:ext uri="{FF2B5EF4-FFF2-40B4-BE49-F238E27FC236}">
                <a16:creationId xmlns:a16="http://schemas.microsoft.com/office/drawing/2014/main" id="{A6945651-0AEE-3646-8393-80B8444BBDE3}"/>
              </a:ext>
            </a:extLst>
          </p:cNvPr>
          <p:cNvSpPr/>
          <p:nvPr/>
        </p:nvSpPr>
        <p:spPr>
          <a:xfrm>
            <a:off x="4483813" y="3192165"/>
            <a:ext cx="779775" cy="264433"/>
          </a:xfrm>
          <a:prstGeom prst="rightArrow">
            <a:avLst/>
          </a:prstGeom>
          <a:solidFill>
            <a:schemeClr val="tx1"/>
          </a:solidFill>
          <a:ln>
            <a:solidFill>
              <a:srgbClr val="0070C0"/>
            </a:solidFill>
          </a:ln>
        </p:spPr>
        <p:style>
          <a:lnRef idx="0">
            <a:scrgbClr r="0" g="0" b="0"/>
          </a:lnRef>
          <a:fillRef idx="1001">
            <a:schemeClr val="lt1"/>
          </a:fillRef>
          <a:effectRef idx="0">
            <a:scrgbClr r="0" g="0" b="0"/>
          </a:effectRef>
          <a:fontRef idx="minor">
            <a:schemeClr val="lt1"/>
          </a:fontRef>
        </p:style>
        <p:txBody>
          <a:bodyPr rtlCol="0" anchor="ctr"/>
          <a:lstStyle/>
          <a:p>
            <a:pPr algn="ctr"/>
            <a:endParaRPr lang="en-IL"/>
          </a:p>
        </p:txBody>
      </p:sp>
      <p:sp>
        <p:nvSpPr>
          <p:cNvPr id="8" name="TextBox 7">
            <a:extLst>
              <a:ext uri="{FF2B5EF4-FFF2-40B4-BE49-F238E27FC236}">
                <a16:creationId xmlns:a16="http://schemas.microsoft.com/office/drawing/2014/main" id="{73791433-BB33-1D72-4046-29F1AE135EC2}"/>
              </a:ext>
            </a:extLst>
          </p:cNvPr>
          <p:cNvSpPr txBox="1"/>
          <p:nvPr/>
        </p:nvSpPr>
        <p:spPr>
          <a:xfrm>
            <a:off x="1039511" y="4030429"/>
            <a:ext cx="1104986" cy="302993"/>
          </a:xfrm>
          <a:prstGeom prst="rect">
            <a:avLst/>
          </a:prstGeom>
          <a:noFill/>
        </p:spPr>
        <p:txBody>
          <a:bodyPr wrap="square" rtlCol="0">
            <a:spAutoFit/>
          </a:bodyPr>
          <a:lstStyle/>
          <a:p>
            <a:pPr defTabSz="896112">
              <a:spcAft>
                <a:spcPts val="600"/>
              </a:spcAft>
            </a:pPr>
            <a:r>
              <a:rPr lang="en-US" sz="1372" b="1" kern="1200">
                <a:solidFill>
                  <a:schemeClr val="tx1"/>
                </a:solidFill>
                <a:latin typeface="+mn-lt"/>
                <a:ea typeface="+mn-ea"/>
                <a:cs typeface="+mn-cs"/>
              </a:rPr>
              <a:t>DNA sample</a:t>
            </a:r>
            <a:endParaRPr lang="en-IL" sz="1400" b="1"/>
          </a:p>
        </p:txBody>
      </p:sp>
      <p:sp>
        <p:nvSpPr>
          <p:cNvPr id="9" name="TextBox 8">
            <a:extLst>
              <a:ext uri="{FF2B5EF4-FFF2-40B4-BE49-F238E27FC236}">
                <a16:creationId xmlns:a16="http://schemas.microsoft.com/office/drawing/2014/main" id="{59009535-2F8C-CC9C-AF8E-9C1F2CA45F61}"/>
              </a:ext>
            </a:extLst>
          </p:cNvPr>
          <p:cNvSpPr txBox="1"/>
          <p:nvPr/>
        </p:nvSpPr>
        <p:spPr>
          <a:xfrm>
            <a:off x="3009767" y="4101317"/>
            <a:ext cx="1104986" cy="515087"/>
          </a:xfrm>
          <a:prstGeom prst="rect">
            <a:avLst/>
          </a:prstGeom>
          <a:noFill/>
        </p:spPr>
        <p:txBody>
          <a:bodyPr wrap="square" rtlCol="0">
            <a:spAutoFit/>
          </a:bodyPr>
          <a:lstStyle/>
          <a:p>
            <a:pPr defTabSz="896112">
              <a:spcAft>
                <a:spcPts val="600"/>
              </a:spcAft>
            </a:pPr>
            <a:r>
              <a:rPr lang="en-US" sz="1372" b="1" kern="1200">
                <a:solidFill>
                  <a:schemeClr val="tx1"/>
                </a:solidFill>
                <a:latin typeface="+mn-lt"/>
                <a:ea typeface="+mn-ea"/>
                <a:cs typeface="+mn-cs"/>
              </a:rPr>
              <a:t>Sequencing machine</a:t>
            </a:r>
            <a:endParaRPr lang="en-IL" sz="1400" b="1"/>
          </a:p>
        </p:txBody>
      </p:sp>
      <p:sp>
        <p:nvSpPr>
          <p:cNvPr id="10" name="TextBox 9">
            <a:extLst>
              <a:ext uri="{FF2B5EF4-FFF2-40B4-BE49-F238E27FC236}">
                <a16:creationId xmlns:a16="http://schemas.microsoft.com/office/drawing/2014/main" id="{76BA49B4-6B91-C69C-09B0-A72919D343EB}"/>
              </a:ext>
            </a:extLst>
          </p:cNvPr>
          <p:cNvSpPr txBox="1"/>
          <p:nvPr/>
        </p:nvSpPr>
        <p:spPr>
          <a:xfrm>
            <a:off x="5497976" y="2523029"/>
            <a:ext cx="1528568" cy="1298753"/>
          </a:xfrm>
          <a:prstGeom prst="rect">
            <a:avLst/>
          </a:prstGeom>
          <a:noFill/>
          <a:ln>
            <a:noFill/>
          </a:ln>
        </p:spPr>
        <p:txBody>
          <a:bodyPr wrap="square" rtlCol="0">
            <a:spAutoFit/>
          </a:bodyPr>
          <a:lstStyle/>
          <a:p>
            <a:pPr defTabSz="896112">
              <a:spcAft>
                <a:spcPts val="600"/>
              </a:spcAft>
            </a:pPr>
            <a:r>
              <a:rPr lang="en-US" sz="1568" kern="1200">
                <a:ln w="0"/>
                <a:effectLst>
                  <a:outerShdw blurRad="38100" dist="19050" dir="2700000" algn="tl" rotWithShape="0">
                    <a:schemeClr val="dk1">
                      <a:alpha val="40000"/>
                    </a:schemeClr>
                  </a:outerShdw>
                </a:effectLst>
                <a:latin typeface="+mn-lt"/>
                <a:ea typeface="+mn-ea"/>
                <a:cs typeface="+mn-cs"/>
              </a:rPr>
              <a:t>AATGGCCTTTATATATGGGCCCCTGGAAAAAATTTCGTTCGGGTTATTTTAAAAAATG..</a:t>
            </a:r>
            <a:endParaRPr lang="en-IL" sz="1600">
              <a:ln w="0"/>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1949C8BE-E3E4-3A39-E987-51403A3EDCFF}"/>
              </a:ext>
            </a:extLst>
          </p:cNvPr>
          <p:cNvSpPr txBox="1"/>
          <p:nvPr/>
        </p:nvSpPr>
        <p:spPr>
          <a:xfrm>
            <a:off x="5778358" y="4146131"/>
            <a:ext cx="1104986" cy="302993"/>
          </a:xfrm>
          <a:prstGeom prst="rect">
            <a:avLst/>
          </a:prstGeom>
          <a:noFill/>
        </p:spPr>
        <p:txBody>
          <a:bodyPr wrap="square" rtlCol="0">
            <a:spAutoFit/>
          </a:bodyPr>
          <a:lstStyle/>
          <a:p>
            <a:pPr defTabSz="896112">
              <a:spcAft>
                <a:spcPts val="600"/>
              </a:spcAft>
            </a:pPr>
            <a:r>
              <a:rPr lang="en-US" sz="1372" b="1" kern="1200">
                <a:solidFill>
                  <a:schemeClr val="tx1"/>
                </a:solidFill>
                <a:latin typeface="+mn-lt"/>
                <a:ea typeface="+mn-ea"/>
                <a:cs typeface="+mn-cs"/>
              </a:rPr>
              <a:t>Reads</a:t>
            </a:r>
            <a:endParaRPr lang="en-IL" sz="1400" b="1"/>
          </a:p>
        </p:txBody>
      </p:sp>
      <p:sp>
        <p:nvSpPr>
          <p:cNvPr id="12" name="Arrow: Right 11">
            <a:extLst>
              <a:ext uri="{FF2B5EF4-FFF2-40B4-BE49-F238E27FC236}">
                <a16:creationId xmlns:a16="http://schemas.microsoft.com/office/drawing/2014/main" id="{E35BE2FD-9171-CF0B-69CA-526FB96CD4CD}"/>
              </a:ext>
            </a:extLst>
          </p:cNvPr>
          <p:cNvSpPr/>
          <p:nvPr/>
        </p:nvSpPr>
        <p:spPr>
          <a:xfrm>
            <a:off x="7029592" y="3206032"/>
            <a:ext cx="779775" cy="264433"/>
          </a:xfrm>
          <a:prstGeom prst="rightArrow">
            <a:avLst/>
          </a:prstGeom>
          <a:solidFill>
            <a:schemeClr val="tx1"/>
          </a:solidFill>
          <a:ln>
            <a:solidFill>
              <a:srgbClr val="0070C0"/>
            </a:solidFill>
          </a:ln>
        </p:spPr>
        <p:style>
          <a:lnRef idx="0">
            <a:scrgbClr r="0" g="0" b="0"/>
          </a:lnRef>
          <a:fillRef idx="1001">
            <a:schemeClr val="lt1"/>
          </a:fillRef>
          <a:effectRef idx="0">
            <a:scrgbClr r="0" g="0" b="0"/>
          </a:effectRef>
          <a:fontRef idx="minor">
            <a:schemeClr val="lt1"/>
          </a:fontRef>
        </p:style>
        <p:txBody>
          <a:bodyPr rtlCol="0" anchor="ctr"/>
          <a:lstStyle/>
          <a:p>
            <a:pPr algn="ctr"/>
            <a:endParaRPr lang="en-IL"/>
          </a:p>
        </p:txBody>
      </p:sp>
      <p:sp>
        <p:nvSpPr>
          <p:cNvPr id="13" name="Cube 12">
            <a:extLst>
              <a:ext uri="{FF2B5EF4-FFF2-40B4-BE49-F238E27FC236}">
                <a16:creationId xmlns:a16="http://schemas.microsoft.com/office/drawing/2014/main" id="{46810676-1143-C03D-95DF-AB70DD8C0840}"/>
              </a:ext>
            </a:extLst>
          </p:cNvPr>
          <p:cNvSpPr/>
          <p:nvPr/>
        </p:nvSpPr>
        <p:spPr>
          <a:xfrm>
            <a:off x="8028245" y="2523029"/>
            <a:ext cx="1843105" cy="1630439"/>
          </a:xfrm>
          <a:prstGeom prst="cube">
            <a:avLst/>
          </a:prstGeom>
          <a:solidFill>
            <a:srgbClr val="0586DD"/>
          </a:solidFill>
          <a:ln>
            <a:solidFill>
              <a:srgbClr val="00206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L"/>
          </a:p>
        </p:txBody>
      </p:sp>
      <p:sp>
        <p:nvSpPr>
          <p:cNvPr id="14" name="Arrow: Right 13">
            <a:extLst>
              <a:ext uri="{FF2B5EF4-FFF2-40B4-BE49-F238E27FC236}">
                <a16:creationId xmlns:a16="http://schemas.microsoft.com/office/drawing/2014/main" id="{4B169B80-49E3-C757-E03D-F463473FB215}"/>
              </a:ext>
            </a:extLst>
          </p:cNvPr>
          <p:cNvSpPr/>
          <p:nvPr/>
        </p:nvSpPr>
        <p:spPr>
          <a:xfrm>
            <a:off x="10009758" y="3141515"/>
            <a:ext cx="1304728" cy="302992"/>
          </a:xfrm>
          <a:prstGeom prst="rightArrow">
            <a:avLst/>
          </a:prstGeom>
          <a:solidFill>
            <a:schemeClr val="tx1"/>
          </a:solidFill>
          <a:ln>
            <a:solidFill>
              <a:srgbClr val="0070C0"/>
            </a:solidFill>
          </a:ln>
        </p:spPr>
        <p:style>
          <a:lnRef idx="0">
            <a:scrgbClr r="0" g="0" b="0"/>
          </a:lnRef>
          <a:fillRef idx="1001">
            <a:schemeClr val="lt1"/>
          </a:fillRef>
          <a:effectRef idx="0">
            <a:scrgbClr r="0" g="0" b="0"/>
          </a:effectRef>
          <a:fontRef idx="minor">
            <a:schemeClr val="lt1"/>
          </a:fontRef>
        </p:style>
        <p:txBody>
          <a:bodyPr rtlCol="0" anchor="ctr"/>
          <a:lstStyle/>
          <a:p>
            <a:pPr algn="ctr"/>
            <a:endParaRPr lang="en-IL"/>
          </a:p>
        </p:txBody>
      </p:sp>
      <p:sp>
        <p:nvSpPr>
          <p:cNvPr id="15" name="TextBox 14">
            <a:extLst>
              <a:ext uri="{FF2B5EF4-FFF2-40B4-BE49-F238E27FC236}">
                <a16:creationId xmlns:a16="http://schemas.microsoft.com/office/drawing/2014/main" id="{7E6447AD-EFF2-E1B1-6D3F-A8617326AC85}"/>
              </a:ext>
            </a:extLst>
          </p:cNvPr>
          <p:cNvSpPr txBox="1"/>
          <p:nvPr/>
        </p:nvSpPr>
        <p:spPr>
          <a:xfrm>
            <a:off x="8095757" y="2964461"/>
            <a:ext cx="1495414" cy="1255215"/>
          </a:xfrm>
          <a:prstGeom prst="rect">
            <a:avLst/>
          </a:prstGeom>
          <a:noFill/>
        </p:spPr>
        <p:txBody>
          <a:bodyPr wrap="square" rtlCol="0">
            <a:spAutoFit/>
          </a:bodyPr>
          <a:lstStyle/>
          <a:p>
            <a:pPr defTabSz="896112">
              <a:spcAft>
                <a:spcPts val="600"/>
              </a:spcAft>
            </a:pPr>
            <a:r>
              <a:rPr lang="en-US" sz="1764" b="1" kern="1200">
                <a:solidFill>
                  <a:schemeClr val="tx1"/>
                </a:solidFill>
                <a:latin typeface="+mn-lt"/>
                <a:ea typeface="+mn-ea"/>
                <a:cs typeface="+mn-cs"/>
              </a:rPr>
              <a:t>Offline: Genome </a:t>
            </a:r>
          </a:p>
          <a:p>
            <a:pPr defTabSz="896112">
              <a:spcAft>
                <a:spcPts val="600"/>
              </a:spcAft>
            </a:pPr>
            <a:r>
              <a:rPr lang="en-US" sz="1764" b="1" kern="1200">
                <a:solidFill>
                  <a:schemeClr val="tx1"/>
                </a:solidFill>
                <a:latin typeface="+mn-lt"/>
                <a:ea typeface="+mn-ea"/>
                <a:cs typeface="+mn-cs"/>
              </a:rPr>
              <a:t>Online : input: read</a:t>
            </a:r>
            <a:endParaRPr lang="en-IL" b="1"/>
          </a:p>
        </p:txBody>
      </p:sp>
      <p:sp>
        <p:nvSpPr>
          <p:cNvPr id="16" name="TextBox 15">
            <a:extLst>
              <a:ext uri="{FF2B5EF4-FFF2-40B4-BE49-F238E27FC236}">
                <a16:creationId xmlns:a16="http://schemas.microsoft.com/office/drawing/2014/main" id="{C522D2B8-EF1A-0A97-F9B1-AED677A72CF5}"/>
              </a:ext>
            </a:extLst>
          </p:cNvPr>
          <p:cNvSpPr txBox="1"/>
          <p:nvPr/>
        </p:nvSpPr>
        <p:spPr>
          <a:xfrm>
            <a:off x="9948951" y="2943461"/>
            <a:ext cx="1404849" cy="302993"/>
          </a:xfrm>
          <a:prstGeom prst="rect">
            <a:avLst/>
          </a:prstGeom>
          <a:noFill/>
        </p:spPr>
        <p:txBody>
          <a:bodyPr wrap="square" rtlCol="0">
            <a:spAutoFit/>
          </a:bodyPr>
          <a:lstStyle/>
          <a:p>
            <a:pPr defTabSz="896112">
              <a:spcAft>
                <a:spcPts val="600"/>
              </a:spcAft>
            </a:pPr>
            <a:r>
              <a:rPr lang="en-US" sz="1372" kern="1200">
                <a:solidFill>
                  <a:schemeClr val="tx1"/>
                </a:solidFill>
                <a:latin typeface="+mn-lt"/>
                <a:ea typeface="+mn-ea"/>
                <a:cs typeface="+mn-cs"/>
              </a:rPr>
              <a:t>Window_index</a:t>
            </a:r>
            <a:endParaRPr lang="en-IL" sz="1400"/>
          </a:p>
        </p:txBody>
      </p:sp>
      <p:sp>
        <p:nvSpPr>
          <p:cNvPr id="17" name="TextBox 16">
            <a:extLst>
              <a:ext uri="{FF2B5EF4-FFF2-40B4-BE49-F238E27FC236}">
                <a16:creationId xmlns:a16="http://schemas.microsoft.com/office/drawing/2014/main" id="{CBB17029-A8F8-7E47-5BA5-4DC95F15D9A2}"/>
              </a:ext>
            </a:extLst>
          </p:cNvPr>
          <p:cNvSpPr txBox="1"/>
          <p:nvPr/>
        </p:nvSpPr>
        <p:spPr>
          <a:xfrm>
            <a:off x="8151676" y="4291907"/>
            <a:ext cx="1324402" cy="302993"/>
          </a:xfrm>
          <a:prstGeom prst="rect">
            <a:avLst/>
          </a:prstGeom>
          <a:noFill/>
        </p:spPr>
        <p:txBody>
          <a:bodyPr wrap="square" rtlCol="0">
            <a:spAutoFit/>
          </a:bodyPr>
          <a:lstStyle/>
          <a:p>
            <a:pPr defTabSz="896112">
              <a:spcAft>
                <a:spcPts val="600"/>
              </a:spcAft>
            </a:pPr>
            <a:r>
              <a:rPr lang="en-US" sz="1372" b="1" kern="1200">
                <a:solidFill>
                  <a:schemeClr val="tx1"/>
                </a:solidFill>
                <a:latin typeface="+mn-lt"/>
                <a:ea typeface="+mn-ea"/>
                <a:cs typeface="+mn-cs"/>
              </a:rPr>
              <a:t>LSH minhash</a:t>
            </a:r>
            <a:endParaRPr lang="en-IL" sz="1400" b="1"/>
          </a:p>
        </p:txBody>
      </p:sp>
      <p:sp>
        <p:nvSpPr>
          <p:cNvPr id="3" name="TextBox 17">
            <a:extLst>
              <a:ext uri="{FF2B5EF4-FFF2-40B4-BE49-F238E27FC236}">
                <a16:creationId xmlns:a16="http://schemas.microsoft.com/office/drawing/2014/main" id="{4AEAC27A-3A89-EA5C-F40C-9668B1597596}"/>
              </a:ext>
            </a:extLst>
          </p:cNvPr>
          <p:cNvSpPr txBox="1"/>
          <p:nvPr/>
        </p:nvSpPr>
        <p:spPr>
          <a:xfrm>
            <a:off x="1281619" y="4994955"/>
            <a:ext cx="9961281" cy="1292662"/>
          </a:xfrm>
          <a:prstGeom prst="rect">
            <a:avLst/>
          </a:prstGeom>
          <a:noFill/>
        </p:spPr>
        <p:txBody>
          <a:bodyPr wrap="square" rtlCol="0">
            <a:spAutoFit/>
          </a:bodyPr>
          <a:lstStyle/>
          <a:p>
            <a:r>
              <a:rPr lang="en-US" sz="2000" kern="100">
                <a:effectLst/>
                <a:latin typeface="Calibri" panose="020F0502020204030204" pitchFamily="34" charset="0"/>
                <a:ea typeface="Yu Mincho" panose="02020400000000000000" pitchFamily="18" charset="-128"/>
                <a:cs typeface="Arial" panose="020B0604020202020204" pitchFamily="34" charset="0"/>
              </a:rPr>
              <a:t>DNA classification is performed as follows: a sample potentially containing DNA of multiple organisms is obtained and prepared. The sample is sequenced; the sequencer outputs DNA reads; DNA sequencers are prone to sequencing errors, such as indels and replacements.</a:t>
            </a:r>
            <a:endParaRPr lang="en-IL" sz="2000" kern="100">
              <a:effectLst/>
              <a:latin typeface="Calibri" panose="020F0502020204030204" pitchFamily="34" charset="0"/>
              <a:ea typeface="Yu Mincho" panose="02020400000000000000" pitchFamily="18" charset="-128"/>
              <a:cs typeface="Arial" panose="020B0604020202020204" pitchFamily="34" charset="0"/>
            </a:endParaRPr>
          </a:p>
          <a:p>
            <a:endParaRPr lang="en-IL"/>
          </a:p>
        </p:txBody>
      </p:sp>
    </p:spTree>
    <p:extLst>
      <p:ext uri="{BB962C8B-B14F-4D97-AF65-F5344CB8AC3E}">
        <p14:creationId xmlns:p14="http://schemas.microsoft.com/office/powerpoint/2010/main" val="352352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5" name="Rectangle 1059">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39FC4B6-193C-D643-3578-A31115B4633F}"/>
              </a:ext>
            </a:extLst>
          </p:cNvPr>
          <p:cNvSpPr>
            <a:spLocks noGrp="1"/>
          </p:cNvSpPr>
          <p:nvPr>
            <p:ph type="title"/>
          </p:nvPr>
        </p:nvSpPr>
        <p:spPr>
          <a:xfrm>
            <a:off x="838200" y="425258"/>
            <a:ext cx="6227177" cy="1325563"/>
          </a:xfrm>
        </p:spPr>
        <p:txBody>
          <a:bodyPr vert="horz" lIns="91440" tIns="45720" rIns="91440" bIns="45720" rtlCol="0" anchor="ctr">
            <a:normAutofit/>
          </a:bodyPr>
          <a:lstStyle/>
          <a:p>
            <a:r>
              <a:rPr lang="en-US" sz="4000">
                <a:effectLst>
                  <a:outerShdw blurRad="38100" dist="38100" dir="2700000" algn="tl">
                    <a:srgbClr val="000000">
                      <a:alpha val="43137"/>
                    </a:srgbClr>
                  </a:outerShdw>
                </a:effectLst>
              </a:rPr>
              <a:t>Project definition and goals</a:t>
            </a:r>
          </a:p>
        </p:txBody>
      </p:sp>
      <p:sp>
        <p:nvSpPr>
          <p:cNvPr id="62" name="TextBox 8">
            <a:extLst>
              <a:ext uri="{FF2B5EF4-FFF2-40B4-BE49-F238E27FC236}">
                <a16:creationId xmlns:a16="http://schemas.microsoft.com/office/drawing/2014/main" id="{93F7644C-47F1-3734-6541-74355EDA6EA6}"/>
              </a:ext>
            </a:extLst>
          </p:cNvPr>
          <p:cNvSpPr txBox="1"/>
          <p:nvPr/>
        </p:nvSpPr>
        <p:spPr>
          <a:xfrm>
            <a:off x="761198" y="1901039"/>
            <a:ext cx="5387502"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a:t>DNA pre-alignment is a process used in DNA genome analysis pipeline in order to filter our reads which do not belong to a DNA reference. In  this  project we will  design  a  hardware  accelerator  for  DNA  pre-alignment  used  to detect and classify DNA reads .</a:t>
            </a:r>
          </a:p>
          <a:p>
            <a:pPr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b="1"/>
              <a:t>The  goals of  this  project:</a:t>
            </a:r>
          </a:p>
          <a:p>
            <a:pPr marL="857250" lvl="1" indent="-342900">
              <a:lnSpc>
                <a:spcPct val="90000"/>
              </a:lnSpc>
              <a:spcAft>
                <a:spcPts val="600"/>
              </a:spcAft>
              <a:buFont typeface="+mj-lt"/>
              <a:buAutoNum type="arabicPeriod"/>
            </a:pPr>
            <a:r>
              <a:rPr lang="en-US"/>
              <a:t>To Learn  digital  VLSI  design  tools  and  flow.</a:t>
            </a:r>
          </a:p>
          <a:p>
            <a:pPr marL="857250" lvl="1" indent="-342900">
              <a:lnSpc>
                <a:spcPct val="90000"/>
              </a:lnSpc>
              <a:spcAft>
                <a:spcPts val="600"/>
              </a:spcAft>
              <a:buFont typeface="+mj-lt"/>
              <a:buAutoNum type="arabicPeriod"/>
            </a:pPr>
            <a:r>
              <a:rPr lang="en-US"/>
              <a:t>Design a novel accelerator for genomic applications.</a:t>
            </a:r>
          </a:p>
          <a:p>
            <a:pPr marL="857250" lvl="1" indent="-342900">
              <a:lnSpc>
                <a:spcPct val="90000"/>
              </a:lnSpc>
              <a:spcAft>
                <a:spcPts val="600"/>
              </a:spcAft>
              <a:buFont typeface="+mj-lt"/>
              <a:buAutoNum type="arabicPeriod"/>
            </a:pPr>
            <a:r>
              <a:rPr lang="en-US"/>
              <a:t>Gain speedup over commercial software based tools.</a:t>
            </a:r>
          </a:p>
          <a:p>
            <a:pPr marL="857250" lvl="1" indent="-342900">
              <a:lnSpc>
                <a:spcPct val="90000"/>
              </a:lnSpc>
              <a:spcAft>
                <a:spcPts val="600"/>
              </a:spcAft>
              <a:buFont typeface="+mj-lt"/>
              <a:buAutoNum type="arabicPeriod"/>
            </a:pPr>
            <a:endParaRPr lang="en-US"/>
          </a:p>
        </p:txBody>
      </p:sp>
      <p:pic>
        <p:nvPicPr>
          <p:cNvPr id="1054" name="Picture 1044" descr="DNA render">
            <a:extLst>
              <a:ext uri="{FF2B5EF4-FFF2-40B4-BE49-F238E27FC236}">
                <a16:creationId xmlns:a16="http://schemas.microsoft.com/office/drawing/2014/main" id="{E22755E4-29D8-BD00-B06B-E79A02CC536C}"/>
              </a:ext>
            </a:extLst>
          </p:cNvPr>
          <p:cNvPicPr>
            <a:picLocks noChangeAspect="1"/>
          </p:cNvPicPr>
          <p:nvPr/>
        </p:nvPicPr>
        <p:blipFill rotWithShape="1">
          <a:blip r:embed="rId2"/>
          <a:srcRect l="32826" r="10843"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076"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77"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968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1ECFFD-E67F-8DE2-E7A4-4AA1AC9AEB20}"/>
              </a:ext>
            </a:extLst>
          </p:cNvPr>
          <p:cNvSpPr>
            <a:spLocks noGrp="1"/>
          </p:cNvSpPr>
          <p:nvPr>
            <p:ph type="title"/>
          </p:nvPr>
        </p:nvSpPr>
        <p:spPr>
          <a:xfrm>
            <a:off x="800208" y="298234"/>
            <a:ext cx="3389237" cy="1800526"/>
          </a:xfrm>
        </p:spPr>
        <p:txBody>
          <a:bodyPr>
            <a:normAutofit/>
          </a:bodyPr>
          <a:lstStyle/>
          <a:p>
            <a:r>
              <a:rPr lang="en-US" sz="4000" dirty="0">
                <a:effectLst>
                  <a:outerShdw blurRad="38100" dist="38100" dir="2700000" algn="tl">
                    <a:srgbClr val="000000">
                      <a:alpha val="43137"/>
                    </a:srgbClr>
                  </a:outerShdw>
                </a:effectLst>
                <a:latin typeface="Calibri (Body)"/>
              </a:rPr>
              <a:t>Description of the algorithm:</a:t>
            </a:r>
            <a:endParaRPr lang="en-IL" sz="4000" dirty="0">
              <a:effectLst>
                <a:outerShdw blurRad="38100" dist="38100" dir="2700000" algn="tl">
                  <a:srgbClr val="000000">
                    <a:alpha val="43137"/>
                  </a:srgbClr>
                </a:outerShdw>
              </a:effectLst>
              <a:latin typeface="Calibri (Body)"/>
            </a:endParaRPr>
          </a:p>
        </p:txBody>
      </p:sp>
      <p:sp>
        <p:nvSpPr>
          <p:cNvPr id="14" name="תיבת טקסט 13">
            <a:extLst>
              <a:ext uri="{FF2B5EF4-FFF2-40B4-BE49-F238E27FC236}">
                <a16:creationId xmlns:a16="http://schemas.microsoft.com/office/drawing/2014/main" id="{99091C70-4D81-F5C7-5037-8A25B8958504}"/>
              </a:ext>
            </a:extLst>
          </p:cNvPr>
          <p:cNvSpPr txBox="1"/>
          <p:nvPr/>
        </p:nvSpPr>
        <p:spPr>
          <a:xfrm>
            <a:off x="398929" y="2180665"/>
            <a:ext cx="4984377" cy="4678204"/>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marL="285750" indent="-285750">
              <a:buFont typeface="Arial"/>
              <a:buChar char="•"/>
            </a:pPr>
            <a:r>
              <a:rPr lang="en-US" sz="2000" dirty="0">
                <a:latin typeface="David"/>
                <a:cs typeface="David"/>
              </a:rPr>
              <a:t>Offline:</a:t>
            </a:r>
            <a:endParaRPr lang="he-IL" sz="2000" dirty="0">
              <a:latin typeface="David"/>
              <a:cs typeface="David"/>
            </a:endParaRPr>
          </a:p>
          <a:p>
            <a:pPr marL="800100" lvl="1" indent="-342900">
              <a:lnSpc>
                <a:spcPct val="150000"/>
              </a:lnSpc>
              <a:buAutoNum type="arabicPeriod"/>
            </a:pPr>
            <a:r>
              <a:rPr lang="en-US" sz="2000" dirty="0">
                <a:latin typeface="David"/>
                <a:cs typeface="David"/>
              </a:rPr>
              <a:t>Pick a 3-reference genome.</a:t>
            </a:r>
          </a:p>
          <a:p>
            <a:pPr marL="800100" lvl="1" indent="-342900">
              <a:lnSpc>
                <a:spcPct val="150000"/>
              </a:lnSpc>
              <a:buAutoNum type="arabicPeriod"/>
            </a:pPr>
            <a:r>
              <a:rPr lang="en-US" sz="2000" dirty="0">
                <a:latin typeface="David"/>
                <a:cs typeface="David"/>
              </a:rPr>
              <a:t>Place 3 refs in memory as follows:</a:t>
            </a:r>
            <a:endParaRPr lang="en-US" sz="2000" dirty="0">
              <a:latin typeface="David"/>
              <a:ea typeface="Calibri" panose="020F0502020204030204"/>
              <a:cs typeface="David"/>
            </a:endParaRPr>
          </a:p>
          <a:p>
            <a:pPr marL="1200150" lvl="2" indent="-285750">
              <a:buFont typeface="Arial"/>
              <a:buChar char="•"/>
            </a:pPr>
            <a:r>
              <a:rPr lang="en-US" sz="2000" dirty="0">
                <a:latin typeface="David"/>
                <a:cs typeface="David"/>
              </a:rPr>
              <a:t>Divide each ref into windows of length 128 byte.</a:t>
            </a:r>
            <a:endParaRPr lang="en-US" sz="2000" dirty="0">
              <a:latin typeface="David"/>
              <a:ea typeface="Calibri" panose="020F0502020204030204"/>
              <a:cs typeface="David"/>
            </a:endParaRPr>
          </a:p>
          <a:p>
            <a:pPr marL="1200150" lvl="2" indent="-285750">
              <a:buFont typeface="Arial"/>
              <a:buChar char="•"/>
            </a:pPr>
            <a:r>
              <a:rPr lang="en-US" sz="2000" dirty="0">
                <a:latin typeface="David"/>
                <a:cs typeface="David"/>
              </a:rPr>
              <a:t>Divide every window into k-</a:t>
            </a:r>
            <a:r>
              <a:rPr lang="en-US" sz="2000" dirty="0" err="1">
                <a:latin typeface="David"/>
                <a:cs typeface="David"/>
              </a:rPr>
              <a:t>mers</a:t>
            </a:r>
            <a:r>
              <a:rPr lang="en-US" sz="2000" dirty="0">
                <a:latin typeface="David"/>
                <a:cs typeface="David"/>
              </a:rPr>
              <a:t> of length 16 byte with overlap of 8 byte.</a:t>
            </a:r>
            <a:endParaRPr lang="en-US" sz="2000" dirty="0">
              <a:latin typeface="David"/>
              <a:ea typeface="Calibri" panose="020F0502020204030204"/>
              <a:cs typeface="David"/>
            </a:endParaRPr>
          </a:p>
          <a:p>
            <a:pPr marL="1200150" lvl="2" indent="-285750">
              <a:buFont typeface="Arial"/>
              <a:buChar char="•"/>
            </a:pPr>
            <a:r>
              <a:rPr lang="en-US" sz="2000" dirty="0">
                <a:latin typeface="David"/>
                <a:cs typeface="David"/>
              </a:rPr>
              <a:t>For every window, find its signature using murmur function.</a:t>
            </a:r>
            <a:endParaRPr lang="en-US" sz="2000" dirty="0">
              <a:latin typeface="David"/>
              <a:ea typeface="Calibri" panose="020F0502020204030204"/>
              <a:cs typeface="David"/>
            </a:endParaRPr>
          </a:p>
          <a:p>
            <a:pPr marL="1200150" lvl="2" indent="-285750">
              <a:buFont typeface="Arial"/>
              <a:buChar char="•"/>
            </a:pPr>
            <a:r>
              <a:rPr lang="en-US" sz="2000" dirty="0">
                <a:latin typeface="David"/>
                <a:cs typeface="David"/>
              </a:rPr>
              <a:t>Hash smallest 4 signatures using murmur into table that represents the memory.</a:t>
            </a:r>
            <a:endParaRPr lang="en-US" sz="2000" dirty="0">
              <a:latin typeface="David"/>
              <a:ea typeface="Calibri" panose="020F0502020204030204"/>
              <a:cs typeface="David"/>
            </a:endParaRPr>
          </a:p>
          <a:p>
            <a:endParaRPr lang="he-IL" dirty="0"/>
          </a:p>
        </p:txBody>
      </p:sp>
      <p:pic>
        <p:nvPicPr>
          <p:cNvPr id="3" name="תמונה 1717081300" descr="תמונה שמכילה טקסט, צילום מסך, תרשים, צבעוני&#10;&#10;התיאור נוצר באופן אוטומטי">
            <a:extLst>
              <a:ext uri="{FF2B5EF4-FFF2-40B4-BE49-F238E27FC236}">
                <a16:creationId xmlns:a16="http://schemas.microsoft.com/office/drawing/2014/main" id="{26127F95-5845-C0D5-3CAC-D04DD5CC51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0811" y="785192"/>
            <a:ext cx="6010635" cy="5774635"/>
          </a:xfrm>
          <a:prstGeom prst="rect">
            <a:avLst/>
          </a:prstGeom>
        </p:spPr>
      </p:pic>
    </p:spTree>
    <p:extLst>
      <p:ext uri="{BB962C8B-B14F-4D97-AF65-F5344CB8AC3E}">
        <p14:creationId xmlns:p14="http://schemas.microsoft.com/office/powerpoint/2010/main" val="286589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1ECFFD-E67F-8DE2-E7A4-4AA1AC9AEB20}"/>
              </a:ext>
            </a:extLst>
          </p:cNvPr>
          <p:cNvSpPr>
            <a:spLocks noGrp="1"/>
          </p:cNvSpPr>
          <p:nvPr>
            <p:ph type="title"/>
          </p:nvPr>
        </p:nvSpPr>
        <p:spPr>
          <a:xfrm>
            <a:off x="800208" y="298234"/>
            <a:ext cx="3389237" cy="1800526"/>
          </a:xfrm>
        </p:spPr>
        <p:txBody>
          <a:bodyPr>
            <a:normAutofit/>
          </a:bodyPr>
          <a:lstStyle/>
          <a:p>
            <a:r>
              <a:rPr lang="en-US" sz="4000" dirty="0">
                <a:effectLst>
                  <a:outerShdw blurRad="38100" dist="38100" dir="2700000" algn="tl">
                    <a:srgbClr val="000000">
                      <a:alpha val="43137"/>
                    </a:srgbClr>
                  </a:outerShdw>
                </a:effectLst>
                <a:latin typeface="Calibri (Body)"/>
              </a:rPr>
              <a:t>Description of the algorithm:</a:t>
            </a:r>
            <a:endParaRPr lang="en-IL" sz="4000" dirty="0">
              <a:effectLst>
                <a:outerShdw blurRad="38100" dist="38100" dir="2700000" algn="tl">
                  <a:srgbClr val="000000">
                    <a:alpha val="43137"/>
                  </a:srgbClr>
                </a:outerShdw>
              </a:effectLst>
              <a:latin typeface="Calibri (Body)"/>
            </a:endParaRPr>
          </a:p>
        </p:txBody>
      </p:sp>
      <p:sp>
        <p:nvSpPr>
          <p:cNvPr id="15" name="תיבת טקסט 14">
            <a:extLst>
              <a:ext uri="{FF2B5EF4-FFF2-40B4-BE49-F238E27FC236}">
                <a16:creationId xmlns:a16="http://schemas.microsoft.com/office/drawing/2014/main" id="{B0E84DF7-68F9-A990-D2D9-A6B4070950D1}"/>
              </a:ext>
            </a:extLst>
          </p:cNvPr>
          <p:cNvSpPr txBox="1"/>
          <p:nvPr/>
        </p:nvSpPr>
        <p:spPr>
          <a:xfrm>
            <a:off x="543620" y="2250862"/>
            <a:ext cx="5419165" cy="5293757"/>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marL="285750" indent="-285750">
              <a:buFont typeface="Arial"/>
              <a:buChar char="•"/>
            </a:pPr>
            <a:r>
              <a:rPr lang="en-US" sz="2000" dirty="0">
                <a:latin typeface="David" panose="020E0502060401010101" pitchFamily="34" charset="-79"/>
                <a:cs typeface="David" panose="020E0502060401010101" pitchFamily="34" charset="-79"/>
              </a:rPr>
              <a:t>online:</a:t>
            </a:r>
            <a:endParaRPr lang="en-US" sz="2000" dirty="0">
              <a:latin typeface="David" panose="020E0502060401010101" pitchFamily="34" charset="-79"/>
              <a:ea typeface="Calibri"/>
              <a:cs typeface="David" panose="020E0502060401010101" pitchFamily="34" charset="-79"/>
            </a:endParaRPr>
          </a:p>
          <a:p>
            <a:pPr marL="800100" lvl="1" indent="-342900">
              <a:buAutoNum type="arabicPeriod"/>
            </a:pPr>
            <a:r>
              <a:rPr lang="en-US" sz="2000" dirty="0">
                <a:latin typeface="David" panose="020E0502060401010101" pitchFamily="34" charset="-79"/>
                <a:ea typeface="Calibri"/>
                <a:cs typeface="David" panose="020E0502060401010101" pitchFamily="34" charset="-79"/>
              </a:rPr>
              <a:t>Input: read of length 128 byte.</a:t>
            </a:r>
          </a:p>
          <a:p>
            <a:pPr marL="800100" lvl="1" indent="-342900">
              <a:buAutoNum type="arabicPeriod"/>
            </a:pPr>
            <a:r>
              <a:rPr lang="en-US" sz="2000" dirty="0">
                <a:latin typeface="David" panose="020E0502060401010101" pitchFamily="34" charset="-79"/>
                <a:ea typeface="Calibri"/>
                <a:cs typeface="David" panose="020E0502060401010101" pitchFamily="34" charset="-79"/>
              </a:rPr>
              <a:t>Create an empty list called hash2_values.</a:t>
            </a:r>
          </a:p>
          <a:p>
            <a:pPr marL="800100" lvl="1" indent="-342900">
              <a:buAutoNum type="arabicPeriod"/>
            </a:pPr>
            <a:r>
              <a:rPr lang="en-US" sz="2000" dirty="0">
                <a:latin typeface="David" panose="020E0502060401010101" pitchFamily="34" charset="-79"/>
                <a:ea typeface="Calibri"/>
                <a:cs typeface="David" panose="020E0502060401010101" pitchFamily="34" charset="-79"/>
              </a:rPr>
              <a:t>Hash the read into memory as described in offline and save its hash2 values in hash2_values list.</a:t>
            </a:r>
          </a:p>
          <a:p>
            <a:pPr marL="800100" lvl="1" indent="-342900">
              <a:buAutoNum type="arabicPeriod"/>
            </a:pPr>
            <a:r>
              <a:rPr lang="en-US" sz="2000" dirty="0">
                <a:latin typeface="David" panose="020E0502060401010101" pitchFamily="34" charset="-79"/>
                <a:ea typeface="Calibri"/>
                <a:cs typeface="David" panose="020E0502060401010101" pitchFamily="34" charset="-79"/>
              </a:rPr>
              <a:t>Find candidate pairs by going on the hash2_values list in memory and </a:t>
            </a:r>
            <a:r>
              <a:rPr lang="en-US" sz="2000" dirty="0">
                <a:latin typeface="David" panose="020E0502060401010101" pitchFamily="34" charset="-79"/>
                <a:cs typeface="David" panose="020E0502060401010101" pitchFamily="34" charset="-79"/>
              </a:rPr>
              <a:t>increment counters.</a:t>
            </a:r>
            <a:endParaRPr lang="en-US" sz="2000" dirty="0">
              <a:latin typeface="David" panose="020E0502060401010101" pitchFamily="34" charset="-79"/>
              <a:ea typeface="Calibri"/>
              <a:cs typeface="David" panose="020E0502060401010101" pitchFamily="34" charset="-79"/>
            </a:endParaRPr>
          </a:p>
          <a:p>
            <a:pPr marL="800100" lvl="1" indent="-342900">
              <a:buAutoNum type="arabicPeriod"/>
            </a:pPr>
            <a:r>
              <a:rPr lang="en-US" sz="2000" dirty="0">
                <a:solidFill>
                  <a:srgbClr val="000000"/>
                </a:solidFill>
                <a:latin typeface="David" panose="020E0502060401010101" pitchFamily="34" charset="-79"/>
                <a:ea typeface="+mn-lt"/>
                <a:cs typeface="David" panose="020E0502060401010101" pitchFamily="34" charset="-79"/>
              </a:rPr>
              <a:t>Repeat the steps 1-4 with the reversed read so we can compare with the reversed DNA.</a:t>
            </a:r>
          </a:p>
          <a:p>
            <a:pPr marL="800100" lvl="1" indent="-342900">
              <a:buAutoNum type="arabicPeriod"/>
            </a:pPr>
            <a:r>
              <a:rPr lang="en-US" sz="2000" dirty="0">
                <a:solidFill>
                  <a:srgbClr val="000000"/>
                </a:solidFill>
                <a:latin typeface="David" panose="020E0502060401010101" pitchFamily="34" charset="-79"/>
                <a:ea typeface="+mn-lt"/>
                <a:cs typeface="David" panose="020E0502060401010101" pitchFamily="34" charset="-79"/>
              </a:rPr>
              <a:t>Return</a:t>
            </a:r>
            <a:r>
              <a:rPr lang="en-US" sz="2000" dirty="0">
                <a:latin typeface="David" panose="020E0502060401010101" pitchFamily="34" charset="-79"/>
                <a:ea typeface="Calibri"/>
                <a:cs typeface="David" panose="020E0502060401010101" pitchFamily="34" charset="-79"/>
              </a:rPr>
              <a:t> the window and genome id which has the highest count of hits, if there isn’t, return (-1,-1).</a:t>
            </a:r>
          </a:p>
          <a:p>
            <a:endParaRPr lang="en-US" sz="2000" dirty="0">
              <a:latin typeface="David" panose="020E0502060401010101" pitchFamily="34" charset="-79"/>
              <a:cs typeface="David" panose="020E0502060401010101" pitchFamily="34" charset="-79"/>
            </a:endParaRPr>
          </a:p>
          <a:p>
            <a:pPr marL="914400" lvl="1" indent="-457200">
              <a:buAutoNum type="arabicPeriod"/>
            </a:pPr>
            <a:endParaRPr lang="en-US" sz="2000" dirty="0">
              <a:latin typeface="David" panose="020E0502060401010101" pitchFamily="34" charset="-79"/>
              <a:cs typeface="David" panose="020E0502060401010101" pitchFamily="34" charset="-79"/>
            </a:endParaRPr>
          </a:p>
          <a:p>
            <a:pPr marL="914400" lvl="1" indent="-457200">
              <a:buAutoNum type="arabicPeriod"/>
            </a:pPr>
            <a:endParaRPr lang="en-US" sz="2000" dirty="0">
              <a:latin typeface="Candara"/>
              <a:cs typeface="Arial"/>
            </a:endParaRPr>
          </a:p>
        </p:txBody>
      </p:sp>
      <p:pic>
        <p:nvPicPr>
          <p:cNvPr id="3" name="תמונה 470923621" descr="תמונה שמכילה טקסט, צילום מסך, תרשים, צבעוני&#10;&#10;התיאור נוצר באופן אוטומטי">
            <a:extLst>
              <a:ext uri="{FF2B5EF4-FFF2-40B4-BE49-F238E27FC236}">
                <a16:creationId xmlns:a16="http://schemas.microsoft.com/office/drawing/2014/main" id="{D7F1E1B5-2463-1F0D-E5DC-211E7C9A6A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2784" y="993913"/>
            <a:ext cx="5854841" cy="5493423"/>
          </a:xfrm>
          <a:prstGeom prst="rect">
            <a:avLst/>
          </a:prstGeom>
        </p:spPr>
      </p:pic>
    </p:spTree>
    <p:extLst>
      <p:ext uri="{BB962C8B-B14F-4D97-AF65-F5344CB8AC3E}">
        <p14:creationId xmlns:p14="http://schemas.microsoft.com/office/powerpoint/2010/main" val="244181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186</TotalTime>
  <Words>1227</Words>
  <Application>Microsoft Office PowerPoint</Application>
  <PresentationFormat>Widescreen</PresentationFormat>
  <Paragraphs>130</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(Body)</vt:lpstr>
      <vt:lpstr>Calibri Light</vt:lpstr>
      <vt:lpstr>Cambria Math</vt:lpstr>
      <vt:lpstr>Candara</vt:lpstr>
      <vt:lpstr>David</vt:lpstr>
      <vt:lpstr>Söhne</vt:lpstr>
      <vt:lpstr>Office Theme</vt:lpstr>
      <vt:lpstr>Hardware for LSH minhash acceleration </vt:lpstr>
      <vt:lpstr>Background and motivation</vt:lpstr>
      <vt:lpstr>Background and motivation</vt:lpstr>
      <vt:lpstr>Background and motivation</vt:lpstr>
      <vt:lpstr>Background and motivation</vt:lpstr>
      <vt:lpstr>The Process of DNA sequence classification:</vt:lpstr>
      <vt:lpstr>Project definition and goals</vt:lpstr>
      <vt:lpstr>Description of the algorithm:</vt:lpstr>
      <vt:lpstr>Description of the algorithm:</vt:lpstr>
      <vt:lpstr>Software part</vt:lpstr>
      <vt:lpstr>PowerPoint Presentation</vt:lpstr>
      <vt:lpstr>The results</vt:lpstr>
      <vt:lpstr>Zoom in:</vt:lpstr>
      <vt:lpstr>Architectural design </vt:lpstr>
      <vt:lpstr>PowerPoint Presentation</vt:lpstr>
      <vt:lpstr>Controller FSM</vt:lpstr>
      <vt:lpstr>Murmur FSM (for 128 bit input) </vt:lpstr>
      <vt:lpstr>HashKmers FSM ​ ​</vt:lpstr>
      <vt:lpstr>Murmur FSM (for 32 bit input)</vt:lpstr>
      <vt:lpstr>Test bench</vt:lpstr>
      <vt:lpstr>Test bench</vt:lpstr>
      <vt:lpstr>Simulations </vt:lpstr>
      <vt:lpstr>PowerPoint Presentation</vt:lpstr>
      <vt:lpstr>PowerPoint Presentation</vt:lpstr>
      <vt:lpstr>PowerPoint Presentation</vt:lpstr>
      <vt:lpstr>PowerPoint Presentation</vt:lpstr>
      <vt:lpstr>Bug and its solution</vt:lpstr>
      <vt:lpstr>PowerPoint Presentation</vt:lpstr>
      <vt:lpstr>PowerPoint Presentation</vt:lpstr>
      <vt:lpstr>Calculate hardware simulation runtime:</vt:lpstr>
      <vt:lpstr>Calculate hardware simulation runtime:</vt:lpstr>
      <vt:lpstr>Comparison between Runtimes </vt:lpstr>
      <vt:lpstr>The result chip and its dimensions: </vt:lpstr>
      <vt:lpstr>The clock tree:</vt:lpstr>
      <vt:lpstr>Alternative solutions:</vt:lpstr>
      <vt:lpstr>Summary and conclusions </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Dima Ali-Saleh</dc:creator>
  <cp:lastModifiedBy>alisalehdima@gmail.com</cp:lastModifiedBy>
  <cp:revision>4</cp:revision>
  <dcterms:created xsi:type="dcterms:W3CDTF">2023-08-29T12:03:17Z</dcterms:created>
  <dcterms:modified xsi:type="dcterms:W3CDTF">2023-12-03T14:24:18Z</dcterms:modified>
</cp:coreProperties>
</file>