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2"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Title Lorem Ipsum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Sit Dolor Amet</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A1CE0944-F1E1-23E3-2B57-E777684C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30" name="Group 29">
            <a:extLst>
              <a:ext uri="{FF2B5EF4-FFF2-40B4-BE49-F238E27FC236}">
                <a16:creationId xmlns:a16="http://schemas.microsoft.com/office/drawing/2014/main" id="{47A0A34F-0F58-4C81-F29D-B160455ADB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31" name="Freeform: Shape 30">
              <a:extLst>
                <a:ext uri="{FF2B5EF4-FFF2-40B4-BE49-F238E27FC236}">
                  <a16:creationId xmlns:a16="http://schemas.microsoft.com/office/drawing/2014/main" id="{AB319B1A-540F-CE48-8F90-A34F7AD06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6CBF1317-5572-1656-0FAE-6A66CF7A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FF9199F8-1281-49E2-5CCE-420E53AB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36" name="Picture 35">
            <a:extLst>
              <a:ext uri="{FF2B5EF4-FFF2-40B4-BE49-F238E27FC236}">
                <a16:creationId xmlns:a16="http://schemas.microsoft.com/office/drawing/2014/main" id="{15B34182-8517-5E38-F445-4A25314267FF}"/>
              </a:ext>
            </a:extLst>
          </p:cNvPr>
          <p:cNvPicPr>
            <a:picLocks noChangeAspect="1"/>
          </p:cNvPicPr>
          <p:nvPr/>
        </p:nvPicPr>
        <p:blipFill>
          <a:blip r:embed="rId2"/>
          <a:stretch>
            <a:fillRect/>
          </a:stretch>
        </p:blipFill>
        <p:spPr>
          <a:xfrm>
            <a:off x="-30825" y="-1"/>
            <a:ext cx="4632961" cy="6858000"/>
          </a:xfrm>
          <a:prstGeom prst="rect">
            <a:avLst/>
          </a:prstGeom>
        </p:spPr>
      </p:pic>
      <p:sp>
        <p:nvSpPr>
          <p:cNvPr id="34" name="Title 1">
            <a:extLst>
              <a:ext uri="{FF2B5EF4-FFF2-40B4-BE49-F238E27FC236}">
                <a16:creationId xmlns:a16="http://schemas.microsoft.com/office/drawing/2014/main" id="{9FFA8AA8-0747-2D88-1CDE-1F4647CB10F9}"/>
              </a:ext>
            </a:extLst>
          </p:cNvPr>
          <p:cNvSpPr txBox="1">
            <a:spLocks/>
          </p:cNvSpPr>
          <p:nvPr/>
        </p:nvSpPr>
        <p:spPr>
          <a:xfrm>
            <a:off x="4949504" y="656660"/>
            <a:ext cx="5938077" cy="2387600"/>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ltLang="en-US" sz="6000" dirty="0">
                <a:solidFill>
                  <a:schemeClr val="tx1"/>
                </a:solidFill>
                <a:latin typeface="Arial" panose="020B0604020202020204" pitchFamily="34" charset="0"/>
              </a:rPr>
              <a:t>Yes Bank Stock Closing Price Prediction</a:t>
            </a:r>
            <a:endParaRPr lang="en-IN" dirty="0"/>
          </a:p>
        </p:txBody>
      </p:sp>
      <p:sp>
        <p:nvSpPr>
          <p:cNvPr id="35" name="Subtitle 2">
            <a:extLst>
              <a:ext uri="{FF2B5EF4-FFF2-40B4-BE49-F238E27FC236}">
                <a16:creationId xmlns:a16="http://schemas.microsoft.com/office/drawing/2014/main" id="{A05CA678-488B-E968-9C80-89F8A862242B}"/>
              </a:ext>
            </a:extLst>
          </p:cNvPr>
          <p:cNvSpPr txBox="1">
            <a:spLocks/>
          </p:cNvSpPr>
          <p:nvPr/>
        </p:nvSpPr>
        <p:spPr>
          <a:xfrm>
            <a:off x="4986649" y="3016500"/>
            <a:ext cx="5219884" cy="2547893"/>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800" dirty="0">
                <a:solidFill>
                  <a:schemeClr val="tx1"/>
                </a:solidFill>
                <a:latin typeface="Arial" panose="020B0604020202020204" pitchFamily="34" charset="0"/>
              </a:rPr>
              <a:t>An In-Depth Exploration </a:t>
            </a:r>
          </a:p>
          <a:p>
            <a:r>
              <a:rPr lang="en-US" altLang="en-US" sz="2800" dirty="0">
                <a:solidFill>
                  <a:schemeClr val="tx1"/>
                </a:solidFill>
                <a:latin typeface="Arial" panose="020B0604020202020204" pitchFamily="34" charset="0"/>
              </a:rPr>
              <a:t>with Python and R</a:t>
            </a:r>
          </a:p>
          <a:p>
            <a:endParaRPr lang="en-US" altLang="en-US" sz="2800" dirty="0">
              <a:solidFill>
                <a:schemeClr val="tx1"/>
              </a:solidFill>
              <a:latin typeface="Arial" panose="020B0604020202020204" pitchFamily="34" charset="0"/>
            </a:endParaRPr>
          </a:p>
          <a:p>
            <a:r>
              <a:rPr lang="en-US" altLang="en-US" sz="1400" dirty="0">
                <a:solidFill>
                  <a:schemeClr val="tx1"/>
                </a:solidFill>
                <a:latin typeface="Arial" panose="020B0604020202020204" pitchFamily="34" charset="0"/>
              </a:rPr>
              <a:t>Submitting by: B. Varun</a:t>
            </a:r>
            <a:endParaRPr lang="en-IN" sz="1400" dirty="0"/>
          </a:p>
          <a:p>
            <a:endParaRPr lang="en-IN" sz="1800" dirty="0"/>
          </a:p>
          <a:p>
            <a:endParaRPr lang="en-IN" sz="18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55EDCA-6D60-DF43-3975-1BFBE652C5A8}"/>
              </a:ext>
            </a:extLst>
          </p:cNvPr>
          <p:cNvSpPr txBox="1">
            <a:spLocks noChangeArrowheads="1"/>
          </p:cNvSpPr>
          <p:nvPr/>
        </p:nvSpPr>
        <p:spPr bwMode="auto">
          <a:xfrm>
            <a:off x="4112250" y="1225193"/>
            <a:ext cx="7776416"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600">
                <a:solidFill>
                  <a:schemeClr val="tx1"/>
                </a:solidFill>
                <a:latin typeface="Arial" panose="020B0604020202020204" pitchFamily="34" charset="0"/>
              </a:rPr>
              <a:t>This code implements a </a:t>
            </a:r>
            <a:r>
              <a:rPr lang="en-US" altLang="en-US" sz="1600" b="1">
                <a:solidFill>
                  <a:schemeClr val="tx1"/>
                </a:solidFill>
                <a:latin typeface="Arial" panose="020B0604020202020204" pitchFamily="34" charset="0"/>
              </a:rPr>
              <a:t>Linear Regression model</a:t>
            </a:r>
            <a:r>
              <a:rPr lang="en-US" altLang="en-US" sz="1600">
                <a:solidFill>
                  <a:schemeClr val="tx1"/>
                </a:solidFill>
                <a:latin typeface="Arial" panose="020B0604020202020204" pitchFamily="34" charset="0"/>
              </a:rPr>
              <a:t> for predicting values based on training data. Here's a brief summary:</a:t>
            </a:r>
          </a:p>
          <a:p>
            <a:pPr marL="0" indent="0" eaLnBrk="0" fontAlgn="base" hangingPunct="0">
              <a:lnSpc>
                <a:spcPct val="100000"/>
              </a:lnSpc>
              <a:spcBef>
                <a:spcPct val="0"/>
              </a:spcBef>
              <a:spcAft>
                <a:spcPct val="0"/>
              </a:spcAft>
              <a:buClrTx/>
              <a:buSzTx/>
              <a:buFontTx/>
              <a:buNone/>
            </a:pPr>
            <a:endParaRPr lang="en-US" altLang="en-US" sz="160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AutoNum type="arabicPeriod"/>
            </a:pPr>
            <a:r>
              <a:rPr lang="en-US" altLang="en-US" sz="1600" b="1">
                <a:solidFill>
                  <a:schemeClr val="tx1"/>
                </a:solidFill>
                <a:latin typeface="Arial" panose="020B0604020202020204" pitchFamily="34" charset="0"/>
              </a:rPr>
              <a:t>Model Initialization &amp; Training</a:t>
            </a:r>
            <a:r>
              <a:rPr lang="en-US" altLang="en-US" sz="1600">
                <a:solidFill>
                  <a:schemeClr val="tx1"/>
                </a:solidFill>
                <a:latin typeface="Arial" panose="020B0604020202020204" pitchFamily="34" charset="0"/>
              </a:rPr>
              <a:t>:</a:t>
            </a:r>
          </a:p>
          <a:p>
            <a:pPr marL="457200" lvl="1" indent="0" eaLnBrk="0" fontAlgn="base" hangingPunct="0">
              <a:spcBef>
                <a:spcPct val="0"/>
              </a:spcBef>
              <a:spcAft>
                <a:spcPct val="0"/>
              </a:spcAft>
              <a:buFontTx/>
              <a:buChar char="•"/>
            </a:pPr>
            <a:r>
              <a:rPr lang="en-US" altLang="en-US">
                <a:solidFill>
                  <a:schemeClr val="tx1"/>
                </a:solidFill>
                <a:latin typeface="Arial" panose="020B0604020202020204" pitchFamily="34" charset="0"/>
              </a:rPr>
              <a:t>A Linear Regression model </a:t>
            </a:r>
            <a:r>
              <a:rPr lang="en-US" altLang="en-US" sz="2400">
                <a:solidFill>
                  <a:schemeClr val="tx1"/>
                </a:solidFill>
                <a:latin typeface="Arial" panose="020B0604020202020204" pitchFamily="34" charset="0"/>
              </a:rPr>
              <a:t>(</a:t>
            </a:r>
            <a:r>
              <a:rPr lang="en-US" altLang="en-US" sz="1100">
                <a:solidFill>
                  <a:schemeClr val="tx1"/>
                </a:solidFill>
                <a:latin typeface="Arial Unicode MS"/>
              </a:rPr>
              <a:t>reg</a:t>
            </a:r>
            <a:r>
              <a:rPr lang="en-US" altLang="en-US" sz="1000">
                <a:solidFill>
                  <a:schemeClr val="tx1"/>
                </a:solidFill>
              </a:rPr>
              <a:t>) is created and trained using </a:t>
            </a:r>
            <a:r>
              <a:rPr lang="en-US" altLang="en-US" sz="1100">
                <a:solidFill>
                  <a:schemeClr val="tx1"/>
                </a:solidFill>
                <a:latin typeface="Arial Unicode MS"/>
              </a:rPr>
              <a:t>X_train</a:t>
            </a:r>
            <a:r>
              <a:rPr lang="en-US" altLang="en-US" sz="1000">
                <a:solidFill>
                  <a:schemeClr val="tx1"/>
                </a:solidFill>
              </a:rPr>
              <a:t> and </a:t>
            </a:r>
            <a:r>
              <a:rPr lang="en-US" altLang="en-US" sz="1100">
                <a:solidFill>
                  <a:schemeClr val="tx1"/>
                </a:solidFill>
                <a:latin typeface="Arial Unicode MS"/>
              </a:rPr>
              <a:t>y_train</a:t>
            </a:r>
            <a:r>
              <a:rPr lang="en-US" altLang="en-US" sz="1000">
                <a:solidFill>
                  <a:schemeClr val="tx1"/>
                </a:solidFill>
              </a:rPr>
              <a:t> with the </a:t>
            </a:r>
            <a:r>
              <a:rPr lang="en-US" altLang="en-US" sz="1100">
                <a:solidFill>
                  <a:schemeClr val="tx1"/>
                </a:solidFill>
                <a:latin typeface="Arial Unicode MS"/>
              </a:rPr>
              <a:t>reg.fit()</a:t>
            </a:r>
            <a:r>
              <a:rPr lang="en-US" altLang="en-US" sz="1000">
                <a:solidFill>
                  <a:schemeClr val="tx1"/>
                </a:solidFill>
              </a:rPr>
              <a:t> function.</a:t>
            </a:r>
            <a:endParaRPr lang="en-US" altLang="en-US" sz="240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AutoNum type="arabicPeriod" startAt="2"/>
            </a:pPr>
            <a:r>
              <a:rPr lang="en-US" altLang="en-US" sz="1600" b="1">
                <a:solidFill>
                  <a:schemeClr val="tx1"/>
                </a:solidFill>
                <a:latin typeface="Arial" panose="020B0604020202020204" pitchFamily="34" charset="0"/>
              </a:rPr>
              <a:t>Prediction</a:t>
            </a:r>
            <a:r>
              <a:rPr lang="en-US" altLang="en-US" sz="1600">
                <a:solidFill>
                  <a:schemeClr val="tx1"/>
                </a:solidFill>
                <a:latin typeface="Arial" panose="020B0604020202020204" pitchFamily="34" charset="0"/>
              </a:rPr>
              <a:t>:</a:t>
            </a:r>
          </a:p>
          <a:p>
            <a:pPr marL="457200" lvl="1" indent="0" eaLnBrk="0" fontAlgn="base" hangingPunct="0">
              <a:spcBef>
                <a:spcPct val="0"/>
              </a:spcBef>
              <a:spcAft>
                <a:spcPct val="0"/>
              </a:spcAft>
              <a:buFontTx/>
              <a:buChar char="•"/>
            </a:pPr>
            <a:r>
              <a:rPr lang="en-US" altLang="en-US">
                <a:solidFill>
                  <a:schemeClr val="tx1"/>
                </a:solidFill>
                <a:latin typeface="Arial" panose="020B0604020202020204" pitchFamily="34" charset="0"/>
              </a:rPr>
              <a:t>Predictions on the test data </a:t>
            </a:r>
            <a:r>
              <a:rPr lang="en-US" altLang="en-US" sz="2800">
                <a:solidFill>
                  <a:schemeClr val="tx1"/>
                </a:solidFill>
                <a:latin typeface="Arial" panose="020B0604020202020204" pitchFamily="34" charset="0"/>
              </a:rPr>
              <a:t>(</a:t>
            </a:r>
            <a:r>
              <a:rPr lang="en-US" altLang="en-US" sz="1200">
                <a:solidFill>
                  <a:schemeClr val="tx1"/>
                </a:solidFill>
                <a:latin typeface="Arial Unicode MS"/>
              </a:rPr>
              <a:t>X_test</a:t>
            </a:r>
            <a:r>
              <a:rPr lang="en-US" altLang="en-US" sz="1050">
                <a:solidFill>
                  <a:schemeClr val="tx1"/>
                </a:solidFill>
              </a:rPr>
              <a:t>) are made using </a:t>
            </a:r>
            <a:r>
              <a:rPr lang="en-US" altLang="en-US" sz="1200">
                <a:solidFill>
                  <a:schemeClr val="tx1"/>
                </a:solidFill>
                <a:latin typeface="Arial Unicode MS"/>
              </a:rPr>
              <a:t>reg.predict()</a:t>
            </a:r>
            <a:r>
              <a:rPr lang="en-US" altLang="en-US" sz="1050">
                <a:solidFill>
                  <a:schemeClr val="tx1"/>
                </a:solidFill>
              </a:rPr>
              <a:t>, and the result is stored in </a:t>
            </a:r>
            <a:r>
              <a:rPr lang="en-US" altLang="en-US" sz="1200">
                <a:solidFill>
                  <a:schemeClr val="tx1"/>
                </a:solidFill>
                <a:latin typeface="Arial Unicode MS"/>
              </a:rPr>
              <a:t>y_pred</a:t>
            </a:r>
            <a:r>
              <a:rPr lang="en-US" altLang="en-US" sz="1050">
                <a:solidFill>
                  <a:schemeClr val="tx1"/>
                </a:solidFill>
              </a:rPr>
              <a:t>.</a:t>
            </a:r>
            <a:endParaRPr lang="en-US" altLang="en-US">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AutoNum type="arabicPeriod" startAt="3"/>
            </a:pPr>
            <a:r>
              <a:rPr lang="en-US" altLang="en-US" sz="1600" b="1">
                <a:solidFill>
                  <a:schemeClr val="tx1"/>
                </a:solidFill>
                <a:latin typeface="Arial" panose="020B0604020202020204" pitchFamily="34" charset="0"/>
              </a:rPr>
              <a:t>Evaluation Metrics</a:t>
            </a:r>
            <a:r>
              <a:rPr lang="en-US" altLang="en-US" sz="1600">
                <a:solidFill>
                  <a:schemeClr val="tx1"/>
                </a:solidFill>
                <a:latin typeface="Arial" panose="020B0604020202020204" pitchFamily="34" charset="0"/>
              </a:rPr>
              <a:t>:</a:t>
            </a:r>
          </a:p>
          <a:p>
            <a:pPr marL="457200" lvl="1" indent="0" eaLnBrk="0" fontAlgn="base" hangingPunct="0">
              <a:spcBef>
                <a:spcPct val="0"/>
              </a:spcBef>
              <a:spcAft>
                <a:spcPct val="0"/>
              </a:spcAft>
              <a:buFontTx/>
              <a:buChar char="•"/>
            </a:pPr>
            <a:r>
              <a:rPr lang="en-US" altLang="en-US">
                <a:solidFill>
                  <a:schemeClr val="tx1"/>
                </a:solidFill>
                <a:latin typeface="Arial" panose="020B0604020202020204" pitchFamily="34" charset="0"/>
              </a:rPr>
              <a:t>Metrics such as </a:t>
            </a:r>
            <a:r>
              <a:rPr lang="en-US" altLang="en-US" b="1">
                <a:solidFill>
                  <a:schemeClr val="tx1"/>
                </a:solidFill>
                <a:latin typeface="Arial" panose="020B0604020202020204" pitchFamily="34" charset="0"/>
              </a:rPr>
              <a:t>Mean Squared Error (MSE)</a:t>
            </a:r>
            <a:r>
              <a:rPr lang="en-US" altLang="en-US">
                <a:solidFill>
                  <a:schemeClr val="tx1"/>
                </a:solidFill>
                <a:latin typeface="Arial" panose="020B0604020202020204" pitchFamily="34" charset="0"/>
              </a:rPr>
              <a:t>, </a:t>
            </a:r>
            <a:r>
              <a:rPr lang="en-US" altLang="en-US" b="1">
                <a:solidFill>
                  <a:schemeClr val="tx1"/>
                </a:solidFill>
                <a:latin typeface="Arial" panose="020B0604020202020204" pitchFamily="34" charset="0"/>
              </a:rPr>
              <a:t>Root Mean Squared Error (RMSE)</a:t>
            </a:r>
            <a:r>
              <a:rPr lang="en-US" altLang="en-US">
                <a:solidFill>
                  <a:schemeClr val="tx1"/>
                </a:solidFill>
                <a:latin typeface="Arial" panose="020B0604020202020204" pitchFamily="34" charset="0"/>
              </a:rPr>
              <a:t>, </a:t>
            </a:r>
            <a:r>
              <a:rPr lang="en-US" altLang="en-US" b="1">
                <a:solidFill>
                  <a:schemeClr val="tx1"/>
                </a:solidFill>
                <a:latin typeface="Arial" panose="020B0604020202020204" pitchFamily="34" charset="0"/>
              </a:rPr>
              <a:t>R-squared (R²)</a:t>
            </a:r>
            <a:r>
              <a:rPr lang="en-US" altLang="en-US">
                <a:solidFill>
                  <a:schemeClr val="tx1"/>
                </a:solidFill>
                <a:latin typeface="Arial" panose="020B0604020202020204" pitchFamily="34" charset="0"/>
              </a:rPr>
              <a:t>, </a:t>
            </a:r>
            <a:r>
              <a:rPr lang="en-US" altLang="en-US" b="1">
                <a:solidFill>
                  <a:schemeClr val="tx1"/>
                </a:solidFill>
                <a:latin typeface="Arial" panose="020B0604020202020204" pitchFamily="34" charset="0"/>
              </a:rPr>
              <a:t>Adjusted R-squared</a:t>
            </a:r>
            <a:r>
              <a:rPr lang="en-US" altLang="en-US">
                <a:solidFill>
                  <a:schemeClr val="tx1"/>
                </a:solidFill>
                <a:latin typeface="Arial" panose="020B0604020202020204" pitchFamily="34" charset="0"/>
              </a:rPr>
              <a:t>, and </a:t>
            </a:r>
            <a:r>
              <a:rPr lang="en-US" altLang="en-US" b="1">
                <a:solidFill>
                  <a:schemeClr val="tx1"/>
                </a:solidFill>
                <a:latin typeface="Arial" panose="020B0604020202020204" pitchFamily="34" charset="0"/>
              </a:rPr>
              <a:t>Mean Absolute Error (MAE)</a:t>
            </a:r>
            <a:r>
              <a:rPr lang="en-US" altLang="en-US">
                <a:solidFill>
                  <a:schemeClr val="tx1"/>
                </a:solidFill>
                <a:latin typeface="Arial" panose="020B0604020202020204" pitchFamily="34" charset="0"/>
              </a:rPr>
              <a:t> are calculated to evaluate model performance. The results are converted from log-transformed values using </a:t>
            </a:r>
            <a:r>
              <a:rPr lang="en-US" altLang="en-US" sz="900">
                <a:solidFill>
                  <a:schemeClr val="tx1"/>
                </a:solidFill>
                <a:latin typeface="Arial Unicode MS"/>
              </a:rPr>
              <a:t>10**</a:t>
            </a:r>
            <a:r>
              <a:rPr lang="en-US" altLang="en-US" sz="700">
                <a:solidFill>
                  <a:schemeClr val="tx1"/>
                </a:solidFill>
              </a:rPr>
              <a:t> and stored in a DataFrame </a:t>
            </a:r>
            <a:r>
              <a:rPr lang="en-US" altLang="en-US" sz="900">
                <a:solidFill>
                  <a:schemeClr val="tx1"/>
                </a:solidFill>
                <a:latin typeface="Arial Unicode MS"/>
              </a:rPr>
              <a:t>eval</a:t>
            </a:r>
            <a:r>
              <a:rPr lang="en-US" altLang="en-US" sz="700">
                <a:solidFill>
                  <a:schemeClr val="tx1"/>
                </a:solidFill>
              </a:rPr>
              <a:t>.</a:t>
            </a:r>
            <a:endParaRPr lang="en-US" altLang="en-US">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FontTx/>
              <a:buAutoNum type="arabicPeriod" startAt="4"/>
            </a:pPr>
            <a:r>
              <a:rPr lang="en-US" altLang="en-US" sz="1600" b="1">
                <a:solidFill>
                  <a:schemeClr val="tx1"/>
                </a:solidFill>
                <a:latin typeface="Arial" panose="020B0604020202020204" pitchFamily="34" charset="0"/>
              </a:rPr>
              <a:t>Visualization</a:t>
            </a:r>
            <a:r>
              <a:rPr lang="en-US" altLang="en-US" sz="1600">
                <a:solidFill>
                  <a:schemeClr val="tx1"/>
                </a:solidFill>
                <a:latin typeface="Arial" panose="020B0604020202020204" pitchFamily="34" charset="0"/>
              </a:rPr>
              <a:t>:</a:t>
            </a:r>
          </a:p>
          <a:p>
            <a:pPr marL="457200" lvl="1" indent="0" eaLnBrk="0" fontAlgn="base" hangingPunct="0">
              <a:spcBef>
                <a:spcPct val="0"/>
              </a:spcBef>
              <a:spcAft>
                <a:spcPct val="0"/>
              </a:spcAft>
              <a:buFontTx/>
              <a:buChar char="•"/>
            </a:pPr>
            <a:r>
              <a:rPr lang="en-US" altLang="en-US">
                <a:solidFill>
                  <a:schemeClr val="tx1"/>
                </a:solidFill>
                <a:latin typeface="Arial" panose="020B0604020202020204" pitchFamily="34" charset="0"/>
              </a:rPr>
              <a:t>The predicted and actual values are plotted on a graph for visual comparison, with the predicted values in one line and actual values in another.</a:t>
            </a:r>
          </a:p>
          <a:p>
            <a:pPr marL="0" indent="0" eaLnBrk="0" fontAlgn="base" hangingPunct="0">
              <a:lnSpc>
                <a:spcPct val="100000"/>
              </a:lnSpc>
              <a:spcBef>
                <a:spcPct val="0"/>
              </a:spcBef>
              <a:spcAft>
                <a:spcPct val="0"/>
              </a:spcAft>
              <a:buClrTx/>
              <a:buSzTx/>
              <a:buFontTx/>
              <a:buNone/>
            </a:pPr>
            <a:r>
              <a:rPr lang="en-US" altLang="en-US" sz="1600">
                <a:solidFill>
                  <a:schemeClr val="tx1"/>
                </a:solidFill>
                <a:latin typeface="Arial" panose="020B0604020202020204" pitchFamily="34" charset="0"/>
              </a:rPr>
              <a:t>This process provides both numerical and visual insights into the model's performance.</a:t>
            </a:r>
          </a:p>
          <a:p>
            <a:pPr marL="0" indent="0" eaLnBrk="0" fontAlgn="base" hangingPunct="0">
              <a:lnSpc>
                <a:spcPct val="100000"/>
              </a:lnSpc>
              <a:spcBef>
                <a:spcPct val="0"/>
              </a:spcBef>
              <a:spcAft>
                <a:spcPct val="0"/>
              </a:spcAft>
              <a:buClrTx/>
              <a:buSzTx/>
              <a:buFontTx/>
              <a:buNone/>
            </a:pPr>
            <a:endParaRPr lang="en-US" altLang="en-US" sz="1600" dirty="0">
              <a:solidFill>
                <a:schemeClr val="tx1"/>
              </a:solidFill>
              <a:latin typeface="Arial" panose="020B0604020202020204" pitchFamily="34" charset="0"/>
            </a:endParaRPr>
          </a:p>
        </p:txBody>
      </p:sp>
      <p:pic>
        <p:nvPicPr>
          <p:cNvPr id="3" name="Content Placeholder 4" descr="A graph with blue and orange lines&#10;&#10;Description automatically generated">
            <a:extLst>
              <a:ext uri="{FF2B5EF4-FFF2-40B4-BE49-F238E27FC236}">
                <a16:creationId xmlns:a16="http://schemas.microsoft.com/office/drawing/2014/main" id="{2F39083C-BF39-4B28-C567-AC6889797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04" y="1558615"/>
            <a:ext cx="3266788" cy="2302933"/>
          </a:xfrm>
          <a:prstGeom prst="rect">
            <a:avLst/>
          </a:prstGeom>
        </p:spPr>
      </p:pic>
      <p:pic>
        <p:nvPicPr>
          <p:cNvPr id="5" name="Picture 4">
            <a:extLst>
              <a:ext uri="{FF2B5EF4-FFF2-40B4-BE49-F238E27FC236}">
                <a16:creationId xmlns:a16="http://schemas.microsoft.com/office/drawing/2014/main" id="{6D1560F8-7F83-DA5C-E1E1-732FBF6FC4E9}"/>
              </a:ext>
            </a:extLst>
          </p:cNvPr>
          <p:cNvPicPr>
            <a:picLocks noChangeAspect="1"/>
          </p:cNvPicPr>
          <p:nvPr/>
        </p:nvPicPr>
        <p:blipFill>
          <a:blip r:embed="rId3"/>
          <a:stretch>
            <a:fillRect/>
          </a:stretch>
        </p:blipFill>
        <p:spPr>
          <a:xfrm>
            <a:off x="375853" y="4064432"/>
            <a:ext cx="1962061" cy="2313073"/>
          </a:xfrm>
          <a:prstGeom prst="rect">
            <a:avLst/>
          </a:prstGeom>
        </p:spPr>
      </p:pic>
      <p:sp>
        <p:nvSpPr>
          <p:cNvPr id="6" name="Title 1">
            <a:extLst>
              <a:ext uri="{FF2B5EF4-FFF2-40B4-BE49-F238E27FC236}">
                <a16:creationId xmlns:a16="http://schemas.microsoft.com/office/drawing/2014/main" id="{ED842E28-FAC2-AD27-CABF-5079AF0225DD}"/>
              </a:ext>
            </a:extLst>
          </p:cNvPr>
          <p:cNvSpPr txBox="1">
            <a:spLocks/>
          </p:cNvSpPr>
          <p:nvPr/>
        </p:nvSpPr>
        <p:spPr>
          <a:xfrm>
            <a:off x="0" y="534349"/>
            <a:ext cx="4779514" cy="772221"/>
          </a:xfrm>
          <a:prstGeom prst="rect">
            <a:avLst/>
          </a:prstGeom>
        </p:spPr>
        <p:txBody>
          <a:bodyPr anchor="b">
            <a:normAutofit fontScale="60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a:solidFill>
                  <a:schemeClr val="tx1"/>
                </a:solidFill>
                <a:latin typeface="Times New Roman" panose="02020603050405020304" pitchFamily="18" charset="0"/>
                <a:cs typeface="Times New Roman" panose="02020603050405020304" pitchFamily="18" charset="0"/>
              </a:rPr>
              <a:t> Linear Regression</a:t>
            </a:r>
            <a:br>
              <a:rPr lang="en-IN">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35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7B4A1-1D17-4133-4413-41ECC3A9B3AF}"/>
              </a:ext>
            </a:extLst>
          </p:cNvPr>
          <p:cNvPicPr>
            <a:picLocks noChangeAspect="1"/>
          </p:cNvPicPr>
          <p:nvPr/>
        </p:nvPicPr>
        <p:blipFill>
          <a:blip r:embed="rId2"/>
          <a:stretch>
            <a:fillRect/>
          </a:stretch>
        </p:blipFill>
        <p:spPr>
          <a:xfrm>
            <a:off x="6469160" y="1953133"/>
            <a:ext cx="4946092" cy="2990283"/>
          </a:xfrm>
          <a:prstGeom prst="rect">
            <a:avLst/>
          </a:prstGeom>
        </p:spPr>
      </p:pic>
      <p:pic>
        <p:nvPicPr>
          <p:cNvPr id="4" name="Content Placeholder 4" descr="A graph with orange and blue lines&#10;&#10;Description automatically generated">
            <a:extLst>
              <a:ext uri="{FF2B5EF4-FFF2-40B4-BE49-F238E27FC236}">
                <a16:creationId xmlns:a16="http://schemas.microsoft.com/office/drawing/2014/main" id="{9E04A69C-C533-43E6-31F2-608F495351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sp>
        <p:nvSpPr>
          <p:cNvPr id="5" name="Title 1">
            <a:extLst>
              <a:ext uri="{FF2B5EF4-FFF2-40B4-BE49-F238E27FC236}">
                <a16:creationId xmlns:a16="http://schemas.microsoft.com/office/drawing/2014/main" id="{876186CE-012D-1BBB-983D-36647B99D87C}"/>
              </a:ext>
            </a:extLst>
          </p:cNvPr>
          <p:cNvSpPr txBox="1">
            <a:spLocks/>
          </p:cNvSpPr>
          <p:nvPr/>
        </p:nvSpPr>
        <p:spPr>
          <a:xfrm>
            <a:off x="358125" y="403660"/>
            <a:ext cx="11156023" cy="1564290"/>
          </a:xfrm>
          <a:prstGeom prst="rect">
            <a:avLst/>
          </a:prstGeom>
        </p:spPr>
        <p:txBody>
          <a:bodyPr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u="sng">
                <a:solidFill>
                  <a:schemeClr val="tx1"/>
                </a:solidFill>
                <a:latin typeface="Roboto" panose="02000000000000000000" pitchFamily="2" charset="0"/>
              </a:rPr>
              <a:t>Linear Regression using Lasso Regularization.</a:t>
            </a:r>
            <a:br>
              <a:rPr lang="en-US" u="sng">
                <a:solidFill>
                  <a:schemeClr val="tx1"/>
                </a:solidFill>
                <a:latin typeface="Roboto" panose="02000000000000000000" pitchFamily="2" charset="0"/>
              </a:rPr>
            </a:br>
            <a:endParaRPr lang="en-IN" u="sng" dirty="0">
              <a:solidFill>
                <a:schemeClr val="tx1"/>
              </a:solidFill>
            </a:endParaRPr>
          </a:p>
        </p:txBody>
      </p:sp>
    </p:spTree>
    <p:extLst>
      <p:ext uri="{BB962C8B-B14F-4D97-AF65-F5344CB8AC3E}">
        <p14:creationId xmlns:p14="http://schemas.microsoft.com/office/powerpoint/2010/main" val="5554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9234C1-B08B-6106-8AF1-D86ADC942988}"/>
              </a:ext>
            </a:extLst>
          </p:cNvPr>
          <p:cNvSpPr txBox="1"/>
          <p:nvPr/>
        </p:nvSpPr>
        <p:spPr>
          <a:xfrm>
            <a:off x="5309419" y="1799303"/>
            <a:ext cx="6778588" cy="2308324"/>
          </a:xfrm>
          <a:prstGeom prst="rect">
            <a:avLst/>
          </a:prstGeom>
          <a:noFill/>
        </p:spPr>
        <p:txBody>
          <a:bodyPr wrap="square">
            <a:spAutoFit/>
          </a:bodyPr>
          <a:lstStyle/>
          <a:p>
            <a:r>
              <a:rPr lang="en-US" b="0" i="0" dirty="0">
                <a:effectLst/>
                <a:latin typeface="Roboto" panose="02000000000000000000" pitchFamily="2" charset="0"/>
              </a:rPr>
              <a:t>Here we use </a:t>
            </a:r>
            <a:r>
              <a:rPr lang="en-US" b="0" i="0" dirty="0" err="1">
                <a:effectLst/>
                <a:latin typeface="Roboto" panose="02000000000000000000" pitchFamily="2" charset="0"/>
              </a:rPr>
              <a:t>GridSearchCV</a:t>
            </a:r>
            <a:r>
              <a:rPr lang="en-US" b="0" i="0" dirty="0">
                <a:effectLst/>
                <a:latin typeface="Roboto" panose="02000000000000000000" pitchFamily="2" charset="0"/>
              </a:rPr>
              <a:t> for optimization. </a:t>
            </a:r>
            <a:r>
              <a:rPr lang="en-US" b="0" i="0" dirty="0" err="1">
                <a:effectLst/>
                <a:latin typeface="Roboto" panose="02000000000000000000" pitchFamily="2" charset="0"/>
              </a:rPr>
              <a:t>GridSearchCV</a:t>
            </a:r>
            <a:r>
              <a:rPr lang="en-US" b="0" i="0" dirty="0">
                <a:effectLst/>
                <a:latin typeface="Roboto" panose="02000000000000000000" pitchFamily="2" charset="0"/>
              </a:rPr>
              <a:t>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a:t>
            </a:r>
            <a:r>
              <a:rPr lang="en-US" b="0" i="0" dirty="0" err="1">
                <a:effectLst/>
                <a:latin typeface="Roboto" panose="02000000000000000000" pitchFamily="2" charset="0"/>
              </a:rPr>
              <a:t>Dataframe</a:t>
            </a:r>
            <a:r>
              <a:rPr lang="en-US" b="0" i="0" dirty="0">
                <a:effectLst/>
                <a:latin typeface="Roboto" panose="02000000000000000000" pitchFamily="2" charset="0"/>
              </a:rPr>
              <a:t> we can say that our linear regression with lasso regularization is doing better compare to all others.</a:t>
            </a:r>
            <a:endParaRPr lang="en-IN" dirty="0"/>
          </a:p>
        </p:txBody>
      </p:sp>
      <p:pic>
        <p:nvPicPr>
          <p:cNvPr id="3" name="Picture 2">
            <a:extLst>
              <a:ext uri="{FF2B5EF4-FFF2-40B4-BE49-F238E27FC236}">
                <a16:creationId xmlns:a16="http://schemas.microsoft.com/office/drawing/2014/main" id="{52BD61CB-D674-0919-B31B-7720ED3A7C1E}"/>
              </a:ext>
            </a:extLst>
          </p:cNvPr>
          <p:cNvPicPr>
            <a:picLocks noChangeAspect="1"/>
          </p:cNvPicPr>
          <p:nvPr/>
        </p:nvPicPr>
        <p:blipFill>
          <a:blip r:embed="rId2"/>
          <a:stretch>
            <a:fillRect/>
          </a:stretch>
        </p:blipFill>
        <p:spPr>
          <a:xfrm>
            <a:off x="165882" y="4390797"/>
            <a:ext cx="3512662" cy="1931169"/>
          </a:xfrm>
          <a:prstGeom prst="rect">
            <a:avLst/>
          </a:prstGeom>
        </p:spPr>
      </p:pic>
      <p:pic>
        <p:nvPicPr>
          <p:cNvPr id="6" name="Content Placeholder 4" descr="A graph with blue and orange lines&#10;&#10;Description automatically generated">
            <a:extLst>
              <a:ext uri="{FF2B5EF4-FFF2-40B4-BE49-F238E27FC236}">
                <a16:creationId xmlns:a16="http://schemas.microsoft.com/office/drawing/2014/main" id="{28615499-C8C1-3028-B738-9F9526503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7446"/>
            <a:ext cx="4616887" cy="2920181"/>
          </a:xfrm>
          <a:prstGeom prst="rect">
            <a:avLst/>
          </a:prstGeom>
        </p:spPr>
      </p:pic>
      <p:sp>
        <p:nvSpPr>
          <p:cNvPr id="7" name="Title 1">
            <a:extLst>
              <a:ext uri="{FF2B5EF4-FFF2-40B4-BE49-F238E27FC236}">
                <a16:creationId xmlns:a16="http://schemas.microsoft.com/office/drawing/2014/main" id="{5F83905C-FB3D-D295-4166-F818372C443B}"/>
              </a:ext>
            </a:extLst>
          </p:cNvPr>
          <p:cNvSpPr txBox="1">
            <a:spLocks/>
          </p:cNvSpPr>
          <p:nvPr/>
        </p:nvSpPr>
        <p:spPr>
          <a:xfrm>
            <a:off x="103993" y="283381"/>
            <a:ext cx="11598474" cy="1524961"/>
          </a:xfrm>
          <a:prstGeom prst="rect">
            <a:avLst/>
          </a:prstGeom>
        </p:spPr>
        <p:txBody>
          <a:bodyPr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u="sng">
                <a:solidFill>
                  <a:schemeClr val="tx1"/>
                </a:solidFill>
                <a:latin typeface="Roboto" panose="02000000000000000000" pitchFamily="2" charset="0"/>
              </a:rPr>
              <a:t>Cross- Validation &amp; Hyperparameter Tuning</a:t>
            </a:r>
            <a:br>
              <a:rPr lang="en-IN" u="sng">
                <a:solidFill>
                  <a:schemeClr val="tx1"/>
                </a:solidFill>
                <a:latin typeface="Roboto" panose="02000000000000000000" pitchFamily="2" charset="0"/>
              </a:rPr>
            </a:br>
            <a:endParaRPr lang="en-IN" u="sng" dirty="0">
              <a:solidFill>
                <a:schemeClr val="tx1"/>
              </a:solidFill>
            </a:endParaRPr>
          </a:p>
        </p:txBody>
      </p:sp>
    </p:spTree>
    <p:extLst>
      <p:ext uri="{BB962C8B-B14F-4D97-AF65-F5344CB8AC3E}">
        <p14:creationId xmlns:p14="http://schemas.microsoft.com/office/powerpoint/2010/main" val="255904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F2B6A9-3D01-5F38-21B5-468DD1945186}"/>
              </a:ext>
            </a:extLst>
          </p:cNvPr>
          <p:cNvPicPr>
            <a:picLocks noChangeAspect="1"/>
          </p:cNvPicPr>
          <p:nvPr/>
        </p:nvPicPr>
        <p:blipFill>
          <a:blip r:embed="rId2"/>
          <a:stretch>
            <a:fillRect/>
          </a:stretch>
        </p:blipFill>
        <p:spPr>
          <a:xfrm>
            <a:off x="6023460" y="2102589"/>
            <a:ext cx="6035517" cy="2613545"/>
          </a:xfrm>
          <a:prstGeom prst="rect">
            <a:avLst/>
          </a:prstGeom>
        </p:spPr>
      </p:pic>
      <p:pic>
        <p:nvPicPr>
          <p:cNvPr id="3" name="Content Placeholder 4" descr="A graph with orange and blue lines&#10;&#10;Description automatically generated">
            <a:extLst>
              <a:ext uri="{FF2B5EF4-FFF2-40B4-BE49-F238E27FC236}">
                <a16:creationId xmlns:a16="http://schemas.microsoft.com/office/drawing/2014/main" id="{8CB4C9BF-0F02-FE74-F78D-D8F0BF292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199" y="1914583"/>
            <a:ext cx="4788670" cy="3028834"/>
          </a:xfrm>
          <a:prstGeom prst="rect">
            <a:avLst/>
          </a:prstGeom>
        </p:spPr>
      </p:pic>
      <p:sp>
        <p:nvSpPr>
          <p:cNvPr id="4" name="Title 1">
            <a:extLst>
              <a:ext uri="{FF2B5EF4-FFF2-40B4-BE49-F238E27FC236}">
                <a16:creationId xmlns:a16="http://schemas.microsoft.com/office/drawing/2014/main" id="{BFD34136-0986-3E74-A871-5A06A6C50BFE}"/>
              </a:ext>
            </a:extLst>
          </p:cNvPr>
          <p:cNvSpPr txBox="1">
            <a:spLocks/>
          </p:cNvSpPr>
          <p:nvPr/>
        </p:nvSpPr>
        <p:spPr>
          <a:xfrm>
            <a:off x="400001" y="508803"/>
            <a:ext cx="11391997" cy="1593786"/>
          </a:xfrm>
          <a:prstGeom prst="rect">
            <a:avLst/>
          </a:prstGeom>
        </p:spPr>
        <p:txBody>
          <a:bodyPr anchor="b">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u="sng">
                <a:solidFill>
                  <a:schemeClr val="tx1"/>
                </a:solidFill>
                <a:latin typeface="Roboto" panose="02000000000000000000" pitchFamily="2" charset="0"/>
              </a:rPr>
              <a:t>Linear Regression with Ridge Regularization</a:t>
            </a:r>
            <a:br>
              <a:rPr lang="en-US" u="sng">
                <a:solidFill>
                  <a:schemeClr val="tx1"/>
                </a:solidFill>
                <a:latin typeface="Roboto" panose="02000000000000000000" pitchFamily="2" charset="0"/>
              </a:rPr>
            </a:br>
            <a:endParaRPr lang="en-IN" u="sng" dirty="0">
              <a:solidFill>
                <a:schemeClr val="tx1"/>
              </a:solidFill>
            </a:endParaRPr>
          </a:p>
        </p:txBody>
      </p:sp>
    </p:spTree>
    <p:extLst>
      <p:ext uri="{BB962C8B-B14F-4D97-AF65-F5344CB8AC3E}">
        <p14:creationId xmlns:p14="http://schemas.microsoft.com/office/powerpoint/2010/main" val="25796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7865-31B7-76E6-4C2C-08D02DFEE726}"/>
              </a:ext>
            </a:extLst>
          </p:cNvPr>
          <p:cNvSpPr txBox="1">
            <a:spLocks/>
          </p:cNvSpPr>
          <p:nvPr/>
        </p:nvSpPr>
        <p:spPr>
          <a:xfrm>
            <a:off x="433080" y="363562"/>
            <a:ext cx="8770571" cy="13452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u="sng">
                <a:solidFill>
                  <a:schemeClr val="tx1"/>
                </a:solidFill>
                <a:latin typeface="Roboto" panose="02000000000000000000" pitchFamily="2" charset="0"/>
              </a:rPr>
              <a:t> Cross- Validation &amp; Hyperparameter Tuning</a:t>
            </a:r>
            <a:br>
              <a:rPr lang="en-IN" u="sng">
                <a:solidFill>
                  <a:schemeClr val="tx1"/>
                </a:solidFill>
                <a:latin typeface="Roboto" panose="02000000000000000000" pitchFamily="2" charset="0"/>
              </a:rPr>
            </a:br>
            <a:endParaRPr lang="en-IN" u="sng" dirty="0">
              <a:solidFill>
                <a:schemeClr val="tx1"/>
              </a:solidFill>
            </a:endParaRPr>
          </a:p>
        </p:txBody>
      </p:sp>
      <p:sp>
        <p:nvSpPr>
          <p:cNvPr id="3" name="Title 1">
            <a:extLst>
              <a:ext uri="{FF2B5EF4-FFF2-40B4-BE49-F238E27FC236}">
                <a16:creationId xmlns:a16="http://schemas.microsoft.com/office/drawing/2014/main" id="{B6F37EDF-7D96-4AB5-BBEC-33AFC624D235}"/>
              </a:ext>
            </a:extLst>
          </p:cNvPr>
          <p:cNvSpPr txBox="1">
            <a:spLocks/>
          </p:cNvSpPr>
          <p:nvPr/>
        </p:nvSpPr>
        <p:spPr>
          <a:xfrm>
            <a:off x="433080" y="363562"/>
            <a:ext cx="8770571" cy="1345269"/>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u="sng">
                <a:solidFill>
                  <a:schemeClr val="tx1"/>
                </a:solidFill>
                <a:latin typeface="Roboto" panose="02000000000000000000" pitchFamily="2" charset="0"/>
              </a:rPr>
              <a:t> Cross- Validation &amp; Hyperparameter Tuning</a:t>
            </a:r>
            <a:br>
              <a:rPr lang="en-IN" u="sng">
                <a:solidFill>
                  <a:schemeClr val="tx1"/>
                </a:solidFill>
                <a:latin typeface="Roboto" panose="02000000000000000000" pitchFamily="2" charset="0"/>
              </a:rPr>
            </a:br>
            <a:endParaRPr lang="en-IN" u="sng" dirty="0">
              <a:solidFill>
                <a:schemeClr val="tx1"/>
              </a:solidFill>
            </a:endParaRPr>
          </a:p>
        </p:txBody>
      </p:sp>
      <p:pic>
        <p:nvPicPr>
          <p:cNvPr id="4" name="Content Placeholder 4" descr="A graph with blue and orange lines&#10;&#10;Description automatically generated">
            <a:extLst>
              <a:ext uri="{FF2B5EF4-FFF2-40B4-BE49-F238E27FC236}">
                <a16:creationId xmlns:a16="http://schemas.microsoft.com/office/drawing/2014/main" id="{74E44C2F-027F-7637-BDE0-CD60FBF44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80" y="1457582"/>
            <a:ext cx="4001268" cy="2533348"/>
          </a:xfrm>
          <a:prstGeom prst="rect">
            <a:avLst/>
          </a:prstGeom>
        </p:spPr>
      </p:pic>
      <p:sp>
        <p:nvSpPr>
          <p:cNvPr id="5" name="TextBox 4">
            <a:extLst>
              <a:ext uri="{FF2B5EF4-FFF2-40B4-BE49-F238E27FC236}">
                <a16:creationId xmlns:a16="http://schemas.microsoft.com/office/drawing/2014/main" id="{7E68086D-BB71-CB9E-2DD4-5B740A90986E}"/>
              </a:ext>
            </a:extLst>
          </p:cNvPr>
          <p:cNvSpPr txBox="1"/>
          <p:nvPr/>
        </p:nvSpPr>
        <p:spPr>
          <a:xfrm>
            <a:off x="5358581" y="2434536"/>
            <a:ext cx="6096000" cy="2862322"/>
          </a:xfrm>
          <a:prstGeom prst="rect">
            <a:avLst/>
          </a:prstGeom>
          <a:noFill/>
        </p:spPr>
        <p:txBody>
          <a:bodyPr wrap="square">
            <a:spAutoFit/>
          </a:bodyPr>
          <a:lstStyle/>
          <a:p>
            <a:r>
              <a:rPr lang="en-US" b="0" i="0" dirty="0">
                <a:effectLst/>
                <a:latin typeface="Roboto" panose="02000000000000000000" pitchFamily="2" charset="0"/>
              </a:rPr>
              <a:t>Here we use </a:t>
            </a:r>
            <a:r>
              <a:rPr lang="en-US" b="0" i="0" dirty="0" err="1">
                <a:effectLst/>
                <a:latin typeface="Roboto" panose="02000000000000000000" pitchFamily="2" charset="0"/>
              </a:rPr>
              <a:t>GridSearchCV</a:t>
            </a:r>
            <a:r>
              <a:rPr lang="en-US" b="0" i="0" dirty="0">
                <a:effectLst/>
                <a:latin typeface="Roboto" panose="02000000000000000000" pitchFamily="2" charset="0"/>
              </a:rPr>
              <a:t> for optimization. </a:t>
            </a:r>
            <a:r>
              <a:rPr lang="en-US" b="0" i="0" dirty="0" err="1">
                <a:effectLst/>
                <a:latin typeface="Roboto" panose="02000000000000000000" pitchFamily="2" charset="0"/>
              </a:rPr>
              <a:t>GridSearchCV</a:t>
            </a:r>
            <a:r>
              <a:rPr lang="en-US" b="0" i="0" dirty="0">
                <a:effectLst/>
                <a:latin typeface="Roboto" panose="02000000000000000000" pitchFamily="2" charset="0"/>
              </a:rPr>
              <a:t> is more likely to find the optimal set of hyperparameters if the search space is small enough, as it performs an exhaustive search.</a:t>
            </a:r>
          </a:p>
          <a:p>
            <a:endParaRPr lang="en-US" dirty="0">
              <a:latin typeface="Roboto" panose="02000000000000000000" pitchFamily="2" charset="0"/>
            </a:endParaRPr>
          </a:p>
          <a:p>
            <a:r>
              <a:rPr lang="en-US" b="0" i="0" dirty="0">
                <a:effectLst/>
                <a:latin typeface="Roboto" panose="02000000000000000000" pitchFamily="2" charset="0"/>
              </a:rPr>
              <a:t>By looking at above </a:t>
            </a:r>
            <a:r>
              <a:rPr lang="en-US" b="0" i="0" dirty="0" err="1">
                <a:effectLst/>
                <a:latin typeface="Roboto" panose="02000000000000000000" pitchFamily="2" charset="0"/>
              </a:rPr>
              <a:t>Dataframe</a:t>
            </a:r>
            <a:r>
              <a:rPr lang="en-US" b="0" i="0" dirty="0">
                <a:effectLst/>
                <a:latin typeface="Roboto" panose="02000000000000000000" pitchFamily="2" charset="0"/>
              </a:rPr>
              <a:t> we can say that our linear regression with Ridge regularization is doing better compare to all others.</a:t>
            </a:r>
          </a:p>
          <a:p>
            <a:endParaRPr lang="en-US" dirty="0">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id="{C08A6FC9-D7B2-AD3C-DD15-ACBF5383F058}"/>
              </a:ext>
            </a:extLst>
          </p:cNvPr>
          <p:cNvPicPr>
            <a:picLocks noChangeAspect="1"/>
          </p:cNvPicPr>
          <p:nvPr/>
        </p:nvPicPr>
        <p:blipFill>
          <a:blip r:embed="rId3"/>
          <a:stretch>
            <a:fillRect/>
          </a:stretch>
        </p:blipFill>
        <p:spPr>
          <a:xfrm>
            <a:off x="127244" y="4242035"/>
            <a:ext cx="5053321" cy="2109646"/>
          </a:xfrm>
          <a:prstGeom prst="rect">
            <a:avLst/>
          </a:prstGeom>
        </p:spPr>
      </p:pic>
    </p:spTree>
    <p:extLst>
      <p:ext uri="{BB962C8B-B14F-4D97-AF65-F5344CB8AC3E}">
        <p14:creationId xmlns:p14="http://schemas.microsoft.com/office/powerpoint/2010/main" val="160761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0237A5-0C9D-E64C-DFDA-5FB5A018086A}"/>
              </a:ext>
            </a:extLst>
          </p:cNvPr>
          <p:cNvPicPr>
            <a:picLocks noChangeAspect="1"/>
          </p:cNvPicPr>
          <p:nvPr/>
        </p:nvPicPr>
        <p:blipFill>
          <a:blip r:embed="rId2"/>
          <a:stretch>
            <a:fillRect/>
          </a:stretch>
        </p:blipFill>
        <p:spPr>
          <a:xfrm>
            <a:off x="5653226" y="1967950"/>
            <a:ext cx="6263471" cy="2975468"/>
          </a:xfrm>
          <a:prstGeom prst="rect">
            <a:avLst/>
          </a:prstGeom>
        </p:spPr>
      </p:pic>
      <p:pic>
        <p:nvPicPr>
          <p:cNvPr id="3" name="Content Placeholder 4" descr="A graph with orange and blue lines&#10;&#10;Description automatically generated">
            <a:extLst>
              <a:ext uri="{FF2B5EF4-FFF2-40B4-BE49-F238E27FC236}">
                <a16:creationId xmlns:a16="http://schemas.microsoft.com/office/drawing/2014/main" id="{398184E2-E5BA-E4CC-C35A-49BCA040F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3" y="1914584"/>
            <a:ext cx="4788670" cy="3028834"/>
          </a:xfrm>
          <a:prstGeom prst="rect">
            <a:avLst/>
          </a:prstGeom>
        </p:spPr>
      </p:pic>
      <p:sp>
        <p:nvSpPr>
          <p:cNvPr id="4" name="Title 1">
            <a:extLst>
              <a:ext uri="{FF2B5EF4-FFF2-40B4-BE49-F238E27FC236}">
                <a16:creationId xmlns:a16="http://schemas.microsoft.com/office/drawing/2014/main" id="{7F8669D9-DF6B-60AD-2073-A9950D3DC8A8}"/>
              </a:ext>
            </a:extLst>
          </p:cNvPr>
          <p:cNvSpPr txBox="1">
            <a:spLocks/>
          </p:cNvSpPr>
          <p:nvPr/>
        </p:nvSpPr>
        <p:spPr>
          <a:xfrm>
            <a:off x="102115" y="419119"/>
            <a:ext cx="11303507" cy="1495464"/>
          </a:xfrm>
          <a:prstGeom prst="rect">
            <a:avLst/>
          </a:prstGeom>
        </p:spPr>
        <p:txBody>
          <a:bodyPr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4000" u="sng" dirty="0">
                <a:solidFill>
                  <a:schemeClr val="tx1"/>
                </a:solidFill>
                <a:latin typeface="Roboto" panose="02000000000000000000" pitchFamily="2" charset="0"/>
              </a:rPr>
              <a:t>Linear Regression with Elastic Net Regularization</a:t>
            </a:r>
            <a:br>
              <a:rPr lang="en-US" sz="4000" u="sng" dirty="0">
                <a:solidFill>
                  <a:schemeClr val="tx1"/>
                </a:solidFill>
                <a:latin typeface="Roboto" panose="02000000000000000000" pitchFamily="2" charset="0"/>
              </a:rPr>
            </a:br>
            <a:endParaRPr lang="en-IN" sz="4000" u="sng" dirty="0">
              <a:solidFill>
                <a:schemeClr val="tx1"/>
              </a:solidFill>
            </a:endParaRPr>
          </a:p>
        </p:txBody>
      </p:sp>
    </p:spTree>
    <p:extLst>
      <p:ext uri="{BB962C8B-B14F-4D97-AF65-F5344CB8AC3E}">
        <p14:creationId xmlns:p14="http://schemas.microsoft.com/office/powerpoint/2010/main" val="195160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3E20F-6411-4E21-8FB0-48831F766F95}"/>
              </a:ext>
            </a:extLst>
          </p:cNvPr>
          <p:cNvSpPr txBox="1"/>
          <p:nvPr/>
        </p:nvSpPr>
        <p:spPr>
          <a:xfrm>
            <a:off x="242577" y="785600"/>
            <a:ext cx="7800210" cy="523220"/>
          </a:xfrm>
          <a:prstGeom prst="rect">
            <a:avLst/>
          </a:prstGeom>
          <a:noFill/>
        </p:spPr>
        <p:txBody>
          <a:bodyPr wrap="square">
            <a:spAutoFit/>
          </a:bodyPr>
          <a:lstStyle/>
          <a:p>
            <a:pPr algn="l"/>
            <a:r>
              <a:rPr lang="en-IN" sz="2800" b="0" i="0" dirty="0">
                <a:effectLst/>
                <a:latin typeface="Roboto" panose="02000000000000000000" pitchFamily="2" charset="0"/>
              </a:rPr>
              <a:t>Cross- Validation &amp; Hyperparameter Tuning</a:t>
            </a:r>
          </a:p>
        </p:txBody>
      </p:sp>
      <p:pic>
        <p:nvPicPr>
          <p:cNvPr id="3" name="Content Placeholder 4" descr="A graph with blue and orange lines&#10;&#10;Description automatically generated">
            <a:extLst>
              <a:ext uri="{FF2B5EF4-FFF2-40B4-BE49-F238E27FC236}">
                <a16:creationId xmlns:a16="http://schemas.microsoft.com/office/drawing/2014/main" id="{078E9CDF-6BF1-52F5-86F9-8013530F3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61" y="1678608"/>
            <a:ext cx="4788670" cy="3028834"/>
          </a:xfrm>
          <a:prstGeom prst="rect">
            <a:avLst/>
          </a:prstGeom>
        </p:spPr>
      </p:pic>
      <p:pic>
        <p:nvPicPr>
          <p:cNvPr id="4" name="Content Placeholder 3">
            <a:extLst>
              <a:ext uri="{FF2B5EF4-FFF2-40B4-BE49-F238E27FC236}">
                <a16:creationId xmlns:a16="http://schemas.microsoft.com/office/drawing/2014/main" id="{5D96ADAD-5DE3-0374-65F3-16AD65851A5C}"/>
              </a:ext>
            </a:extLst>
          </p:cNvPr>
          <p:cNvPicPr>
            <a:picLocks noChangeAspect="1"/>
          </p:cNvPicPr>
          <p:nvPr/>
        </p:nvPicPr>
        <p:blipFill>
          <a:blip r:embed="rId3"/>
          <a:stretch>
            <a:fillRect/>
          </a:stretch>
        </p:blipFill>
        <p:spPr>
          <a:xfrm>
            <a:off x="203661" y="4707442"/>
            <a:ext cx="5892339" cy="1708775"/>
          </a:xfrm>
          <a:prstGeom prst="rect">
            <a:avLst/>
          </a:prstGeom>
        </p:spPr>
      </p:pic>
      <p:sp>
        <p:nvSpPr>
          <p:cNvPr id="5" name="Title 1">
            <a:extLst>
              <a:ext uri="{FF2B5EF4-FFF2-40B4-BE49-F238E27FC236}">
                <a16:creationId xmlns:a16="http://schemas.microsoft.com/office/drawing/2014/main" id="{F8F83909-9FC0-FB5D-62A5-B4839DE1ABCB}"/>
              </a:ext>
            </a:extLst>
          </p:cNvPr>
          <p:cNvSpPr txBox="1">
            <a:spLocks/>
          </p:cNvSpPr>
          <p:nvPr/>
        </p:nvSpPr>
        <p:spPr>
          <a:xfrm>
            <a:off x="5259311" y="1090863"/>
            <a:ext cx="6690112" cy="3616579"/>
          </a:xfrm>
          <a:prstGeom prst="rect">
            <a:avLst/>
          </a:prstGeom>
        </p:spPr>
        <p:txBody>
          <a:bodyPr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2800" dirty="0">
                <a:solidFill>
                  <a:schemeClr val="tx1"/>
                </a:solidFill>
                <a:latin typeface="Times New Roman" panose="02020603050405020304" pitchFamily="18" charset="0"/>
                <a:cs typeface="Times New Roman" panose="02020603050405020304" pitchFamily="18" charset="0"/>
              </a:rPr>
              <a:t>Here we use </a:t>
            </a:r>
            <a:r>
              <a:rPr lang="en-US" sz="2800" dirty="0" err="1">
                <a:solidFill>
                  <a:schemeClr val="tx1"/>
                </a:solidFill>
                <a:latin typeface="Times New Roman" panose="02020603050405020304" pitchFamily="18" charset="0"/>
                <a:cs typeface="Times New Roman" panose="02020603050405020304" pitchFamily="18" charset="0"/>
              </a:rPr>
              <a:t>GridSearchCV</a:t>
            </a:r>
            <a:r>
              <a:rPr lang="en-US" sz="2800" dirty="0">
                <a:solidFill>
                  <a:schemeClr val="tx1"/>
                </a:solidFill>
                <a:latin typeface="Times New Roman" panose="02020603050405020304" pitchFamily="18" charset="0"/>
                <a:cs typeface="Times New Roman" panose="02020603050405020304" pitchFamily="18" charset="0"/>
              </a:rPr>
              <a:t> for optimization. </a:t>
            </a:r>
            <a:r>
              <a:rPr lang="en-US" sz="2800" dirty="0" err="1">
                <a:solidFill>
                  <a:schemeClr val="tx1"/>
                </a:solidFill>
                <a:latin typeface="Times New Roman" panose="02020603050405020304" pitchFamily="18" charset="0"/>
                <a:cs typeface="Times New Roman" panose="02020603050405020304" pitchFamily="18" charset="0"/>
              </a:rPr>
              <a:t>GridSearchCV</a:t>
            </a:r>
            <a:r>
              <a:rPr lang="en-US" sz="2800" dirty="0">
                <a:solidFill>
                  <a:schemeClr val="tx1"/>
                </a:solidFill>
                <a:latin typeface="Times New Roman" panose="02020603050405020304" pitchFamily="18" charset="0"/>
                <a:cs typeface="Times New Roman" panose="02020603050405020304" pitchFamily="18" charset="0"/>
              </a:rPr>
              <a:t> is more likely to find the optimal set of hyperparameters if the search space is small enough, as it performs an exhaustive search.</a:t>
            </a:r>
            <a:br>
              <a:rPr lang="en-US" sz="2800" dirty="0">
                <a:solidFill>
                  <a:schemeClr val="tx1"/>
                </a:solidFill>
                <a:latin typeface="Times New Roman" panose="02020603050405020304" pitchFamily="18" charset="0"/>
                <a:cs typeface="Times New Roman" panose="02020603050405020304" pitchFamily="18" charset="0"/>
              </a:rPr>
            </a:br>
            <a:br>
              <a:rPr lang="en-US" sz="28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Here we tried all the possible regularization methods, but among all Ridge CV is performing better than any other model.</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008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3A020723-85D3-CF7F-DC98-32644E57ACE1}"/>
              </a:ext>
            </a:extLst>
          </p:cNvPr>
          <p:cNvSpPr txBox="1">
            <a:spLocks/>
          </p:cNvSpPr>
          <p:nvPr/>
        </p:nvSpPr>
        <p:spPr>
          <a:xfrm>
            <a:off x="594" y="609601"/>
            <a:ext cx="11444494" cy="409150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chemeClr val="tx1"/>
                </a:solidFill>
                <a:latin typeface="Times New Roman" panose="02020603050405020304" pitchFamily="18" charset="0"/>
                <a:cs typeface="Times New Roman" panose="02020603050405020304" pitchFamily="18" charset="0"/>
              </a:rPr>
              <a:t>As we take our best performing model as RidgeCV. On the basis of our Hyperparameter Tunning we get our Alpha as 0.01. here we are gonna check feature importance with two methods are as follows:</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Coefficient : By looking at the coefficient of model we can say that High has most impact on target variable where as Open has negative correlation with target variable</a:t>
            </a:r>
          </a:p>
          <a:p>
            <a:pPr>
              <a:buFont typeface="+mj-lt"/>
              <a:buAutoNum type="arabicPeriod"/>
            </a:pPr>
            <a:r>
              <a:rPr lang="en-US">
                <a:solidFill>
                  <a:schemeClr val="tx1"/>
                </a:solidFill>
                <a:latin typeface="Times New Roman" panose="02020603050405020304" pitchFamily="18" charset="0"/>
                <a:cs typeface="Times New Roman" panose="02020603050405020304" pitchFamily="18" charset="0"/>
              </a:rPr>
              <a:t>SHAP : SHAP values quantify the contribution of each feature to the predicted outcome for a particular instance. The summary plot shows the features ranked in descending order of importance, based on the mean absolute SHAP values are calculated for each instance in the test set. By examining the summary plot, we can identify High and Low have the strongest impact on the model's predictions.</a:t>
            </a: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4" descr="A graph with colored dots&#10;&#10;Description automatically generated">
            <a:extLst>
              <a:ext uri="{FF2B5EF4-FFF2-40B4-BE49-F238E27FC236}">
                <a16:creationId xmlns:a16="http://schemas.microsoft.com/office/drawing/2014/main" id="{ECADB39C-DD58-BA2B-6D9C-080F64F6E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068" y="4180082"/>
            <a:ext cx="4788670" cy="1664063"/>
          </a:xfrm>
          <a:prstGeom prst="rect">
            <a:avLst/>
          </a:prstGeom>
        </p:spPr>
      </p:pic>
    </p:spTree>
    <p:extLst>
      <p:ext uri="{BB962C8B-B14F-4D97-AF65-F5344CB8AC3E}">
        <p14:creationId xmlns:p14="http://schemas.microsoft.com/office/powerpoint/2010/main" val="3901778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3B624432-78D9-F7F8-56B2-273E8BBE9136}"/>
              </a:ext>
            </a:extLst>
          </p:cNvPr>
          <p:cNvSpPr txBox="1">
            <a:spLocks/>
          </p:cNvSpPr>
          <p:nvPr/>
        </p:nvSpPr>
        <p:spPr>
          <a:xfrm>
            <a:off x="0" y="0"/>
            <a:ext cx="12191695" cy="1897003"/>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a:t>The plotlines are obtained after running the code in python and R respectively.</a:t>
            </a:r>
          </a:p>
          <a:p>
            <a:r>
              <a:rPr lang="en-US" sz="1600"/>
              <a:t>We got the bestfit line after comparing MSE, RMSE, R2, Adj R2, and MAE.</a:t>
            </a:r>
            <a:endParaRPr lang="en-US" sz="1600" dirty="0"/>
          </a:p>
        </p:txBody>
      </p:sp>
      <p:pic>
        <p:nvPicPr>
          <p:cNvPr id="3" name="Picture 2">
            <a:extLst>
              <a:ext uri="{FF2B5EF4-FFF2-40B4-BE49-F238E27FC236}">
                <a16:creationId xmlns:a16="http://schemas.microsoft.com/office/drawing/2014/main" id="{70DC962B-87CA-BF1A-E95C-A60BD8CD9A49}"/>
              </a:ext>
            </a:extLst>
          </p:cNvPr>
          <p:cNvPicPr>
            <a:picLocks noChangeAspect="1"/>
          </p:cNvPicPr>
          <p:nvPr/>
        </p:nvPicPr>
        <p:blipFill>
          <a:blip r:embed="rId2"/>
          <a:stretch>
            <a:fillRect/>
          </a:stretch>
        </p:blipFill>
        <p:spPr>
          <a:xfrm>
            <a:off x="6551266" y="1092235"/>
            <a:ext cx="4103274" cy="2441448"/>
          </a:xfrm>
          <a:prstGeom prst="rect">
            <a:avLst/>
          </a:prstGeom>
        </p:spPr>
      </p:pic>
      <p:pic>
        <p:nvPicPr>
          <p:cNvPr id="4" name="Content Placeholder 4" descr="A line graph with different colored dots&#10;&#10;Description automatically generated">
            <a:extLst>
              <a:ext uri="{FF2B5EF4-FFF2-40B4-BE49-F238E27FC236}">
                <a16:creationId xmlns:a16="http://schemas.microsoft.com/office/drawing/2014/main" id="{E78CAF15-C85E-71BB-67FA-F61CFB278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25" y="1553177"/>
            <a:ext cx="3590364" cy="2441448"/>
          </a:xfrm>
          <a:prstGeom prst="rect">
            <a:avLst/>
          </a:prstGeom>
        </p:spPr>
      </p:pic>
      <p:pic>
        <p:nvPicPr>
          <p:cNvPr id="5" name="Picture 4">
            <a:extLst>
              <a:ext uri="{FF2B5EF4-FFF2-40B4-BE49-F238E27FC236}">
                <a16:creationId xmlns:a16="http://schemas.microsoft.com/office/drawing/2014/main" id="{B11CF2E0-1378-20D1-7CE9-9F24370DE72E}"/>
              </a:ext>
            </a:extLst>
          </p:cNvPr>
          <p:cNvPicPr>
            <a:picLocks noChangeAspect="1"/>
          </p:cNvPicPr>
          <p:nvPr/>
        </p:nvPicPr>
        <p:blipFill>
          <a:blip r:embed="rId4"/>
          <a:stretch>
            <a:fillRect/>
          </a:stretch>
        </p:blipFill>
        <p:spPr>
          <a:xfrm>
            <a:off x="6306060" y="3859624"/>
            <a:ext cx="5232799" cy="2202748"/>
          </a:xfrm>
          <a:prstGeom prst="rect">
            <a:avLst/>
          </a:prstGeom>
        </p:spPr>
      </p:pic>
      <p:pic>
        <p:nvPicPr>
          <p:cNvPr id="6" name="Picture 5">
            <a:extLst>
              <a:ext uri="{FF2B5EF4-FFF2-40B4-BE49-F238E27FC236}">
                <a16:creationId xmlns:a16="http://schemas.microsoft.com/office/drawing/2014/main" id="{C478BBC0-128A-AD69-34F2-34291FF078A3}"/>
              </a:ext>
            </a:extLst>
          </p:cNvPr>
          <p:cNvPicPr>
            <a:picLocks noChangeAspect="1"/>
          </p:cNvPicPr>
          <p:nvPr/>
        </p:nvPicPr>
        <p:blipFill>
          <a:blip r:embed="rId5"/>
          <a:stretch>
            <a:fillRect/>
          </a:stretch>
        </p:blipFill>
        <p:spPr>
          <a:xfrm>
            <a:off x="154975" y="4376392"/>
            <a:ext cx="5478566" cy="1856862"/>
          </a:xfrm>
          <a:prstGeom prst="rect">
            <a:avLst/>
          </a:prstGeom>
        </p:spPr>
      </p:pic>
    </p:spTree>
    <p:extLst>
      <p:ext uri="{BB962C8B-B14F-4D97-AF65-F5344CB8AC3E}">
        <p14:creationId xmlns:p14="http://schemas.microsoft.com/office/powerpoint/2010/main" val="49305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58B5-C0C9-8ABE-A628-032BE9FC16CB}"/>
              </a:ext>
            </a:extLst>
          </p:cNvPr>
          <p:cNvSpPr txBox="1">
            <a:spLocks/>
          </p:cNvSpPr>
          <p:nvPr/>
        </p:nvSpPr>
        <p:spPr>
          <a:xfrm>
            <a:off x="381000" y="758459"/>
            <a:ext cx="8770571" cy="1345269"/>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4000" u="sng" dirty="0"/>
              <a:t>Conclusion:</a:t>
            </a:r>
          </a:p>
        </p:txBody>
      </p:sp>
      <p:sp>
        <p:nvSpPr>
          <p:cNvPr id="3" name="Content Placeholder 2">
            <a:extLst>
              <a:ext uri="{FF2B5EF4-FFF2-40B4-BE49-F238E27FC236}">
                <a16:creationId xmlns:a16="http://schemas.microsoft.com/office/drawing/2014/main" id="{C5FA00C5-399F-3479-10F4-31D2878FCEEF}"/>
              </a:ext>
            </a:extLst>
          </p:cNvPr>
          <p:cNvSpPr txBox="1">
            <a:spLocks/>
          </p:cNvSpPr>
          <p:nvPr/>
        </p:nvSpPr>
        <p:spPr>
          <a:xfrm>
            <a:off x="381000" y="2103728"/>
            <a:ext cx="11429999" cy="4401345"/>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a:solidFill>
                  <a:schemeClr val="tx1"/>
                </a:solidFill>
                <a:latin typeface="Times New Roman" panose="02020603050405020304" pitchFamily="18" charset="0"/>
                <a:cs typeface="Times New Roman" panose="02020603050405020304" pitchFamily="18" charset="0"/>
              </a:rPr>
              <a:t>After making model on Yes bank Stock Closing price predication, we want to conclude that Data has multicollinearity. So for dealing with it we preferred to go for different regularization techniques with cross validation. We made every possible model then on the basis of Mean Squared Error (MSE) and Adjusted R2 (Adj r2) we can see our best performing model is RidgeCV with minimal error. With respective model we tried to do some feature importance for model, Where we find out that High is most impacting feature for target variable also Open is negativley impacting the target variable.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70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5807" y="489760"/>
            <a:ext cx="3025541" cy="945394"/>
          </a:xfrm>
        </p:spPr>
        <p:txBody>
          <a:bodyPr anchor="ctr">
            <a:normAutofit/>
          </a:bodyPr>
          <a:lstStyle/>
          <a:p>
            <a:r>
              <a:rPr lang="en-IN" sz="4800" b="1" dirty="0"/>
              <a:t>Content:</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535807" y="1435154"/>
            <a:ext cx="10837608" cy="5331081"/>
          </a:xfrm>
        </p:spPr>
        <p:txBody>
          <a:bodyPr>
            <a:normAutofit fontScale="70000" lnSpcReduction="20000"/>
          </a:bodyPr>
          <a:lstStyle/>
          <a:p>
            <a:pPr>
              <a:buClr>
                <a:schemeClr val="bg1"/>
              </a:buClr>
              <a:buFont typeface="Arial" pitchFamily="34" charset="0"/>
              <a:buChar char="•"/>
            </a:pPr>
            <a:r>
              <a:rPr lang="en-US" sz="2400" dirty="0">
                <a:solidFill>
                  <a:schemeClr val="bg1"/>
                </a:solidFill>
              </a:rPr>
              <a:t> development of the code</a:t>
            </a:r>
          </a:p>
          <a:p>
            <a:pPr>
              <a:buClr>
                <a:schemeClr val="bg1"/>
              </a:buClr>
              <a:buFont typeface="Arial" pitchFamily="34" charset="0"/>
              <a:buChar char="•"/>
            </a:pPr>
            <a:r>
              <a:rPr lang="en-US" sz="2400" dirty="0">
                <a:solidFill>
                  <a:schemeClr val="bg1"/>
                </a:solidFill>
              </a:rPr>
              <a:t> Step-by-Step Breakdown of the   Approach</a:t>
            </a:r>
          </a:p>
          <a:p>
            <a:pPr>
              <a:buClr>
                <a:schemeClr val="bg1"/>
              </a:buClr>
              <a:buFont typeface="Arial" pitchFamily="34" charset="0"/>
              <a:buChar char="•"/>
            </a:pPr>
            <a:r>
              <a:rPr lang="en-US" sz="2400" dirty="0">
                <a:solidFill>
                  <a:schemeClr val="bg1"/>
                </a:solidFill>
              </a:rPr>
              <a:t> data summary</a:t>
            </a:r>
          </a:p>
          <a:p>
            <a:pPr>
              <a:buClr>
                <a:schemeClr val="bg1"/>
              </a:buClr>
              <a:buFont typeface="Arial" pitchFamily="34" charset="0"/>
              <a:buChar char="•"/>
            </a:pPr>
            <a:r>
              <a:rPr lang="en-IN" sz="2400" dirty="0">
                <a:solidFill>
                  <a:schemeClr val="bg1"/>
                </a:solidFill>
              </a:rPr>
              <a:t> Industry Overview:</a:t>
            </a:r>
            <a:r>
              <a:rPr lang="en-US" sz="2400" dirty="0">
                <a:solidFill>
                  <a:schemeClr val="bg1"/>
                </a:solidFill>
              </a:rPr>
              <a:t> GPU Kernel Performance</a:t>
            </a:r>
          </a:p>
          <a:p>
            <a:pPr>
              <a:buClr>
                <a:schemeClr val="bg1"/>
              </a:buClr>
              <a:buFont typeface="Arial" pitchFamily="34" charset="0"/>
              <a:buChar char="•"/>
            </a:pPr>
            <a:r>
              <a:rPr lang="en-IN" sz="2400" dirty="0">
                <a:solidFill>
                  <a:schemeClr val="bg1"/>
                </a:solidFill>
              </a:rPr>
              <a:t> Business Problem Statement</a:t>
            </a:r>
          </a:p>
          <a:p>
            <a:pPr>
              <a:buClr>
                <a:schemeClr val="bg1"/>
              </a:buClr>
              <a:buFont typeface="Arial" pitchFamily="34" charset="0"/>
              <a:buChar char="•"/>
            </a:pPr>
            <a:r>
              <a:rPr lang="en-US" sz="2400" dirty="0">
                <a:solidFill>
                  <a:schemeClr val="bg1"/>
                </a:solidFill>
              </a:rPr>
              <a:t> Dataset Description and Plan of Action</a:t>
            </a:r>
          </a:p>
          <a:p>
            <a:pPr>
              <a:buClr>
                <a:schemeClr val="bg1"/>
              </a:buClr>
              <a:buFont typeface="Arial" pitchFamily="34" charset="0"/>
              <a:buChar char="•"/>
            </a:pPr>
            <a:r>
              <a:rPr lang="en-IN" sz="2400" dirty="0">
                <a:solidFill>
                  <a:schemeClr val="bg1"/>
                </a:solidFill>
              </a:rPr>
              <a:t> Exploratory Data Analysis (EDA)</a:t>
            </a:r>
          </a:p>
          <a:p>
            <a:pPr>
              <a:buClr>
                <a:schemeClr val="bg1"/>
              </a:buClr>
              <a:buFont typeface="Arial" pitchFamily="34" charset="0"/>
              <a:buChar char="•"/>
            </a:pPr>
            <a:r>
              <a:rPr lang="en-US" sz="2400" dirty="0">
                <a:solidFill>
                  <a:schemeClr val="bg1"/>
                </a:solidFill>
              </a:rPr>
              <a:t> Histogram of data</a:t>
            </a:r>
          </a:p>
          <a:p>
            <a:pPr>
              <a:buClr>
                <a:schemeClr val="bg1"/>
              </a:buClr>
              <a:buFont typeface="Arial" pitchFamily="34" charset="0"/>
              <a:buChar char="•"/>
            </a:pPr>
            <a:r>
              <a:rPr lang="en-US" sz="2400" dirty="0">
                <a:solidFill>
                  <a:schemeClr val="bg1"/>
                </a:solidFill>
              </a:rPr>
              <a:t> Correlation matrix</a:t>
            </a:r>
          </a:p>
          <a:p>
            <a:pPr>
              <a:buClr>
                <a:schemeClr val="bg1"/>
              </a:buClr>
              <a:buFont typeface="Arial" pitchFamily="34" charset="0"/>
              <a:buChar char="•"/>
            </a:pPr>
            <a:r>
              <a:rPr lang="en-US" sz="2400" dirty="0">
                <a:solidFill>
                  <a:schemeClr val="bg1"/>
                </a:solidFill>
              </a:rPr>
              <a:t> </a:t>
            </a:r>
            <a:r>
              <a:rPr lang="en-US" sz="2400" dirty="0" err="1">
                <a:solidFill>
                  <a:schemeClr val="bg1"/>
                </a:solidFill>
              </a:rPr>
              <a:t>Boxplot,linear</a:t>
            </a:r>
            <a:r>
              <a:rPr lang="en-US" sz="2400" dirty="0">
                <a:solidFill>
                  <a:schemeClr val="bg1"/>
                </a:solidFill>
              </a:rPr>
              <a:t> regression  </a:t>
            </a:r>
            <a:r>
              <a:rPr lang="en-US" sz="2400" dirty="0" err="1">
                <a:solidFill>
                  <a:schemeClr val="bg1"/>
                </a:solidFill>
              </a:rPr>
              <a:t>plot,scatter</a:t>
            </a:r>
            <a:r>
              <a:rPr lang="en-US" sz="2400" dirty="0">
                <a:solidFill>
                  <a:schemeClr val="bg1"/>
                </a:solidFill>
              </a:rPr>
              <a:t> plot’s</a:t>
            </a:r>
          </a:p>
          <a:p>
            <a:pPr>
              <a:buClr>
                <a:schemeClr val="bg1"/>
              </a:buClr>
              <a:buFont typeface="Arial" pitchFamily="34" charset="0"/>
              <a:buChar char="•"/>
            </a:pPr>
            <a:r>
              <a:rPr lang="en-US" sz="2400" dirty="0">
                <a:solidFill>
                  <a:schemeClr val="bg1"/>
                </a:solidFill>
              </a:rPr>
              <a:t> Data Processing</a:t>
            </a:r>
          </a:p>
          <a:p>
            <a:pPr>
              <a:buClr>
                <a:schemeClr val="bg1"/>
              </a:buClr>
              <a:buFont typeface="Arial" pitchFamily="34" charset="0"/>
              <a:buChar char="•"/>
            </a:pPr>
            <a:r>
              <a:rPr lang="en-US" sz="2400" dirty="0">
                <a:solidFill>
                  <a:schemeClr val="bg1"/>
                </a:solidFill>
              </a:rPr>
              <a:t> Data splitting</a:t>
            </a:r>
          </a:p>
          <a:p>
            <a:pPr>
              <a:buClr>
                <a:schemeClr val="bg1"/>
              </a:buClr>
              <a:buFont typeface="Arial" pitchFamily="34" charset="0"/>
              <a:buChar char="•"/>
            </a:pPr>
            <a:r>
              <a:rPr lang="en-US" sz="2400" dirty="0">
                <a:solidFill>
                  <a:schemeClr val="bg1"/>
                </a:solidFill>
              </a:rPr>
              <a:t> Conclusion</a:t>
            </a:r>
          </a:p>
          <a:p>
            <a:pPr>
              <a:buClr>
                <a:schemeClr val="bg1"/>
              </a:buClr>
            </a:pPr>
            <a:endParaRPr lang="en-US" dirty="0">
              <a:solidFill>
                <a:schemeClr val="bg1"/>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7D11-A4BA-1BAC-67EE-CAF067DBCFCA}"/>
              </a:ext>
            </a:extLst>
          </p:cNvPr>
          <p:cNvSpPr txBox="1">
            <a:spLocks/>
          </p:cNvSpPr>
          <p:nvPr/>
        </p:nvSpPr>
        <p:spPr>
          <a:xfrm>
            <a:off x="3777125" y="2889924"/>
            <a:ext cx="4957475" cy="1078152"/>
          </a:xfrm>
          <a:prstGeom prst="rect">
            <a:avLst/>
          </a:prstGeom>
        </p:spPr>
        <p:txBody>
          <a:bodyPr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6600">
                <a:latin typeface="Gabriel Weiss' Friends Font" panose="00000400000000000000" pitchFamily="2" charset="0"/>
              </a:rPr>
              <a:t>Thank You</a:t>
            </a:r>
            <a:endParaRPr lang="en-IN" sz="6600" dirty="0">
              <a:latin typeface="Gabriel Weiss' Friends Font" panose="00000400000000000000" pitchFamily="2" charset="0"/>
            </a:endParaRPr>
          </a:p>
        </p:txBody>
      </p:sp>
    </p:spTree>
    <p:extLst>
      <p:ext uri="{BB962C8B-B14F-4D97-AF65-F5344CB8AC3E}">
        <p14:creationId xmlns:p14="http://schemas.microsoft.com/office/powerpoint/2010/main" val="537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AB5D-E5EC-ECA5-70C6-1F2C05BFCC90}"/>
              </a:ext>
            </a:extLst>
          </p:cNvPr>
          <p:cNvSpPr>
            <a:spLocks noGrp="1"/>
          </p:cNvSpPr>
          <p:nvPr>
            <p:ph type="title"/>
          </p:nvPr>
        </p:nvSpPr>
        <p:spPr/>
        <p:txBody>
          <a:bodyPr/>
          <a:lstStyle/>
          <a:p>
            <a:r>
              <a:rPr lang="en-US" sz="4800" dirty="0"/>
              <a:t>Introduction:- </a:t>
            </a:r>
            <a:endParaRPr lang="en-IN" dirty="0"/>
          </a:p>
        </p:txBody>
      </p:sp>
      <p:sp>
        <p:nvSpPr>
          <p:cNvPr id="3" name="Content Placeholder 2">
            <a:extLst>
              <a:ext uri="{FF2B5EF4-FFF2-40B4-BE49-F238E27FC236}">
                <a16:creationId xmlns:a16="http://schemas.microsoft.com/office/drawing/2014/main" id="{712BC0CC-C390-65C2-C189-513400AE50D1}"/>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YES bank stands for Youth Enterprise Scheme Bank. Stock market is one of the major fields that attracts people, thus stock market price prediction is always a hot topic for researchers from both financial and technical domains. In our project our objective is to build a prediction model for close price prediction. A stock market is a public market where you can buy and sell shares for publicly listed companies. Stock Price Prediction using machine learning helps you get an estimate of value of company stock going forward and other financial assets traded on an exchange. The entire idea of predicting stock prices is to gain significant profits. Predicting how the stock market will perform is a hard task to do. There are numerous other factors involved in the prediction, such as the psychological factor – namely crowd behavior etc. All these factors combine to make share prices very difficult to predict with high accuracy.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05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D755-507C-1433-426A-A26A434A6251}"/>
              </a:ext>
            </a:extLst>
          </p:cNvPr>
          <p:cNvSpPr>
            <a:spLocks noGrp="1"/>
          </p:cNvSpPr>
          <p:nvPr>
            <p:ph type="title"/>
          </p:nvPr>
        </p:nvSpPr>
        <p:spPr/>
        <p:txBody>
          <a:bodyPr/>
          <a:lstStyle/>
          <a:p>
            <a:r>
              <a:rPr lang="en-US" sz="4800" dirty="0"/>
              <a:t>Data Description:- </a:t>
            </a:r>
            <a:endParaRPr lang="en-IN" dirty="0"/>
          </a:p>
        </p:txBody>
      </p:sp>
      <p:sp>
        <p:nvSpPr>
          <p:cNvPr id="3" name="Content Placeholder 2">
            <a:extLst>
              <a:ext uri="{FF2B5EF4-FFF2-40B4-BE49-F238E27FC236}">
                <a16:creationId xmlns:a16="http://schemas.microsoft.com/office/drawing/2014/main" id="{4496EDBF-D408-21FD-8FDD-72231AFC36F9}"/>
              </a:ext>
            </a:extLst>
          </p:cNvPr>
          <p:cNvSpPr>
            <a:spLocks noGrp="1"/>
          </p:cNvSpPr>
          <p:nvPr>
            <p:ph idx="1"/>
          </p:nvPr>
        </p:nvSpPr>
        <p:spPr>
          <a:xfrm>
            <a:off x="1097280" y="2108201"/>
            <a:ext cx="10058400" cy="4292599"/>
          </a:xfrm>
        </p:spPr>
        <p:txBody>
          <a:bodyPr>
            <a:normAutofit fontScale="92500" lnSpcReduction="20000"/>
          </a:bodyPr>
          <a:lstStyle/>
          <a:p>
            <a:r>
              <a:rPr lang="en-US" sz="1800" dirty="0">
                <a:latin typeface="Times New Roman" panose="02020603050405020304" pitchFamily="18" charset="0"/>
                <a:cs typeface="Times New Roman" panose="02020603050405020304" pitchFamily="18" charset="0"/>
              </a:rPr>
              <a:t>Before performing any operation on the dataset, it is important to understand the data. After loading the data, we observed the dataset by checking a few of the first and last rows. We checked the shape of the dataset and there are 185 rows and 5 features columns in our dataset.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Let’s understand the features present in our dataset.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Date: It denotes date of investment done (in our case we have month and year).</a:t>
            </a:r>
          </a:p>
          <a:p>
            <a:r>
              <a:rPr lang="en-US" sz="1800" dirty="0">
                <a:latin typeface="Times New Roman" panose="02020603050405020304" pitchFamily="18" charset="0"/>
                <a:cs typeface="Times New Roman" panose="02020603050405020304" pitchFamily="18" charset="0"/>
              </a:rPr>
              <a:t>• Open: Open means the price at which a stock started trading when the opening bell rang. </a:t>
            </a:r>
          </a:p>
          <a:p>
            <a:r>
              <a:rPr lang="en-US" sz="1800" dirty="0">
                <a:latin typeface="Times New Roman" panose="02020603050405020304" pitchFamily="18" charset="0"/>
                <a:cs typeface="Times New Roman" panose="02020603050405020304" pitchFamily="18" charset="0"/>
              </a:rPr>
              <a:t>• High: High refer to the maximum prices in a given time period. </a:t>
            </a:r>
          </a:p>
          <a:p>
            <a:r>
              <a:rPr lang="en-US" sz="1800" dirty="0">
                <a:latin typeface="Times New Roman" panose="02020603050405020304" pitchFamily="18" charset="0"/>
                <a:cs typeface="Times New Roman" panose="02020603050405020304" pitchFamily="18" charset="0"/>
              </a:rPr>
              <a:t>• Low: Low refer to the minimum prices in a given time period. </a:t>
            </a:r>
          </a:p>
          <a:p>
            <a:r>
              <a:rPr lang="en-US" sz="1800" dirty="0">
                <a:latin typeface="Times New Roman" panose="02020603050405020304" pitchFamily="18" charset="0"/>
                <a:cs typeface="Times New Roman" panose="02020603050405020304" pitchFamily="18" charset="0"/>
              </a:rPr>
              <a:t>• Close: Close refers to the price of an individual stock at the end of the considered time period.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65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D2FB0FB-1092-401C-DA9D-460CF3F08F12}"/>
              </a:ext>
            </a:extLst>
          </p:cNvPr>
          <p:cNvSpPr>
            <a:spLocks noChangeArrowheads="1"/>
          </p:cNvSpPr>
          <p:nvPr/>
        </p:nvSpPr>
        <p:spPr bwMode="auto">
          <a:xfrm>
            <a:off x="258183" y="89624"/>
            <a:ext cx="7067775"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Arial Unicode MS"/>
              </a:rPr>
              <a:t>plt.figure</a:t>
            </a:r>
            <a:r>
              <a:rPr kumimoji="0" lang="en-US" altLang="en-US" sz="2000" b="1" i="0" u="none" strike="noStrike" cap="none" normalizeH="0" baseline="0" dirty="0">
                <a:ln>
                  <a:noFill/>
                </a:ln>
                <a:solidFill>
                  <a:schemeClr val="tx1"/>
                </a:solidFill>
                <a:effectLst/>
                <a:latin typeface="Arial Unicode MS"/>
              </a:rPr>
              <a:t>(</a:t>
            </a:r>
            <a:r>
              <a:rPr kumimoji="0" lang="en-US" altLang="en-US" sz="2000" b="1" i="0" u="none" strike="noStrike" cap="none" normalizeH="0" baseline="0" dirty="0" err="1">
                <a:ln>
                  <a:noFill/>
                </a:ln>
                <a:solidFill>
                  <a:schemeClr val="tx1"/>
                </a:solidFill>
                <a:effectLst/>
                <a:latin typeface="Arial Unicode MS"/>
              </a:rPr>
              <a:t>figsize</a:t>
            </a:r>
            <a:r>
              <a:rPr kumimoji="0" lang="en-US" altLang="en-US" sz="2000" b="1" i="0" u="none" strike="noStrike" cap="none" normalizeH="0" baseline="0" dirty="0">
                <a:ln>
                  <a:noFill/>
                </a:ln>
                <a:solidFill>
                  <a:schemeClr val="tx1"/>
                </a:solidFill>
                <a:effectLst/>
                <a:latin typeface="Arial Unicode MS"/>
              </a:rPr>
              <a:t>=(9,6))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plt.figure</a:t>
            </a:r>
            <a:r>
              <a:rPr kumimoji="0" lang="en-US" altLang="en-US" sz="2000" b="1"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This initializes a new figure for plotting. You can think of it as creating a blank canvas.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figsize</a:t>
            </a:r>
            <a:r>
              <a:rPr kumimoji="0" lang="en-US" altLang="en-US" sz="2000" b="1" i="0" u="none" strike="noStrike" cap="none" normalizeH="0" baseline="0" dirty="0">
                <a:ln>
                  <a:noFill/>
                </a:ln>
                <a:solidFill>
                  <a:schemeClr val="tx1"/>
                </a:solidFill>
                <a:effectLst/>
                <a:latin typeface="Arial Unicode MS"/>
              </a:rPr>
              <a:t>=(9,6)</a:t>
            </a:r>
            <a:r>
              <a:rPr kumimoji="0" lang="en-US" altLang="en-US" sz="1600" b="0" i="0" u="none" strike="noStrike" cap="none" normalizeH="0" baseline="0" dirty="0">
                <a:ln>
                  <a:noFill/>
                </a:ln>
                <a:solidFill>
                  <a:schemeClr val="tx1"/>
                </a:solidFill>
                <a:effectLst/>
              </a:rPr>
              <a:t>: This sets the size of the figure (width, height). Here, the width is 9 units and the height is 6 units.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a:t>
            </a:r>
            <a:r>
              <a:rPr kumimoji="0" lang="en-US" altLang="en-US" sz="2000" b="1" i="0" u="none" strike="noStrike" cap="none" normalizeH="0" baseline="0" dirty="0" err="1">
                <a:ln>
                  <a:noFill/>
                </a:ln>
                <a:solidFill>
                  <a:schemeClr val="tx1"/>
                </a:solidFill>
                <a:effectLst/>
                <a:latin typeface="Arial Unicode MS"/>
              </a:rPr>
              <a:t>plt.plot</a:t>
            </a:r>
            <a:r>
              <a:rPr kumimoji="0" lang="en-US" altLang="en-US" sz="2000" b="1" i="0" u="none" strike="noStrike" cap="none" normalizeH="0" baseline="0" dirty="0">
                <a:ln>
                  <a:noFill/>
                </a:ln>
                <a:solidFill>
                  <a:schemeClr val="tx1"/>
                </a:solidFill>
                <a:effectLst/>
                <a:latin typeface="Arial Unicode MS"/>
              </a:rPr>
              <a:t>(data['Date'], data['Close’])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Unicode MS"/>
              </a:rPr>
              <a:t>plt.plot</a:t>
            </a:r>
            <a:r>
              <a:rPr kumimoji="0" lang="en-US" altLang="en-US" sz="2000" b="1"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This function is used to create a line plot.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data['Date']</a:t>
            </a:r>
            <a:r>
              <a:rPr kumimoji="0" lang="en-US" altLang="en-US" sz="1600" b="0" i="0" u="none" strike="noStrike" cap="none" normalizeH="0" baseline="0" dirty="0">
                <a:ln>
                  <a:noFill/>
                </a:ln>
                <a:solidFill>
                  <a:schemeClr val="tx1"/>
                </a:solidFill>
                <a:effectLst/>
              </a:rPr>
              <a:t>: This specifies the data for the x-axis, which appears to be a column labeled 'Date' in the </a:t>
            </a:r>
            <a:r>
              <a:rPr kumimoji="0" lang="en-US" altLang="en-US" sz="2000" b="0" i="0" u="none" strike="noStrike" cap="none" normalizeH="0" baseline="0" dirty="0">
                <a:ln>
                  <a:noFill/>
                </a:ln>
                <a:solidFill>
                  <a:schemeClr val="tx1"/>
                </a:solidFill>
                <a:effectLst/>
                <a:latin typeface="Arial Unicode MS"/>
              </a:rPr>
              <a:t>data</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DataFrame</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Unicode MS"/>
              </a:rPr>
              <a:t>data['Close']</a:t>
            </a:r>
            <a:r>
              <a:rPr kumimoji="0" lang="en-US" altLang="en-US" sz="1600" b="0" i="0" u="none" strike="noStrike" cap="none" normalizeH="0" baseline="0" dirty="0">
                <a:ln>
                  <a:noFill/>
                </a:ln>
                <a:solidFill>
                  <a:schemeClr val="tx1"/>
                </a:solidFill>
                <a:effectLst/>
              </a:rPr>
              <a:t>: This specifies the data for the y-axis, which is likely a column labeled 'Close' (probably representing closing prices of a stock or other time series data).</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A line graph with numbers on it&#10;&#10;Description automatically generated">
            <a:extLst>
              <a:ext uri="{FF2B5EF4-FFF2-40B4-BE49-F238E27FC236}">
                <a16:creationId xmlns:a16="http://schemas.microsoft.com/office/drawing/2014/main" id="{A6FF321A-FF79-0C6D-1D4D-0EB94DAC7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380" y="2241755"/>
            <a:ext cx="4857427" cy="3254477"/>
          </a:xfrm>
          <a:prstGeom prst="rect">
            <a:avLst/>
          </a:prstGeom>
        </p:spPr>
      </p:pic>
    </p:spTree>
    <p:extLst>
      <p:ext uri="{BB962C8B-B14F-4D97-AF65-F5344CB8AC3E}">
        <p14:creationId xmlns:p14="http://schemas.microsoft.com/office/powerpoint/2010/main" val="206857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1D37BE-9314-E1F0-B048-CBCE431FC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A graph with a line">
            <a:extLst>
              <a:ext uri="{FF2B5EF4-FFF2-40B4-BE49-F238E27FC236}">
                <a16:creationId xmlns:a16="http://schemas.microsoft.com/office/drawing/2014/main" id="{3413094C-A7F7-C699-FD9C-AF60C023CB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3199" r="28576"/>
          <a:stretch/>
        </p:blipFill>
        <p:spPr>
          <a:xfrm>
            <a:off x="20" y="-1"/>
            <a:ext cx="6073118" cy="6858000"/>
          </a:xfrm>
          <a:prstGeom prst="rect">
            <a:avLst/>
          </a:prstGeom>
        </p:spPr>
      </p:pic>
      <p:pic>
        <p:nvPicPr>
          <p:cNvPr id="10" name="Picture 9" descr="A graph with a yellow line&#10;&#10;Description automatically generated">
            <a:extLst>
              <a:ext uri="{FF2B5EF4-FFF2-40B4-BE49-F238E27FC236}">
                <a16:creationId xmlns:a16="http://schemas.microsoft.com/office/drawing/2014/main" id="{2D839FB8-9AAE-59E1-F0C0-F75FA28BB9EA}"/>
              </a:ext>
            </a:extLst>
          </p:cNvPr>
          <p:cNvPicPr>
            <a:picLocks noChangeAspect="1"/>
          </p:cNvPicPr>
          <p:nvPr/>
        </p:nvPicPr>
        <p:blipFill>
          <a:blip r:embed="rId3">
            <a:extLst>
              <a:ext uri="{28A0092B-C50C-407E-A947-70E740481C1C}">
                <a14:useLocalDpi xmlns:a14="http://schemas.microsoft.com/office/drawing/2010/main" val="0"/>
              </a:ext>
            </a:extLst>
          </a:blip>
          <a:srcRect l="24503" r="15058" b="1"/>
          <a:stretch/>
        </p:blipFill>
        <p:spPr>
          <a:xfrm>
            <a:off x="6118861" y="10"/>
            <a:ext cx="6073140" cy="6857990"/>
          </a:xfrm>
          <a:prstGeom prst="rect">
            <a:avLst/>
          </a:prstGeom>
        </p:spPr>
      </p:pic>
    </p:spTree>
    <p:extLst>
      <p:ext uri="{BB962C8B-B14F-4D97-AF65-F5344CB8AC3E}">
        <p14:creationId xmlns:p14="http://schemas.microsoft.com/office/powerpoint/2010/main" val="332371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E9EEF76C-BEAF-7923-EA84-619BCFD0A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3" name="Group 2">
            <a:extLst>
              <a:ext uri="{FF2B5EF4-FFF2-40B4-BE49-F238E27FC236}">
                <a16:creationId xmlns:a16="http://schemas.microsoft.com/office/drawing/2014/main" id="{D7E09A00-3746-B18A-E9F9-142D48EF99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4" name="Freeform: Shape 3">
              <a:extLst>
                <a:ext uri="{FF2B5EF4-FFF2-40B4-BE49-F238E27FC236}">
                  <a16:creationId xmlns:a16="http://schemas.microsoft.com/office/drawing/2014/main" id="{0ADCF4E1-B4B2-62C6-AC07-75E85A9DB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19C4DD63-55D3-6E23-1E27-7C9DE118C3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5">
              <a:extLst>
                <a:ext uri="{FF2B5EF4-FFF2-40B4-BE49-F238E27FC236}">
                  <a16:creationId xmlns:a16="http://schemas.microsoft.com/office/drawing/2014/main" id="{D4BA7452-4C2D-4A3F-35D7-3C7564840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7" name="Picture 6" descr="A graph with different colored lines&#10;&#10;Description automatically generated">
            <a:extLst>
              <a:ext uri="{FF2B5EF4-FFF2-40B4-BE49-F238E27FC236}">
                <a16:creationId xmlns:a16="http://schemas.microsoft.com/office/drawing/2014/main" id="{AEB0CC20-4E05-231B-BBFC-86D41FB75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513" y="474748"/>
            <a:ext cx="3994975" cy="2836432"/>
          </a:xfrm>
          <a:prstGeom prst="rect">
            <a:avLst/>
          </a:prstGeom>
        </p:spPr>
      </p:pic>
      <p:pic>
        <p:nvPicPr>
          <p:cNvPr id="8" name="Picture 7" descr="A graph of a graph&#10;&#10;Description automatically generated with medium confidence">
            <a:extLst>
              <a:ext uri="{FF2B5EF4-FFF2-40B4-BE49-F238E27FC236}">
                <a16:creationId xmlns:a16="http://schemas.microsoft.com/office/drawing/2014/main" id="{8BAE65B0-699F-9940-63F6-98CE7F6FA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723" y="584218"/>
            <a:ext cx="3481317" cy="2738348"/>
          </a:xfrm>
          <a:prstGeom prst="rect">
            <a:avLst/>
          </a:prstGeom>
        </p:spPr>
      </p:pic>
      <p:pic>
        <p:nvPicPr>
          <p:cNvPr id="9" name="Picture 8" descr="A graph with different colored lines&#10;&#10;Description automatically generated">
            <a:extLst>
              <a:ext uri="{FF2B5EF4-FFF2-40B4-BE49-F238E27FC236}">
                <a16:creationId xmlns:a16="http://schemas.microsoft.com/office/drawing/2014/main" id="{B9B2B89C-01FB-26EA-9795-8507F7701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512" y="3464665"/>
            <a:ext cx="3790311" cy="3158227"/>
          </a:xfrm>
          <a:prstGeom prst="rect">
            <a:avLst/>
          </a:prstGeom>
        </p:spPr>
      </p:pic>
      <p:pic>
        <p:nvPicPr>
          <p:cNvPr id="10" name="Content Placeholder 4" descr="A graph with blue squares&#10;&#10;Description automatically generated">
            <a:extLst>
              <a:ext uri="{FF2B5EF4-FFF2-40B4-BE49-F238E27FC236}">
                <a16:creationId xmlns:a16="http://schemas.microsoft.com/office/drawing/2014/main" id="{4E8FC884-B5C5-2E30-802D-D75382689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816" y="3464665"/>
            <a:ext cx="3686284" cy="3158228"/>
          </a:xfrm>
          <a:prstGeom prst="rect">
            <a:avLst/>
          </a:prstGeom>
        </p:spPr>
      </p:pic>
      <p:sp>
        <p:nvSpPr>
          <p:cNvPr id="11" name="Rectangle 10">
            <a:extLst>
              <a:ext uri="{FF2B5EF4-FFF2-40B4-BE49-F238E27FC236}">
                <a16:creationId xmlns:a16="http://schemas.microsoft.com/office/drawing/2014/main" id="{6740F3E0-E23C-9BC7-966A-8B0F7FC314A0}"/>
              </a:ext>
            </a:extLst>
          </p:cNvPr>
          <p:cNvSpPr>
            <a:spLocks noChangeArrowheads="1"/>
          </p:cNvSpPr>
          <p:nvPr/>
        </p:nvSpPr>
        <p:spPr bwMode="auto">
          <a:xfrm>
            <a:off x="69960" y="211916"/>
            <a:ext cx="458170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H</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istograms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numeric feature in a dataset, excluding the last feature in the list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numeric_fea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numeric column, it plots the distribution of values, highlighting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distinct vertical lines.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Iterating through columns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loop goes through all numeric columns in the dataset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numeric_fea</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except the last one.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 figure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column, a new figure with a size of 9x6 units is created using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plt.figure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Plotting histogram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histogram of the column's data is plotted with 50 bins. This provides a visual representation of the frequency distribution of the values in the column.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Adding reference lines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Two dashed vertical lines are drawn on each histogram: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magenta).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Another line at the </a:t>
            </a: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cyan).</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Setting titles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plot is titled with the column name to identify which feature is being visualized.</a:t>
            </a:r>
            <a:endParaRPr lang="en-US" altLang="en-US" sz="1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Displaying plots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Once all histograms are created,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plt.show</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 displays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313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21A0D-B7B2-BB8C-0794-578DC2A1A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rgbClr val="DADA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3" name="Freeform: Shape 2">
            <a:extLst>
              <a:ext uri="{FF2B5EF4-FFF2-40B4-BE49-F238E27FC236}">
                <a16:creationId xmlns:a16="http://schemas.microsoft.com/office/drawing/2014/main" id="{8966F1C0-07F1-C15F-3B7A-A05DDEBC2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12897" cy="3393534"/>
          </a:xfrm>
          <a:custGeom>
            <a:avLst/>
            <a:gdLst>
              <a:gd name="connsiteX0" fmla="*/ 0 w 2979721"/>
              <a:gd name="connsiteY0" fmla="*/ 0 h 3387852"/>
              <a:gd name="connsiteX1" fmla="*/ 2979721 w 2979721"/>
              <a:gd name="connsiteY1" fmla="*/ 0 h 3387852"/>
              <a:gd name="connsiteX2" fmla="*/ 2979721 w 2979721"/>
              <a:gd name="connsiteY2" fmla="*/ 3387852 h 3387852"/>
              <a:gd name="connsiteX3" fmla="*/ 0 w 2979721"/>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2979721" h="3387852">
                <a:moveTo>
                  <a:pt x="0" y="0"/>
                </a:moveTo>
                <a:lnTo>
                  <a:pt x="2979721" y="0"/>
                </a:lnTo>
                <a:lnTo>
                  <a:pt x="2979721"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aph with blue dots&#10;&#10;Description automatically generated">
            <a:extLst>
              <a:ext uri="{FF2B5EF4-FFF2-40B4-BE49-F238E27FC236}">
                <a16:creationId xmlns:a16="http://schemas.microsoft.com/office/drawing/2014/main" id="{394FDA99-873B-58C7-D80C-A8CEB74E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3" y="352663"/>
            <a:ext cx="2804199" cy="3040872"/>
          </a:xfrm>
          <a:prstGeom prst="rect">
            <a:avLst/>
          </a:prstGeom>
        </p:spPr>
      </p:pic>
      <p:sp useBgFill="1">
        <p:nvSpPr>
          <p:cNvPr id="5" name="Freeform: Shape 4">
            <a:extLst>
              <a:ext uri="{FF2B5EF4-FFF2-40B4-BE49-F238E27FC236}">
                <a16:creationId xmlns:a16="http://schemas.microsoft.com/office/drawing/2014/main" id="{C6EEB8AA-4839-CBBB-0025-7370E2B9D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1253" y="0"/>
            <a:ext cx="2981236" cy="3393535"/>
          </a:xfrm>
          <a:custGeom>
            <a:avLst/>
            <a:gdLst>
              <a:gd name="connsiteX0" fmla="*/ 0 w 2980095"/>
              <a:gd name="connsiteY0" fmla="*/ 0 h 3404729"/>
              <a:gd name="connsiteX1" fmla="*/ 2980095 w 2980095"/>
              <a:gd name="connsiteY1" fmla="*/ 0 h 3404729"/>
              <a:gd name="connsiteX2" fmla="*/ 2980095 w 2980095"/>
              <a:gd name="connsiteY2" fmla="*/ 3404729 h 3404729"/>
              <a:gd name="connsiteX3" fmla="*/ 0 w 2980095"/>
              <a:gd name="connsiteY3" fmla="*/ 3404729 h 3404729"/>
            </a:gdLst>
            <a:ahLst/>
            <a:cxnLst>
              <a:cxn ang="0">
                <a:pos x="connsiteX0" y="connsiteY0"/>
              </a:cxn>
              <a:cxn ang="0">
                <a:pos x="connsiteX1" y="connsiteY1"/>
              </a:cxn>
              <a:cxn ang="0">
                <a:pos x="connsiteX2" y="connsiteY2"/>
              </a:cxn>
              <a:cxn ang="0">
                <a:pos x="connsiteX3" y="connsiteY3"/>
              </a:cxn>
            </a:cxnLst>
            <a:rect l="l" t="t" r="r" b="b"/>
            <a:pathLst>
              <a:path w="2980095" h="3404729">
                <a:moveTo>
                  <a:pt x="0" y="0"/>
                </a:moveTo>
                <a:lnTo>
                  <a:pt x="2980095" y="0"/>
                </a:lnTo>
                <a:lnTo>
                  <a:pt x="2980095" y="3404729"/>
                </a:lnTo>
                <a:lnTo>
                  <a:pt x="0" y="340472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blue dots and red line&#10;&#10;Description automatically generated">
            <a:extLst>
              <a:ext uri="{FF2B5EF4-FFF2-40B4-BE49-F238E27FC236}">
                <a16:creationId xmlns:a16="http://schemas.microsoft.com/office/drawing/2014/main" id="{4CD2DD49-5DB6-3A29-4A2B-DF2BD9A192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476" y="352662"/>
            <a:ext cx="2981236" cy="2998813"/>
          </a:xfrm>
          <a:prstGeom prst="rect">
            <a:avLst/>
          </a:prstGeom>
        </p:spPr>
      </p:pic>
      <p:sp useBgFill="1">
        <p:nvSpPr>
          <p:cNvPr id="7" name="Freeform: Shape 6">
            <a:extLst>
              <a:ext uri="{FF2B5EF4-FFF2-40B4-BE49-F238E27FC236}">
                <a16:creationId xmlns:a16="http://schemas.microsoft.com/office/drawing/2014/main" id="{64C46D69-F2D2-2ABC-1C6F-D079514B2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3464465"/>
            <a:ext cx="6053328" cy="3393535"/>
          </a:xfrm>
          <a:custGeom>
            <a:avLst/>
            <a:gdLst>
              <a:gd name="connsiteX0" fmla="*/ 0 w 6053328"/>
              <a:gd name="connsiteY0" fmla="*/ 0 h 3387852"/>
              <a:gd name="connsiteX1" fmla="*/ 6053328 w 6053328"/>
              <a:gd name="connsiteY1" fmla="*/ 0 h 3387852"/>
              <a:gd name="connsiteX2" fmla="*/ 6053328 w 6053328"/>
              <a:gd name="connsiteY2" fmla="*/ 3387852 h 3387852"/>
              <a:gd name="connsiteX3" fmla="*/ 0 w 6053328"/>
              <a:gd name="connsiteY3" fmla="*/ 3387852 h 3387852"/>
            </a:gdLst>
            <a:ahLst/>
            <a:cxnLst>
              <a:cxn ang="0">
                <a:pos x="connsiteX0" y="connsiteY0"/>
              </a:cxn>
              <a:cxn ang="0">
                <a:pos x="connsiteX1" y="connsiteY1"/>
              </a:cxn>
              <a:cxn ang="0">
                <a:pos x="connsiteX2" y="connsiteY2"/>
              </a:cxn>
              <a:cxn ang="0">
                <a:pos x="connsiteX3" y="connsiteY3"/>
              </a:cxn>
            </a:cxnLst>
            <a:rect l="l" t="t" r="r" b="b"/>
            <a:pathLst>
              <a:path w="6053328" h="3387852">
                <a:moveTo>
                  <a:pt x="0" y="0"/>
                </a:moveTo>
                <a:lnTo>
                  <a:pt x="6053328" y="0"/>
                </a:lnTo>
                <a:lnTo>
                  <a:pt x="6053328" y="3387852"/>
                </a:lnTo>
                <a:lnTo>
                  <a:pt x="0" y="338785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11" descr="A graph with blue dots and red line&#10;&#10;Description automatically generated">
            <a:extLst>
              <a:ext uri="{FF2B5EF4-FFF2-40B4-BE49-F238E27FC236}">
                <a16:creationId xmlns:a16="http://schemas.microsoft.com/office/drawing/2014/main" id="{33167D79-E7E3-A61A-B8BE-AD4A6216E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49" y="4314016"/>
            <a:ext cx="4829671" cy="2344768"/>
          </a:xfrm>
          <a:prstGeom prst="rect">
            <a:avLst/>
          </a:prstGeom>
        </p:spPr>
      </p:pic>
      <p:sp useBgFill="1">
        <p:nvSpPr>
          <p:cNvPr id="9" name="Freeform: Shape 8">
            <a:extLst>
              <a:ext uri="{FF2B5EF4-FFF2-40B4-BE49-F238E27FC236}">
                <a16:creationId xmlns:a16="http://schemas.microsoft.com/office/drawing/2014/main" id="{D2386C6A-AA54-A467-DFD1-0D11EDAD8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843" y="-2"/>
            <a:ext cx="6099631" cy="6858000"/>
          </a:xfrm>
          <a:custGeom>
            <a:avLst/>
            <a:gdLst>
              <a:gd name="connsiteX0" fmla="*/ 0 w 6053328"/>
              <a:gd name="connsiteY0" fmla="*/ 0 h 6858000"/>
              <a:gd name="connsiteX1" fmla="*/ 6053328 w 6053328"/>
              <a:gd name="connsiteY1" fmla="*/ 0 h 6858000"/>
              <a:gd name="connsiteX2" fmla="*/ 6053328 w 6053328"/>
              <a:gd name="connsiteY2" fmla="*/ 6858000 h 6858000"/>
              <a:gd name="connsiteX3" fmla="*/ 0 w 605332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53328" h="6858000">
                <a:moveTo>
                  <a:pt x="0" y="0"/>
                </a:moveTo>
                <a:lnTo>
                  <a:pt x="6053328" y="0"/>
                </a:lnTo>
                <a:lnTo>
                  <a:pt x="605332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EE3C14E1-471B-748F-5296-A91B3D629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0899" y="1081378"/>
            <a:ext cx="4635771" cy="465860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D136278C-E983-7944-B7B3-A4C62C484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876553" y="1216550"/>
            <a:ext cx="4269851" cy="42698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Content Placeholder 23">
            <a:extLst>
              <a:ext uri="{FF2B5EF4-FFF2-40B4-BE49-F238E27FC236}">
                <a16:creationId xmlns:a16="http://schemas.microsoft.com/office/drawing/2014/main" id="{E16A9BD7-81F6-90D0-3CEC-BCFD1BF4A7B4}"/>
              </a:ext>
            </a:extLst>
          </p:cNvPr>
          <p:cNvSpPr txBox="1">
            <a:spLocks/>
          </p:cNvSpPr>
          <p:nvPr/>
        </p:nvSpPr>
        <p:spPr>
          <a:xfrm>
            <a:off x="6348480" y="70447"/>
            <a:ext cx="5484078" cy="4847756"/>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100">
                <a:solidFill>
                  <a:schemeClr val="tx1"/>
                </a:solidFill>
                <a:latin typeface="Times New Roman" panose="02020603050405020304" pitchFamily="18" charset="0"/>
                <a:cs typeface="Times New Roman" panose="02020603050405020304" pitchFamily="18" charset="0"/>
              </a:rPr>
              <a:t>A scatter plot is a common and useful visualization technique to explore the relationship between a dependent variable (i.e., Yes Bank stock closing price) and one or more independent variables. In a scatter plot, each observation is represented as a point on the graph, with the independent variable plotted on the x-axis and the dependent variable plotted on the y-axis.</a:t>
            </a:r>
          </a:p>
          <a:p>
            <a:r>
              <a:rPr lang="en-US" sz="1100">
                <a:solidFill>
                  <a:schemeClr val="tx1"/>
                </a:solidFill>
                <a:latin typeface="Times New Roman" panose="02020603050405020304" pitchFamily="18" charset="0"/>
                <a:cs typeface="Times New Roman" panose="02020603050405020304" pitchFamily="18" charset="0"/>
              </a:rPr>
              <a:t>By examining the scatter plot, we can identify any patterns or relationships between the two variables. For example, if the points on the scatter plot are closely clustered around a straight line, this suggests a strong linear relationship between the two variables. On the other hand, if the points on the scatter plot are more spread out and do not appear to form a straight line, this suggests a weaker relationship or no relationship at all.</a:t>
            </a:r>
          </a:p>
          <a:p>
            <a:r>
              <a:rPr lang="en-US" sz="1100">
                <a:solidFill>
                  <a:schemeClr val="tx1"/>
                </a:solidFill>
                <a:latin typeface="Times New Roman" panose="02020603050405020304" pitchFamily="18" charset="0"/>
                <a:cs typeface="Times New Roman" panose="02020603050405020304" pitchFamily="18" charset="0"/>
              </a:rPr>
              <a:t>By examining the scatter plot, we can determine whether there is a strong or weak relationship between the closing price and the independent variable(s), and whether this relationship is linear or nonlinear. This information can be used to inform the selection of appropriate ML algorithms for predicting the closing price, and to identify any potential issues with the data that may need to be addressed before training the ML model.</a:t>
            </a:r>
          </a:p>
          <a:p>
            <a:endParaRPr lang="en-US" sz="1100">
              <a:solidFill>
                <a:schemeClr val="tx1"/>
              </a:solidFill>
              <a:latin typeface="Times New Roman" panose="02020603050405020304" pitchFamily="18" charset="0"/>
              <a:cs typeface="Times New Roman" panose="02020603050405020304" pitchFamily="18" charset="0"/>
            </a:endParaRPr>
          </a:p>
          <a:p>
            <a:r>
              <a:rPr lang="en-US" sz="1100">
                <a:solidFill>
                  <a:schemeClr val="tx1"/>
                </a:solidFill>
                <a:latin typeface="Times New Roman" panose="02020603050405020304" pitchFamily="18" charset="0"/>
                <a:cs typeface="Times New Roman" panose="02020603050405020304" pitchFamily="18" charset="0"/>
              </a:rPr>
              <a:t>From all above graphs we can see that all the independent variable are linearly corelated with dependent variable(i.e., Yes Bank stock closing price). We need to choose appropriate model to deal with multicollinearity in our data.</a:t>
            </a:r>
          </a:p>
          <a:p>
            <a:pPr algn="ct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D37A623F-626C-0490-4D12-28B07057E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0387" y="887226"/>
            <a:ext cx="4940264" cy="4997704"/>
          </a:xfrm>
          <a:custGeom>
            <a:avLst/>
            <a:gdLst>
              <a:gd name="connsiteX0" fmla="*/ 2146523 w 4940264"/>
              <a:gd name="connsiteY0" fmla="*/ 378 h 4997704"/>
              <a:gd name="connsiteX1" fmla="*/ 2939155 w 4940264"/>
              <a:gd name="connsiteY1" fmla="*/ 134828 h 4997704"/>
              <a:gd name="connsiteX2" fmla="*/ 3908645 w 4940264"/>
              <a:gd name="connsiteY2" fmla="*/ 647447 h 4997704"/>
              <a:gd name="connsiteX3" fmla="*/ 4618132 w 4940264"/>
              <a:gd name="connsiteY3" fmla="*/ 1446866 h 4997704"/>
              <a:gd name="connsiteX4" fmla="*/ 4935325 w 4940264"/>
              <a:gd name="connsiteY4" fmla="*/ 2421700 h 4997704"/>
              <a:gd name="connsiteX5" fmla="*/ 4635255 w 4940264"/>
              <a:gd name="connsiteY5" fmla="*/ 3378892 h 4997704"/>
              <a:gd name="connsiteX6" fmla="*/ 4468983 w 4940264"/>
              <a:gd name="connsiteY6" fmla="*/ 3688923 h 4997704"/>
              <a:gd name="connsiteX7" fmla="*/ 2768340 w 4940264"/>
              <a:gd name="connsiteY7" fmla="*/ 4992719 h 4997704"/>
              <a:gd name="connsiteX8" fmla="*/ 1339508 w 4940264"/>
              <a:gd name="connsiteY8" fmla="*/ 4407156 h 4997704"/>
              <a:gd name="connsiteX9" fmla="*/ 1160878 w 4940264"/>
              <a:gd name="connsiteY9" fmla="*/ 4281686 h 4997704"/>
              <a:gd name="connsiteX10" fmla="*/ 340108 w 4940264"/>
              <a:gd name="connsiteY10" fmla="*/ 3615884 h 4997704"/>
              <a:gd name="connsiteX11" fmla="*/ 15744 w 4940264"/>
              <a:gd name="connsiteY11" fmla="*/ 2852108 h 4997704"/>
              <a:gd name="connsiteX12" fmla="*/ 421814 w 4940264"/>
              <a:gd name="connsiteY12" fmla="*/ 885019 h 4997704"/>
              <a:gd name="connsiteX13" fmla="*/ 1019923 w 4940264"/>
              <a:gd name="connsiteY13" fmla="*/ 287371 h 4997704"/>
              <a:gd name="connsiteX14" fmla="*/ 1887372 w 4940264"/>
              <a:gd name="connsiteY14" fmla="*/ 9366 h 4997704"/>
              <a:gd name="connsiteX15" fmla="*/ 2146523 w 4940264"/>
              <a:gd name="connsiteY15" fmla="*/ 378 h 499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0264" h="4997704">
                <a:moveTo>
                  <a:pt x="2146523" y="378"/>
                </a:moveTo>
                <a:cubicBezTo>
                  <a:pt x="2407417" y="4892"/>
                  <a:pt x="2673063" y="49860"/>
                  <a:pt x="2939155" y="134828"/>
                </a:cubicBezTo>
                <a:cubicBezTo>
                  <a:pt x="3284622" y="244893"/>
                  <a:pt x="3619799" y="422187"/>
                  <a:pt x="3908645" y="647447"/>
                </a:cubicBezTo>
                <a:cubicBezTo>
                  <a:pt x="4202508" y="876546"/>
                  <a:pt x="4441249" y="1145593"/>
                  <a:pt x="4618132" y="1446866"/>
                </a:cubicBezTo>
                <a:cubicBezTo>
                  <a:pt x="4798901" y="1754844"/>
                  <a:pt x="4905677" y="2082820"/>
                  <a:pt x="4935325" y="2421700"/>
                </a:cubicBezTo>
                <a:cubicBezTo>
                  <a:pt x="4965184" y="2762991"/>
                  <a:pt x="4858999" y="2973121"/>
                  <a:pt x="4635255" y="3378892"/>
                </a:cubicBezTo>
                <a:cubicBezTo>
                  <a:pt x="4581266" y="3476758"/>
                  <a:pt x="4525447" y="3578016"/>
                  <a:pt x="4468983" y="3688923"/>
                </a:cubicBezTo>
                <a:cubicBezTo>
                  <a:pt x="4037499" y="4536277"/>
                  <a:pt x="3528870" y="4926181"/>
                  <a:pt x="2768340" y="4992719"/>
                </a:cubicBezTo>
                <a:cubicBezTo>
                  <a:pt x="2269204" y="5036388"/>
                  <a:pt x="1878549" y="4789182"/>
                  <a:pt x="1339508" y="4407156"/>
                </a:cubicBezTo>
                <a:cubicBezTo>
                  <a:pt x="1279287" y="4364468"/>
                  <a:pt x="1219115" y="4322353"/>
                  <a:pt x="1160878" y="4281686"/>
                </a:cubicBezTo>
                <a:cubicBezTo>
                  <a:pt x="845199" y="4060970"/>
                  <a:pt x="547075" y="3852469"/>
                  <a:pt x="340108" y="3615884"/>
                </a:cubicBezTo>
                <a:cubicBezTo>
                  <a:pt x="142243" y="3389714"/>
                  <a:pt x="42172" y="3154178"/>
                  <a:pt x="15744" y="2852108"/>
                </a:cubicBezTo>
                <a:cubicBezTo>
                  <a:pt x="-50496" y="2094984"/>
                  <a:pt x="93697" y="1396413"/>
                  <a:pt x="421814" y="885019"/>
                </a:cubicBezTo>
                <a:cubicBezTo>
                  <a:pt x="582368" y="634887"/>
                  <a:pt x="783593" y="433774"/>
                  <a:pt x="1019923" y="287371"/>
                </a:cubicBezTo>
                <a:cubicBezTo>
                  <a:pt x="1272106" y="131259"/>
                  <a:pt x="1563904" y="37666"/>
                  <a:pt x="1887372" y="9366"/>
                </a:cubicBezTo>
                <a:cubicBezTo>
                  <a:pt x="1973122" y="1864"/>
                  <a:pt x="2059558" y="-1126"/>
                  <a:pt x="2146523" y="378"/>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457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8">
            <a:extLst>
              <a:ext uri="{FF2B5EF4-FFF2-40B4-BE49-F238E27FC236}">
                <a16:creationId xmlns:a16="http://schemas.microsoft.com/office/drawing/2014/main" id="{F1C99D64-5327-A1E8-9362-338576A07B8F}"/>
              </a:ext>
            </a:extLst>
          </p:cNvPr>
          <p:cNvSpPr txBox="1">
            <a:spLocks/>
          </p:cNvSpPr>
          <p:nvPr/>
        </p:nvSpPr>
        <p:spPr>
          <a:xfrm>
            <a:off x="5343526" y="657225"/>
            <a:ext cx="6336942" cy="5905500"/>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chemeClr val="tx1"/>
                </a:solidFill>
                <a:latin typeface="Roboto" panose="02000000000000000000" pitchFamily="2" charset="0"/>
              </a:rPr>
              <a:t>Heatmap can be used to explore the correlation between the closing price and the independent variables. By examining the heatmap, we can identify any patterns or relationships between the variables, which can inform the selection of appropriate ML algorithms for predicting the closing price.</a:t>
            </a:r>
          </a:p>
          <a:p>
            <a:r>
              <a:rPr lang="en-US">
                <a:solidFill>
                  <a:schemeClr val="tx1"/>
                </a:solidFill>
                <a:latin typeface="Roboto" panose="02000000000000000000" pitchFamily="2" charset="0"/>
              </a:rPr>
              <a:t>A heatmap can also be used to identify any potential issues with the data, such as multicollinearity (i.e., high correlation between independent variables).</a:t>
            </a:r>
          </a:p>
          <a:p>
            <a:r>
              <a:rPr lang="en-US">
                <a:solidFill>
                  <a:schemeClr val="tx1"/>
                </a:solidFill>
                <a:latin typeface="Roboto" panose="02000000000000000000" pitchFamily="2" charset="0"/>
              </a:rPr>
              <a:t>As from above chart we can see that our data is Multicollinear. Multicollinearity can cause problems for linear regression, because it can lead to overfitting and unreliable coefficient estimates. By identifying variables with high correlations, we can decide whether to remove one of the variables or to use a different ML algorithm that is less sensitive to multicollinearity.</a:t>
            </a:r>
          </a:p>
          <a:p>
            <a:endParaRPr lang="en-US" dirty="0">
              <a:solidFill>
                <a:schemeClr val="tx1"/>
              </a:solidFill>
            </a:endParaRPr>
          </a:p>
        </p:txBody>
      </p:sp>
      <p:pic>
        <p:nvPicPr>
          <p:cNvPr id="3" name="Content Placeholder 4" descr="A red and blue squares with numbers&#10;&#10;Description automatically generated">
            <a:extLst>
              <a:ext uri="{FF2B5EF4-FFF2-40B4-BE49-F238E27FC236}">
                <a16:creationId xmlns:a16="http://schemas.microsoft.com/office/drawing/2014/main" id="{AE709253-12E6-D9E4-3D78-48E6E5F2F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9" y="1472415"/>
            <a:ext cx="4788670" cy="3495728"/>
          </a:xfrm>
          <a:prstGeom prst="rect">
            <a:avLst/>
          </a:prstGeom>
        </p:spPr>
      </p:pic>
      <p:sp>
        <p:nvSpPr>
          <p:cNvPr id="4" name="Title 1">
            <a:extLst>
              <a:ext uri="{FF2B5EF4-FFF2-40B4-BE49-F238E27FC236}">
                <a16:creationId xmlns:a16="http://schemas.microsoft.com/office/drawing/2014/main" id="{C2AFCB54-411F-91CB-AC91-3BF940703620}"/>
              </a:ext>
            </a:extLst>
          </p:cNvPr>
          <p:cNvSpPr txBox="1">
            <a:spLocks/>
          </p:cNvSpPr>
          <p:nvPr/>
        </p:nvSpPr>
        <p:spPr>
          <a:xfrm>
            <a:off x="-9934" y="403274"/>
            <a:ext cx="4148511" cy="665867"/>
          </a:xfrm>
          <a:prstGeom prst="rect">
            <a:avLst/>
          </a:prstGeom>
        </p:spPr>
        <p:txBody>
          <a:bodyPr anchor="b">
            <a:normAutofit fontScale="900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u="sng"/>
              <a:t>Heat Map:</a:t>
            </a:r>
            <a:endParaRPr lang="en-IN" u="sng" dirty="0"/>
          </a:p>
        </p:txBody>
      </p:sp>
    </p:spTree>
    <p:extLst>
      <p:ext uri="{BB962C8B-B14F-4D97-AF65-F5344CB8AC3E}">
        <p14:creationId xmlns:p14="http://schemas.microsoft.com/office/powerpoint/2010/main" val="112045599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{C237F3FF-B7D0-429D-8A63-0A45D80A538A}tf56160789_win32</Template>
  <TotalTime>22</TotalTime>
  <Words>1853</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Meiryo</vt:lpstr>
      <vt:lpstr>Arial</vt:lpstr>
      <vt:lpstr>Arial Unicode MS</vt:lpstr>
      <vt:lpstr>Bookman Old Style</vt:lpstr>
      <vt:lpstr>Calibri</vt:lpstr>
      <vt:lpstr>Franklin Gothic Book</vt:lpstr>
      <vt:lpstr>Gabriel Weiss' Friends Font</vt:lpstr>
      <vt:lpstr>Roboto</vt:lpstr>
      <vt:lpstr>Times New Roman</vt:lpstr>
      <vt:lpstr>Custom</vt:lpstr>
      <vt:lpstr>Title Lorem Ipsum</vt:lpstr>
      <vt:lpstr>Content:</vt:lpstr>
      <vt:lpstr>Introduction:- </vt:lpstr>
      <vt:lpstr>Data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Bora</dc:creator>
  <cp:lastModifiedBy>Varun Bora</cp:lastModifiedBy>
  <cp:revision>1</cp:revision>
  <dcterms:created xsi:type="dcterms:W3CDTF">2024-09-18T15:38:10Z</dcterms:created>
  <dcterms:modified xsi:type="dcterms:W3CDTF">2024-09-18T16:00:14Z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