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e0448744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e044874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e0448744a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e0448744a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e0448744a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e0448744a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0448744a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0448744a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0448744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0448744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0448744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0448744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0448744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0448744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0448744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0448744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20.jpg"/><Relationship Id="rId7" Type="http://schemas.openxmlformats.org/officeDocument/2006/relationships/image" Target="../media/image10.png"/><Relationship Id="rId8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5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1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F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enu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825" y="248299"/>
            <a:ext cx="2095775" cy="45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6575" y="3404750"/>
            <a:ext cx="44439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74E13"/>
                </a:solidFill>
              </a:rPr>
              <a:t>Xóchitl Axalli López Chavarría</a:t>
            </a:r>
            <a:endParaRPr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74E13"/>
                </a:solidFill>
              </a:rPr>
              <a:t>Juan Pablo Cano Rubio </a:t>
            </a:r>
            <a:endParaRPr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74E13"/>
                </a:solidFill>
              </a:rPr>
              <a:t>Adrián Janus González Adamuz</a:t>
            </a:r>
            <a:endParaRPr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74E13"/>
                </a:solidFill>
              </a:rPr>
              <a:t>Carlos Armando Ibarrarán Arnaldo</a:t>
            </a:r>
            <a:endParaRPr>
              <a:solidFill>
                <a:srgbClr val="274E1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425" y="18450"/>
            <a:ext cx="2553300" cy="25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49075" y="1510375"/>
            <a:ext cx="43314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solución rápida, intuitiva y eficiente para mejorar la experiencia en la Cafetería ITAM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F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1078" l="0" r="0" t="16997"/>
          <a:stretch/>
        </p:blipFill>
        <p:spPr>
          <a:xfrm>
            <a:off x="0" y="4660100"/>
            <a:ext cx="780650" cy="4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-75" y="57750"/>
            <a:ext cx="91440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prototipos respondieron directamente a los hábitos, frustraciones y objetivos de los usuarios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52" y="796107"/>
            <a:ext cx="2154349" cy="134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351" y="769278"/>
            <a:ext cx="2154349" cy="134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1625" y="796107"/>
            <a:ext cx="2154349" cy="134476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438336" y="2246825"/>
            <a:ext cx="82638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09579" y="734238"/>
            <a:ext cx="361500" cy="371700"/>
          </a:xfrm>
          <a:prstGeom prst="ellipse">
            <a:avLst/>
          </a:prstGeom>
          <a:solidFill>
            <a:srgbClr val="F8F5F0"/>
          </a:solidFill>
          <a:ln cap="flat" cmpd="sng" w="3810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09575" y="699150"/>
            <a:ext cx="3615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651" y="2841250"/>
            <a:ext cx="2154350" cy="152899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209575" y="2394187"/>
            <a:ext cx="361500" cy="371700"/>
          </a:xfrm>
          <a:prstGeom prst="ellipse">
            <a:avLst/>
          </a:prstGeom>
          <a:solidFill>
            <a:srgbClr val="F8F5F0"/>
          </a:solidFill>
          <a:ln cap="flat" cmpd="sng" w="3810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20975" y="2359088"/>
            <a:ext cx="338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8">
            <a:alphaModFix/>
          </a:blip>
          <a:srcRect b="0" l="3955" r="2525" t="0"/>
          <a:stretch/>
        </p:blipFill>
        <p:spPr>
          <a:xfrm>
            <a:off x="3581135" y="2571750"/>
            <a:ext cx="2270779" cy="20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6187" y="2453900"/>
            <a:ext cx="1425225" cy="24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F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09573" y="2394175"/>
            <a:ext cx="361500" cy="371700"/>
          </a:xfrm>
          <a:prstGeom prst="ellipse">
            <a:avLst/>
          </a:prstGeom>
          <a:solidFill>
            <a:srgbClr val="F8F5F0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0975" y="2359075"/>
            <a:ext cx="338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09573" y="751800"/>
            <a:ext cx="361500" cy="371700"/>
          </a:xfrm>
          <a:prstGeom prst="ellipse">
            <a:avLst/>
          </a:prstGeom>
          <a:solidFill>
            <a:srgbClr val="F8F5F0"/>
          </a:solidFill>
          <a:ln cap="flat" cmpd="sng" w="38100">
            <a:solidFill>
              <a:srgbClr val="8585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20975" y="716700"/>
            <a:ext cx="338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21078" l="0" r="0" t="16997"/>
          <a:stretch/>
        </p:blipFill>
        <p:spPr>
          <a:xfrm>
            <a:off x="0" y="4660100"/>
            <a:ext cx="780650" cy="4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-75" y="-53950"/>
            <a:ext cx="9144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Tradujimos requerimientos funcionales en acciones intuitivas dentro de la aplicación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38336" y="2246825"/>
            <a:ext cx="82638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025" y="2432363"/>
            <a:ext cx="1348650" cy="264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3525" y="429450"/>
            <a:ext cx="1593858" cy="17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8527" y="429450"/>
            <a:ext cx="1627148" cy="17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73125" y="2381475"/>
            <a:ext cx="1248595" cy="27493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>
            <a:off x="2386400" y="2518638"/>
            <a:ext cx="0" cy="24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9112" y="2374505"/>
            <a:ext cx="1248600" cy="276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83900" y="2381075"/>
            <a:ext cx="1248600" cy="275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08395" y="2379448"/>
            <a:ext cx="1248600" cy="27534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>
            <a:stCxn id="89" idx="3"/>
            <a:endCxn id="91" idx="1"/>
          </p:cNvCxnSpPr>
          <p:nvPr/>
        </p:nvCxnSpPr>
        <p:spPr>
          <a:xfrm>
            <a:off x="3821720" y="3756138"/>
            <a:ext cx="4773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91" idx="3"/>
            <a:endCxn id="92" idx="1"/>
          </p:cNvCxnSpPr>
          <p:nvPr/>
        </p:nvCxnSpPr>
        <p:spPr>
          <a:xfrm>
            <a:off x="5547712" y="3756140"/>
            <a:ext cx="4362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2" idx="3"/>
            <a:endCxn id="93" idx="1"/>
          </p:cNvCxnSpPr>
          <p:nvPr/>
        </p:nvCxnSpPr>
        <p:spPr>
          <a:xfrm>
            <a:off x="7232500" y="3756150"/>
            <a:ext cx="3759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F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 title="Bebid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50" y="1075475"/>
            <a:ext cx="1680049" cy="3642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209573" y="751800"/>
            <a:ext cx="361500" cy="371700"/>
          </a:xfrm>
          <a:prstGeom prst="ellipse">
            <a:avLst/>
          </a:prstGeom>
          <a:solidFill>
            <a:srgbClr val="F8F5F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220975" y="716700"/>
            <a:ext cx="338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5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21078" l="0" r="0" t="16997"/>
          <a:stretch/>
        </p:blipFill>
        <p:spPr>
          <a:xfrm>
            <a:off x="0" y="4660100"/>
            <a:ext cx="780650" cy="4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332472" y="1260437"/>
            <a:ext cx="344400" cy="237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159106" y="1818413"/>
            <a:ext cx="575100" cy="39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>
            <a:off x="3282288" y="848400"/>
            <a:ext cx="13200" cy="40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6" title="Menu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2850" y="1069787"/>
            <a:ext cx="1680093" cy="36423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3900906" y="1770547"/>
            <a:ext cx="1410600" cy="82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 title="Bebidas Fría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5575" y="1071525"/>
            <a:ext cx="1680100" cy="364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 title="Bebidas Agua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8297" y="1075475"/>
            <a:ext cx="1680100" cy="3642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5603175" y="1551550"/>
            <a:ext cx="1642500" cy="2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377100" y="1551550"/>
            <a:ext cx="1642500" cy="21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 rot="10800000">
            <a:off x="6581300" y="1985675"/>
            <a:ext cx="199200" cy="18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/>
          <p:nvPr/>
        </p:nvCxnSpPr>
        <p:spPr>
          <a:xfrm rot="10800000">
            <a:off x="8385775" y="1985675"/>
            <a:ext cx="199200" cy="18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0" y="0"/>
            <a:ext cx="9144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Resolvimos problemas del usuario con </a:t>
            </a: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botones claros, contadores, imágenes descriptivas y filtros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F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 title="Bebidas Frías.png"/>
          <p:cNvPicPr preferRelativeResize="0"/>
          <p:nvPr/>
        </p:nvPicPr>
        <p:blipFill rotWithShape="1">
          <a:blip r:embed="rId3">
            <a:alphaModFix/>
          </a:blip>
          <a:srcRect b="56666" l="0" r="0" t="0"/>
          <a:stretch/>
        </p:blipFill>
        <p:spPr>
          <a:xfrm>
            <a:off x="6533075" y="830725"/>
            <a:ext cx="1746500" cy="164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 title="Bebidas (1).png"/>
          <p:cNvPicPr preferRelativeResize="0"/>
          <p:nvPr/>
        </p:nvPicPr>
        <p:blipFill rotWithShape="1">
          <a:blip r:embed="rId4">
            <a:alphaModFix/>
          </a:blip>
          <a:srcRect b="59643" l="0" r="0" t="0"/>
          <a:stretch/>
        </p:blipFill>
        <p:spPr>
          <a:xfrm>
            <a:off x="3671300" y="830725"/>
            <a:ext cx="1782000" cy="155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 title="Bebidas Frías.png"/>
          <p:cNvPicPr preferRelativeResize="0"/>
          <p:nvPr/>
        </p:nvPicPr>
        <p:blipFill rotWithShape="1">
          <a:blip r:embed="rId3">
            <a:alphaModFix/>
          </a:blip>
          <a:srcRect b="46120" l="0" r="0" t="0"/>
          <a:stretch/>
        </p:blipFill>
        <p:spPr>
          <a:xfrm>
            <a:off x="6516825" y="2761200"/>
            <a:ext cx="1746500" cy="20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title="Bebidas Calientes.png"/>
          <p:cNvPicPr preferRelativeResize="0"/>
          <p:nvPr/>
        </p:nvPicPr>
        <p:blipFill rotWithShape="1">
          <a:blip r:embed="rId5">
            <a:alphaModFix/>
          </a:blip>
          <a:srcRect b="46714" l="0" r="0" t="0"/>
          <a:stretch/>
        </p:blipFill>
        <p:spPr>
          <a:xfrm>
            <a:off x="3687463" y="2761200"/>
            <a:ext cx="1765900" cy="20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6">
            <a:alphaModFix/>
          </a:blip>
          <a:srcRect b="21078" l="0" r="0" t="16997"/>
          <a:stretch/>
        </p:blipFill>
        <p:spPr>
          <a:xfrm>
            <a:off x="0" y="4660100"/>
            <a:ext cx="780650" cy="4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20051" y="0"/>
            <a:ext cx="87711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Gracias a la implementación de filtros por tipo de producto y la señalización de los más vendidos, los usuarios pueden tomar decisiones más ágiles y acertadas al momento de ordenar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 rot="-1664400">
            <a:off x="2760910" y="1848262"/>
            <a:ext cx="647746" cy="3576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 rot="2069117">
            <a:off x="2761033" y="2667889"/>
            <a:ext cx="647481" cy="3574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5715963" y="1547813"/>
            <a:ext cx="647700" cy="3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561775" y="1270000"/>
            <a:ext cx="2014800" cy="400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 rot="-5400000">
            <a:off x="6166375" y="1956875"/>
            <a:ext cx="868800" cy="140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6866025" y="1316650"/>
            <a:ext cx="263700" cy="264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4140418" y="3569298"/>
            <a:ext cx="632100" cy="328200"/>
          </a:xfrm>
          <a:prstGeom prst="mathMinus">
            <a:avLst>
              <a:gd fmla="val 23520" name="adj1"/>
            </a:avLst>
          </a:prstGeom>
          <a:noFill/>
          <a:ln cap="flat" cmpd="sng" w="126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00" lIns="60600" spcFirstLastPara="1" rIns="60600" wrap="square" tIns="60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8"/>
          </a:p>
        </p:txBody>
      </p:sp>
      <p:sp>
        <p:nvSpPr>
          <p:cNvPr id="134" name="Google Shape;134;p17"/>
          <p:cNvSpPr/>
          <p:nvPr/>
        </p:nvSpPr>
        <p:spPr>
          <a:xfrm>
            <a:off x="4209025" y="3063475"/>
            <a:ext cx="577200" cy="678000"/>
          </a:xfrm>
          <a:prstGeom prst="mathMinus">
            <a:avLst>
              <a:gd fmla="val 23520" name="adj1"/>
            </a:avLst>
          </a:prstGeom>
          <a:noFill/>
          <a:ln cap="flat" cmpd="sng" w="126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00" lIns="60600" spcFirstLastPara="1" rIns="60600" wrap="square" tIns="60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8"/>
          </a:p>
        </p:txBody>
      </p:sp>
      <p:sp>
        <p:nvSpPr>
          <p:cNvPr id="135" name="Google Shape;135;p17"/>
          <p:cNvSpPr/>
          <p:nvPr/>
        </p:nvSpPr>
        <p:spPr>
          <a:xfrm>
            <a:off x="5661250" y="3539900"/>
            <a:ext cx="647700" cy="3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6798967" y="3075626"/>
            <a:ext cx="397800" cy="653700"/>
          </a:xfrm>
          <a:prstGeom prst="mathMinus">
            <a:avLst>
              <a:gd fmla="val 23520" name="adj1"/>
            </a:avLst>
          </a:prstGeom>
          <a:noFill/>
          <a:ln cap="flat" cmpd="sng" w="126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00" lIns="60600" spcFirstLastPara="1" rIns="60600" wrap="square" tIns="60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8"/>
          </a:p>
        </p:txBody>
      </p:sp>
      <p:sp>
        <p:nvSpPr>
          <p:cNvPr id="137" name="Google Shape;137;p17"/>
          <p:cNvSpPr/>
          <p:nvPr/>
        </p:nvSpPr>
        <p:spPr>
          <a:xfrm>
            <a:off x="6965566" y="3554907"/>
            <a:ext cx="631200" cy="327600"/>
          </a:xfrm>
          <a:prstGeom prst="mathMinus">
            <a:avLst>
              <a:gd fmla="val 23520" name="adj1"/>
            </a:avLst>
          </a:prstGeom>
          <a:noFill/>
          <a:ln cap="flat" cmpd="sng" w="126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600" lIns="60600" spcFirstLastPara="1" rIns="60600" wrap="square" tIns="60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8"/>
          </a:p>
        </p:txBody>
      </p:sp>
      <p:pic>
        <p:nvPicPr>
          <p:cNvPr id="138" name="Google Shape;138;p17" title="Menu (2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762" y="803450"/>
            <a:ext cx="1844010" cy="399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21078" l="0" r="0" t="16997"/>
          <a:stretch/>
        </p:blipFill>
        <p:spPr>
          <a:xfrm>
            <a:off x="0" y="4660100"/>
            <a:ext cx="780650" cy="4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0" y="0"/>
            <a:ext cx="9144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trabajo en equipo, la iteración constante y la colaboración remota nos permitieron desarrollar una solución funcional alineada con necesidades reales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213" y="841075"/>
            <a:ext cx="1643575" cy="16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375" y="2620000"/>
            <a:ext cx="1562450" cy="15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4625" y="2542025"/>
            <a:ext cx="1718400" cy="1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F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21078" l="0" r="0" t="16997"/>
          <a:stretch/>
        </p:blipFill>
        <p:spPr>
          <a:xfrm>
            <a:off x="0" y="4660100"/>
            <a:ext cx="780650" cy="4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0" y="0"/>
            <a:ext cx="9144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Calibri"/>
                <a:ea typeface="Calibri"/>
                <a:cs typeface="Calibri"/>
                <a:sym typeface="Calibri"/>
              </a:rPr>
              <a:t>Replantear nuestras etapas iniciales habría optimizado tiempo, esfuerzo y resultados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00" y="1788100"/>
            <a:ext cx="1311050" cy="13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6475" y="1788100"/>
            <a:ext cx="1311050" cy="13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3750" y="18799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5F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21078" l="0" r="0" t="16997"/>
          <a:stretch/>
        </p:blipFill>
        <p:spPr>
          <a:xfrm>
            <a:off x="0" y="4660100"/>
            <a:ext cx="780650" cy="4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19924" r="22070" t="0"/>
          <a:stretch/>
        </p:blipFill>
        <p:spPr>
          <a:xfrm>
            <a:off x="3462950" y="768550"/>
            <a:ext cx="2138876" cy="3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0" y="0"/>
            <a:ext cx="9144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Nuestro diseño pone la comodidad del usuario al centro de cada decisión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