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0" r:id="rId2"/>
    <p:sldId id="268" r:id="rId3"/>
    <p:sldId id="269" r:id="rId4"/>
    <p:sldId id="270" r:id="rId5"/>
    <p:sldId id="272" r:id="rId6"/>
    <p:sldId id="273" r:id="rId7"/>
    <p:sldId id="279"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D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137CD-F306-4D1B-9316-13CFEA220A61}" v="751" dt="2018-08-06T23:31:59.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90378" autoAdjust="0"/>
  </p:normalViewPr>
  <p:slideViewPr>
    <p:cSldViewPr snapToGrid="0">
      <p:cViewPr varScale="1">
        <p:scale>
          <a:sx n="70" d="100"/>
          <a:sy n="70"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Almeida" userId="1dbc083f674a42dd" providerId="LiveId" clId="{92E137CD-F306-4D1B-9316-13CFEA220A61}"/>
    <pc:docChg chg="undo custSel addSld delSld modSld sldOrd">
      <pc:chgData name="Jose Almeida" userId="1dbc083f674a42dd" providerId="LiveId" clId="{92E137CD-F306-4D1B-9316-13CFEA220A61}" dt="2018-08-06T23:31:59.033" v="734" actId="1076"/>
      <pc:docMkLst>
        <pc:docMk/>
      </pc:docMkLst>
      <pc:sldChg chg="addSp delSp modSp del">
        <pc:chgData name="Jose Almeida" userId="1dbc083f674a42dd" providerId="LiveId" clId="{92E137CD-F306-4D1B-9316-13CFEA220A61}" dt="2018-08-06T19:26:57.716" v="370" actId="2696"/>
        <pc:sldMkLst>
          <pc:docMk/>
          <pc:sldMk cId="2504004079" sldId="257"/>
        </pc:sldMkLst>
        <pc:spChg chg="mod">
          <ac:chgData name="Jose Almeida" userId="1dbc083f674a42dd" providerId="LiveId" clId="{92E137CD-F306-4D1B-9316-13CFEA220A61}" dt="2018-08-06T19:12:07.028" v="27" actId="1076"/>
          <ac:spMkLst>
            <pc:docMk/>
            <pc:sldMk cId="2504004079" sldId="257"/>
            <ac:spMk id="2" creationId="{BB7061C5-9952-45C9-9A75-E10CA52CE369}"/>
          </ac:spMkLst>
        </pc:spChg>
        <pc:spChg chg="add del">
          <ac:chgData name="Jose Almeida" userId="1dbc083f674a42dd" providerId="LiveId" clId="{92E137CD-F306-4D1B-9316-13CFEA220A61}" dt="2018-08-06T19:20:24.334" v="183"/>
          <ac:spMkLst>
            <pc:docMk/>
            <pc:sldMk cId="2504004079" sldId="257"/>
            <ac:spMk id="3" creationId="{FA12184A-7DE7-4F12-B1CC-82583D86D6CF}"/>
          </ac:spMkLst>
        </pc:spChg>
        <pc:spChg chg="del">
          <ac:chgData name="Jose Almeida" userId="1dbc083f674a42dd" providerId="LiveId" clId="{92E137CD-F306-4D1B-9316-13CFEA220A61}" dt="2018-08-06T19:12:17.545" v="28" actId="478"/>
          <ac:spMkLst>
            <pc:docMk/>
            <pc:sldMk cId="2504004079" sldId="257"/>
            <ac:spMk id="4" creationId="{BF5E9529-2715-4574-B3EF-74AF85F4E93F}"/>
          </ac:spMkLst>
        </pc:spChg>
        <pc:spChg chg="add del mod">
          <ac:chgData name="Jose Almeida" userId="1dbc083f674a42dd" providerId="LiveId" clId="{92E137CD-F306-4D1B-9316-13CFEA220A61}" dt="2018-08-06T19:22:24.496" v="240" actId="478"/>
          <ac:spMkLst>
            <pc:docMk/>
            <pc:sldMk cId="2504004079" sldId="257"/>
            <ac:spMk id="5" creationId="{0FE1B3CE-9EB2-4F5B-A6C7-48C376A06D0E}"/>
          </ac:spMkLst>
        </pc:spChg>
        <pc:spChg chg="add mod">
          <ac:chgData name="Jose Almeida" userId="1dbc083f674a42dd" providerId="LiveId" clId="{92E137CD-F306-4D1B-9316-13CFEA220A61}" dt="2018-08-06T19:22:22.124" v="239" actId="1076"/>
          <ac:spMkLst>
            <pc:docMk/>
            <pc:sldMk cId="2504004079" sldId="257"/>
            <ac:spMk id="6" creationId="{2DEA2DBB-AC03-4D05-92DE-D6559EEDAB3A}"/>
          </ac:spMkLst>
        </pc:spChg>
        <pc:spChg chg="add del mod">
          <ac:chgData name="Jose Almeida" userId="1dbc083f674a42dd" providerId="LiveId" clId="{92E137CD-F306-4D1B-9316-13CFEA220A61}" dt="2018-08-06T19:20:51.236" v="214" actId="478"/>
          <ac:spMkLst>
            <pc:docMk/>
            <pc:sldMk cId="2504004079" sldId="257"/>
            <ac:spMk id="8" creationId="{25773118-443E-4027-8224-BB241198CF93}"/>
          </ac:spMkLst>
        </pc:spChg>
        <pc:spChg chg="add mod">
          <ac:chgData name="Jose Almeida" userId="1dbc083f674a42dd" providerId="LiveId" clId="{92E137CD-F306-4D1B-9316-13CFEA220A61}" dt="2018-08-06T19:23:20.256" v="267" actId="1076"/>
          <ac:spMkLst>
            <pc:docMk/>
            <pc:sldMk cId="2504004079" sldId="257"/>
            <ac:spMk id="9" creationId="{9125A8BF-EAF5-42D2-8AF3-E2332430A712}"/>
          </ac:spMkLst>
        </pc:spChg>
        <pc:spChg chg="add mod">
          <ac:chgData name="Jose Almeida" userId="1dbc083f674a42dd" providerId="LiveId" clId="{92E137CD-F306-4D1B-9316-13CFEA220A61}" dt="2018-08-06T19:23:15.070" v="266" actId="207"/>
          <ac:spMkLst>
            <pc:docMk/>
            <pc:sldMk cId="2504004079" sldId="257"/>
            <ac:spMk id="10" creationId="{49111AC1-C622-46CD-87E8-B306AB7A8533}"/>
          </ac:spMkLst>
        </pc:spChg>
        <pc:picChg chg="mod">
          <ac:chgData name="Jose Almeida" userId="1dbc083f674a42dd" providerId="LiveId" clId="{92E137CD-F306-4D1B-9316-13CFEA220A61}" dt="2018-08-06T19:13:39.788" v="102" actId="1076"/>
          <ac:picMkLst>
            <pc:docMk/>
            <pc:sldMk cId="2504004079" sldId="257"/>
            <ac:picMk id="7" creationId="{12BF7950-0FFA-4812-8F48-393D176B9749}"/>
          </ac:picMkLst>
        </pc:picChg>
      </pc:sldChg>
      <pc:sldChg chg="addSp delSp">
        <pc:chgData name="Jose Almeida" userId="1dbc083f674a42dd" providerId="LiveId" clId="{92E137CD-F306-4D1B-9316-13CFEA220A61}" dt="2018-08-06T19:11:07.868" v="1"/>
        <pc:sldMkLst>
          <pc:docMk/>
          <pc:sldMk cId="1433382551" sldId="268"/>
        </pc:sldMkLst>
        <pc:spChg chg="add del">
          <ac:chgData name="Jose Almeida" userId="1dbc083f674a42dd" providerId="LiveId" clId="{92E137CD-F306-4D1B-9316-13CFEA220A61}" dt="2018-08-06T19:11:07.868" v="1"/>
          <ac:spMkLst>
            <pc:docMk/>
            <pc:sldMk cId="1433382551" sldId="268"/>
            <ac:spMk id="17" creationId="{1A31ABDF-31CB-4DB8-82E3-C46F2A120950}"/>
          </ac:spMkLst>
        </pc:spChg>
      </pc:sldChg>
      <pc:sldChg chg="addSp delSp modSp delAnim modNotesTx">
        <pc:chgData name="Jose Almeida" userId="1dbc083f674a42dd" providerId="LiveId" clId="{92E137CD-F306-4D1B-9316-13CFEA220A61}" dt="2018-08-06T23:30:27.979" v="720" actId="1440"/>
        <pc:sldMkLst>
          <pc:docMk/>
          <pc:sldMk cId="4268659659" sldId="270"/>
        </pc:sldMkLst>
        <pc:spChg chg="add del mod">
          <ac:chgData name="Jose Almeida" userId="1dbc083f674a42dd" providerId="LiveId" clId="{92E137CD-F306-4D1B-9316-13CFEA220A61}" dt="2018-08-06T19:49:48.191" v="616"/>
          <ac:spMkLst>
            <pc:docMk/>
            <pc:sldMk cId="4268659659" sldId="270"/>
            <ac:spMk id="4" creationId="{AED49644-EECF-46BF-B122-E1A4DC9FA381}"/>
          </ac:spMkLst>
        </pc:spChg>
        <pc:picChg chg="add mod">
          <ac:chgData name="Jose Almeida" userId="1dbc083f674a42dd" providerId="LiveId" clId="{92E137CD-F306-4D1B-9316-13CFEA220A61}" dt="2018-08-06T23:30:27.979" v="720" actId="1440"/>
          <ac:picMkLst>
            <pc:docMk/>
            <pc:sldMk cId="4268659659" sldId="270"/>
            <ac:picMk id="6" creationId="{2CC90AD5-4CE1-4275-8161-33E42C216A1D}"/>
          </ac:picMkLst>
        </pc:picChg>
        <pc:picChg chg="del">
          <ac:chgData name="Jose Almeida" userId="1dbc083f674a42dd" providerId="LiveId" clId="{92E137CD-F306-4D1B-9316-13CFEA220A61}" dt="2018-08-06T19:48:10.979" v="615" actId="478"/>
          <ac:picMkLst>
            <pc:docMk/>
            <pc:sldMk cId="4268659659" sldId="270"/>
            <ac:picMk id="11" creationId="{6CCE113A-3929-4A13-841B-343296FF146A}"/>
          </ac:picMkLst>
        </pc:picChg>
      </pc:sldChg>
      <pc:sldChg chg="delSp">
        <pc:chgData name="Jose Almeida" userId="1dbc083f674a42dd" providerId="LiveId" clId="{92E137CD-F306-4D1B-9316-13CFEA220A61}" dt="2018-08-06T20:03:32.087" v="709" actId="478"/>
        <pc:sldMkLst>
          <pc:docMk/>
          <pc:sldMk cId="2423814186" sldId="273"/>
        </pc:sldMkLst>
        <pc:picChg chg="del">
          <ac:chgData name="Jose Almeida" userId="1dbc083f674a42dd" providerId="LiveId" clId="{92E137CD-F306-4D1B-9316-13CFEA220A61}" dt="2018-08-06T20:03:32.087" v="709" actId="478"/>
          <ac:picMkLst>
            <pc:docMk/>
            <pc:sldMk cId="2423814186" sldId="273"/>
            <ac:picMk id="45" creationId="{3FC541A4-111C-428B-A1DD-0FCF9F9D6E9D}"/>
          </ac:picMkLst>
        </pc:picChg>
      </pc:sldChg>
      <pc:sldChg chg="addSp delSp modSp delAnim modNotesTx">
        <pc:chgData name="Jose Almeida" userId="1dbc083f674a42dd" providerId="LiveId" clId="{92E137CD-F306-4D1B-9316-13CFEA220A61}" dt="2018-08-06T23:30:20.135" v="719" actId="1440"/>
        <pc:sldMkLst>
          <pc:docMk/>
          <pc:sldMk cId="887863071" sldId="279"/>
        </pc:sldMkLst>
        <pc:spChg chg="add del">
          <ac:chgData name="Jose Almeida" userId="1dbc083f674a42dd" providerId="LiveId" clId="{92E137CD-F306-4D1B-9316-13CFEA220A61}" dt="2018-08-06T19:27:34.850" v="374"/>
          <ac:spMkLst>
            <pc:docMk/>
            <pc:sldMk cId="887863071" sldId="279"/>
            <ac:spMk id="3" creationId="{B2F32C66-A9A4-406A-80D1-3B47E9B0712B}"/>
          </ac:spMkLst>
        </pc:spChg>
        <pc:spChg chg="add del mod">
          <ac:chgData name="Jose Almeida" userId="1dbc083f674a42dd" providerId="LiveId" clId="{92E137CD-F306-4D1B-9316-13CFEA220A61}" dt="2018-08-06T19:56:36.167" v="664"/>
          <ac:spMkLst>
            <pc:docMk/>
            <pc:sldMk cId="887863071" sldId="279"/>
            <ac:spMk id="8" creationId="{D73A3003-BC74-4199-9A30-C7D231F7797E}"/>
          </ac:spMkLst>
        </pc:spChg>
        <pc:spChg chg="add del mod">
          <ac:chgData name="Jose Almeida" userId="1dbc083f674a42dd" providerId="LiveId" clId="{92E137CD-F306-4D1B-9316-13CFEA220A61}" dt="2018-08-06T19:58:07.245" v="668"/>
          <ac:spMkLst>
            <pc:docMk/>
            <pc:sldMk cId="887863071" sldId="279"/>
            <ac:spMk id="11" creationId="{C5FD229D-F6E3-4226-B434-E257D706C7B1}"/>
          </ac:spMkLst>
        </pc:spChg>
        <pc:picChg chg="del">
          <ac:chgData name="Jose Almeida" userId="1dbc083f674a42dd" providerId="LiveId" clId="{92E137CD-F306-4D1B-9316-13CFEA220A61}" dt="2018-08-06T19:54:17.882" v="663" actId="478"/>
          <ac:picMkLst>
            <pc:docMk/>
            <pc:sldMk cId="887863071" sldId="279"/>
            <ac:picMk id="6" creationId="{46719C01-15B7-4EAE-B03F-1FEACE83467E}"/>
          </ac:picMkLst>
        </pc:picChg>
        <pc:picChg chg="add del mod">
          <ac:chgData name="Jose Almeida" userId="1dbc083f674a42dd" providerId="LiveId" clId="{92E137CD-F306-4D1B-9316-13CFEA220A61}" dt="2018-08-06T19:57:52.100" v="667" actId="478"/>
          <ac:picMkLst>
            <pc:docMk/>
            <pc:sldMk cId="887863071" sldId="279"/>
            <ac:picMk id="9" creationId="{FFD0443D-E0B6-496A-8DC2-5DAA8DE0709C}"/>
          </ac:picMkLst>
        </pc:picChg>
        <pc:picChg chg="add mod">
          <ac:chgData name="Jose Almeida" userId="1dbc083f674a42dd" providerId="LiveId" clId="{92E137CD-F306-4D1B-9316-13CFEA220A61}" dt="2018-08-06T23:30:20.135" v="719" actId="1440"/>
          <ac:picMkLst>
            <pc:docMk/>
            <pc:sldMk cId="887863071" sldId="279"/>
            <ac:picMk id="12" creationId="{D4E9C011-351D-4BB8-87B9-73FC3CB2EB63}"/>
          </ac:picMkLst>
        </pc:picChg>
      </pc:sldChg>
      <pc:sldChg chg="addSp delSp modSp add">
        <pc:chgData name="Jose Almeida" userId="1dbc083f674a42dd" providerId="LiveId" clId="{92E137CD-F306-4D1B-9316-13CFEA220A61}" dt="2018-08-06T23:31:59.033" v="734" actId="1076"/>
        <pc:sldMkLst>
          <pc:docMk/>
          <pc:sldMk cId="2542731654" sldId="280"/>
        </pc:sldMkLst>
        <pc:spChg chg="mod">
          <ac:chgData name="Jose Almeida" userId="1dbc083f674a42dd" providerId="LiveId" clId="{92E137CD-F306-4D1B-9316-13CFEA220A61}" dt="2018-08-06T19:26:02.600" v="348" actId="20577"/>
          <ac:spMkLst>
            <pc:docMk/>
            <pc:sldMk cId="2542731654" sldId="280"/>
            <ac:spMk id="2" creationId="{BB7061C5-9952-45C9-9A75-E10CA52CE369}"/>
          </ac:spMkLst>
        </pc:spChg>
        <pc:spChg chg="add mod">
          <ac:chgData name="Jose Almeida" userId="1dbc083f674a42dd" providerId="LiveId" clId="{92E137CD-F306-4D1B-9316-13CFEA220A61}" dt="2018-08-06T19:26:48.906" v="369" actId="1076"/>
          <ac:spMkLst>
            <pc:docMk/>
            <pc:sldMk cId="2542731654" sldId="280"/>
            <ac:spMk id="3" creationId="{AD3DB2E9-F93C-43BC-AA29-3B3B04B0EAEB}"/>
          </ac:spMkLst>
        </pc:spChg>
        <pc:spChg chg="mod">
          <ac:chgData name="Jose Almeida" userId="1dbc083f674a42dd" providerId="LiveId" clId="{92E137CD-F306-4D1B-9316-13CFEA220A61}" dt="2018-08-06T19:27:09.934" v="372" actId="208"/>
          <ac:spMkLst>
            <pc:docMk/>
            <pc:sldMk cId="2542731654" sldId="280"/>
            <ac:spMk id="5" creationId="{0FE1B3CE-9EB2-4F5B-A6C7-48C376A06D0E}"/>
          </ac:spMkLst>
        </pc:spChg>
        <pc:spChg chg="del">
          <ac:chgData name="Jose Almeida" userId="1dbc083f674a42dd" providerId="LiveId" clId="{92E137CD-F306-4D1B-9316-13CFEA220A61}" dt="2018-08-06T19:21:25.677" v="218" actId="478"/>
          <ac:spMkLst>
            <pc:docMk/>
            <pc:sldMk cId="2542731654" sldId="280"/>
            <ac:spMk id="6" creationId="{2DEA2DBB-AC03-4D05-92DE-D6559EEDAB3A}"/>
          </ac:spMkLst>
        </pc:spChg>
        <pc:spChg chg="add del mod">
          <ac:chgData name="Jose Almeida" userId="1dbc083f674a42dd" providerId="LiveId" clId="{92E137CD-F306-4D1B-9316-13CFEA220A61}" dt="2018-08-06T19:24:39.878" v="315"/>
          <ac:spMkLst>
            <pc:docMk/>
            <pc:sldMk cId="2542731654" sldId="280"/>
            <ac:spMk id="8" creationId="{08AEDEF2-39E5-4A57-ACDD-AD4CC6C19272}"/>
          </ac:spMkLst>
        </pc:spChg>
        <pc:spChg chg="mod">
          <ac:chgData name="Jose Almeida" userId="1dbc083f674a42dd" providerId="LiveId" clId="{92E137CD-F306-4D1B-9316-13CFEA220A61}" dt="2018-08-06T23:31:35.837" v="730" actId="1076"/>
          <ac:spMkLst>
            <pc:docMk/>
            <pc:sldMk cId="2542731654" sldId="280"/>
            <ac:spMk id="9" creationId="{9125A8BF-EAF5-42D2-8AF3-E2332430A712}"/>
          </ac:spMkLst>
        </pc:spChg>
        <pc:spChg chg="add del">
          <ac:chgData name="Jose Almeida" userId="1dbc083f674a42dd" providerId="LiveId" clId="{92E137CD-F306-4D1B-9316-13CFEA220A61}" dt="2018-08-06T19:24:38.381" v="313"/>
          <ac:spMkLst>
            <pc:docMk/>
            <pc:sldMk cId="2542731654" sldId="280"/>
            <ac:spMk id="10" creationId="{8FCFAF6D-26FC-44D8-B7EB-FFC56442A083}"/>
          </ac:spMkLst>
        </pc:spChg>
        <pc:spChg chg="add mod">
          <ac:chgData name="Jose Almeida" userId="1dbc083f674a42dd" providerId="LiveId" clId="{92E137CD-F306-4D1B-9316-13CFEA220A61}" dt="2018-08-06T23:31:46.624" v="732" actId="1076"/>
          <ac:spMkLst>
            <pc:docMk/>
            <pc:sldMk cId="2542731654" sldId="280"/>
            <ac:spMk id="11" creationId="{69A1C4C1-6D39-4C2A-90BA-69F1D581803A}"/>
          </ac:spMkLst>
        </pc:spChg>
        <pc:picChg chg="mod">
          <ac:chgData name="Jose Almeida" userId="1dbc083f674a42dd" providerId="LiveId" clId="{92E137CD-F306-4D1B-9316-13CFEA220A61}" dt="2018-08-06T23:31:59.033" v="734" actId="1076"/>
          <ac:picMkLst>
            <pc:docMk/>
            <pc:sldMk cId="2542731654" sldId="280"/>
            <ac:picMk id="7" creationId="{12BF7950-0FFA-4812-8F48-393D176B9749}"/>
          </ac:picMkLst>
        </pc:picChg>
      </pc:sldChg>
      <pc:sldChg chg="addSp delSp modSp add ord">
        <pc:chgData name="Jose Almeida" userId="1dbc083f674a42dd" providerId="LiveId" clId="{92E137CD-F306-4D1B-9316-13CFEA220A61}" dt="2018-08-06T23:30:42.142" v="724" actId="20577"/>
        <pc:sldMkLst>
          <pc:docMk/>
          <pc:sldMk cId="3922831323" sldId="281"/>
        </pc:sldMkLst>
        <pc:spChg chg="del mod">
          <ac:chgData name="Jose Almeida" userId="1dbc083f674a42dd" providerId="LiveId" clId="{92E137CD-F306-4D1B-9316-13CFEA220A61}" dt="2018-08-06T19:31:14.823" v="597" actId="478"/>
          <ac:spMkLst>
            <pc:docMk/>
            <pc:sldMk cId="3922831323" sldId="281"/>
            <ac:spMk id="2" creationId="{BB7061C5-9952-45C9-9A75-E10CA52CE369}"/>
          </ac:spMkLst>
        </pc:spChg>
        <pc:spChg chg="del mod">
          <ac:chgData name="Jose Almeida" userId="1dbc083f674a42dd" providerId="LiveId" clId="{92E137CD-F306-4D1B-9316-13CFEA220A61}" dt="2018-08-06T19:29:48.911" v="481" actId="478"/>
          <ac:spMkLst>
            <pc:docMk/>
            <pc:sldMk cId="3922831323" sldId="281"/>
            <ac:spMk id="3" creationId="{AD3DB2E9-F93C-43BC-AA29-3B3B04B0EAEB}"/>
          </ac:spMkLst>
        </pc:spChg>
        <pc:spChg chg="del">
          <ac:chgData name="Jose Almeida" userId="1dbc083f674a42dd" providerId="LiveId" clId="{92E137CD-F306-4D1B-9316-13CFEA220A61}" dt="2018-08-06T19:27:44.674" v="377" actId="478"/>
          <ac:spMkLst>
            <pc:docMk/>
            <pc:sldMk cId="3922831323" sldId="281"/>
            <ac:spMk id="5" creationId="{0FE1B3CE-9EB2-4F5B-A6C7-48C376A06D0E}"/>
          </ac:spMkLst>
        </pc:spChg>
        <pc:spChg chg="add del mod">
          <ac:chgData name="Jose Almeida" userId="1dbc083f674a42dd" providerId="LiveId" clId="{92E137CD-F306-4D1B-9316-13CFEA220A61}" dt="2018-08-06T19:31:17.883" v="598" actId="478"/>
          <ac:spMkLst>
            <pc:docMk/>
            <pc:sldMk cId="3922831323" sldId="281"/>
            <ac:spMk id="6" creationId="{3508732A-8E77-4132-A5D1-4F15E6447EF9}"/>
          </ac:spMkLst>
        </pc:spChg>
        <pc:spChg chg="mod">
          <ac:chgData name="Jose Almeida" userId="1dbc083f674a42dd" providerId="LiveId" clId="{92E137CD-F306-4D1B-9316-13CFEA220A61}" dt="2018-08-06T23:30:42.142" v="724" actId="20577"/>
          <ac:spMkLst>
            <pc:docMk/>
            <pc:sldMk cId="3922831323" sldId="281"/>
            <ac:spMk id="9" creationId="{9125A8BF-EAF5-42D2-8AF3-E2332430A712}"/>
          </ac:spMkLst>
        </pc:spChg>
        <pc:spChg chg="del mod">
          <ac:chgData name="Jose Almeida" userId="1dbc083f674a42dd" providerId="LiveId" clId="{92E137CD-F306-4D1B-9316-13CFEA220A61}" dt="2018-08-06T19:27:50.612" v="379" actId="478"/>
          <ac:spMkLst>
            <pc:docMk/>
            <pc:sldMk cId="3922831323" sldId="281"/>
            <ac:spMk id="11" creationId="{69A1C4C1-6D39-4C2A-90BA-69F1D581803A}"/>
          </ac:spMkLst>
        </pc:spChg>
        <pc:picChg chg="del">
          <ac:chgData name="Jose Almeida" userId="1dbc083f674a42dd" providerId="LiveId" clId="{92E137CD-F306-4D1B-9316-13CFEA220A61}" dt="2018-08-06T19:28:22.510" v="405" actId="478"/>
          <ac:picMkLst>
            <pc:docMk/>
            <pc:sldMk cId="3922831323" sldId="281"/>
            <ac:picMk id="7" creationId="{12BF7950-0FFA-4812-8F48-393D176B9749}"/>
          </ac:picMkLst>
        </pc:picChg>
      </pc:sldChg>
      <pc:sldChg chg="add del ord setBg">
        <pc:chgData name="Jose Almeida" userId="1dbc083f674a42dd" providerId="LiveId" clId="{92E137CD-F306-4D1B-9316-13CFEA220A61}" dt="2018-08-06T19:13:45.417" v="103" actId="2696"/>
        <pc:sldMkLst>
          <pc:docMk/>
          <pc:sldMk cId="977012131" sldId="286"/>
        </pc:sldMkLst>
      </pc:sldChg>
      <pc:sldChg chg="add del setBg">
        <pc:chgData name="Jose Almeida" userId="1dbc083f674a42dd" providerId="LiveId" clId="{92E137CD-F306-4D1B-9316-13CFEA220A61}" dt="2018-08-06T19:11:29.200" v="5"/>
        <pc:sldMkLst>
          <pc:docMk/>
          <pc:sldMk cId="1759096152"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C2496-CF9F-4CCD-8725-8E94A1CFF30E}" type="datetimeFigureOut">
              <a:rPr lang="en-IE" smtClean="0"/>
              <a:t>07/08/2018</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18EA1-C866-4FF9-B784-F7EA0C636946}" type="slidenum">
              <a:rPr lang="en-IE" smtClean="0"/>
              <a:t>‹#›</a:t>
            </a:fld>
            <a:endParaRPr lang="en-IE"/>
          </a:p>
        </p:txBody>
      </p:sp>
    </p:spTree>
    <p:extLst>
      <p:ext uri="{BB962C8B-B14F-4D97-AF65-F5344CB8AC3E}">
        <p14:creationId xmlns:p14="http://schemas.microsoft.com/office/powerpoint/2010/main" val="318498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option is extremely useful. It simplifies considerably the process of importing multiple files into the model and can save us lots of time. </a:t>
            </a:r>
          </a:p>
          <a:p>
            <a:pPr marL="171450" indent="-171450">
              <a:buFont typeface="Arial" panose="020B0604020202020204" pitchFamily="34" charset="0"/>
              <a:buChar char="•"/>
            </a:pPr>
            <a:r>
              <a:rPr lang="en-IE" sz="1200" kern="1200" dirty="0">
                <a:solidFill>
                  <a:schemeClr val="tx1"/>
                </a:solidFill>
                <a:effectLst/>
                <a:latin typeface="+mn-lt"/>
                <a:ea typeface="+mn-ea"/>
                <a:cs typeface="+mn-cs"/>
              </a:rPr>
              <a:t>Instead of load the files one-by-one and then appending those in Power Query, connecting to a folder allows us to import multiple files contained in the same folder.</a:t>
            </a:r>
          </a:p>
          <a:p>
            <a:pPr marL="171450" indent="-171450">
              <a:buFont typeface="Arial" panose="020B0604020202020204" pitchFamily="34" charset="0"/>
              <a:buChar char="•"/>
            </a:pPr>
            <a:r>
              <a:rPr lang="en-IE" sz="1200" kern="1200" dirty="0">
                <a:solidFill>
                  <a:schemeClr val="tx1"/>
                </a:solidFill>
                <a:effectLst/>
                <a:latin typeface="+mn-lt"/>
                <a:ea typeface="+mn-ea"/>
                <a:cs typeface="+mn-cs"/>
              </a:rPr>
              <a:t>There are some consideration to ensure it works correctly such as all file have the same structure or if excel files, the objects (worksheets or tables)  be named the same. </a:t>
            </a:r>
          </a:p>
          <a:p>
            <a:pPr marL="171450" indent="-171450">
              <a:buFont typeface="Arial" panose="020B0604020202020204" pitchFamily="34" charset="0"/>
              <a:buChar char="•"/>
            </a:pPr>
            <a:r>
              <a:rPr lang="en-IE" sz="1200" kern="1200" dirty="0">
                <a:solidFill>
                  <a:schemeClr val="tx1"/>
                </a:solidFill>
                <a:effectLst/>
                <a:latin typeface="+mn-lt"/>
                <a:ea typeface="+mn-ea"/>
                <a:cs typeface="+mn-cs"/>
              </a:rPr>
              <a:t>Tip#1 – If because we saved a file in the wrong folder or, if there is any other files in the folder we are connecting to but that are not related to our analysis, we can use the attributes to filter out those before load the data to the model. </a:t>
            </a:r>
          </a:p>
          <a:p>
            <a:pPr marL="171450" indent="-171450">
              <a:buFont typeface="Arial" panose="020B0604020202020204" pitchFamily="34" charset="0"/>
              <a:buChar char="•"/>
            </a:pPr>
            <a:r>
              <a:rPr lang="en-IE" sz="1200" kern="1200" dirty="0">
                <a:solidFill>
                  <a:schemeClr val="tx1"/>
                </a:solidFill>
                <a:effectLst/>
                <a:latin typeface="+mn-lt"/>
                <a:ea typeface="+mn-ea"/>
                <a:cs typeface="+mn-cs"/>
              </a:rPr>
              <a:t>In the top right figure we can see there is 4 .xlsx files plus 1 .txt.  The former is not related to our analysis and if not excluded it will trigger an error . So let see how to do it (next slide)</a:t>
            </a:r>
          </a:p>
          <a:p>
            <a:endParaRPr lang="en-GB" dirty="0"/>
          </a:p>
        </p:txBody>
      </p:sp>
      <p:sp>
        <p:nvSpPr>
          <p:cNvPr id="4" name="Slide Number Placeholder 3"/>
          <p:cNvSpPr>
            <a:spLocks noGrp="1"/>
          </p:cNvSpPr>
          <p:nvPr>
            <p:ph type="sldNum" sz="quarter" idx="10"/>
          </p:nvPr>
        </p:nvSpPr>
        <p:spPr/>
        <p:txBody>
          <a:bodyPr/>
          <a:lstStyle/>
          <a:p>
            <a:fld id="{C0A4137C-CDFF-4FE7-9C46-80B1E5700EA1}" type="slidenum">
              <a:rPr lang="en-IE" smtClean="0"/>
              <a:t>2</a:t>
            </a:fld>
            <a:endParaRPr lang="en-IE"/>
          </a:p>
        </p:txBody>
      </p:sp>
    </p:spTree>
    <p:extLst>
      <p:ext uri="{BB962C8B-B14F-4D97-AF65-F5344CB8AC3E}">
        <p14:creationId xmlns:p14="http://schemas.microsoft.com/office/powerpoint/2010/main" val="386533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A4137C-CDFF-4FE7-9C46-80B1E5700EA1}" type="slidenum">
              <a:rPr lang="en-IE" smtClean="0"/>
              <a:t>3</a:t>
            </a:fld>
            <a:endParaRPr lang="en-IE"/>
          </a:p>
        </p:txBody>
      </p:sp>
    </p:spTree>
    <p:extLst>
      <p:ext uri="{BB962C8B-B14F-4D97-AF65-F5344CB8AC3E}">
        <p14:creationId xmlns:p14="http://schemas.microsoft.com/office/powerpoint/2010/main" val="1826583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Connect to a Folder Video : https://youtu.be/YPn7Shh6ods</a:t>
            </a:r>
          </a:p>
        </p:txBody>
      </p:sp>
      <p:sp>
        <p:nvSpPr>
          <p:cNvPr id="4" name="Slide Number Placeholder 3"/>
          <p:cNvSpPr>
            <a:spLocks noGrp="1"/>
          </p:cNvSpPr>
          <p:nvPr>
            <p:ph type="sldNum" sz="quarter" idx="10"/>
          </p:nvPr>
        </p:nvSpPr>
        <p:spPr/>
        <p:txBody>
          <a:bodyPr/>
          <a:lstStyle/>
          <a:p>
            <a:fld id="{79118EA1-C866-4FF9-B784-F7EA0C636946}" type="slidenum">
              <a:rPr lang="en-IE" smtClean="0"/>
              <a:t>4</a:t>
            </a:fld>
            <a:endParaRPr lang="en-IE"/>
          </a:p>
        </p:txBody>
      </p:sp>
    </p:spTree>
    <p:extLst>
      <p:ext uri="{BB962C8B-B14F-4D97-AF65-F5344CB8AC3E}">
        <p14:creationId xmlns:p14="http://schemas.microsoft.com/office/powerpoint/2010/main" val="327847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A4137C-CDFF-4FE7-9C46-80B1E5700EA1}" type="slidenum">
              <a:rPr lang="en-IE" smtClean="0"/>
              <a:t>5</a:t>
            </a:fld>
            <a:endParaRPr lang="en-IE"/>
          </a:p>
        </p:txBody>
      </p:sp>
    </p:spTree>
    <p:extLst>
      <p:ext uri="{BB962C8B-B14F-4D97-AF65-F5344CB8AC3E}">
        <p14:creationId xmlns:p14="http://schemas.microsoft.com/office/powerpoint/2010/main" val="2753059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A4137C-CDFF-4FE7-9C46-80B1E5700EA1}" type="slidenum">
              <a:rPr lang="en-IE" smtClean="0"/>
              <a:t>6</a:t>
            </a:fld>
            <a:endParaRPr lang="en-IE"/>
          </a:p>
        </p:txBody>
      </p:sp>
    </p:spTree>
    <p:extLst>
      <p:ext uri="{BB962C8B-B14F-4D97-AF65-F5344CB8AC3E}">
        <p14:creationId xmlns:p14="http://schemas.microsoft.com/office/powerpoint/2010/main" val="34021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Video Remove Top N rows: https://youtu.be/KEz4sHh3G9I</a:t>
            </a:r>
          </a:p>
        </p:txBody>
      </p:sp>
      <p:sp>
        <p:nvSpPr>
          <p:cNvPr id="4" name="Slide Number Placeholder 3"/>
          <p:cNvSpPr>
            <a:spLocks noGrp="1"/>
          </p:cNvSpPr>
          <p:nvPr>
            <p:ph type="sldNum" sz="quarter" idx="10"/>
          </p:nvPr>
        </p:nvSpPr>
        <p:spPr/>
        <p:txBody>
          <a:bodyPr/>
          <a:lstStyle/>
          <a:p>
            <a:fld id="{79118EA1-C866-4FF9-B784-F7EA0C636946}" type="slidenum">
              <a:rPr lang="en-IE" smtClean="0"/>
              <a:t>7</a:t>
            </a:fld>
            <a:endParaRPr lang="en-IE"/>
          </a:p>
        </p:txBody>
      </p:sp>
    </p:spTree>
    <p:extLst>
      <p:ext uri="{BB962C8B-B14F-4D97-AF65-F5344CB8AC3E}">
        <p14:creationId xmlns:p14="http://schemas.microsoft.com/office/powerpoint/2010/main" val="3256788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79118EA1-C866-4FF9-B784-F7EA0C636946}" type="slidenum">
              <a:rPr lang="en-IE" smtClean="0"/>
              <a:t>8</a:t>
            </a:fld>
            <a:endParaRPr lang="en-IE"/>
          </a:p>
        </p:txBody>
      </p:sp>
    </p:spTree>
    <p:extLst>
      <p:ext uri="{BB962C8B-B14F-4D97-AF65-F5344CB8AC3E}">
        <p14:creationId xmlns:p14="http://schemas.microsoft.com/office/powerpoint/2010/main" val="208468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EABF-CAFD-4F15-8A6C-6632B56A6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642FCC66-47C9-4A77-B4D5-C537BA0CA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1FCF7446-0B21-4F5C-9D97-959F5C28DAE9}"/>
              </a:ext>
            </a:extLst>
          </p:cNvPr>
          <p:cNvSpPr>
            <a:spLocks noGrp="1"/>
          </p:cNvSpPr>
          <p:nvPr>
            <p:ph type="dt" sz="half" idx="10"/>
          </p:nvPr>
        </p:nvSpPr>
        <p:spPr/>
        <p:txBody>
          <a:bodyPr/>
          <a:lstStyle/>
          <a:p>
            <a:fld id="{4CCB242A-3D93-430F-B078-5EF08893614A}" type="datetimeFigureOut">
              <a:rPr lang="en-IE" smtClean="0"/>
              <a:t>07/08/2018</a:t>
            </a:fld>
            <a:endParaRPr lang="en-IE"/>
          </a:p>
        </p:txBody>
      </p:sp>
      <p:sp>
        <p:nvSpPr>
          <p:cNvPr id="5" name="Footer Placeholder 4">
            <a:extLst>
              <a:ext uri="{FF2B5EF4-FFF2-40B4-BE49-F238E27FC236}">
                <a16:creationId xmlns:a16="http://schemas.microsoft.com/office/drawing/2014/main" id="{701087FC-C378-4466-B49D-DF014D8705C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5558A9E-B2CC-4D70-9A04-C3A1651C7616}"/>
              </a:ext>
            </a:extLst>
          </p:cNvPr>
          <p:cNvSpPr>
            <a:spLocks noGrp="1"/>
          </p:cNvSpPr>
          <p:nvPr>
            <p:ph type="sldNum" sz="quarter" idx="12"/>
          </p:nvPr>
        </p:nvSpPr>
        <p:spPr/>
        <p:txBody>
          <a:bodyPr/>
          <a:lstStyle/>
          <a:p>
            <a:fld id="{15ED4364-5E1A-4670-B5DF-2B7A5936F6D6}" type="slidenum">
              <a:rPr lang="en-IE" smtClean="0"/>
              <a:t>‹#›</a:t>
            </a:fld>
            <a:endParaRPr lang="en-IE"/>
          </a:p>
        </p:txBody>
      </p:sp>
    </p:spTree>
    <p:extLst>
      <p:ext uri="{BB962C8B-B14F-4D97-AF65-F5344CB8AC3E}">
        <p14:creationId xmlns:p14="http://schemas.microsoft.com/office/powerpoint/2010/main" val="187115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2502-1CF7-4532-ACE2-36C9EDA1C8EB}"/>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9AB2C37-CD4C-43E4-A757-5D222672C1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CC4CBB2-993D-4780-9748-F5BFC7F06793}"/>
              </a:ext>
            </a:extLst>
          </p:cNvPr>
          <p:cNvSpPr>
            <a:spLocks noGrp="1"/>
          </p:cNvSpPr>
          <p:nvPr>
            <p:ph type="dt" sz="half" idx="10"/>
          </p:nvPr>
        </p:nvSpPr>
        <p:spPr/>
        <p:txBody>
          <a:bodyPr/>
          <a:lstStyle/>
          <a:p>
            <a:fld id="{4CCB242A-3D93-430F-B078-5EF08893614A}" type="datetimeFigureOut">
              <a:rPr lang="en-IE" smtClean="0"/>
              <a:t>07/08/2018</a:t>
            </a:fld>
            <a:endParaRPr lang="en-IE"/>
          </a:p>
        </p:txBody>
      </p:sp>
      <p:sp>
        <p:nvSpPr>
          <p:cNvPr id="5" name="Footer Placeholder 4">
            <a:extLst>
              <a:ext uri="{FF2B5EF4-FFF2-40B4-BE49-F238E27FC236}">
                <a16:creationId xmlns:a16="http://schemas.microsoft.com/office/drawing/2014/main" id="{5F08F3B0-F76F-4270-8C65-454AC08F94A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3263E3B-4494-4FA9-80A7-A54446B63762}"/>
              </a:ext>
            </a:extLst>
          </p:cNvPr>
          <p:cNvSpPr>
            <a:spLocks noGrp="1"/>
          </p:cNvSpPr>
          <p:nvPr>
            <p:ph type="sldNum" sz="quarter" idx="12"/>
          </p:nvPr>
        </p:nvSpPr>
        <p:spPr/>
        <p:txBody>
          <a:bodyPr/>
          <a:lstStyle/>
          <a:p>
            <a:fld id="{15ED4364-5E1A-4670-B5DF-2B7A5936F6D6}" type="slidenum">
              <a:rPr lang="en-IE" smtClean="0"/>
              <a:t>‹#›</a:t>
            </a:fld>
            <a:endParaRPr lang="en-IE"/>
          </a:p>
        </p:txBody>
      </p:sp>
    </p:spTree>
    <p:extLst>
      <p:ext uri="{BB962C8B-B14F-4D97-AF65-F5344CB8AC3E}">
        <p14:creationId xmlns:p14="http://schemas.microsoft.com/office/powerpoint/2010/main" val="419501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48F595-8333-4B0D-B280-26592A1C7B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F7D1F3D4-B188-407F-BD9E-A18484847E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4000DD4-0555-4E9B-BD47-2B1B157EE1A0}"/>
              </a:ext>
            </a:extLst>
          </p:cNvPr>
          <p:cNvSpPr>
            <a:spLocks noGrp="1"/>
          </p:cNvSpPr>
          <p:nvPr>
            <p:ph type="dt" sz="half" idx="10"/>
          </p:nvPr>
        </p:nvSpPr>
        <p:spPr/>
        <p:txBody>
          <a:bodyPr/>
          <a:lstStyle/>
          <a:p>
            <a:fld id="{4CCB242A-3D93-430F-B078-5EF08893614A}" type="datetimeFigureOut">
              <a:rPr lang="en-IE" smtClean="0"/>
              <a:t>07/08/2018</a:t>
            </a:fld>
            <a:endParaRPr lang="en-IE"/>
          </a:p>
        </p:txBody>
      </p:sp>
      <p:sp>
        <p:nvSpPr>
          <p:cNvPr id="5" name="Footer Placeholder 4">
            <a:extLst>
              <a:ext uri="{FF2B5EF4-FFF2-40B4-BE49-F238E27FC236}">
                <a16:creationId xmlns:a16="http://schemas.microsoft.com/office/drawing/2014/main" id="{AE83804E-2F34-43A0-BF1D-53148147E5A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3F4EEEA-93F0-4663-B2FE-E7957685A46E}"/>
              </a:ext>
            </a:extLst>
          </p:cNvPr>
          <p:cNvSpPr>
            <a:spLocks noGrp="1"/>
          </p:cNvSpPr>
          <p:nvPr>
            <p:ph type="sldNum" sz="quarter" idx="12"/>
          </p:nvPr>
        </p:nvSpPr>
        <p:spPr/>
        <p:txBody>
          <a:bodyPr/>
          <a:lstStyle/>
          <a:p>
            <a:fld id="{15ED4364-5E1A-4670-B5DF-2B7A5936F6D6}" type="slidenum">
              <a:rPr lang="en-IE" smtClean="0"/>
              <a:t>‹#›</a:t>
            </a:fld>
            <a:endParaRPr lang="en-IE"/>
          </a:p>
        </p:txBody>
      </p:sp>
    </p:spTree>
    <p:extLst>
      <p:ext uri="{BB962C8B-B14F-4D97-AF65-F5344CB8AC3E}">
        <p14:creationId xmlns:p14="http://schemas.microsoft.com/office/powerpoint/2010/main" val="4482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8C36-9DD5-4043-B26F-4BEB50A8626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6114FF8-6C4A-4936-B89A-C45856484D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3F007CC-C289-4030-B6A1-C7D0C33093BC}"/>
              </a:ext>
            </a:extLst>
          </p:cNvPr>
          <p:cNvSpPr>
            <a:spLocks noGrp="1"/>
          </p:cNvSpPr>
          <p:nvPr>
            <p:ph type="dt" sz="half" idx="10"/>
          </p:nvPr>
        </p:nvSpPr>
        <p:spPr/>
        <p:txBody>
          <a:bodyPr/>
          <a:lstStyle/>
          <a:p>
            <a:fld id="{4CCB242A-3D93-430F-B078-5EF08893614A}" type="datetimeFigureOut">
              <a:rPr lang="en-IE" smtClean="0"/>
              <a:t>07/08/2018</a:t>
            </a:fld>
            <a:endParaRPr lang="en-IE"/>
          </a:p>
        </p:txBody>
      </p:sp>
      <p:sp>
        <p:nvSpPr>
          <p:cNvPr id="5" name="Footer Placeholder 4">
            <a:extLst>
              <a:ext uri="{FF2B5EF4-FFF2-40B4-BE49-F238E27FC236}">
                <a16:creationId xmlns:a16="http://schemas.microsoft.com/office/drawing/2014/main" id="{3BF4A9B4-A2AD-4D75-8EC0-0C735553090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DFED028-7229-43F6-BFB7-9700F6E7D707}"/>
              </a:ext>
            </a:extLst>
          </p:cNvPr>
          <p:cNvSpPr>
            <a:spLocks noGrp="1"/>
          </p:cNvSpPr>
          <p:nvPr>
            <p:ph type="sldNum" sz="quarter" idx="12"/>
          </p:nvPr>
        </p:nvSpPr>
        <p:spPr/>
        <p:txBody>
          <a:bodyPr/>
          <a:lstStyle/>
          <a:p>
            <a:fld id="{15ED4364-5E1A-4670-B5DF-2B7A5936F6D6}" type="slidenum">
              <a:rPr lang="en-IE" smtClean="0"/>
              <a:t>‹#›</a:t>
            </a:fld>
            <a:endParaRPr lang="en-IE"/>
          </a:p>
        </p:txBody>
      </p:sp>
    </p:spTree>
    <p:extLst>
      <p:ext uri="{BB962C8B-B14F-4D97-AF65-F5344CB8AC3E}">
        <p14:creationId xmlns:p14="http://schemas.microsoft.com/office/powerpoint/2010/main" val="361648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EFA-818A-47F7-A65B-92C325C4F7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7F8AE4C3-2ED5-4FD6-A526-98CF02FC34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F7027-0AE4-4727-9561-EEB10FC4F0C5}"/>
              </a:ext>
            </a:extLst>
          </p:cNvPr>
          <p:cNvSpPr>
            <a:spLocks noGrp="1"/>
          </p:cNvSpPr>
          <p:nvPr>
            <p:ph type="dt" sz="half" idx="10"/>
          </p:nvPr>
        </p:nvSpPr>
        <p:spPr/>
        <p:txBody>
          <a:bodyPr/>
          <a:lstStyle/>
          <a:p>
            <a:fld id="{4CCB242A-3D93-430F-B078-5EF08893614A}" type="datetimeFigureOut">
              <a:rPr lang="en-IE" smtClean="0"/>
              <a:t>07/08/2018</a:t>
            </a:fld>
            <a:endParaRPr lang="en-IE"/>
          </a:p>
        </p:txBody>
      </p:sp>
      <p:sp>
        <p:nvSpPr>
          <p:cNvPr id="5" name="Footer Placeholder 4">
            <a:extLst>
              <a:ext uri="{FF2B5EF4-FFF2-40B4-BE49-F238E27FC236}">
                <a16:creationId xmlns:a16="http://schemas.microsoft.com/office/drawing/2014/main" id="{0A0733CC-489D-4658-9D61-73A9C7841BF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D96EFF0-AFC8-4E77-ADC7-9B754EA140AE}"/>
              </a:ext>
            </a:extLst>
          </p:cNvPr>
          <p:cNvSpPr>
            <a:spLocks noGrp="1"/>
          </p:cNvSpPr>
          <p:nvPr>
            <p:ph type="sldNum" sz="quarter" idx="12"/>
          </p:nvPr>
        </p:nvSpPr>
        <p:spPr/>
        <p:txBody>
          <a:bodyPr/>
          <a:lstStyle/>
          <a:p>
            <a:fld id="{15ED4364-5E1A-4670-B5DF-2B7A5936F6D6}" type="slidenum">
              <a:rPr lang="en-IE" smtClean="0"/>
              <a:t>‹#›</a:t>
            </a:fld>
            <a:endParaRPr lang="en-IE"/>
          </a:p>
        </p:txBody>
      </p:sp>
    </p:spTree>
    <p:extLst>
      <p:ext uri="{BB962C8B-B14F-4D97-AF65-F5344CB8AC3E}">
        <p14:creationId xmlns:p14="http://schemas.microsoft.com/office/powerpoint/2010/main" val="173334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F8A7-4EA2-42ED-AC16-1132739F348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60F4843-75DE-4301-B37C-6F53B7F3E5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B2DA5392-95A6-4A93-AE67-F4FE4CBD6E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7B5C3648-A7B3-43A5-8984-8F38D37F8FB0}"/>
              </a:ext>
            </a:extLst>
          </p:cNvPr>
          <p:cNvSpPr>
            <a:spLocks noGrp="1"/>
          </p:cNvSpPr>
          <p:nvPr>
            <p:ph type="dt" sz="half" idx="10"/>
          </p:nvPr>
        </p:nvSpPr>
        <p:spPr/>
        <p:txBody>
          <a:bodyPr/>
          <a:lstStyle/>
          <a:p>
            <a:fld id="{4CCB242A-3D93-430F-B078-5EF08893614A}" type="datetimeFigureOut">
              <a:rPr lang="en-IE" smtClean="0"/>
              <a:t>07/08/2018</a:t>
            </a:fld>
            <a:endParaRPr lang="en-IE"/>
          </a:p>
        </p:txBody>
      </p:sp>
      <p:sp>
        <p:nvSpPr>
          <p:cNvPr id="6" name="Footer Placeholder 5">
            <a:extLst>
              <a:ext uri="{FF2B5EF4-FFF2-40B4-BE49-F238E27FC236}">
                <a16:creationId xmlns:a16="http://schemas.microsoft.com/office/drawing/2014/main" id="{D48BFA58-35A2-45C6-AD3C-B8C317F3D66C}"/>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5A3D15B-2531-4874-B7CB-D93F41C5ACCE}"/>
              </a:ext>
            </a:extLst>
          </p:cNvPr>
          <p:cNvSpPr>
            <a:spLocks noGrp="1"/>
          </p:cNvSpPr>
          <p:nvPr>
            <p:ph type="sldNum" sz="quarter" idx="12"/>
          </p:nvPr>
        </p:nvSpPr>
        <p:spPr/>
        <p:txBody>
          <a:bodyPr/>
          <a:lstStyle/>
          <a:p>
            <a:fld id="{15ED4364-5E1A-4670-B5DF-2B7A5936F6D6}" type="slidenum">
              <a:rPr lang="en-IE" smtClean="0"/>
              <a:t>‹#›</a:t>
            </a:fld>
            <a:endParaRPr lang="en-IE"/>
          </a:p>
        </p:txBody>
      </p:sp>
    </p:spTree>
    <p:extLst>
      <p:ext uri="{BB962C8B-B14F-4D97-AF65-F5344CB8AC3E}">
        <p14:creationId xmlns:p14="http://schemas.microsoft.com/office/powerpoint/2010/main" val="183342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0DC8-75D7-412F-817C-01AA2AB11FF5}"/>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8F0261B-7A51-4510-8610-266B06800D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DF1FD1-5E3D-4636-AA8D-10BD2CA46F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20157058-CE43-42E8-A598-F22E8B040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955970-E220-4FA2-881E-155889A686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8443FF11-E834-4ACC-8C48-F4C28ACA29D1}"/>
              </a:ext>
            </a:extLst>
          </p:cNvPr>
          <p:cNvSpPr>
            <a:spLocks noGrp="1"/>
          </p:cNvSpPr>
          <p:nvPr>
            <p:ph type="dt" sz="half" idx="10"/>
          </p:nvPr>
        </p:nvSpPr>
        <p:spPr/>
        <p:txBody>
          <a:bodyPr/>
          <a:lstStyle/>
          <a:p>
            <a:fld id="{4CCB242A-3D93-430F-B078-5EF08893614A}" type="datetimeFigureOut">
              <a:rPr lang="en-IE" smtClean="0"/>
              <a:t>07/08/2018</a:t>
            </a:fld>
            <a:endParaRPr lang="en-IE"/>
          </a:p>
        </p:txBody>
      </p:sp>
      <p:sp>
        <p:nvSpPr>
          <p:cNvPr id="8" name="Footer Placeholder 7">
            <a:extLst>
              <a:ext uri="{FF2B5EF4-FFF2-40B4-BE49-F238E27FC236}">
                <a16:creationId xmlns:a16="http://schemas.microsoft.com/office/drawing/2014/main" id="{6FDD343A-9ED8-452B-A5EC-C20AB2ACA9E0}"/>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209993DF-C291-4216-867B-30D010A79F7E}"/>
              </a:ext>
            </a:extLst>
          </p:cNvPr>
          <p:cNvSpPr>
            <a:spLocks noGrp="1"/>
          </p:cNvSpPr>
          <p:nvPr>
            <p:ph type="sldNum" sz="quarter" idx="12"/>
          </p:nvPr>
        </p:nvSpPr>
        <p:spPr/>
        <p:txBody>
          <a:bodyPr/>
          <a:lstStyle/>
          <a:p>
            <a:fld id="{15ED4364-5E1A-4670-B5DF-2B7A5936F6D6}" type="slidenum">
              <a:rPr lang="en-IE" smtClean="0"/>
              <a:t>‹#›</a:t>
            </a:fld>
            <a:endParaRPr lang="en-IE"/>
          </a:p>
        </p:txBody>
      </p:sp>
    </p:spTree>
    <p:extLst>
      <p:ext uri="{BB962C8B-B14F-4D97-AF65-F5344CB8AC3E}">
        <p14:creationId xmlns:p14="http://schemas.microsoft.com/office/powerpoint/2010/main" val="187100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E99F-7094-4F60-B577-D1D764781457}"/>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0C2D1409-A0DA-4B6A-BA4D-6A51062975E6}"/>
              </a:ext>
            </a:extLst>
          </p:cNvPr>
          <p:cNvSpPr>
            <a:spLocks noGrp="1"/>
          </p:cNvSpPr>
          <p:nvPr>
            <p:ph type="dt" sz="half" idx="10"/>
          </p:nvPr>
        </p:nvSpPr>
        <p:spPr/>
        <p:txBody>
          <a:bodyPr/>
          <a:lstStyle/>
          <a:p>
            <a:fld id="{4CCB242A-3D93-430F-B078-5EF08893614A}" type="datetimeFigureOut">
              <a:rPr lang="en-IE" smtClean="0"/>
              <a:t>07/08/2018</a:t>
            </a:fld>
            <a:endParaRPr lang="en-IE"/>
          </a:p>
        </p:txBody>
      </p:sp>
      <p:sp>
        <p:nvSpPr>
          <p:cNvPr id="4" name="Footer Placeholder 3">
            <a:extLst>
              <a:ext uri="{FF2B5EF4-FFF2-40B4-BE49-F238E27FC236}">
                <a16:creationId xmlns:a16="http://schemas.microsoft.com/office/drawing/2014/main" id="{2EFCDACE-E45E-4EBF-80BC-31BD2287E26F}"/>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0D44C537-69D0-42DE-850A-AB43F3252EBE}"/>
              </a:ext>
            </a:extLst>
          </p:cNvPr>
          <p:cNvSpPr>
            <a:spLocks noGrp="1"/>
          </p:cNvSpPr>
          <p:nvPr>
            <p:ph type="sldNum" sz="quarter" idx="12"/>
          </p:nvPr>
        </p:nvSpPr>
        <p:spPr/>
        <p:txBody>
          <a:bodyPr/>
          <a:lstStyle/>
          <a:p>
            <a:fld id="{15ED4364-5E1A-4670-B5DF-2B7A5936F6D6}" type="slidenum">
              <a:rPr lang="en-IE" smtClean="0"/>
              <a:t>‹#›</a:t>
            </a:fld>
            <a:endParaRPr lang="en-IE"/>
          </a:p>
        </p:txBody>
      </p:sp>
    </p:spTree>
    <p:extLst>
      <p:ext uri="{BB962C8B-B14F-4D97-AF65-F5344CB8AC3E}">
        <p14:creationId xmlns:p14="http://schemas.microsoft.com/office/powerpoint/2010/main" val="137624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B6D8E-AEB9-4B8C-94B6-4B96C71E03CA}"/>
              </a:ext>
            </a:extLst>
          </p:cNvPr>
          <p:cNvSpPr>
            <a:spLocks noGrp="1"/>
          </p:cNvSpPr>
          <p:nvPr>
            <p:ph type="dt" sz="half" idx="10"/>
          </p:nvPr>
        </p:nvSpPr>
        <p:spPr/>
        <p:txBody>
          <a:bodyPr/>
          <a:lstStyle/>
          <a:p>
            <a:fld id="{4CCB242A-3D93-430F-B078-5EF08893614A}" type="datetimeFigureOut">
              <a:rPr lang="en-IE" smtClean="0"/>
              <a:t>07/08/2018</a:t>
            </a:fld>
            <a:endParaRPr lang="en-IE"/>
          </a:p>
        </p:txBody>
      </p:sp>
      <p:sp>
        <p:nvSpPr>
          <p:cNvPr id="3" name="Footer Placeholder 2">
            <a:extLst>
              <a:ext uri="{FF2B5EF4-FFF2-40B4-BE49-F238E27FC236}">
                <a16:creationId xmlns:a16="http://schemas.microsoft.com/office/drawing/2014/main" id="{03057860-5D22-402F-9622-8E8982F41A8D}"/>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CBF2B594-51EF-4DFC-95D6-48914D70EB5F}"/>
              </a:ext>
            </a:extLst>
          </p:cNvPr>
          <p:cNvSpPr>
            <a:spLocks noGrp="1"/>
          </p:cNvSpPr>
          <p:nvPr>
            <p:ph type="sldNum" sz="quarter" idx="12"/>
          </p:nvPr>
        </p:nvSpPr>
        <p:spPr/>
        <p:txBody>
          <a:bodyPr/>
          <a:lstStyle/>
          <a:p>
            <a:fld id="{15ED4364-5E1A-4670-B5DF-2B7A5936F6D6}" type="slidenum">
              <a:rPr lang="en-IE" smtClean="0"/>
              <a:t>‹#›</a:t>
            </a:fld>
            <a:endParaRPr lang="en-IE"/>
          </a:p>
        </p:txBody>
      </p:sp>
    </p:spTree>
    <p:extLst>
      <p:ext uri="{BB962C8B-B14F-4D97-AF65-F5344CB8AC3E}">
        <p14:creationId xmlns:p14="http://schemas.microsoft.com/office/powerpoint/2010/main" val="163605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4E1E-B97D-4493-86F3-49AD5D5D71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DED3F4F-99D2-4855-A79F-2BA17B93ED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4A76EDC9-5731-48AD-89CE-0D23F7787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3E50A6-34DB-4BEC-99B3-838BBC7D8029}"/>
              </a:ext>
            </a:extLst>
          </p:cNvPr>
          <p:cNvSpPr>
            <a:spLocks noGrp="1"/>
          </p:cNvSpPr>
          <p:nvPr>
            <p:ph type="dt" sz="half" idx="10"/>
          </p:nvPr>
        </p:nvSpPr>
        <p:spPr/>
        <p:txBody>
          <a:bodyPr/>
          <a:lstStyle/>
          <a:p>
            <a:fld id="{4CCB242A-3D93-430F-B078-5EF08893614A}" type="datetimeFigureOut">
              <a:rPr lang="en-IE" smtClean="0"/>
              <a:t>07/08/2018</a:t>
            </a:fld>
            <a:endParaRPr lang="en-IE"/>
          </a:p>
        </p:txBody>
      </p:sp>
      <p:sp>
        <p:nvSpPr>
          <p:cNvPr id="6" name="Footer Placeholder 5">
            <a:extLst>
              <a:ext uri="{FF2B5EF4-FFF2-40B4-BE49-F238E27FC236}">
                <a16:creationId xmlns:a16="http://schemas.microsoft.com/office/drawing/2014/main" id="{D030E304-AD74-4FD3-BD59-C3F5FFD4F5C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633C295-1A85-4EEE-92F0-FCB324378FC9}"/>
              </a:ext>
            </a:extLst>
          </p:cNvPr>
          <p:cNvSpPr>
            <a:spLocks noGrp="1"/>
          </p:cNvSpPr>
          <p:nvPr>
            <p:ph type="sldNum" sz="quarter" idx="12"/>
          </p:nvPr>
        </p:nvSpPr>
        <p:spPr/>
        <p:txBody>
          <a:bodyPr/>
          <a:lstStyle/>
          <a:p>
            <a:fld id="{15ED4364-5E1A-4670-B5DF-2B7A5936F6D6}" type="slidenum">
              <a:rPr lang="en-IE" smtClean="0"/>
              <a:t>‹#›</a:t>
            </a:fld>
            <a:endParaRPr lang="en-IE"/>
          </a:p>
        </p:txBody>
      </p:sp>
    </p:spTree>
    <p:extLst>
      <p:ext uri="{BB962C8B-B14F-4D97-AF65-F5344CB8AC3E}">
        <p14:creationId xmlns:p14="http://schemas.microsoft.com/office/powerpoint/2010/main" val="18812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7A64-67B0-4A22-A20C-B32BAB04A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9A89B23A-3407-455B-8268-9BE5426456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8E34A556-7BD8-45C3-89DE-27C3BC13D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5C0EF6-1FB9-45B5-A86C-B97C85952C16}"/>
              </a:ext>
            </a:extLst>
          </p:cNvPr>
          <p:cNvSpPr>
            <a:spLocks noGrp="1"/>
          </p:cNvSpPr>
          <p:nvPr>
            <p:ph type="dt" sz="half" idx="10"/>
          </p:nvPr>
        </p:nvSpPr>
        <p:spPr/>
        <p:txBody>
          <a:bodyPr/>
          <a:lstStyle/>
          <a:p>
            <a:fld id="{4CCB242A-3D93-430F-B078-5EF08893614A}" type="datetimeFigureOut">
              <a:rPr lang="en-IE" smtClean="0"/>
              <a:t>07/08/2018</a:t>
            </a:fld>
            <a:endParaRPr lang="en-IE"/>
          </a:p>
        </p:txBody>
      </p:sp>
      <p:sp>
        <p:nvSpPr>
          <p:cNvPr id="6" name="Footer Placeholder 5">
            <a:extLst>
              <a:ext uri="{FF2B5EF4-FFF2-40B4-BE49-F238E27FC236}">
                <a16:creationId xmlns:a16="http://schemas.microsoft.com/office/drawing/2014/main" id="{392AF52C-EC98-44BE-A43C-4622FE67564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A6FB517-AF36-429F-89D9-7022AEC0BA11}"/>
              </a:ext>
            </a:extLst>
          </p:cNvPr>
          <p:cNvSpPr>
            <a:spLocks noGrp="1"/>
          </p:cNvSpPr>
          <p:nvPr>
            <p:ph type="sldNum" sz="quarter" idx="12"/>
          </p:nvPr>
        </p:nvSpPr>
        <p:spPr/>
        <p:txBody>
          <a:bodyPr/>
          <a:lstStyle/>
          <a:p>
            <a:fld id="{15ED4364-5E1A-4670-B5DF-2B7A5936F6D6}" type="slidenum">
              <a:rPr lang="en-IE" smtClean="0"/>
              <a:t>‹#›</a:t>
            </a:fld>
            <a:endParaRPr lang="en-IE"/>
          </a:p>
        </p:txBody>
      </p:sp>
    </p:spTree>
    <p:extLst>
      <p:ext uri="{BB962C8B-B14F-4D97-AF65-F5344CB8AC3E}">
        <p14:creationId xmlns:p14="http://schemas.microsoft.com/office/powerpoint/2010/main" val="62355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4E8397-75B7-4EE9-BB91-0CA68CFC1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7D7EFA5C-1BC9-4325-A5F2-A86380FF2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8063D79-9D2F-4391-BCAF-DC2264D4F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B242A-3D93-430F-B078-5EF08893614A}" type="datetimeFigureOut">
              <a:rPr lang="en-IE" smtClean="0"/>
              <a:t>07/08/2018</a:t>
            </a:fld>
            <a:endParaRPr lang="en-IE"/>
          </a:p>
        </p:txBody>
      </p:sp>
      <p:sp>
        <p:nvSpPr>
          <p:cNvPr id="5" name="Footer Placeholder 4">
            <a:extLst>
              <a:ext uri="{FF2B5EF4-FFF2-40B4-BE49-F238E27FC236}">
                <a16:creationId xmlns:a16="http://schemas.microsoft.com/office/drawing/2014/main" id="{80615E8B-7BDC-4CF7-BD79-4B8D3F3A19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1C3E31CE-D2BE-46DF-992F-AE25CC025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D4364-5E1A-4670-B5DF-2B7A5936F6D6}" type="slidenum">
              <a:rPr lang="en-IE" smtClean="0"/>
              <a:t>‹#›</a:t>
            </a:fld>
            <a:endParaRPr lang="en-IE"/>
          </a:p>
        </p:txBody>
      </p:sp>
    </p:spTree>
    <p:extLst>
      <p:ext uri="{BB962C8B-B14F-4D97-AF65-F5344CB8AC3E}">
        <p14:creationId xmlns:p14="http://schemas.microsoft.com/office/powerpoint/2010/main" val="1182625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ordalos.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YPn7Shh6ods" TargetMode="Externa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KEz4sHh3G9I" TargetMode="Externa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www.bordalos.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Jose.Almeida@bordalo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BD1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61C5-9952-45C9-9A75-E10CA52CE369}"/>
              </a:ext>
            </a:extLst>
          </p:cNvPr>
          <p:cNvSpPr>
            <a:spLocks noGrp="1"/>
          </p:cNvSpPr>
          <p:nvPr>
            <p:ph type="ctrTitle"/>
          </p:nvPr>
        </p:nvSpPr>
        <p:spPr>
          <a:xfrm>
            <a:off x="326739" y="5254724"/>
            <a:ext cx="5647038" cy="766119"/>
          </a:xfrm>
        </p:spPr>
        <p:txBody>
          <a:bodyPr>
            <a:normAutofit fontScale="90000"/>
          </a:bodyPr>
          <a:lstStyle/>
          <a:p>
            <a:r>
              <a:rPr lang="en-IE" sz="4000" b="1" dirty="0">
                <a:solidFill>
                  <a:schemeClr val="bg2">
                    <a:lumMod val="25000"/>
                  </a:schemeClr>
                </a:solidFill>
                <a:latin typeface="Segoe UI Semilight" panose="020B0402040204020203" pitchFamily="34" charset="0"/>
                <a:cs typeface="Segoe UI Semilight" panose="020B0402040204020203" pitchFamily="34" charset="0"/>
              </a:rPr>
              <a:t>Jose Almeida, BI Consultant </a:t>
            </a:r>
          </a:p>
        </p:txBody>
      </p:sp>
      <p:pic>
        <p:nvPicPr>
          <p:cNvPr id="7" name="Picture 6" descr="A close up of a logo&#10;&#10;Description generated with very high confidence">
            <a:extLst>
              <a:ext uri="{FF2B5EF4-FFF2-40B4-BE49-F238E27FC236}">
                <a16:creationId xmlns:a16="http://schemas.microsoft.com/office/drawing/2014/main" id="{12BF7950-0FFA-4812-8F48-393D176B9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496" y="3871341"/>
            <a:ext cx="2766765" cy="2766765"/>
          </a:xfrm>
          <a:prstGeom prst="rect">
            <a:avLst/>
          </a:prstGeom>
        </p:spPr>
      </p:pic>
      <p:sp>
        <p:nvSpPr>
          <p:cNvPr id="5" name="Title 4">
            <a:extLst>
              <a:ext uri="{FF2B5EF4-FFF2-40B4-BE49-F238E27FC236}">
                <a16:creationId xmlns:a16="http://schemas.microsoft.com/office/drawing/2014/main" id="{0FE1B3CE-9EB2-4F5B-A6C7-48C376A06D0E}"/>
              </a:ext>
            </a:extLst>
          </p:cNvPr>
          <p:cNvSpPr txBox="1">
            <a:spLocks/>
          </p:cNvSpPr>
          <p:nvPr/>
        </p:nvSpPr>
        <p:spPr>
          <a:xfrm rot="19338236">
            <a:off x="5423486" y="2345880"/>
            <a:ext cx="6704426" cy="959162"/>
          </a:xfrm>
          <a:prstGeom prst="rect">
            <a:avLst/>
          </a:prstGeom>
          <a:solidFill>
            <a:schemeClr val="bg2">
              <a:lumMod val="25000"/>
            </a:schemeClr>
          </a:solidFill>
          <a:ln>
            <a:solidFill>
              <a:schemeClr val="bg1"/>
            </a:solidFill>
          </a:ln>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457200"/>
            <a:r>
              <a:rPr lang="en-IE" dirty="0">
                <a:solidFill>
                  <a:schemeClr val="bg1"/>
                </a:solidFill>
                <a:latin typeface="Segoe UI Semibold" panose="020B0702040204020203" pitchFamily="34" charset="0"/>
                <a:cs typeface="Segoe UI Semibold" panose="020B0702040204020203" pitchFamily="34" charset="0"/>
              </a:rPr>
              <a:t>DEMO </a:t>
            </a:r>
          </a:p>
        </p:txBody>
      </p:sp>
      <p:sp>
        <p:nvSpPr>
          <p:cNvPr id="9" name="TextBox 8">
            <a:extLst>
              <a:ext uri="{FF2B5EF4-FFF2-40B4-BE49-F238E27FC236}">
                <a16:creationId xmlns:a16="http://schemas.microsoft.com/office/drawing/2014/main" id="{9125A8BF-EAF5-42D2-8AF3-E2332430A712}"/>
              </a:ext>
            </a:extLst>
          </p:cNvPr>
          <p:cNvSpPr txBox="1"/>
          <p:nvPr/>
        </p:nvSpPr>
        <p:spPr>
          <a:xfrm>
            <a:off x="427516" y="789964"/>
            <a:ext cx="8010943" cy="1015663"/>
          </a:xfrm>
          <a:prstGeom prst="rect">
            <a:avLst/>
          </a:prstGeom>
          <a:noFill/>
          <a:ln>
            <a:solidFill>
              <a:schemeClr val="bg1"/>
            </a:solidFill>
          </a:ln>
        </p:spPr>
        <p:txBody>
          <a:bodyPr wrap="square" rtlCol="0">
            <a:spAutoFit/>
          </a:bodyPr>
          <a:lstStyle/>
          <a:p>
            <a:r>
              <a:rPr lang="en-IE" sz="6000" dirty="0">
                <a:solidFill>
                  <a:schemeClr val="bg2">
                    <a:lumMod val="25000"/>
                  </a:schemeClr>
                </a:solidFill>
                <a:latin typeface="Segoe UI Black" panose="020B0A02040204020203" pitchFamily="34" charset="0"/>
                <a:ea typeface="Segoe UI Black" panose="020B0A02040204020203" pitchFamily="34" charset="0"/>
                <a:cs typeface="Segoe UI Semibold" panose="020B0702040204020203" pitchFamily="34" charset="0"/>
              </a:rPr>
              <a:t>POWER BI DESKTOP</a:t>
            </a:r>
          </a:p>
        </p:txBody>
      </p:sp>
      <p:sp>
        <p:nvSpPr>
          <p:cNvPr id="11" name="TextBox 10">
            <a:extLst>
              <a:ext uri="{FF2B5EF4-FFF2-40B4-BE49-F238E27FC236}">
                <a16:creationId xmlns:a16="http://schemas.microsoft.com/office/drawing/2014/main" id="{69A1C4C1-6D39-4C2A-90BA-69F1D581803A}"/>
              </a:ext>
            </a:extLst>
          </p:cNvPr>
          <p:cNvSpPr txBox="1"/>
          <p:nvPr/>
        </p:nvSpPr>
        <p:spPr>
          <a:xfrm>
            <a:off x="410812" y="1844254"/>
            <a:ext cx="5891484" cy="1608133"/>
          </a:xfrm>
          <a:prstGeom prst="rect">
            <a:avLst/>
          </a:prstGeom>
          <a:noFill/>
        </p:spPr>
        <p:txBody>
          <a:bodyPr wrap="square" rtlCol="0">
            <a:spAutoFit/>
          </a:bodyPr>
          <a:lstStyle/>
          <a:p>
            <a:endParaRPr lang="en-IE" sz="1050" dirty="0">
              <a:solidFill>
                <a:schemeClr val="bg1"/>
              </a:solidFill>
              <a:latin typeface="Segoe UI Semibold" panose="020B0702040204020203" pitchFamily="34" charset="0"/>
              <a:cs typeface="Segoe UI Semibold" panose="020B0702040204020203" pitchFamily="34" charset="0"/>
            </a:endParaRPr>
          </a:p>
          <a:p>
            <a:pPr marL="571500" indent="-571500">
              <a:buFont typeface="Arial" panose="020B0604020202020204" pitchFamily="34" charset="0"/>
              <a:buChar char="•"/>
            </a:pPr>
            <a:r>
              <a:rPr lang="en-US" sz="4400" dirty="0">
                <a:solidFill>
                  <a:schemeClr val="bg2">
                    <a:lumMod val="25000"/>
                  </a:schemeClr>
                </a:solidFill>
                <a:latin typeface="Segoe UI Semibold" panose="020B0702040204020203" pitchFamily="34" charset="0"/>
                <a:ea typeface="+mj-ea"/>
                <a:cs typeface="Segoe UI Semibold" panose="020B0702040204020203" pitchFamily="34" charset="0"/>
              </a:rPr>
              <a:t>CONNECTING TO DATA SOURCES</a:t>
            </a:r>
            <a:endParaRPr lang="en-IE" sz="4400" dirty="0">
              <a:solidFill>
                <a:schemeClr val="bg2">
                  <a:lumMod val="25000"/>
                </a:schemeClr>
              </a:solidFill>
              <a:latin typeface="Segoe UI Semibold" panose="020B0702040204020203" pitchFamily="34" charset="0"/>
              <a:cs typeface="Segoe UI Semibold" panose="020B0702040204020203" pitchFamily="34" charset="0"/>
            </a:endParaRPr>
          </a:p>
        </p:txBody>
      </p:sp>
      <p:sp>
        <p:nvSpPr>
          <p:cNvPr id="3" name="TextBox 2">
            <a:extLst>
              <a:ext uri="{FF2B5EF4-FFF2-40B4-BE49-F238E27FC236}">
                <a16:creationId xmlns:a16="http://schemas.microsoft.com/office/drawing/2014/main" id="{AD3DB2E9-F93C-43BC-AA29-3B3B04B0EAEB}"/>
              </a:ext>
            </a:extLst>
          </p:cNvPr>
          <p:cNvSpPr txBox="1"/>
          <p:nvPr/>
        </p:nvSpPr>
        <p:spPr>
          <a:xfrm>
            <a:off x="427516" y="6036083"/>
            <a:ext cx="5144157" cy="523220"/>
          </a:xfrm>
          <a:prstGeom prst="rect">
            <a:avLst/>
          </a:prstGeom>
          <a:noFill/>
        </p:spPr>
        <p:txBody>
          <a:bodyPr wrap="square" rtlCol="0">
            <a:spAutoFit/>
          </a:bodyPr>
          <a:lstStyle/>
          <a:p>
            <a:r>
              <a:rPr lang="en-IE" sz="2800" dirty="0">
                <a:hlinkClick r:id="rId3"/>
              </a:rPr>
              <a:t>www.bordalos.com</a:t>
            </a:r>
            <a:endParaRPr lang="en-IE" sz="2800" dirty="0"/>
          </a:p>
        </p:txBody>
      </p:sp>
    </p:spTree>
    <p:extLst>
      <p:ext uri="{BB962C8B-B14F-4D97-AF65-F5344CB8AC3E}">
        <p14:creationId xmlns:p14="http://schemas.microsoft.com/office/powerpoint/2010/main" val="254273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8056A020-50F7-4230-9264-025C1F26076B}"/>
              </a:ext>
            </a:extLst>
          </p:cNvPr>
          <p:cNvCxnSpPr/>
          <p:nvPr/>
        </p:nvCxnSpPr>
        <p:spPr>
          <a:xfrm>
            <a:off x="615778" y="691978"/>
            <a:ext cx="1040644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4" name="Data Connectors">
            <a:extLst>
              <a:ext uri="{FF2B5EF4-FFF2-40B4-BE49-F238E27FC236}">
                <a16:creationId xmlns:a16="http://schemas.microsoft.com/office/drawing/2014/main" id="{B655E842-DF8B-485B-8A5D-6098CA01EF64}"/>
              </a:ext>
            </a:extLst>
          </p:cNvPr>
          <p:cNvSpPr>
            <a:spLocks noGrp="1"/>
          </p:cNvSpPr>
          <p:nvPr>
            <p:ph type="title"/>
          </p:nvPr>
        </p:nvSpPr>
        <p:spPr>
          <a:xfrm>
            <a:off x="615778" y="278167"/>
            <a:ext cx="10245811" cy="442366"/>
          </a:xfrm>
        </p:spPr>
        <p:txBody>
          <a:bodyPr vert="horz" lIns="91440" tIns="45720" rIns="91440" bIns="45720" rtlCol="0" anchor="b">
            <a:noAutofit/>
          </a:bodyPr>
          <a:lstStyle/>
          <a:p>
            <a:r>
              <a:rPr lang="en-IE" sz="3100" dirty="0"/>
              <a:t>Connect to a Folder</a:t>
            </a:r>
          </a:p>
        </p:txBody>
      </p:sp>
      <p:sp>
        <p:nvSpPr>
          <p:cNvPr id="7" name="TextBox 6">
            <a:extLst>
              <a:ext uri="{FF2B5EF4-FFF2-40B4-BE49-F238E27FC236}">
                <a16:creationId xmlns:a16="http://schemas.microsoft.com/office/drawing/2014/main" id="{E5C61299-1CB0-4106-B5E8-EFE461972DDD}"/>
              </a:ext>
            </a:extLst>
          </p:cNvPr>
          <p:cNvSpPr txBox="1"/>
          <p:nvPr/>
        </p:nvSpPr>
        <p:spPr>
          <a:xfrm>
            <a:off x="478972" y="998369"/>
            <a:ext cx="4718534" cy="464871"/>
          </a:xfrm>
          <a:prstGeom prst="rect">
            <a:avLst/>
          </a:prstGeom>
          <a:solidFill>
            <a:schemeClr val="bg1">
              <a:lumMod val="95000"/>
            </a:schemeClr>
          </a:solidFill>
        </p:spPr>
        <p:txBody>
          <a:bodyPr wrap="square" rtlCol="0">
            <a:spAutoFit/>
          </a:bodyPr>
          <a:lstStyle>
            <a:defPPr>
              <a:defRPr lang="en-US"/>
            </a:defPPr>
            <a:lvl1pPr marL="285750" indent="-285750">
              <a:lnSpc>
                <a:spcPct val="150000"/>
              </a:lnSpc>
              <a:buFont typeface="Arial" panose="020B0604020202020204" pitchFamily="34" charset="0"/>
              <a:buChar char="•"/>
            </a:lvl1pPr>
          </a:lstStyle>
          <a:p>
            <a:pPr marL="0" indent="0">
              <a:buNone/>
            </a:pPr>
            <a:r>
              <a:rPr lang="en-IE" dirty="0"/>
              <a:t>Select  </a:t>
            </a:r>
            <a:r>
              <a:rPr lang="en-IE" b="1" dirty="0"/>
              <a:t>Home &gt; Get Data  &gt;</a:t>
            </a:r>
          </a:p>
        </p:txBody>
      </p:sp>
      <p:pic>
        <p:nvPicPr>
          <p:cNvPr id="2" name="Picture 1">
            <a:extLst>
              <a:ext uri="{FF2B5EF4-FFF2-40B4-BE49-F238E27FC236}">
                <a16:creationId xmlns:a16="http://schemas.microsoft.com/office/drawing/2014/main" id="{6D429DBB-66DB-47FB-9FD7-A4F148BD33D7}"/>
              </a:ext>
            </a:extLst>
          </p:cNvPr>
          <p:cNvPicPr>
            <a:picLocks noChangeAspect="1"/>
          </p:cNvPicPr>
          <p:nvPr/>
        </p:nvPicPr>
        <p:blipFill rotWithShape="1">
          <a:blip r:embed="rId3"/>
          <a:srcRect l="2178" t="1" b="2152"/>
          <a:stretch/>
        </p:blipFill>
        <p:spPr>
          <a:xfrm>
            <a:off x="3163308" y="1036339"/>
            <a:ext cx="1048749" cy="426926"/>
          </a:xfrm>
          <a:prstGeom prst="rect">
            <a:avLst/>
          </a:prstGeom>
        </p:spPr>
      </p:pic>
      <p:pic>
        <p:nvPicPr>
          <p:cNvPr id="3" name="Picture 2">
            <a:extLst>
              <a:ext uri="{FF2B5EF4-FFF2-40B4-BE49-F238E27FC236}">
                <a16:creationId xmlns:a16="http://schemas.microsoft.com/office/drawing/2014/main" id="{63169CA7-77F8-4767-ABA4-E4E1ECD4B09D}"/>
              </a:ext>
            </a:extLst>
          </p:cNvPr>
          <p:cNvPicPr>
            <a:picLocks noChangeAspect="1"/>
          </p:cNvPicPr>
          <p:nvPr/>
        </p:nvPicPr>
        <p:blipFill>
          <a:blip r:embed="rId4"/>
          <a:stretch>
            <a:fillRect/>
          </a:stretch>
        </p:blipFill>
        <p:spPr>
          <a:xfrm>
            <a:off x="615778" y="1551940"/>
            <a:ext cx="4141475" cy="2091182"/>
          </a:xfrm>
          <a:prstGeom prst="rect">
            <a:avLst/>
          </a:prstGeom>
        </p:spPr>
      </p:pic>
      <p:pic>
        <p:nvPicPr>
          <p:cNvPr id="4" name="Picture 3">
            <a:extLst>
              <a:ext uri="{FF2B5EF4-FFF2-40B4-BE49-F238E27FC236}">
                <a16:creationId xmlns:a16="http://schemas.microsoft.com/office/drawing/2014/main" id="{28B8A985-E2AB-4DB3-9E4C-6CFA2547C3A4}"/>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6157924" y="1219225"/>
            <a:ext cx="5432714" cy="2657373"/>
          </a:xfrm>
          <a:prstGeom prst="rect">
            <a:avLst/>
          </a:prstGeom>
        </p:spPr>
      </p:pic>
      <p:sp>
        <p:nvSpPr>
          <p:cNvPr id="5" name="TextBox 4">
            <a:extLst>
              <a:ext uri="{FF2B5EF4-FFF2-40B4-BE49-F238E27FC236}">
                <a16:creationId xmlns:a16="http://schemas.microsoft.com/office/drawing/2014/main" id="{E6D7F220-9E98-4C21-AE2F-645828C4E125}"/>
              </a:ext>
            </a:extLst>
          </p:cNvPr>
          <p:cNvSpPr txBox="1"/>
          <p:nvPr/>
        </p:nvSpPr>
        <p:spPr>
          <a:xfrm>
            <a:off x="6156990" y="979409"/>
            <a:ext cx="4121239" cy="307777"/>
          </a:xfrm>
          <a:prstGeom prst="rect">
            <a:avLst/>
          </a:prstGeom>
          <a:noFill/>
        </p:spPr>
        <p:txBody>
          <a:bodyPr wrap="square" rtlCol="0">
            <a:spAutoFit/>
          </a:bodyPr>
          <a:lstStyle/>
          <a:p>
            <a:r>
              <a:rPr lang="en-IE" sz="1400" dirty="0">
                <a:solidFill>
                  <a:schemeClr val="bg2">
                    <a:lumMod val="50000"/>
                  </a:schemeClr>
                </a:solidFill>
              </a:rPr>
              <a:t>files in the folder in binary format</a:t>
            </a:r>
          </a:p>
        </p:txBody>
      </p:sp>
      <p:sp>
        <p:nvSpPr>
          <p:cNvPr id="8" name="Rectangle 7">
            <a:extLst>
              <a:ext uri="{FF2B5EF4-FFF2-40B4-BE49-F238E27FC236}">
                <a16:creationId xmlns:a16="http://schemas.microsoft.com/office/drawing/2014/main" id="{5B31CA50-7BF3-4ED1-ABAE-3B05409F0B48}"/>
              </a:ext>
            </a:extLst>
          </p:cNvPr>
          <p:cNvSpPr/>
          <p:nvPr/>
        </p:nvSpPr>
        <p:spPr>
          <a:xfrm>
            <a:off x="6157924" y="3916050"/>
            <a:ext cx="5432714" cy="1077218"/>
          </a:xfrm>
          <a:prstGeom prst="rect">
            <a:avLst/>
          </a:prstGeom>
        </p:spPr>
        <p:txBody>
          <a:bodyPr wrap="square" numCol="2">
            <a:spAutoFit/>
          </a:bodyPr>
          <a:lstStyle/>
          <a:p>
            <a:pPr marL="285750" indent="-285750" fontAlgn="ctr">
              <a:buFont typeface="Arial" panose="020B0604020202020204" pitchFamily="34" charset="0"/>
              <a:buChar char="•"/>
            </a:pPr>
            <a:r>
              <a:rPr lang="en-IE" sz="1600" dirty="0"/>
              <a:t>Content</a:t>
            </a:r>
          </a:p>
          <a:p>
            <a:pPr marL="285750" indent="-285750" fontAlgn="ctr">
              <a:buFont typeface="Arial" panose="020B0604020202020204" pitchFamily="34" charset="0"/>
              <a:buChar char="•"/>
            </a:pPr>
            <a:r>
              <a:rPr lang="en-IE" sz="1600" dirty="0"/>
              <a:t>Name</a:t>
            </a:r>
          </a:p>
          <a:p>
            <a:pPr marL="285750" indent="-285750" fontAlgn="ctr">
              <a:buFont typeface="Arial" panose="020B0604020202020204" pitchFamily="34" charset="0"/>
              <a:buChar char="•"/>
            </a:pPr>
            <a:r>
              <a:rPr lang="en-IE" sz="1600" dirty="0"/>
              <a:t>Extension</a:t>
            </a:r>
          </a:p>
          <a:p>
            <a:pPr marL="285750" indent="-285750" fontAlgn="ctr">
              <a:buFont typeface="Arial" panose="020B0604020202020204" pitchFamily="34" charset="0"/>
              <a:buChar char="•"/>
            </a:pPr>
            <a:r>
              <a:rPr lang="en-IE" sz="1600" dirty="0"/>
              <a:t>Date accessed</a:t>
            </a:r>
          </a:p>
          <a:p>
            <a:pPr marL="285750" indent="-285750" fontAlgn="ctr">
              <a:buFont typeface="Arial" panose="020B0604020202020204" pitchFamily="34" charset="0"/>
              <a:buChar char="•"/>
            </a:pPr>
            <a:r>
              <a:rPr lang="en-IE" sz="1600" dirty="0"/>
              <a:t>Date modified</a:t>
            </a:r>
          </a:p>
          <a:p>
            <a:pPr marL="285750" indent="-285750" fontAlgn="ctr">
              <a:buFont typeface="Arial" panose="020B0604020202020204" pitchFamily="34" charset="0"/>
              <a:buChar char="•"/>
            </a:pPr>
            <a:r>
              <a:rPr lang="en-IE" sz="1600" dirty="0"/>
              <a:t>Date created</a:t>
            </a:r>
          </a:p>
          <a:p>
            <a:pPr marL="285750" indent="-285750" fontAlgn="ctr">
              <a:buFont typeface="Arial" panose="020B0604020202020204" pitchFamily="34" charset="0"/>
              <a:buChar char="•"/>
            </a:pPr>
            <a:r>
              <a:rPr lang="en-IE" sz="1600" dirty="0"/>
              <a:t>Attributes</a:t>
            </a:r>
          </a:p>
          <a:p>
            <a:pPr marL="285750" indent="-285750" fontAlgn="ctr">
              <a:buFont typeface="Arial" panose="020B0604020202020204" pitchFamily="34" charset="0"/>
              <a:buChar char="•"/>
            </a:pPr>
            <a:r>
              <a:rPr lang="en-IE" sz="1600" dirty="0"/>
              <a:t>Folder Path</a:t>
            </a:r>
          </a:p>
        </p:txBody>
      </p:sp>
      <p:sp>
        <p:nvSpPr>
          <p:cNvPr id="9" name="TextBox 8">
            <a:extLst>
              <a:ext uri="{FF2B5EF4-FFF2-40B4-BE49-F238E27FC236}">
                <a16:creationId xmlns:a16="http://schemas.microsoft.com/office/drawing/2014/main" id="{BFC5FD08-1329-4D06-8781-DE64F13F18A8}"/>
              </a:ext>
            </a:extLst>
          </p:cNvPr>
          <p:cNvSpPr txBox="1"/>
          <p:nvPr/>
        </p:nvSpPr>
        <p:spPr>
          <a:xfrm>
            <a:off x="6463743" y="5165124"/>
            <a:ext cx="5126895" cy="646331"/>
          </a:xfrm>
          <a:prstGeom prst="rect">
            <a:avLst/>
          </a:prstGeom>
          <a:solidFill>
            <a:schemeClr val="accent6">
              <a:lumMod val="20000"/>
              <a:lumOff val="80000"/>
            </a:schemeClr>
          </a:solidFill>
        </p:spPr>
        <p:txBody>
          <a:bodyPr wrap="square" rtlCol="0">
            <a:spAutoFit/>
          </a:bodyPr>
          <a:lstStyle>
            <a:defPPr>
              <a:defRPr lang="en-US"/>
            </a:defPPr>
          </a:lstStyle>
          <a:p>
            <a:r>
              <a:rPr lang="en-IE" dirty="0"/>
              <a:t>Tip #1: filter by </a:t>
            </a:r>
            <a:r>
              <a:rPr lang="en-IE" i="1" dirty="0"/>
              <a:t>Name</a:t>
            </a:r>
            <a:r>
              <a:rPr lang="en-IE" dirty="0"/>
              <a:t> or </a:t>
            </a:r>
            <a:r>
              <a:rPr lang="en-IE" i="1" dirty="0"/>
              <a:t>Extension</a:t>
            </a:r>
            <a:r>
              <a:rPr lang="en-IE" dirty="0"/>
              <a:t> to exclude any other files not related to the analysis</a:t>
            </a:r>
          </a:p>
        </p:txBody>
      </p:sp>
      <p:sp>
        <p:nvSpPr>
          <p:cNvPr id="24" name="TextBox 23">
            <a:extLst>
              <a:ext uri="{FF2B5EF4-FFF2-40B4-BE49-F238E27FC236}">
                <a16:creationId xmlns:a16="http://schemas.microsoft.com/office/drawing/2014/main" id="{C6337651-4199-4697-92BE-48655DDBE7F4}"/>
              </a:ext>
            </a:extLst>
          </p:cNvPr>
          <p:cNvSpPr txBox="1"/>
          <p:nvPr/>
        </p:nvSpPr>
        <p:spPr>
          <a:xfrm>
            <a:off x="6463743" y="5853448"/>
            <a:ext cx="5126895" cy="646331"/>
          </a:xfrm>
          <a:prstGeom prst="rect">
            <a:avLst/>
          </a:prstGeom>
          <a:solidFill>
            <a:schemeClr val="accent6">
              <a:lumMod val="20000"/>
              <a:lumOff val="80000"/>
            </a:schemeClr>
          </a:solidFill>
        </p:spPr>
        <p:txBody>
          <a:bodyPr wrap="square" rtlCol="0">
            <a:spAutoFit/>
          </a:bodyPr>
          <a:lstStyle>
            <a:defPPr>
              <a:defRPr lang="en-US"/>
            </a:defPPr>
          </a:lstStyle>
          <a:p>
            <a:r>
              <a:rPr lang="en-IE" dirty="0"/>
              <a:t>Tip #2: filter by </a:t>
            </a:r>
            <a:r>
              <a:rPr lang="en-IE" i="1" dirty="0"/>
              <a:t>Date Modified </a:t>
            </a:r>
            <a:r>
              <a:rPr lang="en-IE" dirty="0"/>
              <a:t>or </a:t>
            </a:r>
            <a:r>
              <a:rPr lang="en-IE" i="1" dirty="0"/>
              <a:t>Date Created</a:t>
            </a:r>
            <a:r>
              <a:rPr lang="en-IE" dirty="0"/>
              <a:t> to</a:t>
            </a:r>
            <a:r>
              <a:rPr lang="en-IE" i="1" dirty="0"/>
              <a:t> </a:t>
            </a:r>
            <a:r>
              <a:rPr lang="en-IE" dirty="0"/>
              <a:t>select based in a relative dates</a:t>
            </a:r>
          </a:p>
        </p:txBody>
      </p:sp>
      <p:pic>
        <p:nvPicPr>
          <p:cNvPr id="28" name="Graphic 27" descr="Lightbulb">
            <a:extLst>
              <a:ext uri="{FF2B5EF4-FFF2-40B4-BE49-F238E27FC236}">
                <a16:creationId xmlns:a16="http://schemas.microsoft.com/office/drawing/2014/main" id="{2849CA21-D158-4802-AA37-CD78995ECB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56964" y="5125672"/>
            <a:ext cx="706779" cy="706779"/>
          </a:xfrm>
          <a:prstGeom prst="rect">
            <a:avLst/>
          </a:prstGeom>
        </p:spPr>
      </p:pic>
      <p:sp>
        <p:nvSpPr>
          <p:cNvPr id="30" name="TextBox 29">
            <a:extLst>
              <a:ext uri="{FF2B5EF4-FFF2-40B4-BE49-F238E27FC236}">
                <a16:creationId xmlns:a16="http://schemas.microsoft.com/office/drawing/2014/main" id="{004FD19A-74E4-4B6B-B55A-031997ABAE6A}"/>
              </a:ext>
            </a:extLst>
          </p:cNvPr>
          <p:cNvSpPr txBox="1"/>
          <p:nvPr/>
        </p:nvSpPr>
        <p:spPr>
          <a:xfrm>
            <a:off x="478972" y="3714513"/>
            <a:ext cx="4478138" cy="646331"/>
          </a:xfrm>
          <a:prstGeom prst="rect">
            <a:avLst/>
          </a:prstGeom>
          <a:noFill/>
        </p:spPr>
        <p:txBody>
          <a:bodyPr wrap="square" rtlCol="0">
            <a:spAutoFit/>
          </a:bodyPr>
          <a:lstStyle/>
          <a:p>
            <a:pPr marL="285750" indent="-285750">
              <a:buFont typeface="Arial" panose="020B0604020202020204" pitchFamily="34" charset="0"/>
              <a:buChar char="•"/>
            </a:pPr>
            <a:r>
              <a:rPr lang="en-IE" u="sng" dirty="0">
                <a:latin typeface="+mj-lt"/>
              </a:rPr>
              <a:t>Browse </a:t>
            </a:r>
            <a:r>
              <a:rPr lang="en-IE" dirty="0">
                <a:latin typeface="+mj-lt"/>
              </a:rPr>
              <a:t>Folder location or past the </a:t>
            </a:r>
            <a:r>
              <a:rPr lang="en-IE" u="sng" dirty="0">
                <a:latin typeface="+mj-lt"/>
              </a:rPr>
              <a:t>path</a:t>
            </a:r>
          </a:p>
          <a:p>
            <a:pPr marL="285750" indent="-285750">
              <a:buFont typeface="Arial" panose="020B0604020202020204" pitchFamily="34" charset="0"/>
              <a:buChar char="•"/>
            </a:pPr>
            <a:r>
              <a:rPr lang="en-IE" dirty="0">
                <a:latin typeface="+mj-lt"/>
              </a:rPr>
              <a:t>If you change path need to reconnect</a:t>
            </a:r>
          </a:p>
        </p:txBody>
      </p:sp>
      <p:pic>
        <p:nvPicPr>
          <p:cNvPr id="20" name="Graphic 19" descr="Warning">
            <a:extLst>
              <a:ext uri="{FF2B5EF4-FFF2-40B4-BE49-F238E27FC236}">
                <a16:creationId xmlns:a16="http://schemas.microsoft.com/office/drawing/2014/main" id="{62743FC3-B1B0-452A-9370-69DD062193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4377" y="4690228"/>
            <a:ext cx="594732" cy="594732"/>
          </a:xfrm>
          <a:prstGeom prst="rect">
            <a:avLst/>
          </a:prstGeom>
        </p:spPr>
      </p:pic>
      <p:pic>
        <p:nvPicPr>
          <p:cNvPr id="21" name="Picture 20">
            <a:extLst>
              <a:ext uri="{FF2B5EF4-FFF2-40B4-BE49-F238E27FC236}">
                <a16:creationId xmlns:a16="http://schemas.microsoft.com/office/drawing/2014/main" id="{AF02E374-5E99-43C1-9406-B8F77796A2C0}"/>
              </a:ext>
            </a:extLst>
          </p:cNvPr>
          <p:cNvPicPr>
            <a:picLocks noChangeAspect="1"/>
          </p:cNvPicPr>
          <p:nvPr/>
        </p:nvPicPr>
        <p:blipFill>
          <a:blip r:embed="rId10"/>
          <a:stretch>
            <a:fillRect/>
          </a:stretch>
        </p:blipFill>
        <p:spPr>
          <a:xfrm>
            <a:off x="1129109" y="4557127"/>
            <a:ext cx="4068398" cy="891173"/>
          </a:xfrm>
          <a:prstGeom prst="rect">
            <a:avLst/>
          </a:prstGeom>
          <a:ln>
            <a:solidFill>
              <a:schemeClr val="bg2">
                <a:lumMod val="90000"/>
              </a:schemeClr>
            </a:solidFill>
          </a:ln>
        </p:spPr>
      </p:pic>
      <p:sp>
        <p:nvSpPr>
          <p:cNvPr id="22" name="Rectangle 21">
            <a:extLst>
              <a:ext uri="{FF2B5EF4-FFF2-40B4-BE49-F238E27FC236}">
                <a16:creationId xmlns:a16="http://schemas.microsoft.com/office/drawing/2014/main" id="{F60F2CD1-05BD-4D76-AE76-9C1B5DBBB6BB}"/>
              </a:ext>
            </a:extLst>
          </p:cNvPr>
          <p:cNvSpPr/>
          <p:nvPr/>
        </p:nvSpPr>
        <p:spPr>
          <a:xfrm>
            <a:off x="534377" y="5519691"/>
            <a:ext cx="4787798" cy="646331"/>
          </a:xfrm>
          <a:prstGeom prst="rect">
            <a:avLst/>
          </a:prstGeom>
        </p:spPr>
        <p:txBody>
          <a:bodyPr wrap="square">
            <a:spAutoFit/>
          </a:bodyPr>
          <a:lstStyle/>
          <a:p>
            <a:pPr>
              <a:spcBef>
                <a:spcPts val="400"/>
              </a:spcBef>
              <a:spcAft>
                <a:spcPts val="300"/>
              </a:spcAft>
            </a:pPr>
            <a:r>
              <a:rPr lang="en-IE" dirty="0">
                <a:latin typeface="Calibri" panose="020F0502020204030204" pitchFamily="34" charset="0"/>
              </a:rPr>
              <a:t>Excel objects (worksheets or tables)  must have the </a:t>
            </a:r>
            <a:r>
              <a:rPr lang="en-IE" b="1" dirty="0">
                <a:latin typeface="Calibri" panose="020F0502020204030204" pitchFamily="34" charset="0"/>
              </a:rPr>
              <a:t>same name and type </a:t>
            </a:r>
            <a:r>
              <a:rPr lang="en-IE" dirty="0">
                <a:latin typeface="Calibri" panose="020F0502020204030204" pitchFamily="34" charset="0"/>
              </a:rPr>
              <a:t>of the other files.</a:t>
            </a:r>
          </a:p>
        </p:txBody>
      </p:sp>
    </p:spTree>
    <p:extLst>
      <p:ext uri="{BB962C8B-B14F-4D97-AF65-F5344CB8AC3E}">
        <p14:creationId xmlns:p14="http://schemas.microsoft.com/office/powerpoint/2010/main" val="1433382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157E5B5-05A0-45C6-96E5-FA1D5FD39BC3}"/>
              </a:ext>
            </a:extLst>
          </p:cNvPr>
          <p:cNvPicPr>
            <a:picLocks noChangeAspect="1"/>
          </p:cNvPicPr>
          <p:nvPr/>
        </p:nvPicPr>
        <p:blipFill>
          <a:blip r:embed="rId3"/>
          <a:stretch>
            <a:fillRect/>
          </a:stretch>
        </p:blipFill>
        <p:spPr>
          <a:xfrm>
            <a:off x="509442" y="5179339"/>
            <a:ext cx="5758687" cy="1206422"/>
          </a:xfrm>
          <a:prstGeom prst="rect">
            <a:avLst/>
          </a:prstGeom>
        </p:spPr>
      </p:pic>
      <p:pic>
        <p:nvPicPr>
          <p:cNvPr id="17" name="Picture 16">
            <a:extLst>
              <a:ext uri="{FF2B5EF4-FFF2-40B4-BE49-F238E27FC236}">
                <a16:creationId xmlns:a16="http://schemas.microsoft.com/office/drawing/2014/main" id="{5C14EDC4-FB83-412D-A645-02996D34D026}"/>
              </a:ext>
            </a:extLst>
          </p:cNvPr>
          <p:cNvPicPr>
            <a:picLocks noChangeAspect="1"/>
          </p:cNvPicPr>
          <p:nvPr/>
        </p:nvPicPr>
        <p:blipFill>
          <a:blip r:embed="rId4"/>
          <a:stretch>
            <a:fillRect/>
          </a:stretch>
        </p:blipFill>
        <p:spPr>
          <a:xfrm>
            <a:off x="1518450" y="4929326"/>
            <a:ext cx="3802850" cy="389167"/>
          </a:xfrm>
          <a:prstGeom prst="rect">
            <a:avLst/>
          </a:prstGeom>
        </p:spPr>
      </p:pic>
      <p:cxnSp>
        <p:nvCxnSpPr>
          <p:cNvPr id="69" name="Straight Connector 68">
            <a:extLst>
              <a:ext uri="{FF2B5EF4-FFF2-40B4-BE49-F238E27FC236}">
                <a16:creationId xmlns:a16="http://schemas.microsoft.com/office/drawing/2014/main" id="{8056A020-50F7-4230-9264-025C1F26076B}"/>
              </a:ext>
            </a:extLst>
          </p:cNvPr>
          <p:cNvCxnSpPr/>
          <p:nvPr/>
        </p:nvCxnSpPr>
        <p:spPr>
          <a:xfrm>
            <a:off x="615778" y="691978"/>
            <a:ext cx="1040644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4" name="Data Connectors">
            <a:extLst>
              <a:ext uri="{FF2B5EF4-FFF2-40B4-BE49-F238E27FC236}">
                <a16:creationId xmlns:a16="http://schemas.microsoft.com/office/drawing/2014/main" id="{B655E842-DF8B-485B-8A5D-6098CA01EF64}"/>
              </a:ext>
            </a:extLst>
          </p:cNvPr>
          <p:cNvSpPr>
            <a:spLocks noGrp="1"/>
          </p:cNvSpPr>
          <p:nvPr>
            <p:ph type="title"/>
          </p:nvPr>
        </p:nvSpPr>
        <p:spPr>
          <a:xfrm>
            <a:off x="615778" y="278167"/>
            <a:ext cx="10245811" cy="442366"/>
          </a:xfrm>
        </p:spPr>
        <p:txBody>
          <a:bodyPr vert="horz" lIns="91440" tIns="45720" rIns="91440" bIns="45720" rtlCol="0" anchor="b">
            <a:noAutofit/>
          </a:bodyPr>
          <a:lstStyle/>
          <a:p>
            <a:r>
              <a:rPr lang="en-IE" sz="3100" dirty="0"/>
              <a:t>Connect to a Folder -  Edit, Filter and Options</a:t>
            </a:r>
          </a:p>
        </p:txBody>
      </p:sp>
      <p:pic>
        <p:nvPicPr>
          <p:cNvPr id="10" name="Picture 9">
            <a:extLst>
              <a:ext uri="{FF2B5EF4-FFF2-40B4-BE49-F238E27FC236}">
                <a16:creationId xmlns:a16="http://schemas.microsoft.com/office/drawing/2014/main" id="{A0BFEBD8-350F-4518-9EA1-BDE74036EA49}"/>
              </a:ext>
            </a:extLst>
          </p:cNvPr>
          <p:cNvPicPr>
            <a:picLocks noChangeAspect="1"/>
          </p:cNvPicPr>
          <p:nvPr/>
        </p:nvPicPr>
        <p:blipFill rotWithShape="1">
          <a:blip r:embed="rId5"/>
          <a:srcRect l="17119" t="4485" r="-1" b="3262"/>
          <a:stretch/>
        </p:blipFill>
        <p:spPr>
          <a:xfrm>
            <a:off x="509442" y="1441179"/>
            <a:ext cx="5758687" cy="1676883"/>
          </a:xfrm>
          <a:prstGeom prst="rect">
            <a:avLst/>
          </a:prstGeom>
        </p:spPr>
      </p:pic>
      <p:pic>
        <p:nvPicPr>
          <p:cNvPr id="11" name="Picture 10">
            <a:extLst>
              <a:ext uri="{FF2B5EF4-FFF2-40B4-BE49-F238E27FC236}">
                <a16:creationId xmlns:a16="http://schemas.microsoft.com/office/drawing/2014/main" id="{4DCAE942-6C06-4176-9F37-9E5898826D38}"/>
              </a:ext>
            </a:extLst>
          </p:cNvPr>
          <p:cNvPicPr>
            <a:picLocks noChangeAspect="1"/>
          </p:cNvPicPr>
          <p:nvPr/>
        </p:nvPicPr>
        <p:blipFill rotWithShape="1">
          <a:blip r:embed="rId6"/>
          <a:srcRect l="10950" b="2591"/>
          <a:stretch/>
        </p:blipFill>
        <p:spPr>
          <a:xfrm>
            <a:off x="542320" y="3137685"/>
            <a:ext cx="1502868" cy="1547968"/>
          </a:xfrm>
          <a:prstGeom prst="rect">
            <a:avLst/>
          </a:prstGeom>
        </p:spPr>
      </p:pic>
      <p:pic>
        <p:nvPicPr>
          <p:cNvPr id="13" name="Picture 12">
            <a:extLst>
              <a:ext uri="{FF2B5EF4-FFF2-40B4-BE49-F238E27FC236}">
                <a16:creationId xmlns:a16="http://schemas.microsoft.com/office/drawing/2014/main" id="{4EAE13DB-0079-4AF3-ABA4-4D49090E1B56}"/>
              </a:ext>
            </a:extLst>
          </p:cNvPr>
          <p:cNvPicPr>
            <a:picLocks noChangeAspect="1"/>
          </p:cNvPicPr>
          <p:nvPr/>
        </p:nvPicPr>
        <p:blipFill rotWithShape="1">
          <a:blip r:embed="rId7"/>
          <a:srcRect r="331" b="-719"/>
          <a:stretch/>
        </p:blipFill>
        <p:spPr>
          <a:xfrm>
            <a:off x="6658165" y="1780229"/>
            <a:ext cx="4561023" cy="3244474"/>
          </a:xfrm>
          <a:prstGeom prst="rect">
            <a:avLst/>
          </a:prstGeom>
        </p:spPr>
      </p:pic>
      <p:sp>
        <p:nvSpPr>
          <p:cNvPr id="23" name="Rectangle 22">
            <a:extLst>
              <a:ext uri="{FF2B5EF4-FFF2-40B4-BE49-F238E27FC236}">
                <a16:creationId xmlns:a16="http://schemas.microsoft.com/office/drawing/2014/main" id="{0A50086B-5B1A-45A3-AD17-77D6D6FBA1D9}"/>
              </a:ext>
            </a:extLst>
          </p:cNvPr>
          <p:cNvSpPr/>
          <p:nvPr/>
        </p:nvSpPr>
        <p:spPr>
          <a:xfrm>
            <a:off x="1925463" y="2210415"/>
            <a:ext cx="760587" cy="725754"/>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5" name="TextBox 24">
            <a:extLst>
              <a:ext uri="{FF2B5EF4-FFF2-40B4-BE49-F238E27FC236}">
                <a16:creationId xmlns:a16="http://schemas.microsoft.com/office/drawing/2014/main" id="{770699B1-F52E-44F6-96D1-E29E123549B7}"/>
              </a:ext>
            </a:extLst>
          </p:cNvPr>
          <p:cNvSpPr txBox="1"/>
          <p:nvPr/>
        </p:nvSpPr>
        <p:spPr>
          <a:xfrm>
            <a:off x="526410" y="991109"/>
            <a:ext cx="4478138" cy="369332"/>
          </a:xfrm>
          <a:prstGeom prst="rect">
            <a:avLst/>
          </a:prstGeom>
          <a:noFill/>
        </p:spPr>
        <p:txBody>
          <a:bodyPr wrap="square" rtlCol="0">
            <a:spAutoFit/>
          </a:bodyPr>
          <a:lstStyle/>
          <a:p>
            <a:pPr marL="342900" indent="-342900">
              <a:buFont typeface="+mj-lt"/>
              <a:buAutoNum type="arabicPeriod"/>
            </a:pPr>
            <a:r>
              <a:rPr lang="en-IE" dirty="0">
                <a:latin typeface="+mj-lt"/>
              </a:rPr>
              <a:t>Select </a:t>
            </a:r>
            <a:r>
              <a:rPr lang="en-IE" b="1" dirty="0">
                <a:latin typeface="+mj-lt"/>
              </a:rPr>
              <a:t>Edit</a:t>
            </a:r>
          </a:p>
        </p:txBody>
      </p:sp>
      <p:pic>
        <p:nvPicPr>
          <p:cNvPr id="15" name="Picture 14">
            <a:extLst>
              <a:ext uri="{FF2B5EF4-FFF2-40B4-BE49-F238E27FC236}">
                <a16:creationId xmlns:a16="http://schemas.microsoft.com/office/drawing/2014/main" id="{F337563A-9132-4660-8B93-50CED0138B53}"/>
              </a:ext>
            </a:extLst>
          </p:cNvPr>
          <p:cNvPicPr>
            <a:picLocks noChangeAspect="1"/>
          </p:cNvPicPr>
          <p:nvPr/>
        </p:nvPicPr>
        <p:blipFill>
          <a:blip r:embed="rId8"/>
          <a:stretch>
            <a:fillRect/>
          </a:stretch>
        </p:blipFill>
        <p:spPr>
          <a:xfrm>
            <a:off x="2045188" y="1045602"/>
            <a:ext cx="1781634" cy="296939"/>
          </a:xfrm>
          <a:prstGeom prst="rect">
            <a:avLst/>
          </a:prstGeom>
        </p:spPr>
      </p:pic>
      <p:sp>
        <p:nvSpPr>
          <p:cNvPr id="26" name="Rectangle 25">
            <a:extLst>
              <a:ext uri="{FF2B5EF4-FFF2-40B4-BE49-F238E27FC236}">
                <a16:creationId xmlns:a16="http://schemas.microsoft.com/office/drawing/2014/main" id="{6A709C45-DA59-470E-8D47-50398FDFA975}"/>
              </a:ext>
            </a:extLst>
          </p:cNvPr>
          <p:cNvSpPr/>
          <p:nvPr/>
        </p:nvSpPr>
        <p:spPr>
          <a:xfrm>
            <a:off x="2790825" y="1105790"/>
            <a:ext cx="457200" cy="18226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7" name="TextBox 26">
            <a:extLst>
              <a:ext uri="{FF2B5EF4-FFF2-40B4-BE49-F238E27FC236}">
                <a16:creationId xmlns:a16="http://schemas.microsoft.com/office/drawing/2014/main" id="{92DECA75-D74A-40B5-B62B-6BA487A2F3BD}"/>
              </a:ext>
            </a:extLst>
          </p:cNvPr>
          <p:cNvSpPr txBox="1"/>
          <p:nvPr/>
        </p:nvSpPr>
        <p:spPr>
          <a:xfrm>
            <a:off x="2184355" y="3265338"/>
            <a:ext cx="4478138" cy="646331"/>
          </a:xfrm>
          <a:prstGeom prst="rect">
            <a:avLst/>
          </a:prstGeom>
          <a:noFill/>
        </p:spPr>
        <p:txBody>
          <a:bodyPr wrap="square" rtlCol="0">
            <a:spAutoFit/>
          </a:bodyPr>
          <a:lstStyle/>
          <a:p>
            <a:r>
              <a:rPr lang="en-IE" dirty="0">
                <a:latin typeface="+mj-lt"/>
              </a:rPr>
              <a:t>2 – Filter Extension and leave only </a:t>
            </a:r>
            <a:r>
              <a:rPr lang="en-IE" b="1" dirty="0">
                <a:latin typeface="+mj-lt"/>
              </a:rPr>
              <a:t>.xlsx </a:t>
            </a:r>
            <a:r>
              <a:rPr lang="en-IE" dirty="0">
                <a:latin typeface="+mj-lt"/>
              </a:rPr>
              <a:t>selected</a:t>
            </a:r>
            <a:endParaRPr lang="en-IE" b="1" dirty="0">
              <a:latin typeface="+mj-lt"/>
            </a:endParaRPr>
          </a:p>
        </p:txBody>
      </p:sp>
      <p:sp>
        <p:nvSpPr>
          <p:cNvPr id="16" name="Rectangle 15">
            <a:extLst>
              <a:ext uri="{FF2B5EF4-FFF2-40B4-BE49-F238E27FC236}">
                <a16:creationId xmlns:a16="http://schemas.microsoft.com/office/drawing/2014/main" id="{F62545E7-394B-4E50-8121-ABCCDA394B1F}"/>
              </a:ext>
            </a:extLst>
          </p:cNvPr>
          <p:cNvSpPr/>
          <p:nvPr/>
        </p:nvSpPr>
        <p:spPr>
          <a:xfrm>
            <a:off x="2147004" y="4050715"/>
            <a:ext cx="4462600" cy="646330"/>
          </a:xfrm>
          <a:prstGeom prst="rect">
            <a:avLst/>
          </a:prstGeom>
        </p:spPr>
        <p:txBody>
          <a:bodyPr wrap="square">
            <a:spAutoFit/>
          </a:bodyPr>
          <a:lstStyle/>
          <a:p>
            <a:r>
              <a:rPr lang="en-IE" dirty="0">
                <a:latin typeface="+mj-lt"/>
              </a:rPr>
              <a:t>3 – Power Query applied a step where only .xlsx files are pulled out from the folder </a:t>
            </a:r>
          </a:p>
        </p:txBody>
      </p:sp>
      <p:sp>
        <p:nvSpPr>
          <p:cNvPr id="31" name="Rectangle 30">
            <a:extLst>
              <a:ext uri="{FF2B5EF4-FFF2-40B4-BE49-F238E27FC236}">
                <a16:creationId xmlns:a16="http://schemas.microsoft.com/office/drawing/2014/main" id="{936C1FBA-B857-484E-A26A-C9F865B4C0D6}"/>
              </a:ext>
            </a:extLst>
          </p:cNvPr>
          <p:cNvSpPr/>
          <p:nvPr/>
        </p:nvSpPr>
        <p:spPr>
          <a:xfrm>
            <a:off x="1510830" y="4944369"/>
            <a:ext cx="3802850" cy="374123"/>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2" name="Rectangle 31">
            <a:extLst>
              <a:ext uri="{FF2B5EF4-FFF2-40B4-BE49-F238E27FC236}">
                <a16:creationId xmlns:a16="http://schemas.microsoft.com/office/drawing/2014/main" id="{1CD745B3-8BFD-42F6-A4C0-0A8A69BAC609}"/>
              </a:ext>
            </a:extLst>
          </p:cNvPr>
          <p:cNvSpPr/>
          <p:nvPr/>
        </p:nvSpPr>
        <p:spPr>
          <a:xfrm>
            <a:off x="6845300" y="1968235"/>
            <a:ext cx="654050" cy="625678"/>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18" name="Picture 17">
            <a:extLst>
              <a:ext uri="{FF2B5EF4-FFF2-40B4-BE49-F238E27FC236}">
                <a16:creationId xmlns:a16="http://schemas.microsoft.com/office/drawing/2014/main" id="{0D56CB66-805C-4D9B-8BB2-734D7D093FAE}"/>
              </a:ext>
            </a:extLst>
          </p:cNvPr>
          <p:cNvPicPr>
            <a:picLocks noChangeAspect="1"/>
          </p:cNvPicPr>
          <p:nvPr/>
        </p:nvPicPr>
        <p:blipFill rotWithShape="1">
          <a:blip r:embed="rId9"/>
          <a:srcRect l="-1965" t="11471" r="13007" b="2597"/>
          <a:stretch/>
        </p:blipFill>
        <p:spPr>
          <a:xfrm>
            <a:off x="8838690" y="999521"/>
            <a:ext cx="371475" cy="421249"/>
          </a:xfrm>
          <a:prstGeom prst="rect">
            <a:avLst/>
          </a:prstGeom>
        </p:spPr>
      </p:pic>
      <p:sp>
        <p:nvSpPr>
          <p:cNvPr id="35" name="Rectangle 34">
            <a:extLst>
              <a:ext uri="{FF2B5EF4-FFF2-40B4-BE49-F238E27FC236}">
                <a16:creationId xmlns:a16="http://schemas.microsoft.com/office/drawing/2014/main" id="{50F8314E-2E2B-44E1-8266-420ED2C97E0C}"/>
              </a:ext>
            </a:extLst>
          </p:cNvPr>
          <p:cNvSpPr/>
          <p:nvPr/>
        </p:nvSpPr>
        <p:spPr>
          <a:xfrm>
            <a:off x="6588042" y="1051438"/>
            <a:ext cx="4631145" cy="646331"/>
          </a:xfrm>
          <a:prstGeom prst="rect">
            <a:avLst/>
          </a:prstGeom>
        </p:spPr>
        <p:txBody>
          <a:bodyPr wrap="square">
            <a:spAutoFit/>
          </a:bodyPr>
          <a:lstStyle/>
          <a:p>
            <a:r>
              <a:rPr lang="en-IE" dirty="0">
                <a:latin typeface="+mj-lt"/>
              </a:rPr>
              <a:t>4 – Click combine files           on content or on combine ribbon to combine the binary files</a:t>
            </a:r>
            <a:endParaRPr lang="en-IE" b="1" dirty="0">
              <a:latin typeface="+mj-lt"/>
            </a:endParaRPr>
          </a:p>
        </p:txBody>
      </p:sp>
      <p:sp>
        <p:nvSpPr>
          <p:cNvPr id="36" name="Rectangle 35">
            <a:extLst>
              <a:ext uri="{FF2B5EF4-FFF2-40B4-BE49-F238E27FC236}">
                <a16:creationId xmlns:a16="http://schemas.microsoft.com/office/drawing/2014/main" id="{15EF2616-6D7E-404C-8B34-2CD857AE06D8}"/>
              </a:ext>
            </a:extLst>
          </p:cNvPr>
          <p:cNvSpPr/>
          <p:nvPr/>
        </p:nvSpPr>
        <p:spPr>
          <a:xfrm>
            <a:off x="6879438" y="3061267"/>
            <a:ext cx="1750851" cy="199116"/>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7" name="Rectangle 36">
            <a:extLst>
              <a:ext uri="{FF2B5EF4-FFF2-40B4-BE49-F238E27FC236}">
                <a16:creationId xmlns:a16="http://schemas.microsoft.com/office/drawing/2014/main" id="{D05A1179-653E-4685-86BB-767E1BEC0318}"/>
              </a:ext>
            </a:extLst>
          </p:cNvPr>
          <p:cNvSpPr/>
          <p:nvPr/>
        </p:nvSpPr>
        <p:spPr>
          <a:xfrm>
            <a:off x="6879438" y="3641232"/>
            <a:ext cx="1585058" cy="51417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8" name="TextBox 37">
            <a:extLst>
              <a:ext uri="{FF2B5EF4-FFF2-40B4-BE49-F238E27FC236}">
                <a16:creationId xmlns:a16="http://schemas.microsoft.com/office/drawing/2014/main" id="{AA57C634-A094-47CF-A8A0-17853D3A86B7}"/>
              </a:ext>
            </a:extLst>
          </p:cNvPr>
          <p:cNvSpPr txBox="1"/>
          <p:nvPr/>
        </p:nvSpPr>
        <p:spPr>
          <a:xfrm>
            <a:off x="8630289" y="2941520"/>
            <a:ext cx="480411" cy="369332"/>
          </a:xfrm>
          <a:prstGeom prst="rect">
            <a:avLst/>
          </a:prstGeom>
          <a:noFill/>
        </p:spPr>
        <p:txBody>
          <a:bodyPr wrap="square" rtlCol="0">
            <a:spAutoFit/>
          </a:bodyPr>
          <a:lstStyle/>
          <a:p>
            <a:r>
              <a:rPr lang="en-IE" dirty="0">
                <a:solidFill>
                  <a:srgbClr val="FF0000"/>
                </a:solidFill>
              </a:rPr>
              <a:t>(a)</a:t>
            </a:r>
          </a:p>
        </p:txBody>
      </p:sp>
      <p:sp>
        <p:nvSpPr>
          <p:cNvPr id="39" name="TextBox 38">
            <a:extLst>
              <a:ext uri="{FF2B5EF4-FFF2-40B4-BE49-F238E27FC236}">
                <a16:creationId xmlns:a16="http://schemas.microsoft.com/office/drawing/2014/main" id="{96E4D18E-BD5A-427D-8546-AAC7B09A64EB}"/>
              </a:ext>
            </a:extLst>
          </p:cNvPr>
          <p:cNvSpPr txBox="1"/>
          <p:nvPr/>
        </p:nvSpPr>
        <p:spPr>
          <a:xfrm>
            <a:off x="8441235" y="3532481"/>
            <a:ext cx="480411" cy="369332"/>
          </a:xfrm>
          <a:prstGeom prst="rect">
            <a:avLst/>
          </a:prstGeom>
          <a:noFill/>
        </p:spPr>
        <p:txBody>
          <a:bodyPr wrap="square" rtlCol="0">
            <a:spAutoFit/>
          </a:bodyPr>
          <a:lstStyle/>
          <a:p>
            <a:r>
              <a:rPr lang="en-IE" dirty="0">
                <a:solidFill>
                  <a:srgbClr val="FF0000"/>
                </a:solidFill>
              </a:rPr>
              <a:t>(b)</a:t>
            </a:r>
          </a:p>
        </p:txBody>
      </p:sp>
      <p:sp>
        <p:nvSpPr>
          <p:cNvPr id="40" name="TextBox 39">
            <a:extLst>
              <a:ext uri="{FF2B5EF4-FFF2-40B4-BE49-F238E27FC236}">
                <a16:creationId xmlns:a16="http://schemas.microsoft.com/office/drawing/2014/main" id="{DBD7A11D-6A7E-4A74-9DF5-C61AC5909EBD}"/>
              </a:ext>
            </a:extLst>
          </p:cNvPr>
          <p:cNvSpPr txBox="1"/>
          <p:nvPr/>
        </p:nvSpPr>
        <p:spPr>
          <a:xfrm>
            <a:off x="6662493" y="5062676"/>
            <a:ext cx="5095345" cy="584775"/>
          </a:xfrm>
          <a:prstGeom prst="rect">
            <a:avLst/>
          </a:prstGeom>
          <a:noFill/>
        </p:spPr>
        <p:txBody>
          <a:bodyPr wrap="square" rtlCol="0">
            <a:spAutoFit/>
          </a:bodyPr>
          <a:lstStyle/>
          <a:p>
            <a:r>
              <a:rPr lang="en-IE" sz="1600" u="sng" dirty="0">
                <a:latin typeface="+mj-lt"/>
              </a:rPr>
              <a:t>(a) Example File: </a:t>
            </a:r>
            <a:r>
              <a:rPr lang="en-IE" sz="1600" dirty="0">
                <a:latin typeface="+mj-lt"/>
              </a:rPr>
              <a:t>define witch file will be used as example. By default is the first file.</a:t>
            </a:r>
          </a:p>
        </p:txBody>
      </p:sp>
      <p:sp>
        <p:nvSpPr>
          <p:cNvPr id="41" name="TextBox 40">
            <a:extLst>
              <a:ext uri="{FF2B5EF4-FFF2-40B4-BE49-F238E27FC236}">
                <a16:creationId xmlns:a16="http://schemas.microsoft.com/office/drawing/2014/main" id="{23ECB726-2E93-4199-B17F-5E2923607F24}"/>
              </a:ext>
            </a:extLst>
          </p:cNvPr>
          <p:cNvSpPr txBox="1"/>
          <p:nvPr/>
        </p:nvSpPr>
        <p:spPr>
          <a:xfrm>
            <a:off x="6658165" y="5638801"/>
            <a:ext cx="4972916" cy="338554"/>
          </a:xfrm>
          <a:prstGeom prst="rect">
            <a:avLst/>
          </a:prstGeom>
          <a:noFill/>
        </p:spPr>
        <p:txBody>
          <a:bodyPr wrap="square" rtlCol="0">
            <a:spAutoFit/>
          </a:bodyPr>
          <a:lstStyle/>
          <a:p>
            <a:r>
              <a:rPr lang="en-IE" sz="1600" u="sng" dirty="0">
                <a:latin typeface="+mj-lt"/>
              </a:rPr>
              <a:t>(b) Choose Object</a:t>
            </a:r>
            <a:r>
              <a:rPr lang="en-IE" sz="1600" dirty="0">
                <a:latin typeface="+mj-lt"/>
              </a:rPr>
              <a:t>: Table, worksheets, others.</a:t>
            </a:r>
          </a:p>
        </p:txBody>
      </p:sp>
      <p:sp>
        <p:nvSpPr>
          <p:cNvPr id="42" name="TextBox 41">
            <a:extLst>
              <a:ext uri="{FF2B5EF4-FFF2-40B4-BE49-F238E27FC236}">
                <a16:creationId xmlns:a16="http://schemas.microsoft.com/office/drawing/2014/main" id="{3A5B730F-75E2-4411-9D11-3A2A9D2FD225}"/>
              </a:ext>
            </a:extLst>
          </p:cNvPr>
          <p:cNvSpPr txBox="1"/>
          <p:nvPr/>
        </p:nvSpPr>
        <p:spPr>
          <a:xfrm>
            <a:off x="7653034" y="4586467"/>
            <a:ext cx="480411" cy="369332"/>
          </a:xfrm>
          <a:prstGeom prst="rect">
            <a:avLst/>
          </a:prstGeom>
          <a:noFill/>
        </p:spPr>
        <p:txBody>
          <a:bodyPr wrap="square" rtlCol="0">
            <a:spAutoFit/>
          </a:bodyPr>
          <a:lstStyle/>
          <a:p>
            <a:r>
              <a:rPr lang="en-IE" dirty="0">
                <a:solidFill>
                  <a:srgbClr val="FF0000"/>
                </a:solidFill>
              </a:rPr>
              <a:t>(c)</a:t>
            </a:r>
          </a:p>
        </p:txBody>
      </p:sp>
      <p:sp>
        <p:nvSpPr>
          <p:cNvPr id="43" name="Rectangle 42">
            <a:extLst>
              <a:ext uri="{FF2B5EF4-FFF2-40B4-BE49-F238E27FC236}">
                <a16:creationId xmlns:a16="http://schemas.microsoft.com/office/drawing/2014/main" id="{BE59585F-CFDB-4782-BF8D-D08621E55275}"/>
              </a:ext>
            </a:extLst>
          </p:cNvPr>
          <p:cNvSpPr/>
          <p:nvPr/>
        </p:nvSpPr>
        <p:spPr>
          <a:xfrm>
            <a:off x="6879438" y="4690310"/>
            <a:ext cx="792529" cy="17526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4" name="TextBox 43">
            <a:extLst>
              <a:ext uri="{FF2B5EF4-FFF2-40B4-BE49-F238E27FC236}">
                <a16:creationId xmlns:a16="http://schemas.microsoft.com/office/drawing/2014/main" id="{8ED7FA1D-7BFD-427D-BF1F-D78C54539FBD}"/>
              </a:ext>
            </a:extLst>
          </p:cNvPr>
          <p:cNvSpPr txBox="1"/>
          <p:nvPr/>
        </p:nvSpPr>
        <p:spPr>
          <a:xfrm>
            <a:off x="6658165" y="6047207"/>
            <a:ext cx="4478138" cy="338554"/>
          </a:xfrm>
          <a:prstGeom prst="rect">
            <a:avLst/>
          </a:prstGeom>
          <a:noFill/>
        </p:spPr>
        <p:txBody>
          <a:bodyPr wrap="square" rtlCol="0">
            <a:spAutoFit/>
          </a:bodyPr>
          <a:lstStyle/>
          <a:p>
            <a:r>
              <a:rPr lang="en-IE" sz="1600" u="sng" dirty="0">
                <a:latin typeface="+mj-lt"/>
              </a:rPr>
              <a:t>(c) Option to skip file with errors.</a:t>
            </a:r>
            <a:r>
              <a:rPr lang="en-IE" sz="1600" dirty="0">
                <a:latin typeface="+mj-lt"/>
              </a:rPr>
              <a:t> </a:t>
            </a:r>
          </a:p>
        </p:txBody>
      </p:sp>
    </p:spTree>
    <p:extLst>
      <p:ext uri="{BB962C8B-B14F-4D97-AF65-F5344CB8AC3E}">
        <p14:creationId xmlns:p14="http://schemas.microsoft.com/office/powerpoint/2010/main" val="278847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3D88-D418-421B-B797-D252DD8FC160}"/>
              </a:ext>
            </a:extLst>
          </p:cNvPr>
          <p:cNvSpPr>
            <a:spLocks noGrp="1"/>
          </p:cNvSpPr>
          <p:nvPr>
            <p:ph type="title"/>
          </p:nvPr>
        </p:nvSpPr>
        <p:spPr>
          <a:xfrm>
            <a:off x="615778" y="114129"/>
            <a:ext cx="10406449" cy="600075"/>
          </a:xfrm>
        </p:spPr>
        <p:txBody>
          <a:bodyPr/>
          <a:lstStyle/>
          <a:p>
            <a:r>
              <a:rPr lang="en-IE" sz="3100" dirty="0"/>
              <a:t>Connect to a Folder  - Video </a:t>
            </a:r>
          </a:p>
        </p:txBody>
      </p:sp>
      <p:cxnSp>
        <p:nvCxnSpPr>
          <p:cNvPr id="13" name="Straight Connector 12">
            <a:extLst>
              <a:ext uri="{FF2B5EF4-FFF2-40B4-BE49-F238E27FC236}">
                <a16:creationId xmlns:a16="http://schemas.microsoft.com/office/drawing/2014/main" id="{A775B3F2-B813-495F-B84D-3906AE2A6795}"/>
              </a:ext>
            </a:extLst>
          </p:cNvPr>
          <p:cNvCxnSpPr/>
          <p:nvPr/>
        </p:nvCxnSpPr>
        <p:spPr>
          <a:xfrm>
            <a:off x="615778" y="691978"/>
            <a:ext cx="1040644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Graphic 4" descr="Clapper board">
            <a:extLst>
              <a:ext uri="{FF2B5EF4-FFF2-40B4-BE49-F238E27FC236}">
                <a16:creationId xmlns:a16="http://schemas.microsoft.com/office/drawing/2014/main" id="{642A8186-5488-4908-8B42-36BC548E05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0052" y="114128"/>
            <a:ext cx="577849" cy="577849"/>
          </a:xfrm>
          <a:prstGeom prst="rect">
            <a:avLst/>
          </a:prstGeom>
        </p:spPr>
      </p:pic>
      <p:pic>
        <p:nvPicPr>
          <p:cNvPr id="6" name="Online Media 5">
            <a:hlinkClick r:id="" action="ppaction://media"/>
            <a:extLst>
              <a:ext uri="{FF2B5EF4-FFF2-40B4-BE49-F238E27FC236}">
                <a16:creationId xmlns:a16="http://schemas.microsoft.com/office/drawing/2014/main" id="{2CC90AD5-4CE1-4275-8161-33E42C216A1D}"/>
              </a:ext>
            </a:extLst>
          </p:cNvPr>
          <p:cNvPicPr>
            <a:picLocks noGrp="1" noRot="1" noChangeAspect="1"/>
          </p:cNvPicPr>
          <p:nvPr>
            <p:ph idx="1"/>
            <a:videoFile r:link="rId1"/>
          </p:nvPr>
        </p:nvPicPr>
        <p:blipFill>
          <a:blip r:embed="rId6">
            <a:extLst>
              <a:ext uri="{28A0092B-C50C-407E-A947-70E740481C1C}">
                <a14:useLocalDpi xmlns:a14="http://schemas.microsoft.com/office/drawing/2010/main" val="0"/>
              </a:ext>
            </a:extLst>
          </a:blip>
          <a:stretch>
            <a:fillRect/>
          </a:stretch>
        </p:blipFill>
        <p:spPr>
          <a:xfrm>
            <a:off x="1493648" y="1004965"/>
            <a:ext cx="8939283" cy="50283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6865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8056A020-50F7-4230-9264-025C1F26076B}"/>
              </a:ext>
            </a:extLst>
          </p:cNvPr>
          <p:cNvCxnSpPr/>
          <p:nvPr/>
        </p:nvCxnSpPr>
        <p:spPr>
          <a:xfrm>
            <a:off x="615778" y="691978"/>
            <a:ext cx="1040644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4" name="Data Connectors">
            <a:extLst>
              <a:ext uri="{FF2B5EF4-FFF2-40B4-BE49-F238E27FC236}">
                <a16:creationId xmlns:a16="http://schemas.microsoft.com/office/drawing/2014/main" id="{B655E842-DF8B-485B-8A5D-6098CA01EF64}"/>
              </a:ext>
            </a:extLst>
          </p:cNvPr>
          <p:cNvSpPr>
            <a:spLocks noGrp="1"/>
          </p:cNvSpPr>
          <p:nvPr>
            <p:ph type="title"/>
          </p:nvPr>
        </p:nvSpPr>
        <p:spPr>
          <a:xfrm>
            <a:off x="615778" y="278167"/>
            <a:ext cx="10245811" cy="442366"/>
          </a:xfrm>
        </p:spPr>
        <p:txBody>
          <a:bodyPr vert="horz" lIns="91440" tIns="45720" rIns="91440" bIns="45720" rtlCol="0" anchor="b">
            <a:noAutofit/>
          </a:bodyPr>
          <a:lstStyle/>
          <a:p>
            <a:r>
              <a:rPr lang="en-IE" sz="3100" dirty="0"/>
              <a:t>Combine Binary files</a:t>
            </a:r>
          </a:p>
        </p:txBody>
      </p:sp>
      <p:pic>
        <p:nvPicPr>
          <p:cNvPr id="28" name="Picture 27">
            <a:extLst>
              <a:ext uri="{FF2B5EF4-FFF2-40B4-BE49-F238E27FC236}">
                <a16:creationId xmlns:a16="http://schemas.microsoft.com/office/drawing/2014/main" id="{AAC0E140-9ED9-42F9-B34B-B4A05C8B902E}"/>
              </a:ext>
            </a:extLst>
          </p:cNvPr>
          <p:cNvPicPr>
            <a:picLocks noChangeAspect="1"/>
          </p:cNvPicPr>
          <p:nvPr/>
        </p:nvPicPr>
        <p:blipFill>
          <a:blip r:embed="rId3"/>
          <a:stretch>
            <a:fillRect/>
          </a:stretch>
        </p:blipFill>
        <p:spPr>
          <a:xfrm>
            <a:off x="760593" y="832167"/>
            <a:ext cx="10116818" cy="4373783"/>
          </a:xfrm>
          <a:prstGeom prst="rect">
            <a:avLst/>
          </a:prstGeom>
        </p:spPr>
      </p:pic>
      <p:sp>
        <p:nvSpPr>
          <p:cNvPr id="29" name="TextBox 28">
            <a:extLst>
              <a:ext uri="{FF2B5EF4-FFF2-40B4-BE49-F238E27FC236}">
                <a16:creationId xmlns:a16="http://schemas.microsoft.com/office/drawing/2014/main" id="{3EA01460-1B36-4E4E-9043-6BC1E3F2D406}"/>
              </a:ext>
            </a:extLst>
          </p:cNvPr>
          <p:cNvSpPr txBox="1"/>
          <p:nvPr/>
        </p:nvSpPr>
        <p:spPr>
          <a:xfrm>
            <a:off x="3082753" y="2420425"/>
            <a:ext cx="480411" cy="369332"/>
          </a:xfrm>
          <a:prstGeom prst="rect">
            <a:avLst/>
          </a:prstGeom>
          <a:noFill/>
        </p:spPr>
        <p:txBody>
          <a:bodyPr wrap="square" rtlCol="0">
            <a:spAutoFit/>
          </a:bodyPr>
          <a:lstStyle/>
          <a:p>
            <a:r>
              <a:rPr lang="en-IE" dirty="0">
                <a:solidFill>
                  <a:srgbClr val="FF0000"/>
                </a:solidFill>
              </a:rPr>
              <a:t>(a)</a:t>
            </a:r>
          </a:p>
        </p:txBody>
      </p:sp>
      <p:sp>
        <p:nvSpPr>
          <p:cNvPr id="30" name="TextBox 29">
            <a:extLst>
              <a:ext uri="{FF2B5EF4-FFF2-40B4-BE49-F238E27FC236}">
                <a16:creationId xmlns:a16="http://schemas.microsoft.com/office/drawing/2014/main" id="{FB031BEB-BA06-465D-9790-2C53EF46946D}"/>
              </a:ext>
            </a:extLst>
          </p:cNvPr>
          <p:cNvSpPr txBox="1"/>
          <p:nvPr/>
        </p:nvSpPr>
        <p:spPr>
          <a:xfrm>
            <a:off x="2720803" y="2605091"/>
            <a:ext cx="480411" cy="369332"/>
          </a:xfrm>
          <a:prstGeom prst="rect">
            <a:avLst/>
          </a:prstGeom>
          <a:noFill/>
        </p:spPr>
        <p:txBody>
          <a:bodyPr wrap="square" rtlCol="0">
            <a:spAutoFit/>
          </a:bodyPr>
          <a:lstStyle/>
          <a:p>
            <a:r>
              <a:rPr lang="en-IE" dirty="0">
                <a:solidFill>
                  <a:srgbClr val="FF0000"/>
                </a:solidFill>
              </a:rPr>
              <a:t>(b)</a:t>
            </a:r>
          </a:p>
        </p:txBody>
      </p:sp>
      <p:sp>
        <p:nvSpPr>
          <p:cNvPr id="33" name="TextBox 32">
            <a:extLst>
              <a:ext uri="{FF2B5EF4-FFF2-40B4-BE49-F238E27FC236}">
                <a16:creationId xmlns:a16="http://schemas.microsoft.com/office/drawing/2014/main" id="{5643E3BB-BA69-403F-9F0D-F9BB32387561}"/>
              </a:ext>
            </a:extLst>
          </p:cNvPr>
          <p:cNvSpPr txBox="1"/>
          <p:nvPr/>
        </p:nvSpPr>
        <p:spPr>
          <a:xfrm>
            <a:off x="1958803" y="2961164"/>
            <a:ext cx="480411" cy="369332"/>
          </a:xfrm>
          <a:prstGeom prst="rect">
            <a:avLst/>
          </a:prstGeom>
          <a:noFill/>
        </p:spPr>
        <p:txBody>
          <a:bodyPr wrap="square" rtlCol="0">
            <a:spAutoFit/>
          </a:bodyPr>
          <a:lstStyle/>
          <a:p>
            <a:r>
              <a:rPr lang="en-IE" dirty="0">
                <a:solidFill>
                  <a:srgbClr val="FF0000"/>
                </a:solidFill>
              </a:rPr>
              <a:t>(d)</a:t>
            </a:r>
          </a:p>
        </p:txBody>
      </p:sp>
      <p:sp>
        <p:nvSpPr>
          <p:cNvPr id="34" name="TextBox 33">
            <a:extLst>
              <a:ext uri="{FF2B5EF4-FFF2-40B4-BE49-F238E27FC236}">
                <a16:creationId xmlns:a16="http://schemas.microsoft.com/office/drawing/2014/main" id="{D1741AF2-24F5-478F-A660-284DE7987F88}"/>
              </a:ext>
            </a:extLst>
          </p:cNvPr>
          <p:cNvSpPr txBox="1"/>
          <p:nvPr/>
        </p:nvSpPr>
        <p:spPr>
          <a:xfrm>
            <a:off x="8635828" y="3330496"/>
            <a:ext cx="480411" cy="369332"/>
          </a:xfrm>
          <a:prstGeom prst="rect">
            <a:avLst/>
          </a:prstGeom>
          <a:noFill/>
        </p:spPr>
        <p:txBody>
          <a:bodyPr wrap="square" rtlCol="0">
            <a:spAutoFit/>
          </a:bodyPr>
          <a:lstStyle/>
          <a:p>
            <a:r>
              <a:rPr lang="en-IE" dirty="0">
                <a:solidFill>
                  <a:srgbClr val="FF0000"/>
                </a:solidFill>
              </a:rPr>
              <a:t>(c)</a:t>
            </a:r>
          </a:p>
        </p:txBody>
      </p:sp>
      <p:sp>
        <p:nvSpPr>
          <p:cNvPr id="45" name="TextBox 44">
            <a:extLst>
              <a:ext uri="{FF2B5EF4-FFF2-40B4-BE49-F238E27FC236}">
                <a16:creationId xmlns:a16="http://schemas.microsoft.com/office/drawing/2014/main" id="{980CE586-F2D3-42ED-AF2F-C07EF9F309F7}"/>
              </a:ext>
            </a:extLst>
          </p:cNvPr>
          <p:cNvSpPr txBox="1"/>
          <p:nvPr/>
        </p:nvSpPr>
        <p:spPr>
          <a:xfrm>
            <a:off x="775285" y="5346138"/>
            <a:ext cx="5095345" cy="1077218"/>
          </a:xfrm>
          <a:prstGeom prst="rect">
            <a:avLst/>
          </a:prstGeom>
          <a:noFill/>
        </p:spPr>
        <p:txBody>
          <a:bodyPr wrap="square" rtlCol="0">
            <a:spAutoFit/>
          </a:bodyPr>
          <a:lstStyle/>
          <a:p>
            <a:pPr marL="342900" indent="-342900">
              <a:buAutoNum type="alphaLcParenBoth"/>
            </a:pPr>
            <a:r>
              <a:rPr lang="en-IE" sz="1600" b="1" dirty="0">
                <a:latin typeface="+mj-lt"/>
              </a:rPr>
              <a:t>Example query  </a:t>
            </a:r>
          </a:p>
          <a:p>
            <a:pPr marL="342900" indent="-342900">
              <a:buAutoNum type="alphaLcParenBoth"/>
            </a:pPr>
            <a:r>
              <a:rPr lang="en-IE" sz="1600" b="1" dirty="0">
                <a:latin typeface="+mj-lt"/>
              </a:rPr>
              <a:t>Function query </a:t>
            </a:r>
          </a:p>
          <a:p>
            <a:pPr marL="342900" indent="-342900">
              <a:buAutoNum type="alphaLcParenBoth"/>
            </a:pPr>
            <a:r>
              <a:rPr lang="en-IE" sz="1600" b="1" dirty="0">
                <a:latin typeface="+mj-lt"/>
              </a:rPr>
              <a:t>Invoke of function query for the list of files on the folder</a:t>
            </a:r>
          </a:p>
          <a:p>
            <a:pPr marL="342900" indent="-342900">
              <a:buFontTx/>
              <a:buAutoNum type="alphaLcParenBoth"/>
            </a:pPr>
            <a:r>
              <a:rPr lang="en-IE" sz="1600" b="1" dirty="0"/>
              <a:t>Combined files result</a:t>
            </a:r>
            <a:r>
              <a:rPr lang="en-IE" sz="1600" b="1" dirty="0">
                <a:latin typeface="+mj-lt"/>
              </a:rPr>
              <a:t> </a:t>
            </a:r>
          </a:p>
        </p:txBody>
      </p:sp>
      <p:sp>
        <p:nvSpPr>
          <p:cNvPr id="2" name="TextBox 1">
            <a:extLst>
              <a:ext uri="{FF2B5EF4-FFF2-40B4-BE49-F238E27FC236}">
                <a16:creationId xmlns:a16="http://schemas.microsoft.com/office/drawing/2014/main" id="{6B955B6D-B390-49B8-AC32-47663733DFD7}"/>
              </a:ext>
            </a:extLst>
          </p:cNvPr>
          <p:cNvSpPr txBox="1"/>
          <p:nvPr/>
        </p:nvSpPr>
        <p:spPr>
          <a:xfrm>
            <a:off x="6188765" y="5379504"/>
            <a:ext cx="4943061" cy="1200329"/>
          </a:xfrm>
          <a:prstGeom prst="rect">
            <a:avLst/>
          </a:prstGeom>
          <a:noFill/>
        </p:spPr>
        <p:txBody>
          <a:bodyPr wrap="square" rtlCol="0">
            <a:spAutoFit/>
          </a:bodyPr>
          <a:lstStyle/>
          <a:p>
            <a:r>
              <a:rPr lang="en-IE" dirty="0"/>
              <a:t>Apply additional transformation or extraction steps directly to Example Query (a) and  any change are automatically reflected in the function query and so in final result as well.</a:t>
            </a:r>
          </a:p>
        </p:txBody>
      </p:sp>
    </p:spTree>
    <p:extLst>
      <p:ext uri="{BB962C8B-B14F-4D97-AF65-F5344CB8AC3E}">
        <p14:creationId xmlns:p14="http://schemas.microsoft.com/office/powerpoint/2010/main" val="357450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BD31AB81-A0D9-4152-8A17-1E497DF92FDF}"/>
              </a:ext>
            </a:extLst>
          </p:cNvPr>
          <p:cNvPicPr>
            <a:picLocks noChangeAspect="1"/>
          </p:cNvPicPr>
          <p:nvPr/>
        </p:nvPicPr>
        <p:blipFill>
          <a:blip r:embed="rId3"/>
          <a:stretch>
            <a:fillRect/>
          </a:stretch>
        </p:blipFill>
        <p:spPr>
          <a:xfrm>
            <a:off x="379594" y="4459600"/>
            <a:ext cx="4829706" cy="1819890"/>
          </a:xfrm>
          <a:prstGeom prst="rect">
            <a:avLst/>
          </a:prstGeom>
        </p:spPr>
      </p:pic>
      <p:pic>
        <p:nvPicPr>
          <p:cNvPr id="34" name="Picture 33">
            <a:extLst>
              <a:ext uri="{FF2B5EF4-FFF2-40B4-BE49-F238E27FC236}">
                <a16:creationId xmlns:a16="http://schemas.microsoft.com/office/drawing/2014/main" id="{ECEEEFC6-CCC0-45BF-A62F-E1D25ACBACC3}"/>
              </a:ext>
            </a:extLst>
          </p:cNvPr>
          <p:cNvPicPr>
            <a:picLocks noChangeAspect="1"/>
          </p:cNvPicPr>
          <p:nvPr/>
        </p:nvPicPr>
        <p:blipFill>
          <a:blip r:embed="rId4"/>
          <a:stretch>
            <a:fillRect/>
          </a:stretch>
        </p:blipFill>
        <p:spPr>
          <a:xfrm>
            <a:off x="379594" y="1851251"/>
            <a:ext cx="4829706" cy="2457540"/>
          </a:xfrm>
          <a:prstGeom prst="rect">
            <a:avLst/>
          </a:prstGeom>
        </p:spPr>
      </p:pic>
      <p:sp>
        <p:nvSpPr>
          <p:cNvPr id="74" name="Data Connectors">
            <a:extLst>
              <a:ext uri="{FF2B5EF4-FFF2-40B4-BE49-F238E27FC236}">
                <a16:creationId xmlns:a16="http://schemas.microsoft.com/office/drawing/2014/main" id="{B655E842-DF8B-485B-8A5D-6098CA01EF64}"/>
              </a:ext>
            </a:extLst>
          </p:cNvPr>
          <p:cNvSpPr>
            <a:spLocks noGrp="1"/>
          </p:cNvSpPr>
          <p:nvPr>
            <p:ph type="title"/>
          </p:nvPr>
        </p:nvSpPr>
        <p:spPr>
          <a:xfrm>
            <a:off x="615778" y="278167"/>
            <a:ext cx="10245811" cy="442366"/>
          </a:xfrm>
        </p:spPr>
        <p:txBody>
          <a:bodyPr vert="horz" lIns="91440" tIns="45720" rIns="91440" bIns="45720" rtlCol="0" anchor="b">
            <a:noAutofit/>
          </a:bodyPr>
          <a:lstStyle/>
          <a:p>
            <a:r>
              <a:rPr lang="en-IE" sz="3100" dirty="0"/>
              <a:t>Connect to a CSV/TXT</a:t>
            </a:r>
          </a:p>
        </p:txBody>
      </p:sp>
      <p:cxnSp>
        <p:nvCxnSpPr>
          <p:cNvPr id="11" name="Straight Connector 10">
            <a:extLst>
              <a:ext uri="{FF2B5EF4-FFF2-40B4-BE49-F238E27FC236}">
                <a16:creationId xmlns:a16="http://schemas.microsoft.com/office/drawing/2014/main" id="{6E158CBD-0F48-4088-A1AB-D79E0B0EC46D}"/>
              </a:ext>
            </a:extLst>
          </p:cNvPr>
          <p:cNvCxnSpPr>
            <a:cxnSpLocks/>
          </p:cNvCxnSpPr>
          <p:nvPr/>
        </p:nvCxnSpPr>
        <p:spPr>
          <a:xfrm>
            <a:off x="615778" y="691978"/>
            <a:ext cx="1083532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6F1273-4425-45A4-A606-AB2F210A032E}"/>
              </a:ext>
            </a:extLst>
          </p:cNvPr>
          <p:cNvSpPr txBox="1"/>
          <p:nvPr/>
        </p:nvSpPr>
        <p:spPr>
          <a:xfrm>
            <a:off x="1285174" y="3418032"/>
            <a:ext cx="3083625" cy="369332"/>
          </a:xfrm>
          <a:prstGeom prst="rect">
            <a:avLst/>
          </a:prstGeom>
          <a:solidFill>
            <a:schemeClr val="bg1"/>
          </a:solidFill>
        </p:spPr>
        <p:txBody>
          <a:bodyPr wrap="square" rtlCol="0">
            <a:spAutoFit/>
          </a:bodyPr>
          <a:lstStyle/>
          <a:p>
            <a:r>
              <a:rPr lang="en-IE" dirty="0">
                <a:solidFill>
                  <a:schemeClr val="accent6"/>
                </a:solidFill>
              </a:rPr>
              <a:t>Data we want to keep and load</a:t>
            </a:r>
          </a:p>
        </p:txBody>
      </p:sp>
      <p:sp>
        <p:nvSpPr>
          <p:cNvPr id="18" name="TextBox 17">
            <a:extLst>
              <a:ext uri="{FF2B5EF4-FFF2-40B4-BE49-F238E27FC236}">
                <a16:creationId xmlns:a16="http://schemas.microsoft.com/office/drawing/2014/main" id="{32CC2C6F-975B-4169-858F-FD4EC3034BB1}"/>
              </a:ext>
            </a:extLst>
          </p:cNvPr>
          <p:cNvSpPr txBox="1"/>
          <p:nvPr/>
        </p:nvSpPr>
        <p:spPr>
          <a:xfrm>
            <a:off x="1285174" y="5059647"/>
            <a:ext cx="2811223" cy="369332"/>
          </a:xfrm>
          <a:prstGeom prst="rect">
            <a:avLst/>
          </a:prstGeom>
          <a:solidFill>
            <a:schemeClr val="bg1"/>
          </a:solidFill>
        </p:spPr>
        <p:txBody>
          <a:bodyPr wrap="square" rtlCol="0">
            <a:spAutoFit/>
          </a:bodyPr>
          <a:lstStyle/>
          <a:p>
            <a:r>
              <a:rPr lang="en-IE" dirty="0">
                <a:solidFill>
                  <a:srgbClr val="FF0000"/>
                </a:solidFill>
              </a:rPr>
              <a:t>First 8 rows to be removed</a:t>
            </a:r>
          </a:p>
        </p:txBody>
      </p:sp>
      <p:sp>
        <p:nvSpPr>
          <p:cNvPr id="21" name="TextBox 20">
            <a:extLst>
              <a:ext uri="{FF2B5EF4-FFF2-40B4-BE49-F238E27FC236}">
                <a16:creationId xmlns:a16="http://schemas.microsoft.com/office/drawing/2014/main" id="{0749A4CC-1561-48FE-8645-47A08D8A84C8}"/>
              </a:ext>
            </a:extLst>
          </p:cNvPr>
          <p:cNvSpPr txBox="1"/>
          <p:nvPr/>
        </p:nvSpPr>
        <p:spPr>
          <a:xfrm>
            <a:off x="5380404" y="1044829"/>
            <a:ext cx="5206168" cy="382092"/>
          </a:xfrm>
          <a:prstGeom prst="rect">
            <a:avLst/>
          </a:prstGeom>
          <a:solidFill>
            <a:schemeClr val="bg1">
              <a:lumMod val="95000"/>
            </a:schemeClr>
          </a:solidFill>
        </p:spPr>
        <p:txBody>
          <a:bodyPr wrap="square" rtlCol="0">
            <a:spAutoFit/>
          </a:bodyPr>
          <a:lstStyle>
            <a:defPPr>
              <a:defRPr lang="en-US"/>
            </a:defPPr>
            <a:lvl1pPr marL="285750" indent="-285750">
              <a:lnSpc>
                <a:spcPct val="150000"/>
              </a:lnSpc>
              <a:buFont typeface="Arial" panose="020B0604020202020204" pitchFamily="34" charset="0"/>
              <a:buChar char="•"/>
            </a:lvl1pPr>
          </a:lstStyle>
          <a:p>
            <a:pPr marL="0" indent="0">
              <a:buNone/>
            </a:pPr>
            <a:r>
              <a:rPr lang="en-IE" sz="1400" dirty="0"/>
              <a:t>1 - Select  Home &gt; Reduce Rows &gt; Remove Rows &gt; </a:t>
            </a:r>
            <a:r>
              <a:rPr lang="en-IE" sz="1400" b="1" dirty="0"/>
              <a:t>Remove Top Rows</a:t>
            </a:r>
          </a:p>
        </p:txBody>
      </p:sp>
      <p:sp>
        <p:nvSpPr>
          <p:cNvPr id="24" name="TextBox 23">
            <a:extLst>
              <a:ext uri="{FF2B5EF4-FFF2-40B4-BE49-F238E27FC236}">
                <a16:creationId xmlns:a16="http://schemas.microsoft.com/office/drawing/2014/main" id="{DC1C504E-D402-4F02-BB7D-2B02A6837367}"/>
              </a:ext>
            </a:extLst>
          </p:cNvPr>
          <p:cNvSpPr txBox="1"/>
          <p:nvPr/>
        </p:nvSpPr>
        <p:spPr>
          <a:xfrm>
            <a:off x="7721514" y="1751616"/>
            <a:ext cx="3452401" cy="382092"/>
          </a:xfrm>
          <a:prstGeom prst="rect">
            <a:avLst/>
          </a:prstGeom>
          <a:solidFill>
            <a:schemeClr val="bg1">
              <a:lumMod val="95000"/>
            </a:schemeClr>
          </a:solidFill>
        </p:spPr>
        <p:txBody>
          <a:bodyPr wrap="square" rtlCol="0">
            <a:spAutoFit/>
          </a:bodyPr>
          <a:lstStyle>
            <a:defPPr>
              <a:defRPr lang="en-US"/>
            </a:defPPr>
            <a:lvl1pPr marL="285750" indent="-285750">
              <a:lnSpc>
                <a:spcPct val="150000"/>
              </a:lnSpc>
              <a:buFont typeface="Arial" panose="020B0604020202020204" pitchFamily="34" charset="0"/>
              <a:buChar char="•"/>
            </a:lvl1pPr>
          </a:lstStyle>
          <a:p>
            <a:pPr marL="0" indent="0">
              <a:buNone/>
            </a:pPr>
            <a:r>
              <a:rPr lang="en-IE" sz="1400" dirty="0"/>
              <a:t>2 - Specify </a:t>
            </a:r>
            <a:r>
              <a:rPr lang="en-IE" sz="1400" b="1" dirty="0"/>
              <a:t>number of rows</a:t>
            </a:r>
            <a:r>
              <a:rPr lang="en-IE" sz="1400" dirty="0"/>
              <a:t> to be removed</a:t>
            </a:r>
            <a:endParaRPr lang="en-IE" sz="1400" b="1" dirty="0"/>
          </a:p>
        </p:txBody>
      </p:sp>
      <p:sp>
        <p:nvSpPr>
          <p:cNvPr id="26" name="TextBox 25">
            <a:extLst>
              <a:ext uri="{FF2B5EF4-FFF2-40B4-BE49-F238E27FC236}">
                <a16:creationId xmlns:a16="http://schemas.microsoft.com/office/drawing/2014/main" id="{3A7FC9F2-1095-4F82-8E70-A055B12A972D}"/>
              </a:ext>
            </a:extLst>
          </p:cNvPr>
          <p:cNvSpPr txBox="1"/>
          <p:nvPr/>
        </p:nvSpPr>
        <p:spPr>
          <a:xfrm>
            <a:off x="5380404" y="4308791"/>
            <a:ext cx="4067310" cy="382092"/>
          </a:xfrm>
          <a:prstGeom prst="rect">
            <a:avLst/>
          </a:prstGeom>
          <a:solidFill>
            <a:schemeClr val="bg1">
              <a:lumMod val="95000"/>
            </a:schemeClr>
          </a:solidFill>
        </p:spPr>
        <p:txBody>
          <a:bodyPr wrap="square" rtlCol="0">
            <a:spAutoFit/>
          </a:bodyPr>
          <a:lstStyle>
            <a:defPPr>
              <a:defRPr lang="en-US"/>
            </a:defPPr>
            <a:lvl1pPr marL="285750" indent="-285750">
              <a:lnSpc>
                <a:spcPct val="150000"/>
              </a:lnSpc>
              <a:buFont typeface="Arial" panose="020B0604020202020204" pitchFamily="34" charset="0"/>
              <a:buChar char="•"/>
            </a:lvl1pPr>
          </a:lstStyle>
          <a:p>
            <a:pPr marL="0" indent="0">
              <a:buNone/>
            </a:pPr>
            <a:r>
              <a:rPr lang="en-IE" sz="1400" dirty="0"/>
              <a:t>3 - Home &gt; Transform &gt;  </a:t>
            </a:r>
            <a:r>
              <a:rPr lang="en-IE" sz="1400" b="1" dirty="0"/>
              <a:t>Use First Row as Headers</a:t>
            </a:r>
          </a:p>
        </p:txBody>
      </p:sp>
      <p:pic>
        <p:nvPicPr>
          <p:cNvPr id="23" name="Picture 22">
            <a:extLst>
              <a:ext uri="{FF2B5EF4-FFF2-40B4-BE49-F238E27FC236}">
                <a16:creationId xmlns:a16="http://schemas.microsoft.com/office/drawing/2014/main" id="{EF1C4860-54CB-43EF-8DD1-353B0AF6A06B}"/>
              </a:ext>
            </a:extLst>
          </p:cNvPr>
          <p:cNvPicPr>
            <a:picLocks noChangeAspect="1"/>
          </p:cNvPicPr>
          <p:nvPr/>
        </p:nvPicPr>
        <p:blipFill>
          <a:blip r:embed="rId5"/>
          <a:stretch>
            <a:fillRect/>
          </a:stretch>
        </p:blipFill>
        <p:spPr>
          <a:xfrm>
            <a:off x="5380404" y="1564191"/>
            <a:ext cx="1902080" cy="1719035"/>
          </a:xfrm>
          <a:prstGeom prst="rect">
            <a:avLst/>
          </a:prstGeom>
        </p:spPr>
      </p:pic>
      <p:pic>
        <p:nvPicPr>
          <p:cNvPr id="2060" name="Picture 12" descr="x &#10;Remove Top Rows &#10;Specify how many rows to remove from the top. &#10;Number of rows &#10;Cancel ">
            <a:extLst>
              <a:ext uri="{FF2B5EF4-FFF2-40B4-BE49-F238E27FC236}">
                <a16:creationId xmlns:a16="http://schemas.microsoft.com/office/drawing/2014/main" id="{674ABDBA-9A28-4130-86B1-FDF9997752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1514" y="2281716"/>
            <a:ext cx="3452401" cy="108559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A5055250-1AC7-4285-8B26-95971B62CA29}"/>
              </a:ext>
            </a:extLst>
          </p:cNvPr>
          <p:cNvPicPr>
            <a:picLocks noChangeAspect="1"/>
          </p:cNvPicPr>
          <p:nvPr/>
        </p:nvPicPr>
        <p:blipFill rotWithShape="1">
          <a:blip r:embed="rId7"/>
          <a:srcRect b="48540"/>
          <a:stretch/>
        </p:blipFill>
        <p:spPr>
          <a:xfrm>
            <a:off x="5380405" y="3527629"/>
            <a:ext cx="6070697" cy="604045"/>
          </a:xfrm>
          <a:prstGeom prst="rect">
            <a:avLst/>
          </a:prstGeom>
        </p:spPr>
      </p:pic>
      <p:pic>
        <p:nvPicPr>
          <p:cNvPr id="28" name="Picture 27">
            <a:extLst>
              <a:ext uri="{FF2B5EF4-FFF2-40B4-BE49-F238E27FC236}">
                <a16:creationId xmlns:a16="http://schemas.microsoft.com/office/drawing/2014/main" id="{165C5AD0-3297-43D5-9E49-6FDF79035B39}"/>
              </a:ext>
            </a:extLst>
          </p:cNvPr>
          <p:cNvPicPr>
            <a:picLocks noChangeAspect="1"/>
          </p:cNvPicPr>
          <p:nvPr/>
        </p:nvPicPr>
        <p:blipFill rotWithShape="1">
          <a:blip r:embed="rId8"/>
          <a:srcRect l="33810"/>
          <a:stretch/>
        </p:blipFill>
        <p:spPr>
          <a:xfrm>
            <a:off x="9566031" y="4256328"/>
            <a:ext cx="1885071" cy="1000125"/>
          </a:xfrm>
          <a:prstGeom prst="rect">
            <a:avLst/>
          </a:prstGeom>
        </p:spPr>
      </p:pic>
      <p:pic>
        <p:nvPicPr>
          <p:cNvPr id="30" name="Picture 29">
            <a:extLst>
              <a:ext uri="{FF2B5EF4-FFF2-40B4-BE49-F238E27FC236}">
                <a16:creationId xmlns:a16="http://schemas.microsoft.com/office/drawing/2014/main" id="{541BBE64-529B-49D5-98E9-2A77F4601463}"/>
              </a:ext>
            </a:extLst>
          </p:cNvPr>
          <p:cNvPicPr>
            <a:picLocks noChangeAspect="1"/>
          </p:cNvPicPr>
          <p:nvPr/>
        </p:nvPicPr>
        <p:blipFill>
          <a:blip r:embed="rId9"/>
          <a:stretch>
            <a:fillRect/>
          </a:stretch>
        </p:blipFill>
        <p:spPr>
          <a:xfrm>
            <a:off x="5380404" y="5552469"/>
            <a:ext cx="6089455" cy="635662"/>
          </a:xfrm>
          <a:prstGeom prst="rect">
            <a:avLst/>
          </a:prstGeom>
          <a:ln w="28575">
            <a:solidFill>
              <a:schemeClr val="accent6"/>
            </a:solidFill>
          </a:ln>
        </p:spPr>
      </p:pic>
      <p:sp>
        <p:nvSpPr>
          <p:cNvPr id="31" name="TextBox 30">
            <a:extLst>
              <a:ext uri="{FF2B5EF4-FFF2-40B4-BE49-F238E27FC236}">
                <a16:creationId xmlns:a16="http://schemas.microsoft.com/office/drawing/2014/main" id="{6A98B579-E4CE-4572-89DA-B2341DEED0F5}"/>
              </a:ext>
            </a:extLst>
          </p:cNvPr>
          <p:cNvSpPr txBox="1"/>
          <p:nvPr/>
        </p:nvSpPr>
        <p:spPr>
          <a:xfrm>
            <a:off x="379594" y="1044830"/>
            <a:ext cx="4829706" cy="655612"/>
          </a:xfrm>
          <a:prstGeom prst="rect">
            <a:avLst/>
          </a:prstGeom>
          <a:noFill/>
        </p:spPr>
        <p:txBody>
          <a:bodyPr wrap="square" rtlCol="0">
            <a:spAutoFit/>
          </a:bodyPr>
          <a:lstStyle/>
          <a:p>
            <a:r>
              <a:rPr lang="en-GB" dirty="0"/>
              <a:t>When data source includes information that is irrelevant for the analysis we must remove it</a:t>
            </a:r>
            <a:endParaRPr lang="en-IE" dirty="0"/>
          </a:p>
        </p:txBody>
      </p:sp>
      <p:sp>
        <p:nvSpPr>
          <p:cNvPr id="8" name="TextBox 7">
            <a:extLst>
              <a:ext uri="{FF2B5EF4-FFF2-40B4-BE49-F238E27FC236}">
                <a16:creationId xmlns:a16="http://schemas.microsoft.com/office/drawing/2014/main" id="{DEEA304C-5624-44CE-829C-60F2CF916DB1}"/>
              </a:ext>
            </a:extLst>
          </p:cNvPr>
          <p:cNvSpPr txBox="1"/>
          <p:nvPr/>
        </p:nvSpPr>
        <p:spPr>
          <a:xfrm>
            <a:off x="1439919" y="2646494"/>
            <a:ext cx="2552701" cy="369332"/>
          </a:xfrm>
          <a:prstGeom prst="rect">
            <a:avLst/>
          </a:prstGeom>
          <a:solidFill>
            <a:schemeClr val="bg1"/>
          </a:solidFill>
        </p:spPr>
        <p:txBody>
          <a:bodyPr wrap="square" rtlCol="0">
            <a:spAutoFit/>
          </a:bodyPr>
          <a:lstStyle/>
          <a:p>
            <a:r>
              <a:rPr lang="en-IE" dirty="0">
                <a:solidFill>
                  <a:srgbClr val="FF0000"/>
                </a:solidFill>
              </a:rPr>
              <a:t>Rows we want to remove</a:t>
            </a:r>
          </a:p>
        </p:txBody>
      </p:sp>
    </p:spTree>
    <p:extLst>
      <p:ext uri="{BB962C8B-B14F-4D97-AF65-F5344CB8AC3E}">
        <p14:creationId xmlns:p14="http://schemas.microsoft.com/office/powerpoint/2010/main" val="242381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FB02-101D-41BE-891A-85028FFD29A1}"/>
              </a:ext>
            </a:extLst>
          </p:cNvPr>
          <p:cNvSpPr>
            <a:spLocks noGrp="1"/>
          </p:cNvSpPr>
          <p:nvPr>
            <p:ph type="title"/>
          </p:nvPr>
        </p:nvSpPr>
        <p:spPr>
          <a:xfrm>
            <a:off x="615778" y="155061"/>
            <a:ext cx="10515600" cy="598702"/>
          </a:xfrm>
        </p:spPr>
        <p:txBody>
          <a:bodyPr>
            <a:noAutofit/>
          </a:bodyPr>
          <a:lstStyle/>
          <a:p>
            <a:r>
              <a:rPr lang="en-IE" sz="3100" dirty="0"/>
              <a:t>Connect to a CSV/TXT - Video</a:t>
            </a:r>
          </a:p>
        </p:txBody>
      </p:sp>
      <p:cxnSp>
        <p:nvCxnSpPr>
          <p:cNvPr id="5" name="Straight Connector 4">
            <a:extLst>
              <a:ext uri="{FF2B5EF4-FFF2-40B4-BE49-F238E27FC236}">
                <a16:creationId xmlns:a16="http://schemas.microsoft.com/office/drawing/2014/main" id="{F8CDA875-CC62-4A67-A0F3-8D3721B39558}"/>
              </a:ext>
            </a:extLst>
          </p:cNvPr>
          <p:cNvCxnSpPr/>
          <p:nvPr/>
        </p:nvCxnSpPr>
        <p:spPr>
          <a:xfrm>
            <a:off x="615778" y="667264"/>
            <a:ext cx="1040644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Clapper board">
            <a:extLst>
              <a:ext uri="{FF2B5EF4-FFF2-40B4-BE49-F238E27FC236}">
                <a16:creationId xmlns:a16="http://schemas.microsoft.com/office/drawing/2014/main" id="{C980E90E-D6FB-450E-80B1-BAEA1CBD6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0052" y="114128"/>
            <a:ext cx="577849" cy="577849"/>
          </a:xfrm>
          <a:prstGeom prst="rect">
            <a:avLst/>
          </a:prstGeom>
        </p:spPr>
      </p:pic>
      <p:pic>
        <p:nvPicPr>
          <p:cNvPr id="12" name="Online Media 11">
            <a:hlinkClick r:id="" action="ppaction://media"/>
            <a:extLst>
              <a:ext uri="{FF2B5EF4-FFF2-40B4-BE49-F238E27FC236}">
                <a16:creationId xmlns:a16="http://schemas.microsoft.com/office/drawing/2014/main" id="{D4E9C011-351D-4BB8-87B9-73FC3CB2EB63}"/>
              </a:ext>
            </a:extLst>
          </p:cNvPr>
          <p:cNvPicPr>
            <a:picLocks noGrp="1" noRot="1" noChangeAspect="1"/>
          </p:cNvPicPr>
          <p:nvPr>
            <p:ph idx="1"/>
            <a:videoFile r:link="rId1"/>
          </p:nvPr>
        </p:nvPicPr>
        <p:blipFill>
          <a:blip r:embed="rId6">
            <a:extLst>
              <a:ext uri="{28A0092B-C50C-407E-A947-70E740481C1C}">
                <a14:useLocalDpi xmlns:a14="http://schemas.microsoft.com/office/drawing/2010/main" val="0"/>
              </a:ext>
            </a:extLst>
          </a:blip>
          <a:stretch>
            <a:fillRect/>
          </a:stretch>
        </p:blipFill>
        <p:spPr>
          <a:xfrm>
            <a:off x="1455761" y="1179468"/>
            <a:ext cx="9280477" cy="5220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786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BD1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125A8BF-EAF5-42D2-8AF3-E2332430A712}"/>
              </a:ext>
            </a:extLst>
          </p:cNvPr>
          <p:cNvSpPr txBox="1"/>
          <p:nvPr/>
        </p:nvSpPr>
        <p:spPr>
          <a:xfrm>
            <a:off x="470559" y="397561"/>
            <a:ext cx="11233761" cy="5947782"/>
          </a:xfrm>
          <a:prstGeom prst="rect">
            <a:avLst/>
          </a:prstGeom>
          <a:noFill/>
          <a:ln>
            <a:solidFill>
              <a:schemeClr val="bg1"/>
            </a:solidFill>
          </a:ln>
        </p:spPr>
        <p:txBody>
          <a:bodyPr wrap="square" rtlCol="0">
            <a:spAutoFit/>
          </a:bodyPr>
          <a:lstStyle/>
          <a:p>
            <a:r>
              <a:rPr lang="en-IE" sz="6600" dirty="0">
                <a:solidFill>
                  <a:schemeClr val="bg2">
                    <a:lumMod val="25000"/>
                  </a:schemeClr>
                </a:solidFill>
                <a:latin typeface="Segoe UI Semibold" panose="020B0702040204020203" pitchFamily="34" charset="0"/>
                <a:ea typeface="+mj-ea"/>
                <a:cs typeface="Segoe UI Semibold" panose="020B0702040204020203" pitchFamily="34" charset="0"/>
              </a:rPr>
              <a:t>Thank You.</a:t>
            </a:r>
          </a:p>
          <a:p>
            <a:endParaRPr lang="en-IE" sz="4000" dirty="0">
              <a:solidFill>
                <a:schemeClr val="bg2">
                  <a:lumMod val="25000"/>
                </a:schemeClr>
              </a:solidFill>
              <a:latin typeface="Segoe UI Semibold" panose="020B0702040204020203" pitchFamily="34" charset="0"/>
              <a:ea typeface="+mj-ea"/>
              <a:cs typeface="Segoe UI Semibold" panose="020B0702040204020203" pitchFamily="34" charset="0"/>
            </a:endParaRPr>
          </a:p>
          <a:p>
            <a:r>
              <a:rPr lang="en-IE" sz="5400" dirty="0">
                <a:solidFill>
                  <a:schemeClr val="bg2">
                    <a:lumMod val="25000"/>
                  </a:schemeClr>
                </a:solidFill>
                <a:latin typeface="Segoe UI Semibold" panose="020B0702040204020203" pitchFamily="34" charset="0"/>
                <a:ea typeface="+mj-ea"/>
                <a:cs typeface="Segoe UI Semibold" panose="020B0702040204020203" pitchFamily="34" charset="0"/>
              </a:rPr>
              <a:t>If you want to know more about me please visit </a:t>
            </a:r>
            <a:r>
              <a:rPr lang="en-IE" sz="5400" b="1" dirty="0">
                <a:solidFill>
                  <a:schemeClr val="bg2">
                    <a:lumMod val="25000"/>
                  </a:schemeClr>
                </a:solidFill>
                <a:latin typeface="Segoe UI Semibold" panose="020B0702040204020203" pitchFamily="34" charset="0"/>
                <a:ea typeface="+mj-ea"/>
                <a:cs typeface="Segoe UI Semibold" panose="020B0702040204020203" pitchFamily="34" charset="0"/>
                <a:hlinkClick r:id="rId3"/>
              </a:rPr>
              <a:t>bordalos.com </a:t>
            </a:r>
            <a:endParaRPr lang="en-IE" sz="5400" b="1" dirty="0">
              <a:solidFill>
                <a:schemeClr val="bg2">
                  <a:lumMod val="25000"/>
                </a:schemeClr>
              </a:solidFill>
              <a:latin typeface="Segoe UI Semibold" panose="020B0702040204020203" pitchFamily="34" charset="0"/>
              <a:ea typeface="+mj-ea"/>
              <a:cs typeface="Segoe UI Semibold" panose="020B0702040204020203" pitchFamily="34" charset="0"/>
            </a:endParaRPr>
          </a:p>
          <a:p>
            <a:endParaRPr lang="en-IE" sz="5400" dirty="0">
              <a:solidFill>
                <a:schemeClr val="bg2">
                  <a:lumMod val="25000"/>
                </a:schemeClr>
              </a:solidFill>
              <a:latin typeface="Segoe UI Semibold" panose="020B0702040204020203" pitchFamily="34" charset="0"/>
              <a:ea typeface="+mj-ea"/>
              <a:cs typeface="Segoe UI Semibold" panose="020B0702040204020203" pitchFamily="34" charset="0"/>
            </a:endParaRPr>
          </a:p>
          <a:p>
            <a:r>
              <a:rPr lang="en-IE" sz="5400" dirty="0">
                <a:solidFill>
                  <a:schemeClr val="bg2">
                    <a:lumMod val="25000"/>
                  </a:schemeClr>
                </a:solidFill>
                <a:latin typeface="Segoe UI Semibold" panose="020B0702040204020203" pitchFamily="34" charset="0"/>
                <a:ea typeface="+mj-ea"/>
                <a:cs typeface="Segoe UI Semibold" panose="020B0702040204020203" pitchFamily="34" charset="0"/>
              </a:rPr>
              <a:t>For any inquires please email:</a:t>
            </a:r>
          </a:p>
          <a:p>
            <a:r>
              <a:rPr lang="en-IE" sz="4800" dirty="0">
                <a:solidFill>
                  <a:schemeClr val="bg2">
                    <a:lumMod val="25000"/>
                  </a:schemeClr>
                </a:solidFill>
                <a:latin typeface="Segoe UI Semibold" panose="020B0702040204020203" pitchFamily="34" charset="0"/>
                <a:ea typeface="+mj-ea"/>
                <a:cs typeface="Segoe UI Semibold" panose="020B0702040204020203" pitchFamily="34" charset="0"/>
                <a:hlinkClick r:id="rId4"/>
              </a:rPr>
              <a:t>jose.almeida@bordalos.com</a:t>
            </a:r>
            <a:endParaRPr lang="en-IE" sz="4800" dirty="0">
              <a:solidFill>
                <a:schemeClr val="bg2">
                  <a:lumMod val="25000"/>
                </a:schemeClr>
              </a:solidFill>
              <a:latin typeface="Segoe UI Semibold" panose="020B0702040204020203" pitchFamily="34" charset="0"/>
              <a:ea typeface="+mj-ea"/>
              <a:cs typeface="Segoe UI Semibold" panose="020B0702040204020203" pitchFamily="34" charset="0"/>
            </a:endParaRPr>
          </a:p>
          <a:p>
            <a:endParaRPr lang="en-IE" sz="105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22831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633</Words>
  <Application>Microsoft Office PowerPoint</Application>
  <PresentationFormat>Widescreen</PresentationFormat>
  <Paragraphs>73</Paragraphs>
  <Slides>8</Slides>
  <Notes>7</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Segoe UI Black</vt:lpstr>
      <vt:lpstr>Segoe UI Semibold</vt:lpstr>
      <vt:lpstr>Segoe UI Semilight</vt:lpstr>
      <vt:lpstr>Office Theme</vt:lpstr>
      <vt:lpstr>Jose Almeida, BI Consultant </vt:lpstr>
      <vt:lpstr>Connect to a Folder</vt:lpstr>
      <vt:lpstr>Connect to a Folder -  Edit, Filter and Options</vt:lpstr>
      <vt:lpstr>Connect to a Folder  - Video </vt:lpstr>
      <vt:lpstr>Combine Binary files</vt:lpstr>
      <vt:lpstr>Connect to a CSV/TXT</vt:lpstr>
      <vt:lpstr>Connect to a CSV/TXT - Video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Almeida</dc:creator>
  <cp:lastModifiedBy>Jose Almeida</cp:lastModifiedBy>
  <cp:revision>2</cp:revision>
  <dcterms:created xsi:type="dcterms:W3CDTF">2018-08-06T18:55:48Z</dcterms:created>
  <dcterms:modified xsi:type="dcterms:W3CDTF">2018-08-06T23:32:05Z</dcterms:modified>
</cp:coreProperties>
</file>