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87" r:id="rId5"/>
    <p:sldMasterId id="2147484070" r:id="rId6"/>
  </p:sldMasterIdLst>
  <p:notesMasterIdLst>
    <p:notesMasterId r:id="rId14"/>
  </p:notesMasterIdLst>
  <p:handoutMasterIdLst>
    <p:handoutMasterId r:id="rId15"/>
  </p:handoutMasterIdLst>
  <p:sldIdLst>
    <p:sldId id="8825" r:id="rId7"/>
    <p:sldId id="521" r:id="rId8"/>
    <p:sldId id="380" r:id="rId9"/>
    <p:sldId id="343" r:id="rId10"/>
    <p:sldId id="350" r:id="rId11"/>
    <p:sldId id="435" r:id="rId12"/>
    <p:sldId id="8861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8D8C9-5CE6-414B-8C34-6E2F6433C6CA}" v="17" dt="2019-11-08T17:04:09.86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40" autoAdjust="0"/>
  </p:normalViewPr>
  <p:slideViewPr>
    <p:cSldViewPr snapToGrid="0">
      <p:cViewPr varScale="1">
        <p:scale>
          <a:sx n="90" d="100"/>
          <a:sy n="90" d="100"/>
        </p:scale>
        <p:origin x="1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2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6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4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810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7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14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2018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25630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77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31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010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1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2125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10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22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4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3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8433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23" r:id="rId2"/>
    <p:sldLayoutId id="2147483919" r:id="rId3"/>
    <p:sldLayoutId id="2147483920" r:id="rId4"/>
    <p:sldLayoutId id="2147483922" r:id="rId5"/>
    <p:sldLayoutId id="2147483928" r:id="rId6"/>
    <p:sldLayoutId id="2147483894" r:id="rId7"/>
    <p:sldLayoutId id="2147483895" r:id="rId8"/>
    <p:sldLayoutId id="2147483876" r:id="rId9"/>
    <p:sldLayoutId id="2147483930" r:id="rId10"/>
    <p:sldLayoutId id="2147483924" r:id="rId11"/>
    <p:sldLayoutId id="2147483929" r:id="rId12"/>
    <p:sldLayoutId id="2147483925" r:id="rId13"/>
    <p:sldLayoutId id="2147483927" r:id="rId14"/>
    <p:sldLayoutId id="2147483965" r:id="rId15"/>
    <p:sldLayoutId id="2147483989" r:id="rId16"/>
    <p:sldLayoutId id="21474840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2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What to govern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your organisation’s current state of BI?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technologies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257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33718">
        <p:fade/>
      </p:transition>
    </mc:Choice>
    <mc:Fallback xmlns="">
      <p:transition spd="med" advTm="3371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F2367-B799-498D-85FA-A7842ED03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21" y="3178513"/>
            <a:ext cx="11587037" cy="34938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Consolidate BI Tooling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Self-Service BI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Live Dashboards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organizational goals do you want to achieve with the roll out of Power BI?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088">
        <p:fade/>
      </p:transition>
    </mc:Choice>
    <mc:Fallback xmlns="">
      <p:transition spd="med" advTm="3308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itle 2"/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Power BI</a:t>
            </a:r>
          </a:p>
          <a:p>
            <a:r>
              <a:rPr lang="en-US" dirty="0"/>
              <a:t>Governance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154963" y="806456"/>
            <a:ext cx="5315119" cy="524508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Administration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Tenant Settings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Roles and Responsibilities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Gateways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standards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Sharing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and Reporting consistency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Published source data and business data models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3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714">
        <p:fade/>
      </p:transition>
    </mc:Choice>
    <mc:Fallback xmlns="">
      <p:transition spd="med" advTm="130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484680" y="363828"/>
            <a:ext cx="5132928" cy="6130344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lvl="0">
              <a:lnSpc>
                <a:spcPct val="30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ones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Catalog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Quality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1BD065-0BE9-4399-A874-2B756AD2AD58}"/>
              </a:ext>
            </a:extLst>
          </p:cNvPr>
          <p:cNvGrpSpPr/>
          <p:nvPr/>
        </p:nvGrpSpPr>
        <p:grpSpPr>
          <a:xfrm>
            <a:off x="5712571" y="884154"/>
            <a:ext cx="409870" cy="412073"/>
            <a:chOff x="6107113" y="809625"/>
            <a:chExt cx="295275" cy="296862"/>
          </a:xfrm>
        </p:grpSpPr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73899817-FDE7-47EA-8DF6-E8669537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588" y="809625"/>
              <a:ext cx="177800" cy="179387"/>
            </a:xfrm>
            <a:prstGeom prst="ellips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FAAC99A8-914E-4D4C-8DA3-5D96DF83F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7113" y="962025"/>
              <a:ext cx="144463" cy="144462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Freeform 10">
            <a:extLst>
              <a:ext uri="{FF2B5EF4-FFF2-40B4-BE49-F238E27FC236}">
                <a16:creationId xmlns:a16="http://schemas.microsoft.com/office/drawing/2014/main" id="{B50C074E-D0D7-4A47-AD8C-534259351C3E}"/>
              </a:ext>
            </a:extLst>
          </p:cNvPr>
          <p:cNvSpPr>
            <a:spLocks/>
          </p:cNvSpPr>
          <p:nvPr/>
        </p:nvSpPr>
        <p:spPr bwMode="auto">
          <a:xfrm>
            <a:off x="5677924" y="4597405"/>
            <a:ext cx="409870" cy="289875"/>
          </a:xfrm>
          <a:custGeom>
            <a:avLst/>
            <a:gdLst>
              <a:gd name="T0" fmla="*/ 104 w 304"/>
              <a:gd name="T1" fmla="*/ 215 h 215"/>
              <a:gd name="T2" fmla="*/ 0 w 304"/>
              <a:gd name="T3" fmla="*/ 112 h 215"/>
              <a:gd name="T4" fmla="*/ 13 w 304"/>
              <a:gd name="T5" fmla="*/ 101 h 215"/>
              <a:gd name="T6" fmla="*/ 104 w 304"/>
              <a:gd name="T7" fmla="*/ 191 h 215"/>
              <a:gd name="T8" fmla="*/ 291 w 304"/>
              <a:gd name="T9" fmla="*/ 0 h 215"/>
              <a:gd name="T10" fmla="*/ 304 w 304"/>
              <a:gd name="T11" fmla="*/ 13 h 215"/>
              <a:gd name="T12" fmla="*/ 104 w 304"/>
              <a:gd name="T13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215">
                <a:moveTo>
                  <a:pt x="104" y="215"/>
                </a:moveTo>
                <a:lnTo>
                  <a:pt x="0" y="112"/>
                </a:lnTo>
                <a:lnTo>
                  <a:pt x="13" y="101"/>
                </a:lnTo>
                <a:lnTo>
                  <a:pt x="104" y="191"/>
                </a:lnTo>
                <a:lnTo>
                  <a:pt x="291" y="0"/>
                </a:lnTo>
                <a:lnTo>
                  <a:pt x="304" y="13"/>
                </a:lnTo>
                <a:lnTo>
                  <a:pt x="104" y="2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AC9798-1EE1-4A42-850B-F5C35F9B2416}"/>
              </a:ext>
            </a:extLst>
          </p:cNvPr>
          <p:cNvGrpSpPr/>
          <p:nvPr/>
        </p:nvGrpSpPr>
        <p:grpSpPr>
          <a:xfrm>
            <a:off x="5593406" y="2642961"/>
            <a:ext cx="567174" cy="533489"/>
            <a:chOff x="5770563" y="2393536"/>
            <a:chExt cx="388937" cy="334963"/>
          </a:xfrm>
          <a:solidFill>
            <a:schemeClr val="tx2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B6D6072-869E-44CA-B15F-1F4A27D79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0563" y="2393536"/>
              <a:ext cx="388937" cy="334963"/>
            </a:xfrm>
            <a:custGeom>
              <a:avLst/>
              <a:gdLst>
                <a:gd name="T0" fmla="*/ 245 w 245"/>
                <a:gd name="T1" fmla="*/ 18 h 211"/>
                <a:gd name="T2" fmla="*/ 245 w 245"/>
                <a:gd name="T3" fmla="*/ 9 h 211"/>
                <a:gd name="T4" fmla="*/ 245 w 245"/>
                <a:gd name="T5" fmla="*/ 0 h 211"/>
                <a:gd name="T6" fmla="*/ 0 w 245"/>
                <a:gd name="T7" fmla="*/ 0 h 211"/>
                <a:gd name="T8" fmla="*/ 0 w 245"/>
                <a:gd name="T9" fmla="*/ 9 h 211"/>
                <a:gd name="T10" fmla="*/ 0 w 245"/>
                <a:gd name="T11" fmla="*/ 18 h 211"/>
                <a:gd name="T12" fmla="*/ 0 w 245"/>
                <a:gd name="T13" fmla="*/ 193 h 211"/>
                <a:gd name="T14" fmla="*/ 0 w 245"/>
                <a:gd name="T15" fmla="*/ 202 h 211"/>
                <a:gd name="T16" fmla="*/ 0 w 245"/>
                <a:gd name="T17" fmla="*/ 211 h 211"/>
                <a:gd name="T18" fmla="*/ 227 w 245"/>
                <a:gd name="T19" fmla="*/ 211 h 211"/>
                <a:gd name="T20" fmla="*/ 236 w 245"/>
                <a:gd name="T21" fmla="*/ 211 h 211"/>
                <a:gd name="T22" fmla="*/ 245 w 245"/>
                <a:gd name="T23" fmla="*/ 211 h 211"/>
                <a:gd name="T24" fmla="*/ 245 w 245"/>
                <a:gd name="T25" fmla="*/ 18 h 211"/>
                <a:gd name="T26" fmla="*/ 227 w 245"/>
                <a:gd name="T27" fmla="*/ 18 h 211"/>
                <a:gd name="T28" fmla="*/ 227 w 245"/>
                <a:gd name="T29" fmla="*/ 53 h 211"/>
                <a:gd name="T30" fmla="*/ 18 w 245"/>
                <a:gd name="T31" fmla="*/ 53 h 211"/>
                <a:gd name="T32" fmla="*/ 18 w 245"/>
                <a:gd name="T33" fmla="*/ 18 h 211"/>
                <a:gd name="T34" fmla="*/ 227 w 245"/>
                <a:gd name="T35" fmla="*/ 18 h 211"/>
                <a:gd name="T36" fmla="*/ 18 w 245"/>
                <a:gd name="T37" fmla="*/ 193 h 211"/>
                <a:gd name="T38" fmla="*/ 18 w 245"/>
                <a:gd name="T39" fmla="*/ 70 h 211"/>
                <a:gd name="T40" fmla="*/ 227 w 245"/>
                <a:gd name="T41" fmla="*/ 70 h 211"/>
                <a:gd name="T42" fmla="*/ 227 w 245"/>
                <a:gd name="T43" fmla="*/ 193 h 211"/>
                <a:gd name="T44" fmla="*/ 18 w 245"/>
                <a:gd name="T45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211">
                  <a:moveTo>
                    <a:pt x="245" y="18"/>
                  </a:moveTo>
                  <a:lnTo>
                    <a:pt x="245" y="9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193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27" y="211"/>
                  </a:lnTo>
                  <a:lnTo>
                    <a:pt x="236" y="211"/>
                  </a:lnTo>
                  <a:lnTo>
                    <a:pt x="245" y="211"/>
                  </a:lnTo>
                  <a:lnTo>
                    <a:pt x="245" y="18"/>
                  </a:lnTo>
                  <a:close/>
                  <a:moveTo>
                    <a:pt x="227" y="18"/>
                  </a:moveTo>
                  <a:lnTo>
                    <a:pt x="227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227" y="18"/>
                  </a:lnTo>
                  <a:close/>
                  <a:moveTo>
                    <a:pt x="18" y="193"/>
                  </a:moveTo>
                  <a:lnTo>
                    <a:pt x="18" y="70"/>
                  </a:lnTo>
                  <a:lnTo>
                    <a:pt x="227" y="70"/>
                  </a:lnTo>
                  <a:lnTo>
                    <a:pt x="227" y="193"/>
                  </a:lnTo>
                  <a:lnTo>
                    <a:pt x="18" y="193"/>
                  </a:lnTo>
                  <a:close/>
                </a:path>
              </a:pathLst>
            </a:custGeom>
            <a:grpFill/>
            <a:ln w="9525">
              <a:solidFill>
                <a:srgbClr val="F8F8F8"/>
              </a:solidFill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CC92388F-4BFB-439F-B9D9-1D6F2C77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DB3AFBA9-AB8E-40E7-9A75-F715B001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8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98B41D4D-3721-48FF-9EA8-BA7759DA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13" y="2434811"/>
              <a:ext cx="26987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4B9CA2C9-EEAC-4317-83AF-DE830A881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930" y="3510787"/>
            <a:ext cx="690076" cy="690076"/>
          </a:xfrm>
          <a:prstGeom prst="rect">
            <a:avLst/>
          </a:prstGeom>
        </p:spPr>
      </p:pic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D204A2DE-A90E-42BB-AF08-278F23AA2698}"/>
              </a:ext>
            </a:extLst>
          </p:cNvPr>
          <p:cNvSpPr/>
          <p:nvPr/>
        </p:nvSpPr>
        <p:spPr bwMode="auto">
          <a:xfrm>
            <a:off x="5522869" y="1692769"/>
            <a:ext cx="760198" cy="46256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3816" y="5215622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Data Asset</a:t>
            </a:r>
          </a:p>
          <a:p>
            <a:r>
              <a:rPr lang="en-US" dirty="0"/>
              <a:t>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954">
        <p:fade/>
      </p:transition>
    </mc:Choice>
    <mc:Fallback xmlns="">
      <p:transition spd="med" advTm="65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data sources are accessible for analysis</a:t>
            </a:r>
            <a:r>
              <a:rPr lang="en-US" dirty="0"/>
              <a:t>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A22681E-168C-4450-A572-DA7C706E8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Key Areas to Discuss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Location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Data Source type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Size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Refresh frequency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W</a:t>
            </a:r>
            <a:r>
              <a:rPr lang="en-US" dirty="0">
                <a:solidFill>
                  <a:srgbClr val="EDC30D"/>
                </a:solidFill>
              </a:rPr>
              <a:t>ho can access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H</a:t>
            </a:r>
            <a:r>
              <a:rPr lang="en-US" dirty="0">
                <a:solidFill>
                  <a:srgbClr val="EDC30D"/>
                </a:solidFill>
              </a:rPr>
              <a:t>ow can someone request access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Monitoring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Performance implications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0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67">
        <p:fade/>
      </p:transition>
    </mc:Choice>
    <mc:Fallback xmlns="">
      <p:transition spd="med" advTm="102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767db7-869c-462e-88cf-542e5581b00c&quot;,&quot;TimeStamp&quot;:&quot;2019-04-15T09:10:03.6136014-07:00&quot;}"/>
  <p:tag name="TIMING" val="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2.2|40.2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9|3.4|20.5|5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5" ma:contentTypeDescription="Create a new document." ma:contentTypeScope="" ma:versionID="1f59f1658d780e0b4c7f1ae8a5e1509b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e8c07af3b0c20b254d99977dc4d26b0c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A1C82-D23F-4062-AB7F-77022CC4A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2_STB Product Families 2015</vt:lpstr>
      <vt:lpstr>1_STB Product Families 2015</vt:lpstr>
      <vt:lpstr>think-cell Slide</vt:lpstr>
      <vt:lpstr>Power BI Adoption Framework</vt:lpstr>
      <vt:lpstr>What is your organisation’s current state of BI?</vt:lpstr>
      <vt:lpstr>What organizational goals do you want to achieve with the roll out of Power BI?</vt:lpstr>
      <vt:lpstr>PowerPoint Presentation</vt:lpstr>
      <vt:lpstr>PowerPoint Presentation</vt:lpstr>
      <vt:lpstr>What data sources are accessible for analysis?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