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4"/>
  </p:notesMasterIdLst>
  <p:handoutMasterIdLst>
    <p:handoutMasterId r:id="rId15"/>
  </p:handoutMasterIdLst>
  <p:sldIdLst>
    <p:sldId id="8860" r:id="rId5"/>
    <p:sldId id="265" r:id="rId6"/>
    <p:sldId id="267" r:id="rId7"/>
    <p:sldId id="266" r:id="rId8"/>
    <p:sldId id="268" r:id="rId9"/>
    <p:sldId id="8861" r:id="rId10"/>
    <p:sldId id="8862" r:id="rId11"/>
    <p:sldId id="8866" r:id="rId12"/>
    <p:sldId id="8867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1F3F8-7E26-4299-BB3B-2B6A744F693F}" v="2" dt="2019-11-07T15:06:45.23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92" autoAdjust="0"/>
  </p:normalViewPr>
  <p:slideViewPr>
    <p:cSldViewPr snapToGrid="0">
      <p:cViewPr varScale="1">
        <p:scale>
          <a:sx n="58" d="100"/>
          <a:sy n="58" d="100"/>
        </p:scale>
        <p:origin x="6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Plan ahead for self-service BI success</a:t>
          </a:r>
          <a:endParaRPr lang="en-GB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Avoid uncontrolled proliferation of BI apps</a:t>
          </a:r>
          <a:endParaRPr lang="en-GB" dirty="0">
            <a:solidFill>
              <a:schemeClr val="tx1"/>
            </a:solidFill>
          </a:endParaRP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Implement processes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Proper governance processes 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Drive Decisions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72CBAA8-0174-47E7-BDD0-6F46A17225C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Reduce Risks</a:t>
          </a:r>
          <a:endParaRPr lang="en-GB" dirty="0">
            <a:solidFill>
              <a:schemeClr val="tx1"/>
            </a:solidFill>
          </a:endParaRPr>
        </a:p>
      </dgm:t>
    </dgm:pt>
    <dgm:pt modelId="{92357006-E5F3-48FF-A314-E43CEB63D0A2}" type="parTrans" cxnId="{1D5D1C28-732A-48FD-95E2-9011DF86E7E4}">
      <dgm:prSet/>
      <dgm:spPr/>
      <dgm:t>
        <a:bodyPr/>
        <a:lstStyle/>
        <a:p>
          <a:endParaRPr lang="en-US"/>
        </a:p>
      </dgm:t>
    </dgm:pt>
    <dgm:pt modelId="{4212D704-32A5-4BAD-BB4E-8723A1A993D0}" type="sibTrans" cxnId="{1D5D1C28-732A-48FD-95E2-9011DF86E7E4}">
      <dgm:prSet/>
      <dgm:spPr/>
      <dgm:t>
        <a:bodyPr/>
        <a:lstStyle/>
        <a:p>
          <a:endParaRPr lang="en-US"/>
        </a:p>
      </dgm:t>
    </dgm:pt>
    <dgm:pt modelId="{34755EEC-1A11-4114-BA4F-4D44EE9FE695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Increase user adoption</a:t>
          </a:r>
          <a:endParaRPr lang="en-GB" dirty="0">
            <a:solidFill>
              <a:schemeClr val="tx1"/>
            </a:solidFill>
          </a:endParaRPr>
        </a:p>
      </dgm:t>
    </dgm:pt>
    <dgm:pt modelId="{B5FE9DEE-8ABD-4E56-ADC3-A2A33556905A}" type="parTrans" cxnId="{615ED9BB-3E71-4DCF-B3F6-3DDF8C129E06}">
      <dgm:prSet/>
      <dgm:spPr/>
    </dgm:pt>
    <dgm:pt modelId="{69539E43-5290-419D-B67F-2B70FC89BAC0}" type="sibTrans" cxnId="{615ED9BB-3E71-4DCF-B3F6-3DDF8C129E06}">
      <dgm:prSet/>
      <dgm:spPr/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38CAB2FC-CDD3-4A35-A221-9A549B4B8A33}" type="pres">
      <dgm:prSet presAssocID="{8F93E8EE-2246-4795-BCD0-BC5C1CED47A1}" presName="Name64" presStyleLbl="parChTrans1D2" presStyleIdx="2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2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2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9E03AE5D-C23A-46B8-B964-A46B90DA0053}" type="pres">
      <dgm:prSet presAssocID="{92357006-E5F3-48FF-A314-E43CEB63D0A2}" presName="Name64" presStyleLbl="parChTrans1D2" presStyleIdx="3" presStyleCnt="5"/>
      <dgm:spPr/>
    </dgm:pt>
    <dgm:pt modelId="{BE3B835F-577C-4B9A-A3C6-A25D20389131}" type="pres">
      <dgm:prSet presAssocID="{E72CBAA8-0174-47E7-BDD0-6F46A17225C5}" presName="hierRoot2" presStyleCnt="0">
        <dgm:presLayoutVars>
          <dgm:hierBranch val="init"/>
        </dgm:presLayoutVars>
      </dgm:prSet>
      <dgm:spPr/>
    </dgm:pt>
    <dgm:pt modelId="{CC9094CE-5ED4-417A-B638-F8828CDF3FD5}" type="pres">
      <dgm:prSet presAssocID="{E72CBAA8-0174-47E7-BDD0-6F46A17225C5}" presName="rootComposite" presStyleCnt="0"/>
      <dgm:spPr/>
    </dgm:pt>
    <dgm:pt modelId="{0340B2DA-10AB-4A2C-B5B3-1D09FB4689EE}" type="pres">
      <dgm:prSet presAssocID="{E72CBAA8-0174-47E7-BDD0-6F46A17225C5}" presName="rootText" presStyleLbl="node2" presStyleIdx="3" presStyleCnt="5">
        <dgm:presLayoutVars>
          <dgm:chPref val="3"/>
        </dgm:presLayoutVars>
      </dgm:prSet>
      <dgm:spPr/>
    </dgm:pt>
    <dgm:pt modelId="{80B03C1E-6337-4C16-BA97-9C346D39A2E9}" type="pres">
      <dgm:prSet presAssocID="{E72CBAA8-0174-47E7-BDD0-6F46A17225C5}" presName="rootConnector" presStyleLbl="node2" presStyleIdx="3" presStyleCnt="5"/>
      <dgm:spPr/>
    </dgm:pt>
    <dgm:pt modelId="{BEDDD4D5-198B-4E07-9850-AACE2E3A0A8B}" type="pres">
      <dgm:prSet presAssocID="{E72CBAA8-0174-47E7-BDD0-6F46A17225C5}" presName="hierChild4" presStyleCnt="0"/>
      <dgm:spPr/>
    </dgm:pt>
    <dgm:pt modelId="{CA2F93E0-E501-48BE-ABF0-500B0D3BA84B}" type="pres">
      <dgm:prSet presAssocID="{E72CBAA8-0174-47E7-BDD0-6F46A17225C5}" presName="hierChild5" presStyleCnt="0"/>
      <dgm:spPr/>
    </dgm:pt>
    <dgm:pt modelId="{BF6A2EDE-993A-4893-826D-AF4E7107BFF0}" type="pres">
      <dgm:prSet presAssocID="{B5FE9DEE-8ABD-4E56-ADC3-A2A33556905A}" presName="Name64" presStyleLbl="parChTrans1D2" presStyleIdx="4" presStyleCnt="5"/>
      <dgm:spPr/>
    </dgm:pt>
    <dgm:pt modelId="{0BD332BB-A0B9-4451-8D83-E705C568F857}" type="pres">
      <dgm:prSet presAssocID="{34755EEC-1A11-4114-BA4F-4D44EE9FE695}" presName="hierRoot2" presStyleCnt="0">
        <dgm:presLayoutVars>
          <dgm:hierBranch val="init"/>
        </dgm:presLayoutVars>
      </dgm:prSet>
      <dgm:spPr/>
    </dgm:pt>
    <dgm:pt modelId="{B1A2C359-B502-41A2-924C-E8346DE2FC7E}" type="pres">
      <dgm:prSet presAssocID="{34755EEC-1A11-4114-BA4F-4D44EE9FE695}" presName="rootComposite" presStyleCnt="0"/>
      <dgm:spPr/>
    </dgm:pt>
    <dgm:pt modelId="{74BE0ADB-6336-415F-9DCE-A816E2F16C27}" type="pres">
      <dgm:prSet presAssocID="{34755EEC-1A11-4114-BA4F-4D44EE9FE695}" presName="rootText" presStyleLbl="node2" presStyleIdx="4" presStyleCnt="5">
        <dgm:presLayoutVars>
          <dgm:chPref val="3"/>
        </dgm:presLayoutVars>
      </dgm:prSet>
      <dgm:spPr/>
    </dgm:pt>
    <dgm:pt modelId="{39EF86C4-52C9-4059-8D66-DE9E16D39188}" type="pres">
      <dgm:prSet presAssocID="{34755EEC-1A11-4114-BA4F-4D44EE9FE695}" presName="rootConnector" presStyleLbl="node2" presStyleIdx="4" presStyleCnt="5"/>
      <dgm:spPr/>
    </dgm:pt>
    <dgm:pt modelId="{44335B97-9215-4D40-BD83-62AD515686F3}" type="pres">
      <dgm:prSet presAssocID="{34755EEC-1A11-4114-BA4F-4D44EE9FE695}" presName="hierChild4" presStyleCnt="0"/>
      <dgm:spPr/>
    </dgm:pt>
    <dgm:pt modelId="{BBBB63B8-3715-4751-AF15-CD7BAFE3D5AD}" type="pres">
      <dgm:prSet presAssocID="{34755EEC-1A11-4114-BA4F-4D44EE9FE695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6540550E-7387-4422-8DD9-BBC8D3E8F983}" type="presOf" srcId="{92357006-E5F3-48FF-A314-E43CEB63D0A2}" destId="{9E03AE5D-C23A-46B8-B964-A46B90DA0053}" srcOrd="0" destOrd="0" presId="urn:microsoft.com/office/officeart/2009/3/layout/HorizontalOrganizationChart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E4DCEA1E-7A31-4612-8569-68B5823D93BA}" type="presOf" srcId="{B5FE9DEE-8ABD-4E56-ADC3-A2A33556905A}" destId="{BF6A2EDE-993A-4893-826D-AF4E7107BFF0}" srcOrd="0" destOrd="0" presId="urn:microsoft.com/office/officeart/2009/3/layout/HorizontalOrganizationChart"/>
    <dgm:cxn modelId="{1D5D1C28-732A-48FD-95E2-9011DF86E7E4}" srcId="{98DD8F22-E018-49A8-8200-C232B9919179}" destId="{E72CBAA8-0174-47E7-BDD0-6F46A17225C5}" srcOrd="1" destOrd="0" parTransId="{92357006-E5F3-48FF-A314-E43CEB63D0A2}" sibTransId="{4212D704-32A5-4BAD-BB4E-8723A1A993D0}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231D0640-6F9B-4B08-ADF9-7EBC0226B82B}" srcId="{98DD8F22-E018-49A8-8200-C232B9919179}" destId="{2A7F442F-C5C9-4D5B-9D3B-5D1C13AEC459}" srcOrd="0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1EDEB275-21FB-4886-BA88-6E2EA570486C}" type="presOf" srcId="{34755EEC-1A11-4114-BA4F-4D44EE9FE695}" destId="{74BE0ADB-6336-415F-9DCE-A816E2F16C27}" srcOrd="0" destOrd="0" presId="urn:microsoft.com/office/officeart/2009/3/layout/HorizontalOrganizationChart"/>
    <dgm:cxn modelId="{309DA778-E786-435F-93EE-EF7C069CE8A5}" type="presOf" srcId="{34755EEC-1A11-4114-BA4F-4D44EE9FE695}" destId="{39EF86C4-52C9-4059-8D66-DE9E16D39188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B8DF1689-63C7-43D8-97CC-C6106E681453}" type="presOf" srcId="{E72CBAA8-0174-47E7-BDD0-6F46A17225C5}" destId="{80B03C1E-6337-4C16-BA97-9C346D39A2E9}" srcOrd="1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615ED9BB-3E71-4DCF-B3F6-3DDF8C129E06}" srcId="{98DD8F22-E018-49A8-8200-C232B9919179}" destId="{34755EEC-1A11-4114-BA4F-4D44EE9FE695}" srcOrd="2" destOrd="0" parTransId="{B5FE9DEE-8ABD-4E56-ADC3-A2A33556905A}" sibTransId="{69539E43-5290-419D-B67F-2B70FC89BAC0}"/>
    <dgm:cxn modelId="{27256ABC-32D3-4510-9045-0DA7755EC462}" type="presOf" srcId="{E72CBAA8-0174-47E7-BDD0-6F46A17225C5}" destId="{0340B2DA-10AB-4A2C-B5B3-1D09FB4689E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0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1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C3EF37DD-1CC4-4678-A6D5-CFA33941FA44}" type="presParOf" srcId="{7BEC5FF6-C856-4846-A476-DB98A7D46425}" destId="{9E03AE5D-C23A-46B8-B964-A46B90DA0053}" srcOrd="2" destOrd="0" presId="urn:microsoft.com/office/officeart/2009/3/layout/HorizontalOrganizationChart"/>
    <dgm:cxn modelId="{15EE2E11-C2BC-4FD4-B4BE-877309E646A4}" type="presParOf" srcId="{7BEC5FF6-C856-4846-A476-DB98A7D46425}" destId="{BE3B835F-577C-4B9A-A3C6-A25D20389131}" srcOrd="3" destOrd="0" presId="urn:microsoft.com/office/officeart/2009/3/layout/HorizontalOrganizationChart"/>
    <dgm:cxn modelId="{F9C8ED75-B82C-4AB9-814E-5A4B958AD21C}" type="presParOf" srcId="{BE3B835F-577C-4B9A-A3C6-A25D20389131}" destId="{CC9094CE-5ED4-417A-B638-F8828CDF3FD5}" srcOrd="0" destOrd="0" presId="urn:microsoft.com/office/officeart/2009/3/layout/HorizontalOrganizationChart"/>
    <dgm:cxn modelId="{437163A4-5CB0-4839-B05D-9CD4781DF798}" type="presParOf" srcId="{CC9094CE-5ED4-417A-B638-F8828CDF3FD5}" destId="{0340B2DA-10AB-4A2C-B5B3-1D09FB4689EE}" srcOrd="0" destOrd="0" presId="urn:microsoft.com/office/officeart/2009/3/layout/HorizontalOrganizationChart"/>
    <dgm:cxn modelId="{EBA8DE3A-6A8E-4DBA-9E26-04AFA40D1E3A}" type="presParOf" srcId="{CC9094CE-5ED4-417A-B638-F8828CDF3FD5}" destId="{80B03C1E-6337-4C16-BA97-9C346D39A2E9}" srcOrd="1" destOrd="0" presId="urn:microsoft.com/office/officeart/2009/3/layout/HorizontalOrganizationChart"/>
    <dgm:cxn modelId="{AEA98E9F-24D0-48D9-AE45-79D13BB6D60C}" type="presParOf" srcId="{BE3B835F-577C-4B9A-A3C6-A25D20389131}" destId="{BEDDD4D5-198B-4E07-9850-AACE2E3A0A8B}" srcOrd="1" destOrd="0" presId="urn:microsoft.com/office/officeart/2009/3/layout/HorizontalOrganizationChart"/>
    <dgm:cxn modelId="{98828D46-CAEF-42CB-8E57-CF99D06B62D1}" type="presParOf" srcId="{BE3B835F-577C-4B9A-A3C6-A25D20389131}" destId="{CA2F93E0-E501-48BE-ABF0-500B0D3BA84B}" srcOrd="2" destOrd="0" presId="urn:microsoft.com/office/officeart/2009/3/layout/HorizontalOrganizationChart"/>
    <dgm:cxn modelId="{65CA371B-EA59-4717-817E-CD60A1679A40}" type="presParOf" srcId="{7BEC5FF6-C856-4846-A476-DB98A7D46425}" destId="{BF6A2EDE-993A-4893-826D-AF4E7107BFF0}" srcOrd="4" destOrd="0" presId="urn:microsoft.com/office/officeart/2009/3/layout/HorizontalOrganizationChart"/>
    <dgm:cxn modelId="{A87B60CE-03BC-49CB-B5F0-215B48929516}" type="presParOf" srcId="{7BEC5FF6-C856-4846-A476-DB98A7D46425}" destId="{0BD332BB-A0B9-4451-8D83-E705C568F857}" srcOrd="5" destOrd="0" presId="urn:microsoft.com/office/officeart/2009/3/layout/HorizontalOrganizationChart"/>
    <dgm:cxn modelId="{080EEA78-AB35-479D-B0E4-A7071F60C352}" type="presParOf" srcId="{0BD332BB-A0B9-4451-8D83-E705C568F857}" destId="{B1A2C359-B502-41A2-924C-E8346DE2FC7E}" srcOrd="0" destOrd="0" presId="urn:microsoft.com/office/officeart/2009/3/layout/HorizontalOrganizationChart"/>
    <dgm:cxn modelId="{623ADEF1-76B3-41C5-8065-B973687DFB8B}" type="presParOf" srcId="{B1A2C359-B502-41A2-924C-E8346DE2FC7E}" destId="{74BE0ADB-6336-415F-9DCE-A816E2F16C27}" srcOrd="0" destOrd="0" presId="urn:microsoft.com/office/officeart/2009/3/layout/HorizontalOrganizationChart"/>
    <dgm:cxn modelId="{9D80EA88-594F-4F57-920B-FE8A198D7F16}" type="presParOf" srcId="{B1A2C359-B502-41A2-924C-E8346DE2FC7E}" destId="{39EF86C4-52C9-4059-8D66-DE9E16D39188}" srcOrd="1" destOrd="0" presId="urn:microsoft.com/office/officeart/2009/3/layout/HorizontalOrganizationChart"/>
    <dgm:cxn modelId="{5A2E77BD-723A-495E-B6EB-2F7E651F76C2}" type="presParOf" srcId="{0BD332BB-A0B9-4451-8D83-E705C568F857}" destId="{44335B97-9215-4D40-BD83-62AD515686F3}" srcOrd="1" destOrd="0" presId="urn:microsoft.com/office/officeart/2009/3/layout/HorizontalOrganizationChart"/>
    <dgm:cxn modelId="{44AD2705-F9A4-48E3-9269-00BBE276EE1C}" type="presParOf" srcId="{0BD332BB-A0B9-4451-8D83-E705C568F857}" destId="{BBBB63B8-3715-4751-AF15-CD7BAFE3D5AD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A2EDE-993A-4893-826D-AF4E7107BFF0}">
      <dsp:nvSpPr>
        <dsp:cNvPr id="0" name=""/>
        <dsp:cNvSpPr/>
      </dsp:nvSpPr>
      <dsp:spPr>
        <a:xfrm>
          <a:off x="2928420" y="4397189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1257868"/>
              </a:lnTo>
              <a:lnTo>
                <a:pt x="585055" y="1257868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AE5D-C23A-46B8-B964-A46B90DA0053}">
      <dsp:nvSpPr>
        <dsp:cNvPr id="0" name=""/>
        <dsp:cNvSpPr/>
      </dsp:nvSpPr>
      <dsp:spPr>
        <a:xfrm>
          <a:off x="2928420" y="4351469"/>
          <a:ext cx="58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055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928420" y="3139320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1257868"/>
              </a:moveTo>
              <a:lnTo>
                <a:pt x="292527" y="1257868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928420" y="1252518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628934"/>
              </a:lnTo>
              <a:lnTo>
                <a:pt x="585055" y="62893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928420" y="623584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628934"/>
              </a:moveTo>
              <a:lnTo>
                <a:pt x="292527" y="628934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145" y="806414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Plan ahead for self-service BI success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806414"/>
        <a:ext cx="2925275" cy="892208"/>
      </dsp:txXfrm>
    </dsp:sp>
    <dsp:sp modelId="{83A068E7-16B4-4313-9BD7-86F2CC6ED717}">
      <dsp:nvSpPr>
        <dsp:cNvPr id="0" name=""/>
        <dsp:cNvSpPr/>
      </dsp:nvSpPr>
      <dsp:spPr>
        <a:xfrm>
          <a:off x="3513475" y="177480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Avoid uncontrolled proliferation of BI apps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77480"/>
        <a:ext cx="2925275" cy="892208"/>
      </dsp:txXfrm>
    </dsp:sp>
    <dsp:sp modelId="{808B666D-E5F6-46A6-9724-A881F7C0FFFF}">
      <dsp:nvSpPr>
        <dsp:cNvPr id="0" name=""/>
        <dsp:cNvSpPr/>
      </dsp:nvSpPr>
      <dsp:spPr>
        <a:xfrm>
          <a:off x="3513475" y="1435348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Implement processes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435348"/>
        <a:ext cx="2925275" cy="892208"/>
      </dsp:txXfrm>
    </dsp:sp>
    <dsp:sp modelId="{16BDD1B1-6573-49A9-B5D7-5900380DA9FE}">
      <dsp:nvSpPr>
        <dsp:cNvPr id="0" name=""/>
        <dsp:cNvSpPr/>
      </dsp:nvSpPr>
      <dsp:spPr>
        <a:xfrm>
          <a:off x="314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Proper governance processes 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3951084"/>
        <a:ext cx="2925275" cy="892208"/>
      </dsp:txXfrm>
    </dsp:sp>
    <dsp:sp modelId="{1EADD7DE-598F-474D-8DE1-B38E166EFCE4}">
      <dsp:nvSpPr>
        <dsp:cNvPr id="0" name=""/>
        <dsp:cNvSpPr/>
      </dsp:nvSpPr>
      <dsp:spPr>
        <a:xfrm>
          <a:off x="3513475" y="2693216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Drive Decisions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2693216"/>
        <a:ext cx="2925275" cy="892208"/>
      </dsp:txXfrm>
    </dsp:sp>
    <dsp:sp modelId="{0340B2DA-10AB-4A2C-B5B3-1D09FB4689EE}">
      <dsp:nvSpPr>
        <dsp:cNvPr id="0" name=""/>
        <dsp:cNvSpPr/>
      </dsp:nvSpPr>
      <dsp:spPr>
        <a:xfrm>
          <a:off x="351347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Reduce Risks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3951084"/>
        <a:ext cx="2925275" cy="892208"/>
      </dsp:txXfrm>
    </dsp:sp>
    <dsp:sp modelId="{74BE0ADB-6336-415F-9DCE-A816E2F16C27}">
      <dsp:nvSpPr>
        <dsp:cNvPr id="0" name=""/>
        <dsp:cNvSpPr/>
      </dsp:nvSpPr>
      <dsp:spPr>
        <a:xfrm>
          <a:off x="3513475" y="5208953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Increase user adoption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5208953"/>
        <a:ext cx="2925275" cy="8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7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44862"/>
            <a:ext cx="5608320" cy="4051438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00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3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90" r:id="rId2"/>
    <p:sldLayoutId id="2147483923" r:id="rId3"/>
    <p:sldLayoutId id="2147483920" r:id="rId4"/>
    <p:sldLayoutId id="2147483894" r:id="rId5"/>
    <p:sldLayoutId id="2147483895" r:id="rId6"/>
    <p:sldLayoutId id="2147483876" r:id="rId7"/>
    <p:sldLayoutId id="2147483930" r:id="rId8"/>
    <p:sldLayoutId id="2147483924" r:id="rId9"/>
    <p:sldLayoutId id="2147483929" r:id="rId10"/>
    <p:sldLayoutId id="2147483925" r:id="rId11"/>
    <p:sldLayoutId id="2147483927" r:id="rId12"/>
    <p:sldLayoutId id="2147483965" r:id="rId13"/>
    <p:sldLayoutId id="214748391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Why do we need Governance?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9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09">
        <p:fade/>
      </p:transition>
    </mc:Choice>
    <mc:Fallback xmlns="">
      <p:transition spd="med" advTm="67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 bwMode="auto">
          <a:xfrm>
            <a:off x="23431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Freeform 113"/>
          <p:cNvSpPr/>
          <p:nvPr/>
        </p:nvSpPr>
        <p:spPr bwMode="auto">
          <a:xfrm>
            <a:off x="82774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142117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Freeform 115"/>
          <p:cNvSpPr/>
          <p:nvPr/>
        </p:nvSpPr>
        <p:spPr bwMode="auto">
          <a:xfrm>
            <a:off x="20146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260803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Freeform 117"/>
          <p:cNvSpPr/>
          <p:nvPr/>
        </p:nvSpPr>
        <p:spPr bwMode="auto">
          <a:xfrm>
            <a:off x="320147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Freeform 118"/>
          <p:cNvSpPr/>
          <p:nvPr/>
        </p:nvSpPr>
        <p:spPr bwMode="auto">
          <a:xfrm>
            <a:off x="379490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4388334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Freeform 120"/>
          <p:cNvSpPr/>
          <p:nvPr/>
        </p:nvSpPr>
        <p:spPr bwMode="auto">
          <a:xfrm>
            <a:off x="498176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557519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616862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Freeform 123"/>
          <p:cNvSpPr/>
          <p:nvPr/>
        </p:nvSpPr>
        <p:spPr bwMode="auto">
          <a:xfrm>
            <a:off x="676206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Freeform 124"/>
          <p:cNvSpPr/>
          <p:nvPr/>
        </p:nvSpPr>
        <p:spPr bwMode="auto">
          <a:xfrm>
            <a:off x="735549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794892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854235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913578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972921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1032265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1091608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Freeform 131"/>
          <p:cNvSpPr/>
          <p:nvPr/>
        </p:nvSpPr>
        <p:spPr bwMode="auto">
          <a:xfrm>
            <a:off x="115095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3431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82774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142117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20146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60803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20147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379490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4388334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498176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57519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616862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76206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735549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794892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854235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913578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972921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1032265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1091608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115095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23431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82774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142117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20146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260803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320147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79490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388334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98176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557519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616862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676206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735549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794892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854235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13578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972921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032265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1091608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115095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23431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2774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42117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46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60803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20147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79490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388334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498176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7519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616862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76206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35549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794892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854235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913578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972921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1032265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091608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115095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3431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2774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42117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146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60803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20147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79490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388334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98176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57519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616862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76206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35549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794892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854235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913578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972921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1032265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091608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5095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1194381" y="6112564"/>
            <a:ext cx="10095339" cy="45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2000">
                <a:solidFill>
                  <a:srgbClr val="EDC30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Yet, fewer than 25% of workers have access to analytical insights</a:t>
            </a:r>
          </a:p>
        </p:txBody>
      </p:sp>
      <p:sp>
        <p:nvSpPr>
          <p:cNvPr id="110" name="Content Placeholder 2"/>
          <p:cNvSpPr txBox="1">
            <a:spLocks/>
          </p:cNvSpPr>
          <p:nvPr/>
        </p:nvSpPr>
        <p:spPr>
          <a:xfrm>
            <a:off x="354665" y="429053"/>
            <a:ext cx="9768260" cy="138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solidFill>
                  <a:srgbClr val="EDC30D"/>
                </a:solidFill>
              </a:rPr>
              <a:t>Nearly everyone across the organization engages with software</a:t>
            </a:r>
          </a:p>
        </p:txBody>
      </p:sp>
    </p:spTree>
    <p:extLst>
      <p:ext uri="{BB962C8B-B14F-4D97-AF65-F5344CB8AC3E}">
        <p14:creationId xmlns:p14="http://schemas.microsoft.com/office/powerpoint/2010/main" val="3706552238"/>
      </p:ext>
    </p:extLst>
  </p:cSld>
  <p:clrMapOvr>
    <a:masterClrMapping/>
  </p:clrMapOvr>
  <p:transition advTm="10861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25246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Today, BI extends to everyone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Flowchart: Document 3"/>
          <p:cNvSpPr/>
          <p:nvPr/>
        </p:nvSpPr>
        <p:spPr bwMode="auto">
          <a:xfrm flipH="1" flipV="1">
            <a:off x="0" y="1448851"/>
            <a:ext cx="12192000" cy="584964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Document 3"/>
          <p:cNvSpPr/>
          <p:nvPr/>
        </p:nvSpPr>
        <p:spPr bwMode="auto">
          <a:xfrm flipH="1" flipV="1">
            <a:off x="0" y="2965567"/>
            <a:ext cx="12192000" cy="421416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Document 3"/>
          <p:cNvSpPr/>
          <p:nvPr/>
        </p:nvSpPr>
        <p:spPr bwMode="auto">
          <a:xfrm flipH="1" flipV="1">
            <a:off x="0" y="4323238"/>
            <a:ext cx="12192000" cy="275247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56781" y="1595305"/>
            <a:ext cx="2914554" cy="873806"/>
            <a:chOff x="9130727" y="1677837"/>
            <a:chExt cx="2914554" cy="873806"/>
          </a:xfrm>
          <a:solidFill>
            <a:srgbClr val="EDC30D"/>
          </a:solidFill>
        </p:grpSpPr>
        <p:sp>
          <p:nvSpPr>
            <p:cNvPr id="16" name="Freeform 13"/>
            <p:cNvSpPr>
              <a:spLocks noChangeAspect="1" noEditPoints="1"/>
            </p:cNvSpPr>
            <p:nvPr/>
          </p:nvSpPr>
          <p:spPr bwMode="auto">
            <a:xfrm>
              <a:off x="11387797" y="174818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5"/>
            <p:cNvSpPr>
              <a:spLocks noChangeAspect="1" noEditPoints="1"/>
            </p:cNvSpPr>
            <p:nvPr/>
          </p:nvSpPr>
          <p:spPr bwMode="auto">
            <a:xfrm>
              <a:off x="10640907" y="1677837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9130727" y="1886719"/>
              <a:ext cx="633114" cy="664924"/>
            </a:xfrm>
            <a:custGeom>
              <a:avLst/>
              <a:gdLst>
                <a:gd name="T0" fmla="*/ 81 w 258"/>
                <a:gd name="T1" fmla="*/ 52 h 271"/>
                <a:gd name="T2" fmla="*/ 131 w 258"/>
                <a:gd name="T3" fmla="*/ 0 h 271"/>
                <a:gd name="T4" fmla="*/ 132 w 258"/>
                <a:gd name="T5" fmla="*/ 103 h 271"/>
                <a:gd name="T6" fmla="*/ 96 w 258"/>
                <a:gd name="T7" fmla="*/ 89 h 271"/>
                <a:gd name="T8" fmla="*/ 217 w 258"/>
                <a:gd name="T9" fmla="*/ 263 h 271"/>
                <a:gd name="T10" fmla="*/ 118 w 258"/>
                <a:gd name="T11" fmla="*/ 271 h 271"/>
                <a:gd name="T12" fmla="*/ 110 w 258"/>
                <a:gd name="T13" fmla="*/ 197 h 271"/>
                <a:gd name="T14" fmla="*/ 209 w 258"/>
                <a:gd name="T15" fmla="*/ 189 h 271"/>
                <a:gd name="T16" fmla="*/ 203 w 258"/>
                <a:gd name="T17" fmla="*/ 253 h 271"/>
                <a:gd name="T18" fmla="*/ 124 w 258"/>
                <a:gd name="T19" fmla="*/ 203 h 271"/>
                <a:gd name="T20" fmla="*/ 203 w 258"/>
                <a:gd name="T21" fmla="*/ 253 h 271"/>
                <a:gd name="T22" fmla="*/ 164 w 258"/>
                <a:gd name="T23" fmla="*/ 266 h 271"/>
                <a:gd name="T24" fmla="*/ 160 w 258"/>
                <a:gd name="T25" fmla="*/ 262 h 271"/>
                <a:gd name="T26" fmla="*/ 164 w 258"/>
                <a:gd name="T27" fmla="*/ 266 h 271"/>
                <a:gd name="T28" fmla="*/ 164 w 258"/>
                <a:gd name="T29" fmla="*/ 261 h 271"/>
                <a:gd name="T30" fmla="*/ 160 w 258"/>
                <a:gd name="T31" fmla="*/ 259 h 271"/>
                <a:gd name="T32" fmla="*/ 164 w 258"/>
                <a:gd name="T33" fmla="*/ 261 h 271"/>
                <a:gd name="T34" fmla="*/ 170 w 258"/>
                <a:gd name="T35" fmla="*/ 266 h 271"/>
                <a:gd name="T36" fmla="*/ 164 w 258"/>
                <a:gd name="T37" fmla="*/ 262 h 271"/>
                <a:gd name="T38" fmla="*/ 170 w 258"/>
                <a:gd name="T39" fmla="*/ 266 h 271"/>
                <a:gd name="T40" fmla="*/ 170 w 258"/>
                <a:gd name="T41" fmla="*/ 261 h 271"/>
                <a:gd name="T42" fmla="*/ 164 w 258"/>
                <a:gd name="T43" fmla="*/ 258 h 271"/>
                <a:gd name="T44" fmla="*/ 170 w 258"/>
                <a:gd name="T45" fmla="*/ 261 h 271"/>
                <a:gd name="T46" fmla="*/ 62 w 258"/>
                <a:gd name="T47" fmla="*/ 262 h 271"/>
                <a:gd name="T48" fmla="*/ 75 w 258"/>
                <a:gd name="T49" fmla="*/ 198 h 271"/>
                <a:gd name="T50" fmla="*/ 43 w 258"/>
                <a:gd name="T51" fmla="*/ 262 h 271"/>
                <a:gd name="T52" fmla="*/ 0 w 258"/>
                <a:gd name="T53" fmla="*/ 262 h 271"/>
                <a:gd name="T54" fmla="*/ 88 w 258"/>
                <a:gd name="T55" fmla="*/ 120 h 271"/>
                <a:gd name="T56" fmla="*/ 168 w 258"/>
                <a:gd name="T57" fmla="*/ 120 h 271"/>
                <a:gd name="T58" fmla="*/ 229 w 258"/>
                <a:gd name="T59" fmla="*/ 165 h 271"/>
                <a:gd name="T60" fmla="*/ 223 w 258"/>
                <a:gd name="T61" fmla="*/ 262 h 271"/>
                <a:gd name="T62" fmla="*/ 209 w 258"/>
                <a:gd name="T63" fmla="*/ 183 h 271"/>
                <a:gd name="T64" fmla="*/ 104 w 258"/>
                <a:gd name="T65" fmla="*/ 197 h 271"/>
                <a:gd name="T66" fmla="*/ 223 w 258"/>
                <a:gd name="T67" fmla="*/ 154 h 271"/>
                <a:gd name="T68" fmla="*/ 223 w 258"/>
                <a:gd name="T69" fmla="*/ 154 h 271"/>
                <a:gd name="T70" fmla="*/ 33 w 258"/>
                <a:gd name="T71" fmla="*/ 1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8" h="271">
                  <a:moveTo>
                    <a:pt x="96" y="89"/>
                  </a:moveTo>
                  <a:cubicBezTo>
                    <a:pt x="86" y="79"/>
                    <a:pt x="81" y="66"/>
                    <a:pt x="81" y="52"/>
                  </a:cubicBezTo>
                  <a:cubicBezTo>
                    <a:pt x="81" y="38"/>
                    <a:pt x="85" y="25"/>
                    <a:pt x="95" y="15"/>
                  </a:cubicBezTo>
                  <a:cubicBezTo>
                    <a:pt x="105" y="5"/>
                    <a:pt x="118" y="0"/>
                    <a:pt x="131" y="0"/>
                  </a:cubicBezTo>
                  <a:cubicBezTo>
                    <a:pt x="159" y="0"/>
                    <a:pt x="182" y="23"/>
                    <a:pt x="182" y="51"/>
                  </a:cubicBezTo>
                  <a:cubicBezTo>
                    <a:pt x="182" y="80"/>
                    <a:pt x="160" y="103"/>
                    <a:pt x="132" y="103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18" y="103"/>
                    <a:pt x="105" y="99"/>
                    <a:pt x="96" y="89"/>
                  </a:cubicBezTo>
                  <a:close/>
                  <a:moveTo>
                    <a:pt x="217" y="197"/>
                  </a:moveTo>
                  <a:cubicBezTo>
                    <a:pt x="217" y="263"/>
                    <a:pt x="217" y="263"/>
                    <a:pt x="217" y="263"/>
                  </a:cubicBezTo>
                  <a:cubicBezTo>
                    <a:pt x="217" y="267"/>
                    <a:pt x="213" y="271"/>
                    <a:pt x="209" y="271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14" y="271"/>
                    <a:pt x="110" y="267"/>
                    <a:pt x="110" y="263"/>
                  </a:cubicBezTo>
                  <a:cubicBezTo>
                    <a:pt x="110" y="197"/>
                    <a:pt x="110" y="197"/>
                    <a:pt x="110" y="197"/>
                  </a:cubicBezTo>
                  <a:cubicBezTo>
                    <a:pt x="110" y="193"/>
                    <a:pt x="113" y="189"/>
                    <a:pt x="118" y="189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214" y="189"/>
                    <a:pt x="217" y="193"/>
                    <a:pt x="217" y="197"/>
                  </a:cubicBezTo>
                  <a:close/>
                  <a:moveTo>
                    <a:pt x="203" y="253"/>
                  </a:moveTo>
                  <a:cubicBezTo>
                    <a:pt x="203" y="203"/>
                    <a:pt x="203" y="203"/>
                    <a:pt x="203" y="203"/>
                  </a:cubicBezTo>
                  <a:cubicBezTo>
                    <a:pt x="124" y="203"/>
                    <a:pt x="124" y="203"/>
                    <a:pt x="124" y="203"/>
                  </a:cubicBezTo>
                  <a:cubicBezTo>
                    <a:pt x="124" y="253"/>
                    <a:pt x="124" y="253"/>
                    <a:pt x="124" y="253"/>
                  </a:cubicBezTo>
                  <a:lnTo>
                    <a:pt x="203" y="253"/>
                  </a:lnTo>
                  <a:close/>
                  <a:moveTo>
                    <a:pt x="164" y="266"/>
                  </a:moveTo>
                  <a:cubicBezTo>
                    <a:pt x="164" y="266"/>
                    <a:pt x="164" y="266"/>
                    <a:pt x="164" y="266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262"/>
                    <a:pt x="164" y="262"/>
                    <a:pt x="160" y="262"/>
                  </a:cubicBezTo>
                  <a:cubicBezTo>
                    <a:pt x="160" y="262"/>
                    <a:pt x="160" y="262"/>
                    <a:pt x="160" y="265"/>
                  </a:cubicBezTo>
                  <a:cubicBezTo>
                    <a:pt x="160" y="265"/>
                    <a:pt x="160" y="265"/>
                    <a:pt x="164" y="266"/>
                  </a:cubicBezTo>
                  <a:close/>
                  <a:moveTo>
                    <a:pt x="164" y="261"/>
                  </a:moveTo>
                  <a:cubicBezTo>
                    <a:pt x="164" y="261"/>
                    <a:pt x="164" y="261"/>
                    <a:pt x="164" y="261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4" y="258"/>
                    <a:pt x="164" y="258"/>
                    <a:pt x="160" y="259"/>
                  </a:cubicBezTo>
                  <a:cubicBezTo>
                    <a:pt x="160" y="259"/>
                    <a:pt x="160" y="259"/>
                    <a:pt x="160" y="261"/>
                  </a:cubicBezTo>
                  <a:cubicBezTo>
                    <a:pt x="160" y="261"/>
                    <a:pt x="160" y="261"/>
                    <a:pt x="164" y="261"/>
                  </a:cubicBezTo>
                  <a:close/>
                  <a:moveTo>
                    <a:pt x="170" y="266"/>
                  </a:moveTo>
                  <a:cubicBezTo>
                    <a:pt x="170" y="266"/>
                    <a:pt x="170" y="266"/>
                    <a:pt x="170" y="266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0" y="262"/>
                    <a:pt x="170" y="262"/>
                    <a:pt x="164" y="262"/>
                  </a:cubicBezTo>
                  <a:cubicBezTo>
                    <a:pt x="164" y="262"/>
                    <a:pt x="164" y="262"/>
                    <a:pt x="164" y="266"/>
                  </a:cubicBezTo>
                  <a:cubicBezTo>
                    <a:pt x="164" y="266"/>
                    <a:pt x="164" y="266"/>
                    <a:pt x="170" y="266"/>
                  </a:cubicBezTo>
                  <a:close/>
                  <a:moveTo>
                    <a:pt x="170" y="261"/>
                  </a:moveTo>
                  <a:cubicBezTo>
                    <a:pt x="170" y="261"/>
                    <a:pt x="170" y="261"/>
                    <a:pt x="170" y="261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7"/>
                    <a:pt x="170" y="257"/>
                    <a:pt x="164" y="258"/>
                  </a:cubicBezTo>
                  <a:cubicBezTo>
                    <a:pt x="164" y="258"/>
                    <a:pt x="164" y="258"/>
                    <a:pt x="164" y="261"/>
                  </a:cubicBezTo>
                  <a:cubicBezTo>
                    <a:pt x="164" y="261"/>
                    <a:pt x="164" y="261"/>
                    <a:pt x="170" y="261"/>
                  </a:cubicBezTo>
                  <a:close/>
                  <a:moveTo>
                    <a:pt x="104" y="262"/>
                  </a:moveTo>
                  <a:cubicBezTo>
                    <a:pt x="62" y="262"/>
                    <a:pt x="62" y="262"/>
                    <a:pt x="62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62"/>
                    <a:pt x="57" y="262"/>
                    <a:pt x="75" y="198"/>
                  </a:cubicBezTo>
                  <a:cubicBezTo>
                    <a:pt x="75" y="198"/>
                    <a:pt x="75" y="198"/>
                    <a:pt x="62" y="198"/>
                  </a:cubicBezTo>
                  <a:cubicBezTo>
                    <a:pt x="62" y="198"/>
                    <a:pt x="62" y="198"/>
                    <a:pt x="43" y="262"/>
                  </a:cubicBezTo>
                  <a:cubicBezTo>
                    <a:pt x="43" y="262"/>
                    <a:pt x="43" y="262"/>
                    <a:pt x="42" y="262"/>
                  </a:cubicBezTo>
                  <a:cubicBezTo>
                    <a:pt x="40" y="262"/>
                    <a:pt x="31" y="262"/>
                    <a:pt x="0" y="262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4" y="150"/>
                    <a:pt x="54" y="121"/>
                    <a:pt x="88" y="120"/>
                  </a:cubicBezTo>
                  <a:cubicBezTo>
                    <a:pt x="89" y="120"/>
                    <a:pt x="89" y="120"/>
                    <a:pt x="90" y="120"/>
                  </a:cubicBezTo>
                  <a:cubicBezTo>
                    <a:pt x="90" y="120"/>
                    <a:pt x="165" y="120"/>
                    <a:pt x="168" y="120"/>
                  </a:cubicBezTo>
                  <a:cubicBezTo>
                    <a:pt x="169" y="120"/>
                    <a:pt x="169" y="120"/>
                    <a:pt x="170" y="120"/>
                  </a:cubicBezTo>
                  <a:cubicBezTo>
                    <a:pt x="204" y="121"/>
                    <a:pt x="224" y="150"/>
                    <a:pt x="229" y="165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2"/>
                    <a:pt x="258" y="262"/>
                    <a:pt x="223" y="262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190"/>
                    <a:pt x="217" y="183"/>
                    <a:pt x="209" y="183"/>
                  </a:cubicBezTo>
                  <a:cubicBezTo>
                    <a:pt x="118" y="183"/>
                    <a:pt x="118" y="183"/>
                    <a:pt x="118" y="183"/>
                  </a:cubicBezTo>
                  <a:cubicBezTo>
                    <a:pt x="110" y="183"/>
                    <a:pt x="104" y="190"/>
                    <a:pt x="104" y="197"/>
                  </a:cubicBezTo>
                  <a:lnTo>
                    <a:pt x="104" y="262"/>
                  </a:lnTo>
                  <a:close/>
                  <a:moveTo>
                    <a:pt x="223" y="154"/>
                  </a:moveTo>
                  <a:cubicBezTo>
                    <a:pt x="224" y="155"/>
                    <a:pt x="224" y="156"/>
                    <a:pt x="225" y="157"/>
                  </a:cubicBezTo>
                  <a:cubicBezTo>
                    <a:pt x="224" y="156"/>
                    <a:pt x="224" y="155"/>
                    <a:pt x="223" y="154"/>
                  </a:cubicBezTo>
                  <a:close/>
                  <a:moveTo>
                    <a:pt x="35" y="154"/>
                  </a:moveTo>
                  <a:cubicBezTo>
                    <a:pt x="34" y="155"/>
                    <a:pt x="34" y="156"/>
                    <a:pt x="33" y="157"/>
                  </a:cubicBezTo>
                  <a:cubicBezTo>
                    <a:pt x="34" y="156"/>
                    <a:pt x="34" y="155"/>
                    <a:pt x="35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" name="Group 4"/>
            <p:cNvGrpSpPr>
              <a:grpSpLocks/>
            </p:cNvGrpSpPr>
            <p:nvPr/>
          </p:nvGrpSpPr>
          <p:grpSpPr bwMode="auto">
            <a:xfrm>
              <a:off x="9890692" y="1712108"/>
              <a:ext cx="629033" cy="664924"/>
              <a:chOff x="3730" y="2047"/>
              <a:chExt cx="222" cy="226"/>
            </a:xfrm>
            <a:grpFill/>
          </p:grpSpPr>
          <p:sp>
            <p:nvSpPr>
              <p:cNvPr id="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520328" y="2437059"/>
            <a:ext cx="213535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Everyone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72283" y="3082344"/>
            <a:ext cx="2431443" cy="1124407"/>
            <a:chOff x="9372283" y="3104116"/>
            <a:chExt cx="2431443" cy="1124407"/>
          </a:xfrm>
          <a:solidFill>
            <a:srgbClr val="EDC30D"/>
          </a:solidFill>
        </p:grpSpPr>
        <p:sp>
          <p:nvSpPr>
            <p:cNvPr id="29" name="TextBox 15"/>
            <p:cNvSpPr txBox="1"/>
            <p:nvPr/>
          </p:nvSpPr>
          <p:spPr>
            <a:xfrm>
              <a:off x="9372283" y="3896124"/>
              <a:ext cx="243144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Analyst to end user</a:t>
              </a:r>
            </a:p>
          </p:txBody>
        </p:sp>
        <p:sp>
          <p:nvSpPr>
            <p:cNvPr id="30" name="Freeform 13"/>
            <p:cNvSpPr>
              <a:spLocks noChangeAspect="1" noEditPoints="1"/>
            </p:cNvSpPr>
            <p:nvPr/>
          </p:nvSpPr>
          <p:spPr bwMode="auto">
            <a:xfrm>
              <a:off x="10640907" y="310411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9890692" y="3156562"/>
              <a:ext cx="629033" cy="664924"/>
              <a:chOff x="3730" y="2047"/>
              <a:chExt cx="222" cy="226"/>
            </a:xfrm>
            <a:grpFill/>
          </p:grpSpPr>
          <p:sp>
            <p:nvSpPr>
              <p:cNvPr id="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9440040" y="4883777"/>
            <a:ext cx="2167592" cy="1182392"/>
            <a:chOff x="9504208" y="4568667"/>
            <a:chExt cx="2167592" cy="1182392"/>
          </a:xfrm>
          <a:solidFill>
            <a:srgbClr val="EDC30D"/>
          </a:solidFill>
        </p:grpSpPr>
        <p:sp>
          <p:nvSpPr>
            <p:cNvPr id="37" name="TextBox 4"/>
            <p:cNvSpPr txBox="1"/>
            <p:nvPr/>
          </p:nvSpPr>
          <p:spPr>
            <a:xfrm>
              <a:off x="9504208" y="5418660"/>
              <a:ext cx="2167592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IT to end user</a:t>
              </a:r>
            </a:p>
          </p:txBody>
        </p:sp>
        <p:sp>
          <p:nvSpPr>
            <p:cNvPr id="38" name="Freeform 13"/>
            <p:cNvSpPr>
              <a:spLocks noChangeAspect="1" noEditPoints="1"/>
            </p:cNvSpPr>
            <p:nvPr/>
          </p:nvSpPr>
          <p:spPr bwMode="auto">
            <a:xfrm>
              <a:off x="10640907" y="4568667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5"/>
            <p:cNvSpPr>
              <a:spLocks noChangeAspect="1" noEditPoints="1"/>
            </p:cNvSpPr>
            <p:nvPr/>
          </p:nvSpPr>
          <p:spPr bwMode="auto">
            <a:xfrm>
              <a:off x="9890691" y="4646581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80900" y="3226788"/>
            <a:ext cx="5508645" cy="845808"/>
            <a:chOff x="3533313" y="3141063"/>
            <a:chExt cx="5508645" cy="845808"/>
          </a:xfrm>
          <a:solidFill>
            <a:srgbClr val="EDC30D"/>
          </a:solidFill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3533313" y="3141063"/>
              <a:ext cx="2444985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</a:t>
              </a:r>
              <a:r>
                <a:rPr kumimoji="0" lang="en-US" sz="2400" b="0" i="0" u="none" strike="noStrike" kern="1200" cap="none" spc="-102" normalizeH="0" baseline="3000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nd</a:t>
              </a: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Self-service BI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33314" y="3896341"/>
              <a:ext cx="5508644" cy="58485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1297" y="5081481"/>
            <a:ext cx="7268248" cy="845808"/>
            <a:chOff x="2026122" y="4995756"/>
            <a:chExt cx="7268248" cy="845808"/>
          </a:xfrm>
        </p:grpSpPr>
        <p:sp>
          <p:nvSpPr>
            <p:cNvPr id="44" name="Title 1"/>
            <p:cNvSpPr txBox="1">
              <a:spLocks/>
            </p:cNvSpPr>
            <p:nvPr/>
          </p:nvSpPr>
          <p:spPr>
            <a:xfrm>
              <a:off x="2026122" y="4995756"/>
              <a:ext cx="2081873" cy="845808"/>
            </a:xfrm>
            <a:prstGeom prst="rect">
              <a:avLst/>
            </a:prstGeom>
            <a:solidFill>
              <a:srgbClr val="EDC30D"/>
            </a:solidFill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1st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Technical BI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26123" y="5743590"/>
              <a:ext cx="7268247" cy="97974"/>
            </a:xfrm>
            <a:prstGeom prst="line">
              <a:avLst/>
            </a:prstGeom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040505" y="1372095"/>
            <a:ext cx="3749040" cy="845808"/>
            <a:chOff x="5040505" y="1286370"/>
            <a:chExt cx="3749040" cy="845808"/>
          </a:xfrm>
          <a:solidFill>
            <a:srgbClr val="EDC30D"/>
          </a:solidFill>
        </p:grpSpPr>
        <p:sp>
          <p:nvSpPr>
            <p:cNvPr id="47" name="Title 1"/>
            <p:cNvSpPr txBox="1">
              <a:spLocks/>
            </p:cNvSpPr>
            <p:nvPr/>
          </p:nvSpPr>
          <p:spPr>
            <a:xfrm>
              <a:off x="5040505" y="1286370"/>
              <a:ext cx="1920240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3rd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End user BI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040505" y="2046733"/>
              <a:ext cx="3749040" cy="0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079">
        <p:fade/>
      </p:transition>
    </mc:Choice>
    <mc:Fallback xmlns="">
      <p:transition spd="med" advTm="210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b="92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12192000" cy="6857028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150">
              <a:solidFill>
                <a:srgbClr val="4394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5400000">
            <a:off x="1766534" y="-1766535"/>
            <a:ext cx="6857028" cy="10390097"/>
          </a:xfrm>
          <a:prstGeom prst="rect">
            <a:avLst/>
          </a:prstGeom>
          <a:gradFill>
            <a:gsLst>
              <a:gs pos="50000">
                <a:schemeClr val="tx1">
                  <a:alpha val="6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83" y="884616"/>
            <a:ext cx="5444782" cy="1460500"/>
          </a:xfrm>
        </p:spPr>
        <p:txBody>
          <a:bodyPr anchor="t">
            <a:noAutofit/>
          </a:bodyPr>
          <a:lstStyle/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if you could empower everyone with analytics anywhere decisions are made?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3803696-9CA2-42C8-8E43-C47AF55C55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27">
        <p:fade/>
      </p:transition>
    </mc:Choice>
    <mc:Fallback xmlns="">
      <p:transition spd="med" advTm="166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18203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Turning data into business insights is challenging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96949" y="1112779"/>
            <a:ext cx="7426960" cy="4958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3975" marR="0" lvl="1" indent="0" algn="l" defTabSz="91436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BI challenges include…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1438" y="2943609"/>
            <a:ext cx="11131423" cy="919829"/>
            <a:chOff x="419875" y="3553208"/>
            <a:chExt cx="11131423" cy="919829"/>
          </a:xfrm>
        </p:grpSpPr>
        <p:grpSp>
          <p:nvGrpSpPr>
            <p:cNvPr id="54" name="Group 11"/>
            <p:cNvGrpSpPr/>
            <p:nvPr/>
          </p:nvGrpSpPr>
          <p:grpSpPr>
            <a:xfrm>
              <a:off x="419875" y="3553208"/>
              <a:ext cx="11131423" cy="919829"/>
              <a:chOff x="419875" y="3540205"/>
              <a:chExt cx="11131423" cy="919829"/>
            </a:xfrm>
          </p:grpSpPr>
          <p:sp>
            <p:nvSpPr>
              <p:cNvPr id="55" name="Rectangle 12"/>
              <p:cNvSpPr/>
              <p:nvPr/>
            </p:nvSpPr>
            <p:spPr bwMode="auto">
              <a:xfrm>
                <a:off x="1327452" y="3540205"/>
                <a:ext cx="4252254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Multiple data sources</a:t>
                </a:r>
              </a:p>
            </p:txBody>
          </p:sp>
          <p:sp>
            <p:nvSpPr>
              <p:cNvPr id="56" name="Rectangle 13"/>
              <p:cNvSpPr/>
              <p:nvPr/>
            </p:nvSpPr>
            <p:spPr bwMode="auto">
              <a:xfrm>
                <a:off x="5579706" y="3545634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residing in cloud solutions and on-premise locations is difficult to access and refresh securely</a:t>
                </a:r>
              </a:p>
            </p:txBody>
          </p:sp>
          <p:sp>
            <p:nvSpPr>
              <p:cNvPr id="57" name="Rectangle 16"/>
              <p:cNvSpPr/>
              <p:nvPr/>
            </p:nvSpPr>
            <p:spPr bwMode="auto">
              <a:xfrm>
                <a:off x="419875" y="3545634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Freeform 15"/>
            <p:cNvSpPr>
              <a:spLocks noChangeAspect="1" noEditPoints="1"/>
            </p:cNvSpPr>
            <p:nvPr/>
          </p:nvSpPr>
          <p:spPr bwMode="auto">
            <a:xfrm>
              <a:off x="895778" y="3824238"/>
              <a:ext cx="184378" cy="365760"/>
            </a:xfrm>
            <a:custGeom>
              <a:avLst/>
              <a:gdLst>
                <a:gd name="T0" fmla="*/ 0 w 185"/>
                <a:gd name="T1" fmla="*/ 0 h 376"/>
                <a:gd name="T2" fmla="*/ 0 w 185"/>
                <a:gd name="T3" fmla="*/ 376 h 376"/>
                <a:gd name="T4" fmla="*/ 185 w 185"/>
                <a:gd name="T5" fmla="*/ 376 h 376"/>
                <a:gd name="T6" fmla="*/ 185 w 185"/>
                <a:gd name="T7" fmla="*/ 0 h 376"/>
                <a:gd name="T8" fmla="*/ 0 w 185"/>
                <a:gd name="T9" fmla="*/ 0 h 376"/>
                <a:gd name="T10" fmla="*/ 86 w 185"/>
                <a:gd name="T11" fmla="*/ 304 h 376"/>
                <a:gd name="T12" fmla="*/ 20 w 185"/>
                <a:gd name="T13" fmla="*/ 304 h 376"/>
                <a:gd name="T14" fmla="*/ 20 w 185"/>
                <a:gd name="T15" fmla="*/ 244 h 376"/>
                <a:gd name="T16" fmla="*/ 86 w 185"/>
                <a:gd name="T17" fmla="*/ 244 h 376"/>
                <a:gd name="T18" fmla="*/ 86 w 185"/>
                <a:gd name="T19" fmla="*/ 304 h 376"/>
                <a:gd name="T20" fmla="*/ 86 w 185"/>
                <a:gd name="T21" fmla="*/ 230 h 376"/>
                <a:gd name="T22" fmla="*/ 20 w 185"/>
                <a:gd name="T23" fmla="*/ 230 h 376"/>
                <a:gd name="T24" fmla="*/ 20 w 185"/>
                <a:gd name="T25" fmla="*/ 171 h 376"/>
                <a:gd name="T26" fmla="*/ 86 w 185"/>
                <a:gd name="T27" fmla="*/ 171 h 376"/>
                <a:gd name="T28" fmla="*/ 86 w 185"/>
                <a:gd name="T29" fmla="*/ 230 h 376"/>
                <a:gd name="T30" fmla="*/ 86 w 185"/>
                <a:gd name="T31" fmla="*/ 157 h 376"/>
                <a:gd name="T32" fmla="*/ 20 w 185"/>
                <a:gd name="T33" fmla="*/ 157 h 376"/>
                <a:gd name="T34" fmla="*/ 20 w 185"/>
                <a:gd name="T35" fmla="*/ 98 h 376"/>
                <a:gd name="T36" fmla="*/ 86 w 185"/>
                <a:gd name="T37" fmla="*/ 98 h 376"/>
                <a:gd name="T38" fmla="*/ 86 w 185"/>
                <a:gd name="T39" fmla="*/ 157 h 376"/>
                <a:gd name="T40" fmla="*/ 86 w 185"/>
                <a:gd name="T41" fmla="*/ 85 h 376"/>
                <a:gd name="T42" fmla="*/ 20 w 185"/>
                <a:gd name="T43" fmla="*/ 85 h 376"/>
                <a:gd name="T44" fmla="*/ 20 w 185"/>
                <a:gd name="T45" fmla="*/ 25 h 376"/>
                <a:gd name="T46" fmla="*/ 86 w 185"/>
                <a:gd name="T47" fmla="*/ 25 h 376"/>
                <a:gd name="T48" fmla="*/ 86 w 185"/>
                <a:gd name="T49" fmla="*/ 85 h 376"/>
                <a:gd name="T50" fmla="*/ 166 w 185"/>
                <a:gd name="T51" fmla="*/ 304 h 376"/>
                <a:gd name="T52" fmla="*/ 99 w 185"/>
                <a:gd name="T53" fmla="*/ 304 h 376"/>
                <a:gd name="T54" fmla="*/ 99 w 185"/>
                <a:gd name="T55" fmla="*/ 244 h 376"/>
                <a:gd name="T56" fmla="*/ 166 w 185"/>
                <a:gd name="T57" fmla="*/ 244 h 376"/>
                <a:gd name="T58" fmla="*/ 166 w 185"/>
                <a:gd name="T59" fmla="*/ 304 h 376"/>
                <a:gd name="T60" fmla="*/ 166 w 185"/>
                <a:gd name="T61" fmla="*/ 230 h 376"/>
                <a:gd name="T62" fmla="*/ 99 w 185"/>
                <a:gd name="T63" fmla="*/ 230 h 376"/>
                <a:gd name="T64" fmla="*/ 99 w 185"/>
                <a:gd name="T65" fmla="*/ 171 h 376"/>
                <a:gd name="T66" fmla="*/ 166 w 185"/>
                <a:gd name="T67" fmla="*/ 171 h 376"/>
                <a:gd name="T68" fmla="*/ 166 w 185"/>
                <a:gd name="T69" fmla="*/ 230 h 376"/>
                <a:gd name="T70" fmla="*/ 166 w 185"/>
                <a:gd name="T71" fmla="*/ 157 h 376"/>
                <a:gd name="T72" fmla="*/ 99 w 185"/>
                <a:gd name="T73" fmla="*/ 157 h 376"/>
                <a:gd name="T74" fmla="*/ 99 w 185"/>
                <a:gd name="T75" fmla="*/ 98 h 376"/>
                <a:gd name="T76" fmla="*/ 166 w 185"/>
                <a:gd name="T77" fmla="*/ 98 h 376"/>
                <a:gd name="T78" fmla="*/ 166 w 185"/>
                <a:gd name="T79" fmla="*/ 157 h 376"/>
                <a:gd name="T80" fmla="*/ 166 w 185"/>
                <a:gd name="T81" fmla="*/ 85 h 376"/>
                <a:gd name="T82" fmla="*/ 99 w 185"/>
                <a:gd name="T83" fmla="*/ 85 h 376"/>
                <a:gd name="T84" fmla="*/ 99 w 185"/>
                <a:gd name="T85" fmla="*/ 25 h 376"/>
                <a:gd name="T86" fmla="*/ 166 w 185"/>
                <a:gd name="T87" fmla="*/ 25 h 376"/>
                <a:gd name="T88" fmla="*/ 166 w 185"/>
                <a:gd name="T89" fmla="*/ 8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376">
                  <a:moveTo>
                    <a:pt x="0" y="0"/>
                  </a:moveTo>
                  <a:lnTo>
                    <a:pt x="0" y="376"/>
                  </a:lnTo>
                  <a:lnTo>
                    <a:pt x="185" y="376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86" y="304"/>
                  </a:moveTo>
                  <a:lnTo>
                    <a:pt x="20" y="304"/>
                  </a:lnTo>
                  <a:lnTo>
                    <a:pt x="20" y="244"/>
                  </a:lnTo>
                  <a:lnTo>
                    <a:pt x="86" y="244"/>
                  </a:lnTo>
                  <a:lnTo>
                    <a:pt x="86" y="304"/>
                  </a:lnTo>
                  <a:close/>
                  <a:moveTo>
                    <a:pt x="86" y="230"/>
                  </a:moveTo>
                  <a:lnTo>
                    <a:pt x="20" y="230"/>
                  </a:lnTo>
                  <a:lnTo>
                    <a:pt x="20" y="171"/>
                  </a:lnTo>
                  <a:lnTo>
                    <a:pt x="86" y="171"/>
                  </a:lnTo>
                  <a:lnTo>
                    <a:pt x="86" y="230"/>
                  </a:lnTo>
                  <a:close/>
                  <a:moveTo>
                    <a:pt x="86" y="157"/>
                  </a:moveTo>
                  <a:lnTo>
                    <a:pt x="20" y="157"/>
                  </a:lnTo>
                  <a:lnTo>
                    <a:pt x="20" y="98"/>
                  </a:lnTo>
                  <a:lnTo>
                    <a:pt x="86" y="98"/>
                  </a:lnTo>
                  <a:lnTo>
                    <a:pt x="86" y="157"/>
                  </a:lnTo>
                  <a:close/>
                  <a:moveTo>
                    <a:pt x="86" y="85"/>
                  </a:moveTo>
                  <a:lnTo>
                    <a:pt x="20" y="85"/>
                  </a:lnTo>
                  <a:lnTo>
                    <a:pt x="20" y="25"/>
                  </a:lnTo>
                  <a:lnTo>
                    <a:pt x="86" y="25"/>
                  </a:lnTo>
                  <a:lnTo>
                    <a:pt x="86" y="85"/>
                  </a:lnTo>
                  <a:close/>
                  <a:moveTo>
                    <a:pt x="166" y="304"/>
                  </a:moveTo>
                  <a:lnTo>
                    <a:pt x="99" y="304"/>
                  </a:lnTo>
                  <a:lnTo>
                    <a:pt x="99" y="244"/>
                  </a:lnTo>
                  <a:lnTo>
                    <a:pt x="166" y="244"/>
                  </a:lnTo>
                  <a:lnTo>
                    <a:pt x="166" y="304"/>
                  </a:lnTo>
                  <a:close/>
                  <a:moveTo>
                    <a:pt x="166" y="230"/>
                  </a:moveTo>
                  <a:lnTo>
                    <a:pt x="99" y="230"/>
                  </a:lnTo>
                  <a:lnTo>
                    <a:pt x="99" y="171"/>
                  </a:lnTo>
                  <a:lnTo>
                    <a:pt x="166" y="171"/>
                  </a:lnTo>
                  <a:lnTo>
                    <a:pt x="166" y="230"/>
                  </a:lnTo>
                  <a:close/>
                  <a:moveTo>
                    <a:pt x="166" y="157"/>
                  </a:moveTo>
                  <a:lnTo>
                    <a:pt x="99" y="157"/>
                  </a:lnTo>
                  <a:lnTo>
                    <a:pt x="99" y="98"/>
                  </a:lnTo>
                  <a:lnTo>
                    <a:pt x="166" y="98"/>
                  </a:lnTo>
                  <a:lnTo>
                    <a:pt x="166" y="157"/>
                  </a:lnTo>
                  <a:close/>
                  <a:moveTo>
                    <a:pt x="166" y="85"/>
                  </a:moveTo>
                  <a:lnTo>
                    <a:pt x="99" y="85"/>
                  </a:lnTo>
                  <a:lnTo>
                    <a:pt x="99" y="25"/>
                  </a:lnTo>
                  <a:lnTo>
                    <a:pt x="166" y="25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87855" tIns="43927" rIns="87855" bIns="4392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17" name="Freeform 16"/>
            <p:cNvSpPr>
              <a:spLocks noChangeAspect="1" noEditPoints="1"/>
            </p:cNvSpPr>
            <p:nvPr/>
          </p:nvSpPr>
          <p:spPr bwMode="black">
            <a:xfrm>
              <a:off x="616986" y="4004167"/>
              <a:ext cx="293634" cy="182880"/>
            </a:xfrm>
            <a:custGeom>
              <a:avLst/>
              <a:gdLst>
                <a:gd name="T0" fmla="*/ 1277 w 1355"/>
                <a:gd name="T1" fmla="*/ 371 h 843"/>
                <a:gd name="T2" fmla="*/ 1157 w 1355"/>
                <a:gd name="T3" fmla="*/ 298 h 843"/>
                <a:gd name="T4" fmla="*/ 1157 w 1355"/>
                <a:gd name="T5" fmla="*/ 277 h 843"/>
                <a:gd name="T6" fmla="*/ 1080 w 1355"/>
                <a:gd name="T7" fmla="*/ 83 h 843"/>
                <a:gd name="T8" fmla="*/ 888 w 1355"/>
                <a:gd name="T9" fmla="*/ 0 h 843"/>
                <a:gd name="T10" fmla="*/ 650 w 1355"/>
                <a:gd name="T11" fmla="*/ 135 h 843"/>
                <a:gd name="T12" fmla="*/ 544 w 1355"/>
                <a:gd name="T13" fmla="*/ 114 h 843"/>
                <a:gd name="T14" fmla="*/ 353 w 1355"/>
                <a:gd name="T15" fmla="*/ 189 h 843"/>
                <a:gd name="T16" fmla="*/ 287 w 1355"/>
                <a:gd name="T17" fmla="*/ 287 h 843"/>
                <a:gd name="T18" fmla="*/ 275 w 1355"/>
                <a:gd name="T19" fmla="*/ 287 h 843"/>
                <a:gd name="T20" fmla="*/ 82 w 1355"/>
                <a:gd name="T21" fmla="*/ 370 h 843"/>
                <a:gd name="T22" fmla="*/ 0 w 1355"/>
                <a:gd name="T23" fmla="*/ 565 h 843"/>
                <a:gd name="T24" fmla="*/ 82 w 1355"/>
                <a:gd name="T25" fmla="*/ 760 h 843"/>
                <a:gd name="T26" fmla="*/ 275 w 1355"/>
                <a:gd name="T27" fmla="*/ 843 h 843"/>
                <a:gd name="T28" fmla="*/ 1080 w 1355"/>
                <a:gd name="T29" fmla="*/ 843 h 843"/>
                <a:gd name="T30" fmla="*/ 1277 w 1355"/>
                <a:gd name="T31" fmla="*/ 760 h 843"/>
                <a:gd name="T32" fmla="*/ 1355 w 1355"/>
                <a:gd name="T33" fmla="*/ 565 h 843"/>
                <a:gd name="T34" fmla="*/ 1277 w 1355"/>
                <a:gd name="T35" fmla="*/ 371 h 843"/>
                <a:gd name="T36" fmla="*/ 1080 w 1355"/>
                <a:gd name="T37" fmla="*/ 766 h 843"/>
                <a:gd name="T38" fmla="*/ 275 w 1355"/>
                <a:gd name="T39" fmla="*/ 766 h 843"/>
                <a:gd name="T40" fmla="*/ 76 w 1355"/>
                <a:gd name="T41" fmla="*/ 565 h 843"/>
                <a:gd name="T42" fmla="*/ 275 w 1355"/>
                <a:gd name="T43" fmla="*/ 364 h 843"/>
                <a:gd name="T44" fmla="*/ 346 w 1355"/>
                <a:gd name="T45" fmla="*/ 381 h 843"/>
                <a:gd name="T46" fmla="*/ 544 w 1355"/>
                <a:gd name="T47" fmla="*/ 191 h 843"/>
                <a:gd name="T48" fmla="*/ 689 w 1355"/>
                <a:gd name="T49" fmla="*/ 255 h 843"/>
                <a:gd name="T50" fmla="*/ 888 w 1355"/>
                <a:gd name="T51" fmla="*/ 77 h 843"/>
                <a:gd name="T52" fmla="*/ 1080 w 1355"/>
                <a:gd name="T53" fmla="*/ 277 h 843"/>
                <a:gd name="T54" fmla="*/ 1064 w 1355"/>
                <a:gd name="T55" fmla="*/ 370 h 843"/>
                <a:gd name="T56" fmla="*/ 1080 w 1355"/>
                <a:gd name="T57" fmla="*/ 364 h 843"/>
                <a:gd name="T58" fmla="*/ 1278 w 1355"/>
                <a:gd name="T59" fmla="*/ 565 h 843"/>
                <a:gd name="T60" fmla="*/ 1080 w 1355"/>
                <a:gd name="T61" fmla="*/ 76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5" h="843">
                  <a:moveTo>
                    <a:pt x="1277" y="371"/>
                  </a:moveTo>
                  <a:cubicBezTo>
                    <a:pt x="1242" y="335"/>
                    <a:pt x="1201" y="311"/>
                    <a:pt x="1157" y="298"/>
                  </a:cubicBezTo>
                  <a:cubicBezTo>
                    <a:pt x="1157" y="291"/>
                    <a:pt x="1157" y="285"/>
                    <a:pt x="1157" y="277"/>
                  </a:cubicBezTo>
                  <a:cubicBezTo>
                    <a:pt x="1157" y="205"/>
                    <a:pt x="1130" y="136"/>
                    <a:pt x="1080" y="83"/>
                  </a:cubicBezTo>
                  <a:cubicBezTo>
                    <a:pt x="1028" y="29"/>
                    <a:pt x="959" y="0"/>
                    <a:pt x="888" y="0"/>
                  </a:cubicBezTo>
                  <a:cubicBezTo>
                    <a:pt x="789" y="0"/>
                    <a:pt x="700" y="54"/>
                    <a:pt x="650" y="135"/>
                  </a:cubicBezTo>
                  <a:cubicBezTo>
                    <a:pt x="618" y="121"/>
                    <a:pt x="581" y="114"/>
                    <a:pt x="544" y="114"/>
                  </a:cubicBezTo>
                  <a:cubicBezTo>
                    <a:pt x="471" y="114"/>
                    <a:pt x="404" y="141"/>
                    <a:pt x="353" y="189"/>
                  </a:cubicBezTo>
                  <a:cubicBezTo>
                    <a:pt x="324" y="217"/>
                    <a:pt x="302" y="250"/>
                    <a:pt x="287" y="287"/>
                  </a:cubicBezTo>
                  <a:cubicBezTo>
                    <a:pt x="283" y="287"/>
                    <a:pt x="279" y="287"/>
                    <a:pt x="275" y="287"/>
                  </a:cubicBezTo>
                  <a:cubicBezTo>
                    <a:pt x="203" y="287"/>
                    <a:pt x="134" y="317"/>
                    <a:pt x="82" y="370"/>
                  </a:cubicBezTo>
                  <a:cubicBezTo>
                    <a:pt x="29" y="422"/>
                    <a:pt x="0" y="492"/>
                    <a:pt x="0" y="565"/>
                  </a:cubicBezTo>
                  <a:cubicBezTo>
                    <a:pt x="0" y="638"/>
                    <a:pt x="29" y="707"/>
                    <a:pt x="82" y="760"/>
                  </a:cubicBezTo>
                  <a:cubicBezTo>
                    <a:pt x="134" y="814"/>
                    <a:pt x="203" y="843"/>
                    <a:pt x="275" y="843"/>
                  </a:cubicBezTo>
                  <a:cubicBezTo>
                    <a:pt x="1080" y="843"/>
                    <a:pt x="1080" y="843"/>
                    <a:pt x="1080" y="843"/>
                  </a:cubicBezTo>
                  <a:cubicBezTo>
                    <a:pt x="1155" y="843"/>
                    <a:pt x="1224" y="814"/>
                    <a:pt x="1277" y="760"/>
                  </a:cubicBezTo>
                  <a:cubicBezTo>
                    <a:pt x="1327" y="707"/>
                    <a:pt x="1355" y="638"/>
                    <a:pt x="1355" y="565"/>
                  </a:cubicBezTo>
                  <a:cubicBezTo>
                    <a:pt x="1355" y="492"/>
                    <a:pt x="1327" y="422"/>
                    <a:pt x="1277" y="371"/>
                  </a:cubicBezTo>
                  <a:close/>
                  <a:moveTo>
                    <a:pt x="1080" y="766"/>
                  </a:moveTo>
                  <a:cubicBezTo>
                    <a:pt x="1080" y="766"/>
                    <a:pt x="437" y="766"/>
                    <a:pt x="275" y="766"/>
                  </a:cubicBezTo>
                  <a:cubicBezTo>
                    <a:pt x="167" y="766"/>
                    <a:pt x="76" y="674"/>
                    <a:pt x="76" y="565"/>
                  </a:cubicBezTo>
                  <a:cubicBezTo>
                    <a:pt x="76" y="457"/>
                    <a:pt x="167" y="364"/>
                    <a:pt x="275" y="364"/>
                  </a:cubicBezTo>
                  <a:cubicBezTo>
                    <a:pt x="302" y="364"/>
                    <a:pt x="324" y="370"/>
                    <a:pt x="346" y="381"/>
                  </a:cubicBezTo>
                  <a:cubicBezTo>
                    <a:pt x="351" y="272"/>
                    <a:pt x="437" y="191"/>
                    <a:pt x="544" y="191"/>
                  </a:cubicBezTo>
                  <a:cubicBezTo>
                    <a:pt x="603" y="191"/>
                    <a:pt x="650" y="213"/>
                    <a:pt x="689" y="255"/>
                  </a:cubicBezTo>
                  <a:cubicBezTo>
                    <a:pt x="699" y="158"/>
                    <a:pt x="785" y="77"/>
                    <a:pt x="888" y="77"/>
                  </a:cubicBezTo>
                  <a:cubicBezTo>
                    <a:pt x="994" y="77"/>
                    <a:pt x="1080" y="169"/>
                    <a:pt x="1080" y="277"/>
                  </a:cubicBezTo>
                  <a:cubicBezTo>
                    <a:pt x="1080" y="311"/>
                    <a:pt x="1075" y="343"/>
                    <a:pt x="1064" y="370"/>
                  </a:cubicBezTo>
                  <a:cubicBezTo>
                    <a:pt x="1069" y="364"/>
                    <a:pt x="1075" y="364"/>
                    <a:pt x="1080" y="364"/>
                  </a:cubicBezTo>
                  <a:cubicBezTo>
                    <a:pt x="1192" y="364"/>
                    <a:pt x="1278" y="457"/>
                    <a:pt x="1278" y="565"/>
                  </a:cubicBezTo>
                  <a:cubicBezTo>
                    <a:pt x="1278" y="674"/>
                    <a:pt x="1192" y="766"/>
                    <a:pt x="1080" y="766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vert="horz" wrap="square" lIns="68574" tIns="34287" rIns="68574" bIns="3428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 w="19050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1438" y="1893137"/>
            <a:ext cx="11131422" cy="914400"/>
            <a:chOff x="419875" y="2502736"/>
            <a:chExt cx="11131422" cy="914400"/>
          </a:xfrm>
        </p:grpSpPr>
        <p:grpSp>
          <p:nvGrpSpPr>
            <p:cNvPr id="50" name="Group 49"/>
            <p:cNvGrpSpPr/>
            <p:nvPr/>
          </p:nvGrpSpPr>
          <p:grpSpPr>
            <a:xfrm>
              <a:off x="419875" y="2502736"/>
              <a:ext cx="11131422" cy="914400"/>
              <a:chOff x="419875" y="2369977"/>
              <a:chExt cx="11131422" cy="91440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327452" y="2369977"/>
                <a:ext cx="425225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End-to-end view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79705" y="2369977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often resides in disparate locations, making it difficult to see a complete picture of your business 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19875" y="2369977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black">
            <a:xfrm>
              <a:off x="675379" y="2822776"/>
              <a:ext cx="457200" cy="316260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9953" tIns="34976" rIns="69953" bIns="349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438" y="4044654"/>
            <a:ext cx="11131423" cy="914400"/>
            <a:chOff x="419875" y="4654253"/>
            <a:chExt cx="11131423" cy="914400"/>
          </a:xfrm>
        </p:grpSpPr>
        <p:grpSp>
          <p:nvGrpSpPr>
            <p:cNvPr id="58" name="Group 24"/>
            <p:cNvGrpSpPr/>
            <p:nvPr/>
          </p:nvGrpSpPr>
          <p:grpSpPr>
            <a:xfrm>
              <a:off x="419875" y="4654253"/>
              <a:ext cx="11131423" cy="914400"/>
              <a:chOff x="419875" y="4721288"/>
              <a:chExt cx="11131423" cy="1690145"/>
            </a:xfrm>
          </p:grpSpPr>
          <p:sp>
            <p:nvSpPr>
              <p:cNvPr id="59" name="Rectangle 25"/>
              <p:cNvSpPr/>
              <p:nvPr/>
            </p:nvSpPr>
            <p:spPr bwMode="auto">
              <a:xfrm>
                <a:off x="1334275" y="4721288"/>
                <a:ext cx="4245430" cy="1690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Right data for the right users at the right time</a:t>
                </a:r>
              </a:p>
            </p:txBody>
          </p:sp>
          <p:sp>
            <p:nvSpPr>
              <p:cNvPr id="60" name="Rectangle 26"/>
              <p:cNvSpPr/>
              <p:nvPr/>
            </p:nvSpPr>
            <p:spPr bwMode="auto">
              <a:xfrm>
                <a:off x="5579706" y="4721288"/>
                <a:ext cx="5971592" cy="1690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Different roles have different needs and business users need the latest operational data</a:t>
                </a:r>
              </a:p>
            </p:txBody>
          </p:sp>
          <p:sp>
            <p:nvSpPr>
              <p:cNvPr id="61" name="Rectangle 27"/>
              <p:cNvSpPr/>
              <p:nvPr/>
            </p:nvSpPr>
            <p:spPr bwMode="auto">
              <a:xfrm>
                <a:off x="419875" y="4721288"/>
                <a:ext cx="914400" cy="1690145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Freeform 25"/>
            <p:cNvSpPr>
              <a:spLocks noChangeAspect="1" noEditPoints="1"/>
            </p:cNvSpPr>
            <p:nvPr/>
          </p:nvSpPr>
          <p:spPr bwMode="black">
            <a:xfrm>
              <a:off x="648475" y="4916806"/>
              <a:ext cx="457200" cy="389294"/>
            </a:xfrm>
            <a:custGeom>
              <a:avLst/>
              <a:gdLst>
                <a:gd name="T0" fmla="*/ 300 w 300"/>
                <a:gd name="T1" fmla="*/ 201 h 255"/>
                <a:gd name="T2" fmla="*/ 288 w 300"/>
                <a:gd name="T3" fmla="*/ 210 h 255"/>
                <a:gd name="T4" fmla="*/ 285 w 300"/>
                <a:gd name="T5" fmla="*/ 214 h 255"/>
                <a:gd name="T6" fmla="*/ 266 w 300"/>
                <a:gd name="T7" fmla="*/ 230 h 255"/>
                <a:gd name="T8" fmla="*/ 229 w 300"/>
                <a:gd name="T9" fmla="*/ 245 h 255"/>
                <a:gd name="T10" fmla="*/ 169 w 300"/>
                <a:gd name="T11" fmla="*/ 253 h 255"/>
                <a:gd name="T12" fmla="*/ 47 w 300"/>
                <a:gd name="T13" fmla="*/ 231 h 255"/>
                <a:gd name="T14" fmla="*/ 47 w 300"/>
                <a:gd name="T15" fmla="*/ 186 h 255"/>
                <a:gd name="T16" fmla="*/ 89 w 300"/>
                <a:gd name="T17" fmla="*/ 168 h 255"/>
                <a:gd name="T18" fmla="*/ 130 w 300"/>
                <a:gd name="T19" fmla="*/ 171 h 255"/>
                <a:gd name="T20" fmla="*/ 163 w 300"/>
                <a:gd name="T21" fmla="*/ 174 h 255"/>
                <a:gd name="T22" fmla="*/ 198 w 300"/>
                <a:gd name="T23" fmla="*/ 169 h 255"/>
                <a:gd name="T24" fmla="*/ 219 w 300"/>
                <a:gd name="T25" fmla="*/ 182 h 255"/>
                <a:gd name="T26" fmla="*/ 201 w 300"/>
                <a:gd name="T27" fmla="*/ 195 h 255"/>
                <a:gd name="T28" fmla="*/ 174 w 300"/>
                <a:gd name="T29" fmla="*/ 194 h 255"/>
                <a:gd name="T30" fmla="*/ 144 w 300"/>
                <a:gd name="T31" fmla="*/ 202 h 255"/>
                <a:gd name="T32" fmla="*/ 177 w 300"/>
                <a:gd name="T33" fmla="*/ 217 h 255"/>
                <a:gd name="T34" fmla="*/ 223 w 300"/>
                <a:gd name="T35" fmla="*/ 218 h 255"/>
                <a:gd name="T36" fmla="*/ 255 w 300"/>
                <a:gd name="T37" fmla="*/ 209 h 255"/>
                <a:gd name="T38" fmla="*/ 287 w 300"/>
                <a:gd name="T39" fmla="*/ 193 h 255"/>
                <a:gd name="T40" fmla="*/ 300 w 300"/>
                <a:gd name="T41" fmla="*/ 201 h 255"/>
                <a:gd name="T42" fmla="*/ 34 w 300"/>
                <a:gd name="T43" fmla="*/ 173 h 255"/>
                <a:gd name="T44" fmla="*/ 0 w 300"/>
                <a:gd name="T45" fmla="*/ 173 h 255"/>
                <a:gd name="T46" fmla="*/ 0 w 300"/>
                <a:gd name="T47" fmla="*/ 240 h 255"/>
                <a:gd name="T48" fmla="*/ 34 w 300"/>
                <a:gd name="T49" fmla="*/ 240 h 255"/>
                <a:gd name="T50" fmla="*/ 39 w 300"/>
                <a:gd name="T51" fmla="*/ 235 h 255"/>
                <a:gd name="T52" fmla="*/ 39 w 300"/>
                <a:gd name="T53" fmla="*/ 177 h 255"/>
                <a:gd name="T54" fmla="*/ 34 w 300"/>
                <a:gd name="T55" fmla="*/ 173 h 255"/>
                <a:gd name="T56" fmla="*/ 246 w 300"/>
                <a:gd name="T57" fmla="*/ 24 h 255"/>
                <a:gd name="T58" fmla="*/ 246 w 300"/>
                <a:gd name="T59" fmla="*/ 147 h 255"/>
                <a:gd name="T60" fmla="*/ 123 w 300"/>
                <a:gd name="T61" fmla="*/ 147 h 255"/>
                <a:gd name="T62" fmla="*/ 123 w 300"/>
                <a:gd name="T63" fmla="*/ 122 h 255"/>
                <a:gd name="T64" fmla="*/ 99 w 300"/>
                <a:gd name="T65" fmla="*/ 122 h 255"/>
                <a:gd name="T66" fmla="*/ 99 w 300"/>
                <a:gd name="T67" fmla="*/ 0 h 255"/>
                <a:gd name="T68" fmla="*/ 221 w 300"/>
                <a:gd name="T69" fmla="*/ 0 h 255"/>
                <a:gd name="T70" fmla="*/ 221 w 300"/>
                <a:gd name="T71" fmla="*/ 24 h 255"/>
                <a:gd name="T72" fmla="*/ 246 w 300"/>
                <a:gd name="T73" fmla="*/ 24 h 255"/>
                <a:gd name="T74" fmla="*/ 123 w 300"/>
                <a:gd name="T75" fmla="*/ 116 h 255"/>
                <a:gd name="T76" fmla="*/ 123 w 300"/>
                <a:gd name="T77" fmla="*/ 24 h 255"/>
                <a:gd name="T78" fmla="*/ 215 w 300"/>
                <a:gd name="T79" fmla="*/ 24 h 255"/>
                <a:gd name="T80" fmla="*/ 215 w 300"/>
                <a:gd name="T81" fmla="*/ 6 h 255"/>
                <a:gd name="T82" fmla="*/ 105 w 300"/>
                <a:gd name="T83" fmla="*/ 6 h 255"/>
                <a:gd name="T84" fmla="*/ 105 w 300"/>
                <a:gd name="T85" fmla="*/ 116 h 255"/>
                <a:gd name="T86" fmla="*/ 123 w 300"/>
                <a:gd name="T87" fmla="*/ 116 h 255"/>
                <a:gd name="T88" fmla="*/ 224 w 300"/>
                <a:gd name="T89" fmla="*/ 85 h 255"/>
                <a:gd name="T90" fmla="*/ 183 w 300"/>
                <a:gd name="T91" fmla="*/ 56 h 255"/>
                <a:gd name="T92" fmla="*/ 183 w 300"/>
                <a:gd name="T93" fmla="*/ 76 h 255"/>
                <a:gd name="T94" fmla="*/ 145 w 300"/>
                <a:gd name="T95" fmla="*/ 76 h 255"/>
                <a:gd name="T96" fmla="*/ 145 w 300"/>
                <a:gd name="T97" fmla="*/ 94 h 255"/>
                <a:gd name="T98" fmla="*/ 183 w 300"/>
                <a:gd name="T99" fmla="*/ 94 h 255"/>
                <a:gd name="T100" fmla="*/ 183 w 300"/>
                <a:gd name="T101" fmla="*/ 115 h 255"/>
                <a:gd name="T102" fmla="*/ 224 w 300"/>
                <a:gd name="T103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55">
                  <a:moveTo>
                    <a:pt x="300" y="201"/>
                  </a:moveTo>
                  <a:cubicBezTo>
                    <a:pt x="300" y="201"/>
                    <a:pt x="299" y="202"/>
                    <a:pt x="288" y="210"/>
                  </a:cubicBezTo>
                  <a:cubicBezTo>
                    <a:pt x="288" y="210"/>
                    <a:pt x="286" y="214"/>
                    <a:pt x="285" y="214"/>
                  </a:cubicBezTo>
                  <a:cubicBezTo>
                    <a:pt x="280" y="218"/>
                    <a:pt x="275" y="223"/>
                    <a:pt x="266" y="230"/>
                  </a:cubicBezTo>
                  <a:cubicBezTo>
                    <a:pt x="257" y="231"/>
                    <a:pt x="238" y="240"/>
                    <a:pt x="229" y="245"/>
                  </a:cubicBezTo>
                  <a:cubicBezTo>
                    <a:pt x="212" y="244"/>
                    <a:pt x="187" y="248"/>
                    <a:pt x="169" y="253"/>
                  </a:cubicBezTo>
                  <a:cubicBezTo>
                    <a:pt x="143" y="249"/>
                    <a:pt x="140" y="255"/>
                    <a:pt x="47" y="231"/>
                  </a:cubicBezTo>
                  <a:cubicBezTo>
                    <a:pt x="47" y="231"/>
                    <a:pt x="47" y="194"/>
                    <a:pt x="47" y="186"/>
                  </a:cubicBezTo>
                  <a:cubicBezTo>
                    <a:pt x="64" y="182"/>
                    <a:pt x="69" y="171"/>
                    <a:pt x="89" y="168"/>
                  </a:cubicBezTo>
                  <a:cubicBezTo>
                    <a:pt x="103" y="166"/>
                    <a:pt x="116" y="167"/>
                    <a:pt x="130" y="171"/>
                  </a:cubicBezTo>
                  <a:cubicBezTo>
                    <a:pt x="139" y="174"/>
                    <a:pt x="148" y="176"/>
                    <a:pt x="163" y="174"/>
                  </a:cubicBezTo>
                  <a:cubicBezTo>
                    <a:pt x="176" y="173"/>
                    <a:pt x="181" y="169"/>
                    <a:pt x="198" y="169"/>
                  </a:cubicBezTo>
                  <a:cubicBezTo>
                    <a:pt x="209" y="169"/>
                    <a:pt x="220" y="176"/>
                    <a:pt x="219" y="182"/>
                  </a:cubicBezTo>
                  <a:cubicBezTo>
                    <a:pt x="219" y="188"/>
                    <a:pt x="208" y="194"/>
                    <a:pt x="201" y="195"/>
                  </a:cubicBezTo>
                  <a:cubicBezTo>
                    <a:pt x="185" y="195"/>
                    <a:pt x="189" y="194"/>
                    <a:pt x="174" y="194"/>
                  </a:cubicBezTo>
                  <a:cubicBezTo>
                    <a:pt x="156" y="194"/>
                    <a:pt x="155" y="197"/>
                    <a:pt x="144" y="202"/>
                  </a:cubicBezTo>
                  <a:cubicBezTo>
                    <a:pt x="155" y="205"/>
                    <a:pt x="162" y="209"/>
                    <a:pt x="177" y="217"/>
                  </a:cubicBezTo>
                  <a:cubicBezTo>
                    <a:pt x="193" y="215"/>
                    <a:pt x="209" y="217"/>
                    <a:pt x="223" y="218"/>
                  </a:cubicBezTo>
                  <a:cubicBezTo>
                    <a:pt x="235" y="215"/>
                    <a:pt x="241" y="210"/>
                    <a:pt x="255" y="209"/>
                  </a:cubicBezTo>
                  <a:cubicBezTo>
                    <a:pt x="264" y="202"/>
                    <a:pt x="276" y="191"/>
                    <a:pt x="287" y="193"/>
                  </a:cubicBezTo>
                  <a:cubicBezTo>
                    <a:pt x="293" y="194"/>
                    <a:pt x="300" y="201"/>
                    <a:pt x="300" y="201"/>
                  </a:cubicBezTo>
                  <a:close/>
                  <a:moveTo>
                    <a:pt x="34" y="173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7" y="240"/>
                    <a:pt x="39" y="238"/>
                    <a:pt x="39" y="235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75"/>
                    <a:pt x="37" y="173"/>
                    <a:pt x="34" y="173"/>
                  </a:cubicBezTo>
                  <a:close/>
                  <a:moveTo>
                    <a:pt x="246" y="24"/>
                  </a:moveTo>
                  <a:cubicBezTo>
                    <a:pt x="246" y="147"/>
                    <a:pt x="246" y="147"/>
                    <a:pt x="246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24"/>
                    <a:pt x="221" y="24"/>
                    <a:pt x="221" y="24"/>
                  </a:cubicBezTo>
                  <a:lnTo>
                    <a:pt x="246" y="24"/>
                  </a:lnTo>
                  <a:close/>
                  <a:moveTo>
                    <a:pt x="123" y="116"/>
                  </a:moveTo>
                  <a:cubicBezTo>
                    <a:pt x="123" y="24"/>
                    <a:pt x="123" y="24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116"/>
                    <a:pt x="105" y="116"/>
                    <a:pt x="105" y="116"/>
                  </a:cubicBezTo>
                  <a:lnTo>
                    <a:pt x="123" y="116"/>
                  </a:lnTo>
                  <a:close/>
                  <a:moveTo>
                    <a:pt x="224" y="8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115"/>
                    <a:pt x="183" y="115"/>
                    <a:pt x="183" y="115"/>
                  </a:cubicBezTo>
                  <a:lnTo>
                    <a:pt x="224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805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79">
        <p:fade/>
      </p:transition>
    </mc:Choice>
    <mc:Fallback xmlns="">
      <p:transition spd="med" advTm="387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2DFC-43CF-4C2C-9819-30C93DB7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EDC30D"/>
                </a:solidFill>
              </a:rPr>
              <a:t>Uncontrolled proliferation of BI apps</a:t>
            </a:r>
            <a:endParaRPr lang="en-GB" dirty="0">
              <a:solidFill>
                <a:srgbClr val="EDC30D"/>
              </a:solidFill>
            </a:endParaRPr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ECE443FB-1CCD-467F-8D9C-D7505B32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776" y="3465120"/>
            <a:ext cx="914400" cy="914400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AE39C24A-E65F-4E5E-97C1-4B7EA3DF5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999" y="1910181"/>
            <a:ext cx="914400" cy="914400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E32ECBDB-2EE9-4FA9-A909-E05A02CE5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5490" y="3378480"/>
            <a:ext cx="914400" cy="91440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03B75EA4-A18E-4B81-A4AF-1DE1B9550F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3828" y="4587317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">
            <a:extLst>
              <a:ext uri="{FF2B5EF4-FFF2-40B4-BE49-F238E27FC236}">
                <a16:creationId xmlns:a16="http://schemas.microsoft.com/office/drawing/2014/main" id="{F725D752-CA14-4387-968C-69398755DB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0056" y="4964280"/>
            <a:ext cx="914400" cy="914400"/>
          </a:xfrm>
          <a:prstGeom prst="rect">
            <a:avLst/>
          </a:prstGeom>
        </p:spPr>
      </p:pic>
      <p:pic>
        <p:nvPicPr>
          <p:cNvPr id="15" name="Graphic 14" descr="Bar graph with downward trend">
            <a:extLst>
              <a:ext uri="{FF2B5EF4-FFF2-40B4-BE49-F238E27FC236}">
                <a16:creationId xmlns:a16="http://schemas.microsoft.com/office/drawing/2014/main" id="{61DA3248-AB4E-442E-8162-C26447802C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2196561"/>
            <a:ext cx="914400" cy="914400"/>
          </a:xfrm>
          <a:prstGeom prst="rect">
            <a:avLst/>
          </a:prstGeom>
        </p:spPr>
      </p:pic>
      <p:pic>
        <p:nvPicPr>
          <p:cNvPr id="17" name="Graphic 16" descr="Downward trend RTL">
            <a:extLst>
              <a:ext uri="{FF2B5EF4-FFF2-40B4-BE49-F238E27FC236}">
                <a16:creationId xmlns:a16="http://schemas.microsoft.com/office/drawing/2014/main" id="{BEF84DF6-E680-40F4-8ECB-EFF5C0D4DB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6856" y="4052280"/>
            <a:ext cx="914400" cy="91440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42CA9ADF-4163-4D1B-A983-315DA100D3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5757" y="2576333"/>
            <a:ext cx="914400" cy="914400"/>
          </a:xfrm>
          <a:prstGeom prst="rect">
            <a:avLst/>
          </a:prstGeom>
        </p:spPr>
      </p:pic>
      <p:pic>
        <p:nvPicPr>
          <p:cNvPr id="20" name="Graphic 19" descr="Table">
            <a:extLst>
              <a:ext uri="{FF2B5EF4-FFF2-40B4-BE49-F238E27FC236}">
                <a16:creationId xmlns:a16="http://schemas.microsoft.com/office/drawing/2014/main" id="{2C7A5B31-8D92-4FD6-BA77-91769B1E67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21786" y="837967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6F0D6BA2-2787-44AF-9BA4-7AE90C9F6C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58518" y="3478927"/>
            <a:ext cx="914400" cy="914400"/>
          </a:xfrm>
          <a:prstGeom prst="rect">
            <a:avLst/>
          </a:prstGeom>
        </p:spPr>
      </p:pic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B3D66DBC-E691-4CE1-A009-F2149C783C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0043" y="1017145"/>
            <a:ext cx="914400" cy="914400"/>
          </a:xfrm>
          <a:prstGeom prst="rect">
            <a:avLst/>
          </a:prstGeom>
        </p:spPr>
      </p:pic>
      <p:pic>
        <p:nvPicPr>
          <p:cNvPr id="25" name="Graphic 24" descr="Bar graph with downward trend">
            <a:extLst>
              <a:ext uri="{FF2B5EF4-FFF2-40B4-BE49-F238E27FC236}">
                <a16:creationId xmlns:a16="http://schemas.microsoft.com/office/drawing/2014/main" id="{C5D02841-BC2C-40BE-B9BF-C91047A79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6880" y="2196561"/>
            <a:ext cx="914400" cy="914400"/>
          </a:xfrm>
          <a:prstGeom prst="rect">
            <a:avLst/>
          </a:prstGeom>
        </p:spPr>
      </p:pic>
      <p:pic>
        <p:nvPicPr>
          <p:cNvPr id="26" name="Graphic 25" descr="Bar graph with downward trend">
            <a:extLst>
              <a:ext uri="{FF2B5EF4-FFF2-40B4-BE49-F238E27FC236}">
                <a16:creationId xmlns:a16="http://schemas.microsoft.com/office/drawing/2014/main" id="{5382D2A3-351A-4B3D-BE77-99BA7E4A9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1625" y="3506040"/>
            <a:ext cx="914400" cy="914400"/>
          </a:xfrm>
          <a:prstGeom prst="rect">
            <a:avLst/>
          </a:prstGeom>
        </p:spPr>
      </p:pic>
      <p:pic>
        <p:nvPicPr>
          <p:cNvPr id="27" name="Graphic 26" descr="Bar graph with downward trend">
            <a:extLst>
              <a:ext uri="{FF2B5EF4-FFF2-40B4-BE49-F238E27FC236}">
                <a16:creationId xmlns:a16="http://schemas.microsoft.com/office/drawing/2014/main" id="{7684D0D6-3FCE-4C83-B387-EF48DB157B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16170" y="4212949"/>
            <a:ext cx="914400" cy="914400"/>
          </a:xfrm>
          <a:prstGeom prst="rect">
            <a:avLst/>
          </a:prstGeom>
        </p:spPr>
      </p:pic>
      <p:pic>
        <p:nvPicPr>
          <p:cNvPr id="28" name="Graphic 27" descr="Bar graph with downward trend">
            <a:extLst>
              <a:ext uri="{FF2B5EF4-FFF2-40B4-BE49-F238E27FC236}">
                <a16:creationId xmlns:a16="http://schemas.microsoft.com/office/drawing/2014/main" id="{93F3178C-77E9-428D-8EF4-043F03672D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582282"/>
            <a:ext cx="914400" cy="914400"/>
          </a:xfrm>
          <a:prstGeom prst="rect">
            <a:avLst/>
          </a:prstGeom>
        </p:spPr>
      </p:pic>
      <p:pic>
        <p:nvPicPr>
          <p:cNvPr id="29" name="Graphic 28" descr="Bar graph with upward trend">
            <a:extLst>
              <a:ext uri="{FF2B5EF4-FFF2-40B4-BE49-F238E27FC236}">
                <a16:creationId xmlns:a16="http://schemas.microsoft.com/office/drawing/2014/main" id="{2B344047-18B7-4082-9188-74BB30C3F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480" y="559945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">
            <a:extLst>
              <a:ext uri="{FF2B5EF4-FFF2-40B4-BE49-F238E27FC236}">
                <a16:creationId xmlns:a16="http://schemas.microsoft.com/office/drawing/2014/main" id="{95F10FA2-68F3-47F8-8357-646B2097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400" y="761181"/>
            <a:ext cx="914400" cy="914400"/>
          </a:xfrm>
          <a:prstGeom prst="rect">
            <a:avLst/>
          </a:prstGeom>
        </p:spPr>
      </p:pic>
      <p:pic>
        <p:nvPicPr>
          <p:cNvPr id="31" name="Graphic 30" descr="Bar graph with upward trend">
            <a:extLst>
              <a:ext uri="{FF2B5EF4-FFF2-40B4-BE49-F238E27FC236}">
                <a16:creationId xmlns:a16="http://schemas.microsoft.com/office/drawing/2014/main" id="{25B84EC1-7815-4B71-BD10-84FEA5603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906" y="5288018"/>
            <a:ext cx="914400" cy="914400"/>
          </a:xfrm>
          <a:prstGeom prst="rect">
            <a:avLst/>
          </a:prstGeom>
        </p:spPr>
      </p:pic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04932354-63B4-4A5A-92BB-5C873D901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880" y="2249714"/>
            <a:ext cx="914400" cy="914400"/>
          </a:xfrm>
          <a:prstGeom prst="rect">
            <a:avLst/>
          </a:prstGeom>
        </p:spPr>
      </p:pic>
      <p:pic>
        <p:nvPicPr>
          <p:cNvPr id="33" name="Graphic 32" descr="Bar chart">
            <a:extLst>
              <a:ext uri="{FF2B5EF4-FFF2-40B4-BE49-F238E27FC236}">
                <a16:creationId xmlns:a16="http://schemas.microsoft.com/office/drawing/2014/main" id="{AF5BC899-E30E-4AE5-8E20-3559AD69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406" y="5639619"/>
            <a:ext cx="914400" cy="914400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6E01BE2C-0F2A-41DE-BAEA-9AF586A9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7769" y="5182419"/>
            <a:ext cx="914400" cy="914400"/>
          </a:xfrm>
          <a:prstGeom prst="rect">
            <a:avLst/>
          </a:prstGeom>
        </p:spPr>
      </p:pic>
      <p:pic>
        <p:nvPicPr>
          <p:cNvPr id="35" name="Graphic 34" descr="Pie chart">
            <a:extLst>
              <a:ext uri="{FF2B5EF4-FFF2-40B4-BE49-F238E27FC236}">
                <a16:creationId xmlns:a16="http://schemas.microsoft.com/office/drawing/2014/main" id="{4455A8E7-B121-42CF-878A-68C8C7886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8347" y="1606853"/>
            <a:ext cx="914400" cy="914400"/>
          </a:xfrm>
          <a:prstGeom prst="rect">
            <a:avLst/>
          </a:prstGeom>
        </p:spPr>
      </p:pic>
      <p:pic>
        <p:nvPicPr>
          <p:cNvPr id="36" name="Graphic 35" descr="Pie chart">
            <a:extLst>
              <a:ext uri="{FF2B5EF4-FFF2-40B4-BE49-F238E27FC236}">
                <a16:creationId xmlns:a16="http://schemas.microsoft.com/office/drawing/2014/main" id="{7799A877-F17F-4175-B3A0-46EEEF35F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2684" y="4212949"/>
            <a:ext cx="914400" cy="914400"/>
          </a:xfrm>
          <a:prstGeom prst="rect">
            <a:avLst/>
          </a:prstGeom>
        </p:spPr>
      </p:pic>
      <p:pic>
        <p:nvPicPr>
          <p:cNvPr id="37" name="Graphic 36" descr="Pie chart">
            <a:extLst>
              <a:ext uri="{FF2B5EF4-FFF2-40B4-BE49-F238E27FC236}">
                <a16:creationId xmlns:a16="http://schemas.microsoft.com/office/drawing/2014/main" id="{54F2BACB-730D-4FC0-9E79-ED4B64DCF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4427" y="4386360"/>
            <a:ext cx="914400" cy="914400"/>
          </a:xfrm>
          <a:prstGeom prst="rect">
            <a:avLst/>
          </a:prstGeom>
        </p:spPr>
      </p:pic>
      <p:pic>
        <p:nvPicPr>
          <p:cNvPr id="38" name="Graphic 37" descr="Pie chart">
            <a:extLst>
              <a:ext uri="{FF2B5EF4-FFF2-40B4-BE49-F238E27FC236}">
                <a16:creationId xmlns:a16="http://schemas.microsoft.com/office/drawing/2014/main" id="{DBBBFB82-9588-4BC5-8F2E-C61C35AFE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1092" y="1383035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E87CC-D13C-41AF-922C-1656E23FF4BC}"/>
              </a:ext>
            </a:extLst>
          </p:cNvPr>
          <p:cNvCxnSpPr>
            <a:cxnSpLocks/>
          </p:cNvCxnSpPr>
          <p:nvPr/>
        </p:nvCxnSpPr>
        <p:spPr>
          <a:xfrm flipV="1">
            <a:off x="8465869" y="3285000"/>
            <a:ext cx="329888" cy="2675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56BDBA-94FC-40D5-BDB8-AD7959257C0E}"/>
              </a:ext>
            </a:extLst>
          </p:cNvPr>
          <p:cNvCxnSpPr/>
          <p:nvPr/>
        </p:nvCxnSpPr>
        <p:spPr>
          <a:xfrm flipH="1">
            <a:off x="9036186" y="1474345"/>
            <a:ext cx="173158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CB2F45-54D7-446D-8412-2491891FA448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8578986" y="1752367"/>
            <a:ext cx="673971" cy="823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E0E9EA-831D-4BBA-B34E-CB61091ED918}"/>
              </a:ext>
            </a:extLst>
          </p:cNvPr>
          <p:cNvCxnSpPr>
            <a:endCxn id="22" idx="2"/>
          </p:cNvCxnSpPr>
          <p:nvPr/>
        </p:nvCxnSpPr>
        <p:spPr>
          <a:xfrm flipV="1">
            <a:off x="9710157" y="1931545"/>
            <a:ext cx="1607086" cy="8930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34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109">
        <p:fade/>
      </p:transition>
    </mc:Choice>
    <mc:Fallback xmlns="">
      <p:transition spd="med" advTm="57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Governance is Needed</a:t>
            </a:r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5424756" y="161527"/>
          <a:ext cx="6441896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43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152">
        <p:fade/>
      </p:transition>
    </mc:Choice>
    <mc:Fallback xmlns="">
      <p:transition spd="med" advTm="45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78" y="1521693"/>
            <a:ext cx="4946832" cy="2358572"/>
          </a:xfrm>
        </p:spPr>
        <p:txBody>
          <a:bodyPr/>
          <a:lstStyle/>
          <a:p>
            <a:r>
              <a:rPr lang="en-GB"/>
              <a:t>Important 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581" y="3880265"/>
            <a:ext cx="499324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2C811"/>
                </a:solidFill>
              </a:rPr>
              <a:t>If you don’t decide upfront, someone else will later</a:t>
            </a:r>
            <a:endParaRPr lang="en-GB" sz="2000" err="1">
              <a:solidFill>
                <a:srgbClr val="F2C8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C7CCC-12A9-4C44-BFE6-9F6777685631}"/>
              </a:ext>
            </a:extLst>
          </p:cNvPr>
          <p:cNvSpPr/>
          <p:nvPr/>
        </p:nvSpPr>
        <p:spPr>
          <a:xfrm>
            <a:off x="6696000" y="543606"/>
            <a:ext cx="5804799" cy="5756388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GB" sz="2400" baseline="0" dirty="0"/>
              <a:t>Secure data uploaded to the service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Publish data to the entire organisation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Share content to external users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Publish to web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Custom visuals</a:t>
            </a:r>
            <a:endParaRPr lang="en-GB" sz="2400" baseline="0" dirty="0"/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A</a:t>
            </a:r>
            <a:r>
              <a:rPr lang="en-GB" sz="2400" baseline="0" dirty="0"/>
              <a:t>udit logs</a:t>
            </a:r>
            <a:endParaRPr lang="en-GB" sz="2400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DC02CA21-5BDD-4C85-B4B6-4BE45418B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479" y="251402"/>
            <a:ext cx="914400" cy="914400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A9F2F89A-4378-4739-A85F-804EC0D1E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2479" y="1360148"/>
            <a:ext cx="914400" cy="914400"/>
          </a:xfrm>
          <a:prstGeom prst="rect">
            <a:avLst/>
          </a:prstGeom>
        </p:spPr>
      </p:pic>
      <p:pic>
        <p:nvPicPr>
          <p:cNvPr id="11" name="Graphic 10" descr="Send">
            <a:extLst>
              <a:ext uri="{FF2B5EF4-FFF2-40B4-BE49-F238E27FC236}">
                <a16:creationId xmlns:a16="http://schemas.microsoft.com/office/drawing/2014/main" id="{4E7721F9-C789-4255-AF66-F83CBAC86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2479" y="2507400"/>
            <a:ext cx="914400" cy="914400"/>
          </a:xfrm>
          <a:prstGeom prst="rect">
            <a:avLst/>
          </a:prstGeom>
        </p:spPr>
      </p:pic>
      <p:pic>
        <p:nvPicPr>
          <p:cNvPr id="15" name="Graphic 14" descr="World">
            <a:extLst>
              <a:ext uri="{FF2B5EF4-FFF2-40B4-BE49-F238E27FC236}">
                <a16:creationId xmlns:a16="http://schemas.microsoft.com/office/drawing/2014/main" id="{86F5E161-2234-48F5-B0B4-BBC7A8334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2479" y="3570603"/>
            <a:ext cx="914400" cy="914400"/>
          </a:xfrm>
          <a:prstGeom prst="rect">
            <a:avLst/>
          </a:prstGeom>
        </p:spPr>
      </p:pic>
      <p:pic>
        <p:nvPicPr>
          <p:cNvPr id="21" name="Graphic 20" descr="Network">
            <a:extLst>
              <a:ext uri="{FF2B5EF4-FFF2-40B4-BE49-F238E27FC236}">
                <a16:creationId xmlns:a16="http://schemas.microsoft.com/office/drawing/2014/main" id="{E6652B37-7B4F-430A-8890-C950AEF733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2479" y="4636200"/>
            <a:ext cx="914400" cy="914400"/>
          </a:xfrm>
          <a:prstGeom prst="rect">
            <a:avLst/>
          </a:prstGeom>
        </p:spPr>
      </p:pic>
      <p:pic>
        <p:nvPicPr>
          <p:cNvPr id="23" name="Graphic 22" descr="No sign">
            <a:extLst>
              <a:ext uri="{FF2B5EF4-FFF2-40B4-BE49-F238E27FC236}">
                <a16:creationId xmlns:a16="http://schemas.microsoft.com/office/drawing/2014/main" id="{FCC374DF-121B-458D-8112-A7776D4C1B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2479" y="570179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22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016">
        <p:fade/>
      </p:transition>
    </mc:Choice>
    <mc:Fallback xmlns="">
      <p:transition spd="med" advTm="170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5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2.5|10.9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5" ma:contentTypeDescription="Create a new document." ma:contentTypeScope="" ma:versionID="1f59f1658d780e0b4c7f1ae8a5e1509b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e8c07af3b0c20b254d99977dc4d26b0c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A68C48-E445-461A-AD32-3C3B3613D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53</Paragraphs>
  <Slides>9</Slides>
  <Notes>8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PowerPoint Presentation</vt:lpstr>
      <vt:lpstr>PowerPoint Presentation</vt:lpstr>
      <vt:lpstr>What if you could empower everyone with analytics anywhere decisions are made?</vt:lpstr>
      <vt:lpstr>PowerPoint Presentation</vt:lpstr>
      <vt:lpstr>Uncontrolled proliferation of BI apps</vt:lpstr>
      <vt:lpstr>Why Governance is Needed</vt:lpstr>
      <vt:lpstr>Important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2019-11-07T15:06:49Z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