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9"/>
  </p:notesMasterIdLst>
  <p:handoutMasterIdLst>
    <p:handoutMasterId r:id="rId20"/>
  </p:handoutMasterIdLst>
  <p:sldIdLst>
    <p:sldId id="8825" r:id="rId5"/>
    <p:sldId id="334" r:id="rId6"/>
    <p:sldId id="335" r:id="rId7"/>
    <p:sldId id="336" r:id="rId8"/>
    <p:sldId id="337" r:id="rId9"/>
    <p:sldId id="455" r:id="rId10"/>
    <p:sldId id="1571" r:id="rId11"/>
    <p:sldId id="1570" r:id="rId12"/>
    <p:sldId id="1565" r:id="rId13"/>
    <p:sldId id="1566" r:id="rId14"/>
    <p:sldId id="1567" r:id="rId15"/>
    <p:sldId id="1569" r:id="rId16"/>
    <p:sldId id="8861" r:id="rId17"/>
    <p:sldId id="8865" r:id="rId18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3366FF"/>
    <a:srgbClr val="0000FF"/>
    <a:srgbClr val="EDC30D"/>
    <a:srgbClr val="000000"/>
    <a:srgbClr val="F2C811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07282-7045-4319-8C9E-CCD1AC2A6475}" v="55" dt="2019-11-08T18:21:17.52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9" autoAdjust="0"/>
    <p:restoredTop sz="68221" autoAdjust="0"/>
  </p:normalViewPr>
  <p:slideViewPr>
    <p:cSldViewPr snapToGrid="0">
      <p:cViewPr varScale="1">
        <p:scale>
          <a:sx n="98" d="100"/>
          <a:sy n="98" d="100"/>
        </p:scale>
        <p:origin x="24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5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37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41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96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6:16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73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None/>
            </a:pPr>
            <a:endParaRPr lang="en-GB" sz="1200" dirty="0">
              <a:latin typeface="Calibri (Body)"/>
            </a:endParaRPr>
          </a:p>
          <a:p>
            <a:pPr marL="0" indent="0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None/>
            </a:pPr>
            <a:endParaRPr lang="en-US" sz="1200" dirty="0">
              <a:latin typeface="Calibri (Body)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20EC730-F6E1-4636-9D75-EF00110FCBDF}" type="datetime8">
              <a:rPr lang="en-US" smtClean="0"/>
              <a:t>11/8/2019 6:16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8FAF7-0FB9-44CF-A138-B4C15E78C4E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6:16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4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6060A-23DE-45AB-AF75-72D82321436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53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8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21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80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85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783" y="2249714"/>
            <a:ext cx="3921369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807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9304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3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00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2" r:id="rId3"/>
    <p:sldLayoutId id="2147483894" r:id="rId4"/>
    <p:sldLayoutId id="2147483895" r:id="rId5"/>
    <p:sldLayoutId id="2147483954" r:id="rId6"/>
    <p:sldLayoutId id="2147483989" r:id="rId7"/>
    <p:sldLayoutId id="2147483997" r:id="rId8"/>
    <p:sldLayoutId id="2147484015" r:id="rId9"/>
    <p:sldLayoutId id="214748399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emf"/><Relationship Id="rId7" Type="http://schemas.openxmlformats.org/officeDocument/2006/relationships/image" Target="../media/image22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31.svg"/><Relationship Id="rId5" Type="http://schemas.openxmlformats.org/officeDocument/2006/relationships/image" Target="../media/image27.sv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emf"/><Relationship Id="rId7" Type="http://schemas.openxmlformats.org/officeDocument/2006/relationships/image" Target="../media/image22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31.svg"/><Relationship Id="rId5" Type="http://schemas.openxmlformats.org/officeDocument/2006/relationships/image" Target="../media/image27.sv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5.emf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31.svg"/><Relationship Id="rId4" Type="http://schemas.openxmlformats.org/officeDocument/2006/relationships/image" Target="../media/image27.sv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Licensing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License Assignment Workflow 3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" y="2334242"/>
            <a:ext cx="1295866" cy="2464818"/>
          </a:xfrm>
          <a:prstGeom prst="rect">
            <a:avLst/>
          </a:prstGeom>
        </p:spPr>
      </p:pic>
      <p:pic>
        <p:nvPicPr>
          <p:cNvPr id="7" name="Graphic 6" descr="Lis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5187" y="2698794"/>
            <a:ext cx="1255956" cy="1215442"/>
          </a:xfrm>
          <a:prstGeom prst="rect">
            <a:avLst/>
          </a:prstGeom>
        </p:spPr>
      </p:pic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5668" y="1371569"/>
            <a:ext cx="1486498" cy="1438546"/>
          </a:xfrm>
          <a:prstGeom prst="rect">
            <a:avLst/>
          </a:prstGeom>
        </p:spPr>
      </p:pic>
      <p:pic>
        <p:nvPicPr>
          <p:cNvPr id="15" name="Graphic 14" descr="Ribbo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117" y="1452022"/>
            <a:ext cx="1320229" cy="1277641"/>
          </a:xfrm>
          <a:prstGeom prst="rect">
            <a:avLst/>
          </a:prstGeom>
        </p:spPr>
      </p:pic>
      <p:pic>
        <p:nvPicPr>
          <p:cNvPr id="19" name="Graphic 18" descr="Video camera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6480" y="1366622"/>
            <a:ext cx="1496724" cy="1448442"/>
          </a:xfrm>
          <a:prstGeom prst="rect">
            <a:avLst/>
          </a:prstGeom>
        </p:spPr>
      </p:pic>
      <p:sp>
        <p:nvSpPr>
          <p:cNvPr id="24" name="Arrow: Right 23"/>
          <p:cNvSpPr/>
          <p:nvPr/>
        </p:nvSpPr>
        <p:spPr>
          <a:xfrm>
            <a:off x="1782057" y="3158505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Right 25"/>
          <p:cNvSpPr/>
          <p:nvPr/>
        </p:nvSpPr>
        <p:spPr>
          <a:xfrm>
            <a:off x="8007876" y="1942831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2557" y="3870017"/>
            <a:ext cx="1445514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 Case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9873" y="2658425"/>
            <a:ext cx="1638541" cy="59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Usage guideline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video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8176" y="2665461"/>
            <a:ext cx="1609911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Certified to use</a:t>
            </a:r>
          </a:p>
        </p:txBody>
      </p:sp>
      <p:sp>
        <p:nvSpPr>
          <p:cNvPr id="31" name="Arrow: Right 30"/>
          <p:cNvSpPr/>
          <p:nvPr/>
        </p:nvSpPr>
        <p:spPr>
          <a:xfrm>
            <a:off x="9816186" y="1942831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0861" y="2689380"/>
            <a:ext cx="2131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Programmatic License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Assignment and Desktop Availability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EB0E8CD8-EDAD-4076-B3F6-23AA8C49D2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747" y="3420048"/>
            <a:ext cx="1486498" cy="1438546"/>
          </a:xfrm>
          <a:prstGeom prst="rect">
            <a:avLst/>
          </a:prstGeom>
        </p:spPr>
      </p:pic>
      <p:pic>
        <p:nvPicPr>
          <p:cNvPr id="22" name="Graphic 21" descr="Video camera">
            <a:extLst>
              <a:ext uri="{FF2B5EF4-FFF2-40B4-BE49-F238E27FC236}">
                <a16:creationId xmlns:a16="http://schemas.microsoft.com/office/drawing/2014/main" id="{41F68D26-9DB4-4FD5-A71C-EC68DADE1B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2796" y="3448635"/>
            <a:ext cx="1496724" cy="14484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C3E37-3A49-4C22-9A79-183D789093DE}"/>
              </a:ext>
            </a:extLst>
          </p:cNvPr>
          <p:cNvSpPr txBox="1"/>
          <p:nvPr/>
        </p:nvSpPr>
        <p:spPr>
          <a:xfrm>
            <a:off x="8168779" y="4740440"/>
            <a:ext cx="197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Optional Intro Video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361B417-EF83-4EDF-BD75-A2C32741A4CC}"/>
              </a:ext>
            </a:extLst>
          </p:cNvPr>
          <p:cNvSpPr/>
          <p:nvPr/>
        </p:nvSpPr>
        <p:spPr>
          <a:xfrm>
            <a:off x="7714391" y="3991311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F055F5-7F49-4996-8B19-189EFAF88593}"/>
              </a:ext>
            </a:extLst>
          </p:cNvPr>
          <p:cNvSpPr txBox="1"/>
          <p:nvPr/>
        </p:nvSpPr>
        <p:spPr>
          <a:xfrm>
            <a:off x="5857896" y="4775621"/>
            <a:ext cx="214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Programmatic License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Assignment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7BB99EF-A2C1-4E75-90DE-73C200C4BA7D}"/>
              </a:ext>
            </a:extLst>
          </p:cNvPr>
          <p:cNvSpPr/>
          <p:nvPr/>
        </p:nvSpPr>
        <p:spPr>
          <a:xfrm rot="2700000">
            <a:off x="5112140" y="3802379"/>
            <a:ext cx="1269423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Consumer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D9EDCD0-213D-4B22-8D85-60086CF5D8B6}"/>
              </a:ext>
            </a:extLst>
          </p:cNvPr>
          <p:cNvSpPr/>
          <p:nvPr/>
        </p:nvSpPr>
        <p:spPr>
          <a:xfrm>
            <a:off x="3456986" y="3152916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ECD078-75C1-4C65-B7F8-E371C583F23B}"/>
              </a:ext>
            </a:extLst>
          </p:cNvPr>
          <p:cNvSpPr txBox="1"/>
          <p:nvPr/>
        </p:nvSpPr>
        <p:spPr>
          <a:xfrm>
            <a:off x="3866639" y="3872812"/>
            <a:ext cx="1411155" cy="109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O365 Group/ App Workspace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Provisioning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37736-DC09-41CF-AF34-143E269BEE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3134" y="2809001"/>
            <a:ext cx="991874" cy="959878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6224E6AC-2029-485A-91DC-E930C53C99E9}"/>
              </a:ext>
            </a:extLst>
          </p:cNvPr>
          <p:cNvSpPr/>
          <p:nvPr/>
        </p:nvSpPr>
        <p:spPr>
          <a:xfrm rot="18900000">
            <a:off x="5112140" y="2613164"/>
            <a:ext cx="1269423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Author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1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892">
        <p:fade/>
      </p:transition>
    </mc:Choice>
    <mc:Fallback xmlns="">
      <p:transition spd="med" advTm="5989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License Assignment Workflow 4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" y="2334242"/>
            <a:ext cx="1295866" cy="2464818"/>
          </a:xfrm>
          <a:prstGeom prst="rect">
            <a:avLst/>
          </a:prstGeom>
        </p:spPr>
      </p:pic>
      <p:pic>
        <p:nvPicPr>
          <p:cNvPr id="7" name="Graphic 6" descr="Lis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5187" y="2698794"/>
            <a:ext cx="1255956" cy="1215442"/>
          </a:xfrm>
          <a:prstGeom prst="rect">
            <a:avLst/>
          </a:prstGeom>
        </p:spPr>
      </p:pic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5668" y="1371569"/>
            <a:ext cx="1486498" cy="1438546"/>
          </a:xfrm>
          <a:prstGeom prst="rect">
            <a:avLst/>
          </a:prstGeom>
        </p:spPr>
      </p:pic>
      <p:pic>
        <p:nvPicPr>
          <p:cNvPr id="15" name="Graphic 14" descr="Ribbo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117" y="1452022"/>
            <a:ext cx="1320229" cy="1277641"/>
          </a:xfrm>
          <a:prstGeom prst="rect">
            <a:avLst/>
          </a:prstGeom>
        </p:spPr>
      </p:pic>
      <p:pic>
        <p:nvPicPr>
          <p:cNvPr id="19" name="Graphic 18" descr="Video camera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6480" y="1366622"/>
            <a:ext cx="1496724" cy="1448442"/>
          </a:xfrm>
          <a:prstGeom prst="rect">
            <a:avLst/>
          </a:prstGeom>
        </p:spPr>
      </p:pic>
      <p:sp>
        <p:nvSpPr>
          <p:cNvPr id="24" name="Arrow: Right 23"/>
          <p:cNvSpPr/>
          <p:nvPr/>
        </p:nvSpPr>
        <p:spPr>
          <a:xfrm>
            <a:off x="1782057" y="3158505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Right 25"/>
          <p:cNvSpPr/>
          <p:nvPr/>
        </p:nvSpPr>
        <p:spPr>
          <a:xfrm>
            <a:off x="8007876" y="1942831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2557" y="3870017"/>
            <a:ext cx="1445514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 Case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9873" y="2658425"/>
            <a:ext cx="1638541" cy="59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Usage guideline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video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8176" y="2665461"/>
            <a:ext cx="1609911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Certified to use</a:t>
            </a:r>
          </a:p>
        </p:txBody>
      </p:sp>
      <p:sp>
        <p:nvSpPr>
          <p:cNvPr id="31" name="Arrow: Right 30"/>
          <p:cNvSpPr/>
          <p:nvPr/>
        </p:nvSpPr>
        <p:spPr>
          <a:xfrm>
            <a:off x="9816186" y="1942831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70345" y="2665461"/>
            <a:ext cx="2119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Programmatic License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Assignment and Desktop Availability</a:t>
            </a:r>
          </a:p>
        </p:txBody>
      </p:sp>
      <p:pic>
        <p:nvPicPr>
          <p:cNvPr id="22" name="Graphic 21" descr="Video camera">
            <a:extLst>
              <a:ext uri="{FF2B5EF4-FFF2-40B4-BE49-F238E27FC236}">
                <a16:creationId xmlns:a16="http://schemas.microsoft.com/office/drawing/2014/main" id="{41F68D26-9DB4-4FD5-A71C-EC68DADE1B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4365" y="3448635"/>
            <a:ext cx="1496724" cy="14484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C3E37-3A49-4C22-9A79-183D789093DE}"/>
              </a:ext>
            </a:extLst>
          </p:cNvPr>
          <p:cNvSpPr txBox="1"/>
          <p:nvPr/>
        </p:nvSpPr>
        <p:spPr>
          <a:xfrm>
            <a:off x="6120349" y="4740440"/>
            <a:ext cx="197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Optional Intro Video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7BB99EF-A2C1-4E75-90DE-73C200C4BA7D}"/>
              </a:ext>
            </a:extLst>
          </p:cNvPr>
          <p:cNvSpPr/>
          <p:nvPr/>
        </p:nvSpPr>
        <p:spPr>
          <a:xfrm rot="2700000">
            <a:off x="5112140" y="3802379"/>
            <a:ext cx="1269423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Consumer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D9EDCD0-213D-4B22-8D85-60086CF5D8B6}"/>
              </a:ext>
            </a:extLst>
          </p:cNvPr>
          <p:cNvSpPr/>
          <p:nvPr/>
        </p:nvSpPr>
        <p:spPr>
          <a:xfrm>
            <a:off x="3456986" y="3152916"/>
            <a:ext cx="579580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ECD078-75C1-4C65-B7F8-E371C583F23B}"/>
              </a:ext>
            </a:extLst>
          </p:cNvPr>
          <p:cNvSpPr txBox="1"/>
          <p:nvPr/>
        </p:nvSpPr>
        <p:spPr>
          <a:xfrm>
            <a:off x="3866639" y="3872811"/>
            <a:ext cx="1411155" cy="59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O365 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Provisioning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37736-DC09-41CF-AF34-143E269BEE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3134" y="2809001"/>
            <a:ext cx="991874" cy="959878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6224E6AC-2029-485A-91DC-E930C53C99E9}"/>
              </a:ext>
            </a:extLst>
          </p:cNvPr>
          <p:cNvSpPr/>
          <p:nvPr/>
        </p:nvSpPr>
        <p:spPr>
          <a:xfrm rot="18900000">
            <a:off x="5112140" y="2613164"/>
            <a:ext cx="1269423" cy="29602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Author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18">
        <p:fade/>
      </p:transition>
    </mc:Choice>
    <mc:Fallback xmlns="">
      <p:transition spd="med" advTm="4241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will you assign Power BI licenses?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664854-5CAC-432C-82E3-1B8048F37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Assign All users at release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Phased rollout to All users over time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Assignment on Request</a:t>
            </a:r>
          </a:p>
          <a:p>
            <a:pPr lvl="1"/>
            <a:r>
              <a:rPr lang="en-GB" sz="3200" dirty="0">
                <a:solidFill>
                  <a:srgbClr val="EDC30D"/>
                </a:solidFill>
                <a:latin typeface="+mj-lt"/>
              </a:rPr>
              <a:t>Discuss an Approval process</a:t>
            </a:r>
            <a:endParaRPr lang="en-US" sz="3200" dirty="0">
              <a:solidFill>
                <a:srgbClr val="EDC30D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8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11">
        <p:fade/>
      </p:transition>
    </mc:Choice>
    <mc:Fallback xmlns="">
      <p:transition spd="med" advTm="7481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will you assign Power BI licenses?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664854-5CAC-432C-82E3-1B8048F37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Assign All users at release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Phased rollout to All users over time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Assignment on Request</a:t>
            </a:r>
          </a:p>
          <a:p>
            <a:pPr lvl="1"/>
            <a:r>
              <a:rPr lang="en-GB" sz="3200" dirty="0">
                <a:solidFill>
                  <a:srgbClr val="EDC30D"/>
                </a:solidFill>
                <a:latin typeface="+mj-lt"/>
              </a:rPr>
              <a:t>Discuss an Approval process</a:t>
            </a:r>
            <a:endParaRPr lang="en-US" sz="3200" dirty="0">
              <a:solidFill>
                <a:srgbClr val="EDC30D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5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11">
        <p:fade/>
      </p:transition>
    </mc:Choice>
    <mc:Fallback xmlns="">
      <p:transition spd="med" advTm="7481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802E-9421-43EC-B4EE-62C4E392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family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CE203-4484-4A8D-96ED-98A56F285C64}"/>
              </a:ext>
            </a:extLst>
          </p:cNvPr>
          <p:cNvSpPr/>
          <p:nvPr/>
        </p:nvSpPr>
        <p:spPr bwMode="auto">
          <a:xfrm>
            <a:off x="4390453" y="2808132"/>
            <a:ext cx="361600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428" tIns="89642" rIns="143428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chemeClr val="tx1"/>
                </a:solidFill>
                <a:latin typeface="Segoe UI Semilight"/>
                <a:cs typeface="Segoe UI" pitchFamily="34" charset="0"/>
              </a:rPr>
              <a:t>Power BI Pro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D5174-2FA2-437C-8BDF-03F907D62DB1}"/>
              </a:ext>
            </a:extLst>
          </p:cNvPr>
          <p:cNvSpPr txBox="1"/>
          <p:nvPr/>
        </p:nvSpPr>
        <p:spPr>
          <a:xfrm>
            <a:off x="4390452" y="3770717"/>
            <a:ext cx="3797205" cy="724143"/>
          </a:xfrm>
          <a:prstGeom prst="rect">
            <a:avLst/>
          </a:prstGeom>
          <a:noFill/>
        </p:spPr>
        <p:txBody>
          <a:bodyPr wrap="square" lIns="143428" tIns="89642" rIns="143428" bIns="89642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Cloud-based modern </a:t>
            </a:r>
            <a:br>
              <a:rPr lang="en-US" sz="1961" dirty="0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961" dirty="0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business analytics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488BE-75E6-4100-BB05-A1EFE2228FF4}"/>
              </a:ext>
            </a:extLst>
          </p:cNvPr>
          <p:cNvSpPr/>
          <p:nvPr/>
        </p:nvSpPr>
        <p:spPr bwMode="auto">
          <a:xfrm>
            <a:off x="8511665" y="2808132"/>
            <a:ext cx="3397501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428" tIns="89642" rIns="143428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chemeClr val="tx1"/>
                </a:solidFill>
                <a:latin typeface="Segoe UI Semilight"/>
                <a:cs typeface="Segoe UI" pitchFamily="34" charset="0"/>
              </a:rPr>
              <a:t>Power BI Premium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F97BE-6F47-40D8-8B28-754CC00FA204}"/>
              </a:ext>
            </a:extLst>
          </p:cNvPr>
          <p:cNvSpPr txBox="1"/>
          <p:nvPr/>
        </p:nvSpPr>
        <p:spPr>
          <a:xfrm>
            <a:off x="8511665" y="3770717"/>
            <a:ext cx="3261477" cy="724143"/>
          </a:xfrm>
          <a:prstGeom prst="rect">
            <a:avLst/>
          </a:prstGeom>
          <a:noFill/>
        </p:spPr>
        <p:txBody>
          <a:bodyPr wrap="square" lIns="143428" tIns="89642" rIns="143428" bIns="89642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Dedicated capacity for increased performance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CB25D8-7151-4054-A5CB-B4D1E2372680}"/>
              </a:ext>
            </a:extLst>
          </p:cNvPr>
          <p:cNvSpPr/>
          <p:nvPr/>
        </p:nvSpPr>
        <p:spPr bwMode="auto">
          <a:xfrm>
            <a:off x="269240" y="2808132"/>
            <a:ext cx="361600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428" tIns="89642" rIns="143428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chemeClr val="tx1"/>
                </a:solidFill>
                <a:latin typeface="Segoe UI Semilight"/>
                <a:cs typeface="Segoe UI" pitchFamily="34" charset="0"/>
              </a:rPr>
              <a:t>Power BI Desktop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16158-D8E9-4C82-B0C1-E267FEFD5FEF}"/>
              </a:ext>
            </a:extLst>
          </p:cNvPr>
          <p:cNvSpPr txBox="1"/>
          <p:nvPr/>
        </p:nvSpPr>
        <p:spPr>
          <a:xfrm>
            <a:off x="269240" y="3770717"/>
            <a:ext cx="3616004" cy="724143"/>
          </a:xfrm>
          <a:prstGeom prst="rect">
            <a:avLst/>
          </a:prstGeom>
          <a:noFill/>
        </p:spPr>
        <p:txBody>
          <a:bodyPr wrap="square" lIns="143428" tIns="89642" rIns="143428" bIns="89642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Free data analysis </a:t>
            </a:r>
            <a:br>
              <a:rPr lang="en-US" sz="1961" dirty="0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961" dirty="0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and report authoring tool</a:t>
            </a:r>
          </a:p>
        </p:txBody>
      </p:sp>
      <p:sp>
        <p:nvSpPr>
          <p:cNvPr id="35" name="Laptop_E770">
            <a:extLst>
              <a:ext uri="{FF2B5EF4-FFF2-40B4-BE49-F238E27FC236}">
                <a16:creationId xmlns:a16="http://schemas.microsoft.com/office/drawing/2014/main" id="{76D2B342-021F-4DD1-B4E7-2851216D0F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815" y="2484610"/>
            <a:ext cx="618415" cy="412653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0" name="cloud_2">
            <a:extLst>
              <a:ext uri="{FF2B5EF4-FFF2-40B4-BE49-F238E27FC236}">
                <a16:creationId xmlns:a16="http://schemas.microsoft.com/office/drawing/2014/main" id="{E0C3534D-64AA-478F-8CB8-141E9EA4DA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078" y="2474492"/>
            <a:ext cx="750144" cy="432890"/>
          </a:xfrm>
          <a:custGeom>
            <a:avLst/>
            <a:gdLst>
              <a:gd name="T0" fmla="*/ 138 w 349"/>
              <a:gd name="T1" fmla="*/ 181 h 200"/>
              <a:gd name="T2" fmla="*/ 49 w 349"/>
              <a:gd name="T3" fmla="*/ 181 h 200"/>
              <a:gd name="T4" fmla="*/ 0 w 349"/>
              <a:gd name="T5" fmla="*/ 132 h 200"/>
              <a:gd name="T6" fmla="*/ 49 w 349"/>
              <a:gd name="T7" fmla="*/ 84 h 200"/>
              <a:gd name="T8" fmla="*/ 59 w 349"/>
              <a:gd name="T9" fmla="*/ 85 h 200"/>
              <a:gd name="T10" fmla="*/ 148 w 349"/>
              <a:gd name="T11" fmla="*/ 0 h 200"/>
              <a:gd name="T12" fmla="*/ 234 w 349"/>
              <a:gd name="T13" fmla="*/ 68 h 200"/>
              <a:gd name="T14" fmla="*/ 282 w 349"/>
              <a:gd name="T15" fmla="*/ 47 h 200"/>
              <a:gd name="T16" fmla="*/ 349 w 349"/>
              <a:gd name="T17" fmla="*/ 114 h 200"/>
              <a:gd name="T18" fmla="*/ 282 w 349"/>
              <a:gd name="T19" fmla="*/ 180 h 200"/>
              <a:gd name="T20" fmla="*/ 282 w 349"/>
              <a:gd name="T21" fmla="*/ 180 h 200"/>
              <a:gd name="T22" fmla="*/ 206 w 349"/>
              <a:gd name="T23" fmla="*/ 180 h 200"/>
              <a:gd name="T24" fmla="*/ 119 w 349"/>
              <a:gd name="T25" fmla="*/ 200 h 200"/>
              <a:gd name="T26" fmla="*/ 138 w 349"/>
              <a:gd name="T27" fmla="*/ 181 h 200"/>
              <a:gd name="T28" fmla="*/ 119 w 349"/>
              <a:gd name="T29" fmla="*/ 161 h 200"/>
              <a:gd name="T30" fmla="*/ 225 w 349"/>
              <a:gd name="T31" fmla="*/ 161 h 200"/>
              <a:gd name="T32" fmla="*/ 206 w 349"/>
              <a:gd name="T33" fmla="*/ 180 h 200"/>
              <a:gd name="T34" fmla="*/ 225 w 349"/>
              <a:gd name="T3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200">
                <a:moveTo>
                  <a:pt x="138" y="181"/>
                </a:moveTo>
                <a:cubicBezTo>
                  <a:pt x="49" y="181"/>
                  <a:pt x="49" y="181"/>
                  <a:pt x="49" y="181"/>
                </a:cubicBezTo>
                <a:cubicBezTo>
                  <a:pt x="22" y="181"/>
                  <a:pt x="0" y="159"/>
                  <a:pt x="0" y="132"/>
                </a:cubicBezTo>
                <a:cubicBezTo>
                  <a:pt x="0" y="105"/>
                  <a:pt x="22" y="84"/>
                  <a:pt x="49" y="84"/>
                </a:cubicBezTo>
                <a:cubicBezTo>
                  <a:pt x="52" y="84"/>
                  <a:pt x="56" y="84"/>
                  <a:pt x="59" y="85"/>
                </a:cubicBezTo>
                <a:cubicBezTo>
                  <a:pt x="61" y="38"/>
                  <a:pt x="100" y="0"/>
                  <a:pt x="148" y="0"/>
                </a:cubicBezTo>
                <a:cubicBezTo>
                  <a:pt x="189" y="0"/>
                  <a:pt x="224" y="29"/>
                  <a:pt x="234" y="68"/>
                </a:cubicBezTo>
                <a:cubicBezTo>
                  <a:pt x="246" y="55"/>
                  <a:pt x="263" y="47"/>
                  <a:pt x="282" y="47"/>
                </a:cubicBezTo>
                <a:cubicBezTo>
                  <a:pt x="319" y="47"/>
                  <a:pt x="349" y="77"/>
                  <a:pt x="349" y="114"/>
                </a:cubicBezTo>
                <a:cubicBezTo>
                  <a:pt x="349" y="151"/>
                  <a:pt x="319" y="180"/>
                  <a:pt x="282" y="180"/>
                </a:cubicBezTo>
                <a:cubicBezTo>
                  <a:pt x="282" y="180"/>
                  <a:pt x="282" y="180"/>
                  <a:pt x="282" y="180"/>
                </a:cubicBezTo>
                <a:cubicBezTo>
                  <a:pt x="206" y="180"/>
                  <a:pt x="206" y="180"/>
                  <a:pt x="206" y="180"/>
                </a:cubicBezTo>
                <a:moveTo>
                  <a:pt x="119" y="200"/>
                </a:moveTo>
                <a:cubicBezTo>
                  <a:pt x="138" y="181"/>
                  <a:pt x="138" y="181"/>
                  <a:pt x="138" y="181"/>
                </a:cubicBezTo>
                <a:cubicBezTo>
                  <a:pt x="119" y="161"/>
                  <a:pt x="119" y="161"/>
                  <a:pt x="119" y="161"/>
                </a:cubicBezTo>
                <a:moveTo>
                  <a:pt x="225" y="161"/>
                </a:moveTo>
                <a:cubicBezTo>
                  <a:pt x="206" y="180"/>
                  <a:pt x="206" y="180"/>
                  <a:pt x="206" y="180"/>
                </a:cubicBezTo>
                <a:cubicBezTo>
                  <a:pt x="225" y="200"/>
                  <a:pt x="225" y="200"/>
                  <a:pt x="225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45DD5-B953-423A-9D52-52824C8EDF56}"/>
              </a:ext>
            </a:extLst>
          </p:cNvPr>
          <p:cNvCxnSpPr/>
          <p:nvPr/>
        </p:nvCxnSpPr>
        <p:spPr>
          <a:xfrm>
            <a:off x="269241" y="3660687"/>
            <a:ext cx="3257321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BB9D04-1CA3-4E04-838F-EA34F430350F}"/>
              </a:ext>
            </a:extLst>
          </p:cNvPr>
          <p:cNvCxnSpPr/>
          <p:nvPr/>
        </p:nvCxnSpPr>
        <p:spPr>
          <a:xfrm>
            <a:off x="4390453" y="3660687"/>
            <a:ext cx="3257321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5A3DA5-2F8C-4D5B-ABEC-FC4753B50F67}"/>
              </a:ext>
            </a:extLst>
          </p:cNvPr>
          <p:cNvCxnSpPr/>
          <p:nvPr/>
        </p:nvCxnSpPr>
        <p:spPr>
          <a:xfrm>
            <a:off x="8511665" y="3660687"/>
            <a:ext cx="3257321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0ACB6B-C86D-4026-AFBD-793B06D8E88E}"/>
              </a:ext>
            </a:extLst>
          </p:cNvPr>
          <p:cNvSpPr txBox="1"/>
          <p:nvPr/>
        </p:nvSpPr>
        <p:spPr>
          <a:xfrm>
            <a:off x="269240" y="1589460"/>
            <a:ext cx="3616004" cy="452590"/>
          </a:xfrm>
          <a:prstGeom prst="rect">
            <a:avLst/>
          </a:prstGeom>
          <a:noFill/>
        </p:spPr>
        <p:txBody>
          <a:bodyPr wrap="square" lIns="143428" tIns="89642" rIns="143428" bIns="89642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Author</a:t>
            </a:r>
            <a:endParaRPr lang="en-US" sz="1961" dirty="0">
              <a:gradFill>
                <a:gsLst>
                  <a:gs pos="2917">
                    <a:srgbClr val="737373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F2EA3-7053-4F7E-9520-260ADBBDF9DD}"/>
              </a:ext>
            </a:extLst>
          </p:cNvPr>
          <p:cNvSpPr txBox="1"/>
          <p:nvPr/>
        </p:nvSpPr>
        <p:spPr>
          <a:xfrm>
            <a:off x="4390452" y="1589460"/>
            <a:ext cx="3616004" cy="452590"/>
          </a:xfrm>
          <a:prstGeom prst="rect">
            <a:avLst/>
          </a:prstGeom>
          <a:noFill/>
        </p:spPr>
        <p:txBody>
          <a:bodyPr wrap="square" lIns="143428" tIns="89642" rIns="143428" bIns="89642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 and collaborate</a:t>
            </a:r>
            <a:endParaRPr lang="en-US" sz="1961" dirty="0">
              <a:gradFill>
                <a:gsLst>
                  <a:gs pos="2917">
                    <a:srgbClr val="737373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AC457-7491-4AD6-8FD7-C0C2D0C788C9}"/>
              </a:ext>
            </a:extLst>
          </p:cNvPr>
          <p:cNvSpPr txBox="1"/>
          <p:nvPr/>
        </p:nvSpPr>
        <p:spPr>
          <a:xfrm>
            <a:off x="8511665" y="1589460"/>
            <a:ext cx="3616004" cy="452590"/>
          </a:xfrm>
          <a:prstGeom prst="rect">
            <a:avLst/>
          </a:prstGeom>
          <a:noFill/>
        </p:spPr>
        <p:txBody>
          <a:bodyPr wrap="square" lIns="143428" tIns="89642" rIns="143428" bIns="89642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>
                <a:gradFill>
                  <a:gsLst>
                    <a:gs pos="2917">
                      <a:srgbClr val="737373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Large scale deployments</a:t>
            </a:r>
            <a:endParaRPr lang="en-US" sz="1961" dirty="0">
              <a:gradFill>
                <a:gsLst>
                  <a:gs pos="2917">
                    <a:srgbClr val="737373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EMI_E731">
            <a:extLst>
              <a:ext uri="{FF2B5EF4-FFF2-40B4-BE49-F238E27FC236}">
                <a16:creationId xmlns:a16="http://schemas.microsoft.com/office/drawing/2014/main" id="{76F9AF7B-BAF2-4A09-A46F-8E45FD5A2F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18071" y="2366481"/>
            <a:ext cx="332933" cy="540901"/>
          </a:xfrm>
          <a:custGeom>
            <a:avLst/>
            <a:gdLst>
              <a:gd name="T0" fmla="*/ 0 w 2523"/>
              <a:gd name="T1" fmla="*/ 0 h 4099"/>
              <a:gd name="T2" fmla="*/ 2523 w 2523"/>
              <a:gd name="T3" fmla="*/ 0 h 4099"/>
              <a:gd name="T4" fmla="*/ 2523 w 2523"/>
              <a:gd name="T5" fmla="*/ 4099 h 4099"/>
              <a:gd name="T6" fmla="*/ 1578 w 2523"/>
              <a:gd name="T7" fmla="*/ 4099 h 4099"/>
              <a:gd name="T8" fmla="*/ 1578 w 2523"/>
              <a:gd name="T9" fmla="*/ 2838 h 4099"/>
              <a:gd name="T10" fmla="*/ 947 w 2523"/>
              <a:gd name="T11" fmla="*/ 2838 h 4099"/>
              <a:gd name="T12" fmla="*/ 947 w 2523"/>
              <a:gd name="T13" fmla="*/ 4099 h 4099"/>
              <a:gd name="T14" fmla="*/ 0 w 2523"/>
              <a:gd name="T15" fmla="*/ 4099 h 4099"/>
              <a:gd name="T16" fmla="*/ 0 w 2523"/>
              <a:gd name="T17" fmla="*/ 0 h 4099"/>
              <a:gd name="T18" fmla="*/ 631 w 2523"/>
              <a:gd name="T19" fmla="*/ 473 h 4099"/>
              <a:gd name="T20" fmla="*/ 631 w 2523"/>
              <a:gd name="T21" fmla="*/ 1104 h 4099"/>
              <a:gd name="T22" fmla="*/ 1262 w 2523"/>
              <a:gd name="T23" fmla="*/ 473 h 4099"/>
              <a:gd name="T24" fmla="*/ 1262 w 2523"/>
              <a:gd name="T25" fmla="*/ 1104 h 4099"/>
              <a:gd name="T26" fmla="*/ 1893 w 2523"/>
              <a:gd name="T27" fmla="*/ 473 h 4099"/>
              <a:gd name="T28" fmla="*/ 1893 w 2523"/>
              <a:gd name="T29" fmla="*/ 1104 h 4099"/>
              <a:gd name="T30" fmla="*/ 631 w 2523"/>
              <a:gd name="T31" fmla="*/ 1419 h 4099"/>
              <a:gd name="T32" fmla="*/ 631 w 2523"/>
              <a:gd name="T33" fmla="*/ 2050 h 4099"/>
              <a:gd name="T34" fmla="*/ 1262 w 2523"/>
              <a:gd name="T35" fmla="*/ 1419 h 4099"/>
              <a:gd name="T36" fmla="*/ 1262 w 2523"/>
              <a:gd name="T37" fmla="*/ 2050 h 4099"/>
              <a:gd name="T38" fmla="*/ 1893 w 2523"/>
              <a:gd name="T39" fmla="*/ 1419 h 4099"/>
              <a:gd name="T40" fmla="*/ 1893 w 2523"/>
              <a:gd name="T41" fmla="*/ 2050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3" h="4099">
                <a:moveTo>
                  <a:pt x="0" y="0"/>
                </a:moveTo>
                <a:lnTo>
                  <a:pt x="2523" y="0"/>
                </a:lnTo>
                <a:lnTo>
                  <a:pt x="2523" y="4099"/>
                </a:lnTo>
                <a:lnTo>
                  <a:pt x="1578" y="4099"/>
                </a:lnTo>
                <a:lnTo>
                  <a:pt x="1578" y="2838"/>
                </a:lnTo>
                <a:lnTo>
                  <a:pt x="947" y="2838"/>
                </a:lnTo>
                <a:lnTo>
                  <a:pt x="947" y="4099"/>
                </a:lnTo>
                <a:lnTo>
                  <a:pt x="0" y="4099"/>
                </a:lnTo>
                <a:lnTo>
                  <a:pt x="0" y="0"/>
                </a:lnTo>
                <a:moveTo>
                  <a:pt x="631" y="473"/>
                </a:moveTo>
                <a:lnTo>
                  <a:pt x="631" y="1104"/>
                </a:lnTo>
                <a:moveTo>
                  <a:pt x="1262" y="473"/>
                </a:moveTo>
                <a:lnTo>
                  <a:pt x="1262" y="1104"/>
                </a:lnTo>
                <a:moveTo>
                  <a:pt x="1893" y="473"/>
                </a:moveTo>
                <a:lnTo>
                  <a:pt x="1893" y="1104"/>
                </a:lnTo>
                <a:moveTo>
                  <a:pt x="631" y="1419"/>
                </a:moveTo>
                <a:lnTo>
                  <a:pt x="631" y="2050"/>
                </a:lnTo>
                <a:moveTo>
                  <a:pt x="1262" y="1419"/>
                </a:moveTo>
                <a:lnTo>
                  <a:pt x="1262" y="2050"/>
                </a:lnTo>
                <a:moveTo>
                  <a:pt x="1893" y="1419"/>
                </a:moveTo>
                <a:lnTo>
                  <a:pt x="1893" y="205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2725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561">
        <p:fade/>
      </p:transition>
    </mc:Choice>
    <mc:Fallback xmlns="">
      <p:transition spd="med" advTm="6456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62090" y="4442060"/>
            <a:ext cx="9862991" cy="2847219"/>
          </a:xfrm>
          <a:prstGeom prst="rect">
            <a:avLst/>
          </a:prstGeom>
          <a:noFill/>
        </p:spPr>
        <p:txBody>
          <a:bodyPr wrap="square" lIns="0" tIns="89642" rIns="0" bIns="0">
            <a:noAutofit/>
          </a:bodyPr>
          <a:lstStyle/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Power BI Premium is available in node configurations with different v-core capacities – see Power BI Premium whitepaper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P nodes can be used for embedded (PaaS) or service (SaaS) deployments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EM3 node can only be used for embedded deployments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Power BI Premium includes the right to run Power BI Report Server on-premises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BI Premium Licensing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62090" y="4344148"/>
            <a:ext cx="9610108" cy="448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179285" anchor="b">
            <a:noAutofit/>
          </a:bodyPr>
          <a:lstStyle/>
          <a:p>
            <a:pPr defTabSz="914120">
              <a:defRPr/>
            </a:pPr>
            <a:r>
              <a:rPr lang="en-US" sz="2353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Licensing</a:t>
            </a:r>
            <a:endParaRPr lang="en-US" sz="196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62090" y="1862701"/>
            <a:ext cx="9610107" cy="1347427"/>
          </a:xfrm>
          <a:prstGeom prst="rect">
            <a:avLst/>
          </a:prstGeom>
          <a:noFill/>
        </p:spPr>
        <p:txBody>
          <a:bodyPr wrap="square" lIns="0" tIns="89642" rIns="0" bIns="0" numCol="2" spcCol="457200">
            <a:noAutofit/>
          </a:bodyPr>
          <a:lstStyle/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Dedicated resources in the cloud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Flexibility to license by capacity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Greater scale and performance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Embedded analytics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Paginated Reports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220984" indent="-220984" defTabSz="914120">
              <a:spcBef>
                <a:spcPts val="392"/>
              </a:spcBef>
              <a:buFont typeface="Arial" panose="020B0604020202020204" pitchFamily="34" charset="0"/>
              <a:buChar char="•"/>
              <a:defRPr/>
            </a:pPr>
            <a:r>
              <a:rPr lang="en-US" sz="2157" dirty="0">
                <a:latin typeface="Segoe UI" panose="020B0502040204020203" pitchFamily="34" charset="0"/>
                <a:cs typeface="Segoe UI" panose="020B0502040204020203" pitchFamily="34" charset="0"/>
              </a:rPr>
              <a:t>Multi-Geo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62090" y="1764788"/>
            <a:ext cx="9610109" cy="448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179285" anchor="b">
            <a:noAutofit/>
          </a:bodyPr>
          <a:lstStyle/>
          <a:p>
            <a:pPr defTabSz="914120">
              <a:defRPr/>
            </a:pPr>
            <a:r>
              <a:rPr lang="en-US" sz="2353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Power BI Premium?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095" y="3748660"/>
            <a:ext cx="1265139" cy="1265139"/>
            <a:chOff x="543784" y="4574830"/>
            <a:chExt cx="1290508" cy="1290508"/>
          </a:xfrm>
        </p:grpSpPr>
        <p:sp>
          <p:nvSpPr>
            <p:cNvPr id="14" name="Oval 13"/>
            <p:cNvSpPr/>
            <p:nvPr/>
          </p:nvSpPr>
          <p:spPr bwMode="auto">
            <a:xfrm>
              <a:off x="543784" y="4574830"/>
              <a:ext cx="1290508" cy="1290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52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0" name="Freeform 61"/>
            <p:cNvSpPr>
              <a:spLocks/>
            </p:cNvSpPr>
            <p:nvPr/>
          </p:nvSpPr>
          <p:spPr bwMode="auto">
            <a:xfrm>
              <a:off x="894514" y="4853805"/>
              <a:ext cx="589048" cy="732558"/>
            </a:xfrm>
            <a:custGeom>
              <a:avLst/>
              <a:gdLst>
                <a:gd name="connsiteX0" fmla="*/ 493968 w 2678113"/>
                <a:gd name="connsiteY0" fmla="*/ 2662238 h 3330575"/>
                <a:gd name="connsiteX1" fmla="*/ 2184146 w 2678113"/>
                <a:gd name="connsiteY1" fmla="*/ 2662238 h 3330575"/>
                <a:gd name="connsiteX2" fmla="*/ 2244726 w 2678113"/>
                <a:gd name="connsiteY2" fmla="*/ 2723357 h 3330575"/>
                <a:gd name="connsiteX3" fmla="*/ 2184146 w 2678113"/>
                <a:gd name="connsiteY3" fmla="*/ 2784476 h 3330575"/>
                <a:gd name="connsiteX4" fmla="*/ 493968 w 2678113"/>
                <a:gd name="connsiteY4" fmla="*/ 2784476 h 3330575"/>
                <a:gd name="connsiteX5" fmla="*/ 433388 w 2678113"/>
                <a:gd name="connsiteY5" fmla="*/ 2723357 h 3330575"/>
                <a:gd name="connsiteX6" fmla="*/ 493968 w 2678113"/>
                <a:gd name="connsiteY6" fmla="*/ 2662238 h 3330575"/>
                <a:gd name="connsiteX7" fmla="*/ 493968 w 2678113"/>
                <a:gd name="connsiteY7" fmla="*/ 2303463 h 3330575"/>
                <a:gd name="connsiteX8" fmla="*/ 2184146 w 2678113"/>
                <a:gd name="connsiteY8" fmla="*/ 2303463 h 3330575"/>
                <a:gd name="connsiteX9" fmla="*/ 2244726 w 2678113"/>
                <a:gd name="connsiteY9" fmla="*/ 2364582 h 3330575"/>
                <a:gd name="connsiteX10" fmla="*/ 2184146 w 2678113"/>
                <a:gd name="connsiteY10" fmla="*/ 2425701 h 3330575"/>
                <a:gd name="connsiteX11" fmla="*/ 493968 w 2678113"/>
                <a:gd name="connsiteY11" fmla="*/ 2425701 h 3330575"/>
                <a:gd name="connsiteX12" fmla="*/ 433388 w 2678113"/>
                <a:gd name="connsiteY12" fmla="*/ 2364582 h 3330575"/>
                <a:gd name="connsiteX13" fmla="*/ 493968 w 2678113"/>
                <a:gd name="connsiteY13" fmla="*/ 2303463 h 3330575"/>
                <a:gd name="connsiteX14" fmla="*/ 493968 w 2678113"/>
                <a:gd name="connsiteY14" fmla="*/ 1944688 h 3330575"/>
                <a:gd name="connsiteX15" fmla="*/ 2184146 w 2678113"/>
                <a:gd name="connsiteY15" fmla="*/ 1944688 h 3330575"/>
                <a:gd name="connsiteX16" fmla="*/ 2244726 w 2678113"/>
                <a:gd name="connsiteY16" fmla="*/ 2005807 h 3330575"/>
                <a:gd name="connsiteX17" fmla="*/ 2184146 w 2678113"/>
                <a:gd name="connsiteY17" fmla="*/ 2066926 h 3330575"/>
                <a:gd name="connsiteX18" fmla="*/ 493968 w 2678113"/>
                <a:gd name="connsiteY18" fmla="*/ 2066926 h 3330575"/>
                <a:gd name="connsiteX19" fmla="*/ 433388 w 2678113"/>
                <a:gd name="connsiteY19" fmla="*/ 2005807 h 3330575"/>
                <a:gd name="connsiteX20" fmla="*/ 493968 w 2678113"/>
                <a:gd name="connsiteY20" fmla="*/ 1944688 h 3330575"/>
                <a:gd name="connsiteX21" fmla="*/ 493968 w 2678113"/>
                <a:gd name="connsiteY21" fmla="*/ 1585913 h 3330575"/>
                <a:gd name="connsiteX22" fmla="*/ 2184146 w 2678113"/>
                <a:gd name="connsiteY22" fmla="*/ 1585913 h 3330575"/>
                <a:gd name="connsiteX23" fmla="*/ 2244726 w 2678113"/>
                <a:gd name="connsiteY23" fmla="*/ 1647032 h 3330575"/>
                <a:gd name="connsiteX24" fmla="*/ 2184146 w 2678113"/>
                <a:gd name="connsiteY24" fmla="*/ 1708151 h 3330575"/>
                <a:gd name="connsiteX25" fmla="*/ 493968 w 2678113"/>
                <a:gd name="connsiteY25" fmla="*/ 1708151 h 3330575"/>
                <a:gd name="connsiteX26" fmla="*/ 433388 w 2678113"/>
                <a:gd name="connsiteY26" fmla="*/ 1647032 h 3330575"/>
                <a:gd name="connsiteX27" fmla="*/ 493968 w 2678113"/>
                <a:gd name="connsiteY27" fmla="*/ 1585913 h 3330575"/>
                <a:gd name="connsiteX28" fmla="*/ 493968 w 2678113"/>
                <a:gd name="connsiteY28" fmla="*/ 1227138 h 3330575"/>
                <a:gd name="connsiteX29" fmla="*/ 2184146 w 2678113"/>
                <a:gd name="connsiteY29" fmla="*/ 1227138 h 3330575"/>
                <a:gd name="connsiteX30" fmla="*/ 2244726 w 2678113"/>
                <a:gd name="connsiteY30" fmla="*/ 1288257 h 3330575"/>
                <a:gd name="connsiteX31" fmla="*/ 2184146 w 2678113"/>
                <a:gd name="connsiteY31" fmla="*/ 1349376 h 3330575"/>
                <a:gd name="connsiteX32" fmla="*/ 493968 w 2678113"/>
                <a:gd name="connsiteY32" fmla="*/ 1349376 h 3330575"/>
                <a:gd name="connsiteX33" fmla="*/ 433388 w 2678113"/>
                <a:gd name="connsiteY33" fmla="*/ 1288257 h 3330575"/>
                <a:gd name="connsiteX34" fmla="*/ 493968 w 2678113"/>
                <a:gd name="connsiteY34" fmla="*/ 1227138 h 3330575"/>
                <a:gd name="connsiteX35" fmla="*/ 493968 w 2678113"/>
                <a:gd name="connsiteY35" fmla="*/ 868363 h 3330575"/>
                <a:gd name="connsiteX36" fmla="*/ 2184146 w 2678113"/>
                <a:gd name="connsiteY36" fmla="*/ 868363 h 3330575"/>
                <a:gd name="connsiteX37" fmla="*/ 2244726 w 2678113"/>
                <a:gd name="connsiteY37" fmla="*/ 929482 h 3330575"/>
                <a:gd name="connsiteX38" fmla="*/ 2184146 w 2678113"/>
                <a:gd name="connsiteY38" fmla="*/ 990601 h 3330575"/>
                <a:gd name="connsiteX39" fmla="*/ 493968 w 2678113"/>
                <a:gd name="connsiteY39" fmla="*/ 990601 h 3330575"/>
                <a:gd name="connsiteX40" fmla="*/ 433388 w 2678113"/>
                <a:gd name="connsiteY40" fmla="*/ 929482 h 3330575"/>
                <a:gd name="connsiteX41" fmla="*/ 493968 w 2678113"/>
                <a:gd name="connsiteY41" fmla="*/ 868363 h 3330575"/>
                <a:gd name="connsiteX42" fmla="*/ 833642 w 2678113"/>
                <a:gd name="connsiteY42" fmla="*/ 511175 h 3330575"/>
                <a:gd name="connsiteX43" fmla="*/ 1844472 w 2678113"/>
                <a:gd name="connsiteY43" fmla="*/ 511175 h 3330575"/>
                <a:gd name="connsiteX44" fmla="*/ 1905001 w 2678113"/>
                <a:gd name="connsiteY44" fmla="*/ 571500 h 3330575"/>
                <a:gd name="connsiteX45" fmla="*/ 1844472 w 2678113"/>
                <a:gd name="connsiteY45" fmla="*/ 631825 h 3330575"/>
                <a:gd name="connsiteX46" fmla="*/ 833642 w 2678113"/>
                <a:gd name="connsiteY46" fmla="*/ 631825 h 3330575"/>
                <a:gd name="connsiteX47" fmla="*/ 773113 w 2678113"/>
                <a:gd name="connsiteY47" fmla="*/ 571500 h 3330575"/>
                <a:gd name="connsiteX48" fmla="*/ 833642 w 2678113"/>
                <a:gd name="connsiteY48" fmla="*/ 511175 h 3330575"/>
                <a:gd name="connsiteX49" fmla="*/ 217638 w 2678113"/>
                <a:gd name="connsiteY49" fmla="*/ 122238 h 3330575"/>
                <a:gd name="connsiteX50" fmla="*/ 120650 w 2678113"/>
                <a:gd name="connsiteY50" fmla="*/ 222527 h 3330575"/>
                <a:gd name="connsiteX51" fmla="*/ 120650 w 2678113"/>
                <a:gd name="connsiteY51" fmla="*/ 3109637 h 3330575"/>
                <a:gd name="connsiteX52" fmla="*/ 217638 w 2678113"/>
                <a:gd name="connsiteY52" fmla="*/ 3209926 h 3330575"/>
                <a:gd name="connsiteX53" fmla="*/ 2460476 w 2678113"/>
                <a:gd name="connsiteY53" fmla="*/ 3209926 h 3330575"/>
                <a:gd name="connsiteX54" fmla="*/ 2557463 w 2678113"/>
                <a:gd name="connsiteY54" fmla="*/ 3109637 h 3330575"/>
                <a:gd name="connsiteX55" fmla="*/ 2557463 w 2678113"/>
                <a:gd name="connsiteY55" fmla="*/ 222527 h 3330575"/>
                <a:gd name="connsiteX56" fmla="*/ 2460476 w 2678113"/>
                <a:gd name="connsiteY56" fmla="*/ 122238 h 3330575"/>
                <a:gd name="connsiteX57" fmla="*/ 218127 w 2678113"/>
                <a:gd name="connsiteY57" fmla="*/ 0 h 3330575"/>
                <a:gd name="connsiteX58" fmla="*/ 2459986 w 2678113"/>
                <a:gd name="connsiteY58" fmla="*/ 0 h 3330575"/>
                <a:gd name="connsiteX59" fmla="*/ 2678113 w 2678113"/>
                <a:gd name="connsiteY59" fmla="*/ 221836 h 3330575"/>
                <a:gd name="connsiteX60" fmla="*/ 2678113 w 2678113"/>
                <a:gd name="connsiteY60" fmla="*/ 3108739 h 3330575"/>
                <a:gd name="connsiteX61" fmla="*/ 2459986 w 2678113"/>
                <a:gd name="connsiteY61" fmla="*/ 3330575 h 3330575"/>
                <a:gd name="connsiteX62" fmla="*/ 218127 w 2678113"/>
                <a:gd name="connsiteY62" fmla="*/ 3330575 h 3330575"/>
                <a:gd name="connsiteX63" fmla="*/ 0 w 2678113"/>
                <a:gd name="connsiteY63" fmla="*/ 3108739 h 3330575"/>
                <a:gd name="connsiteX64" fmla="*/ 0 w 2678113"/>
                <a:gd name="connsiteY64" fmla="*/ 221836 h 3330575"/>
                <a:gd name="connsiteX65" fmla="*/ 218127 w 2678113"/>
                <a:gd name="connsiteY65" fmla="*/ 0 h 333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678113" h="3330575">
                  <a:moveTo>
                    <a:pt x="493968" y="2662238"/>
                  </a:moveTo>
                  <a:cubicBezTo>
                    <a:pt x="2184146" y="2662238"/>
                    <a:pt x="2184146" y="2662238"/>
                    <a:pt x="2184146" y="2662238"/>
                  </a:cubicBezTo>
                  <a:cubicBezTo>
                    <a:pt x="2217465" y="2662238"/>
                    <a:pt x="2244726" y="2689742"/>
                    <a:pt x="2244726" y="2723357"/>
                  </a:cubicBezTo>
                  <a:cubicBezTo>
                    <a:pt x="2244726" y="2756973"/>
                    <a:pt x="2217465" y="2784476"/>
                    <a:pt x="2184146" y="2784476"/>
                  </a:cubicBezTo>
                  <a:cubicBezTo>
                    <a:pt x="493968" y="2784476"/>
                    <a:pt x="493968" y="2784476"/>
                    <a:pt x="493968" y="2784476"/>
                  </a:cubicBezTo>
                  <a:cubicBezTo>
                    <a:pt x="460649" y="2784476"/>
                    <a:pt x="433388" y="2756973"/>
                    <a:pt x="433388" y="2723357"/>
                  </a:cubicBezTo>
                  <a:cubicBezTo>
                    <a:pt x="433388" y="2689742"/>
                    <a:pt x="460649" y="2662238"/>
                    <a:pt x="493968" y="2662238"/>
                  </a:cubicBezTo>
                  <a:close/>
                  <a:moveTo>
                    <a:pt x="493968" y="2303463"/>
                  </a:moveTo>
                  <a:cubicBezTo>
                    <a:pt x="2184146" y="2303463"/>
                    <a:pt x="2184146" y="2303463"/>
                    <a:pt x="2184146" y="2303463"/>
                  </a:cubicBezTo>
                  <a:cubicBezTo>
                    <a:pt x="2217465" y="2303463"/>
                    <a:pt x="2244726" y="2330967"/>
                    <a:pt x="2244726" y="2364582"/>
                  </a:cubicBezTo>
                  <a:cubicBezTo>
                    <a:pt x="2244726" y="2398198"/>
                    <a:pt x="2217465" y="2425701"/>
                    <a:pt x="2184146" y="2425701"/>
                  </a:cubicBezTo>
                  <a:cubicBezTo>
                    <a:pt x="493968" y="2425701"/>
                    <a:pt x="493968" y="2425701"/>
                    <a:pt x="493968" y="2425701"/>
                  </a:cubicBezTo>
                  <a:cubicBezTo>
                    <a:pt x="460649" y="2425701"/>
                    <a:pt x="433388" y="2398198"/>
                    <a:pt x="433388" y="2364582"/>
                  </a:cubicBezTo>
                  <a:cubicBezTo>
                    <a:pt x="433388" y="2330967"/>
                    <a:pt x="460649" y="2303463"/>
                    <a:pt x="493968" y="2303463"/>
                  </a:cubicBezTo>
                  <a:close/>
                  <a:moveTo>
                    <a:pt x="493968" y="1944688"/>
                  </a:moveTo>
                  <a:cubicBezTo>
                    <a:pt x="2184146" y="1944688"/>
                    <a:pt x="2184146" y="1944688"/>
                    <a:pt x="2184146" y="1944688"/>
                  </a:cubicBezTo>
                  <a:cubicBezTo>
                    <a:pt x="2217465" y="1944688"/>
                    <a:pt x="2244726" y="1972192"/>
                    <a:pt x="2244726" y="2005807"/>
                  </a:cubicBezTo>
                  <a:cubicBezTo>
                    <a:pt x="2244726" y="2039423"/>
                    <a:pt x="2217465" y="2066926"/>
                    <a:pt x="2184146" y="2066926"/>
                  </a:cubicBezTo>
                  <a:cubicBezTo>
                    <a:pt x="493968" y="2066926"/>
                    <a:pt x="493968" y="2066926"/>
                    <a:pt x="493968" y="2066926"/>
                  </a:cubicBezTo>
                  <a:cubicBezTo>
                    <a:pt x="460649" y="2066926"/>
                    <a:pt x="433388" y="2039423"/>
                    <a:pt x="433388" y="2005807"/>
                  </a:cubicBezTo>
                  <a:cubicBezTo>
                    <a:pt x="433388" y="1972192"/>
                    <a:pt x="460649" y="1944688"/>
                    <a:pt x="493968" y="1944688"/>
                  </a:cubicBezTo>
                  <a:close/>
                  <a:moveTo>
                    <a:pt x="493968" y="1585913"/>
                  </a:moveTo>
                  <a:cubicBezTo>
                    <a:pt x="2184146" y="1585913"/>
                    <a:pt x="2184146" y="1585913"/>
                    <a:pt x="2184146" y="1585913"/>
                  </a:cubicBezTo>
                  <a:cubicBezTo>
                    <a:pt x="2217465" y="1585913"/>
                    <a:pt x="2244726" y="1613417"/>
                    <a:pt x="2244726" y="1647032"/>
                  </a:cubicBezTo>
                  <a:cubicBezTo>
                    <a:pt x="2244726" y="1680648"/>
                    <a:pt x="2217465" y="1708151"/>
                    <a:pt x="2184146" y="1708151"/>
                  </a:cubicBezTo>
                  <a:cubicBezTo>
                    <a:pt x="493968" y="1708151"/>
                    <a:pt x="493968" y="1708151"/>
                    <a:pt x="493968" y="1708151"/>
                  </a:cubicBezTo>
                  <a:cubicBezTo>
                    <a:pt x="460649" y="1708151"/>
                    <a:pt x="433388" y="1680648"/>
                    <a:pt x="433388" y="1647032"/>
                  </a:cubicBezTo>
                  <a:cubicBezTo>
                    <a:pt x="433388" y="1613417"/>
                    <a:pt x="460649" y="1585913"/>
                    <a:pt x="493968" y="1585913"/>
                  </a:cubicBezTo>
                  <a:close/>
                  <a:moveTo>
                    <a:pt x="493968" y="1227138"/>
                  </a:moveTo>
                  <a:cubicBezTo>
                    <a:pt x="2184146" y="1227138"/>
                    <a:pt x="2184146" y="1227138"/>
                    <a:pt x="2184146" y="1227138"/>
                  </a:cubicBezTo>
                  <a:cubicBezTo>
                    <a:pt x="2217465" y="1227138"/>
                    <a:pt x="2244726" y="1254642"/>
                    <a:pt x="2244726" y="1288257"/>
                  </a:cubicBezTo>
                  <a:cubicBezTo>
                    <a:pt x="2244726" y="1321873"/>
                    <a:pt x="2217465" y="1349376"/>
                    <a:pt x="2184146" y="1349376"/>
                  </a:cubicBezTo>
                  <a:cubicBezTo>
                    <a:pt x="493968" y="1349376"/>
                    <a:pt x="493968" y="1349376"/>
                    <a:pt x="493968" y="1349376"/>
                  </a:cubicBezTo>
                  <a:cubicBezTo>
                    <a:pt x="460649" y="1349376"/>
                    <a:pt x="433388" y="1321873"/>
                    <a:pt x="433388" y="1288257"/>
                  </a:cubicBezTo>
                  <a:cubicBezTo>
                    <a:pt x="433388" y="1254642"/>
                    <a:pt x="460649" y="1227138"/>
                    <a:pt x="493968" y="1227138"/>
                  </a:cubicBezTo>
                  <a:close/>
                  <a:moveTo>
                    <a:pt x="493968" y="868363"/>
                  </a:moveTo>
                  <a:cubicBezTo>
                    <a:pt x="2184146" y="868363"/>
                    <a:pt x="2184146" y="868363"/>
                    <a:pt x="2184146" y="868363"/>
                  </a:cubicBezTo>
                  <a:cubicBezTo>
                    <a:pt x="2217465" y="868363"/>
                    <a:pt x="2244726" y="895867"/>
                    <a:pt x="2244726" y="929482"/>
                  </a:cubicBezTo>
                  <a:cubicBezTo>
                    <a:pt x="2244726" y="963098"/>
                    <a:pt x="2217465" y="990601"/>
                    <a:pt x="2184146" y="990601"/>
                  </a:cubicBezTo>
                  <a:cubicBezTo>
                    <a:pt x="493968" y="990601"/>
                    <a:pt x="493968" y="990601"/>
                    <a:pt x="493968" y="990601"/>
                  </a:cubicBezTo>
                  <a:cubicBezTo>
                    <a:pt x="460649" y="990601"/>
                    <a:pt x="433388" y="963098"/>
                    <a:pt x="433388" y="929482"/>
                  </a:cubicBezTo>
                  <a:cubicBezTo>
                    <a:pt x="433388" y="895867"/>
                    <a:pt x="460649" y="868363"/>
                    <a:pt x="493968" y="868363"/>
                  </a:cubicBezTo>
                  <a:close/>
                  <a:moveTo>
                    <a:pt x="833642" y="511175"/>
                  </a:moveTo>
                  <a:cubicBezTo>
                    <a:pt x="1844472" y="511175"/>
                    <a:pt x="1844472" y="511175"/>
                    <a:pt x="1844472" y="511175"/>
                  </a:cubicBezTo>
                  <a:cubicBezTo>
                    <a:pt x="1877763" y="511175"/>
                    <a:pt x="1905001" y="538321"/>
                    <a:pt x="1905001" y="571500"/>
                  </a:cubicBezTo>
                  <a:cubicBezTo>
                    <a:pt x="1905001" y="604679"/>
                    <a:pt x="1877763" y="631825"/>
                    <a:pt x="1844472" y="631825"/>
                  </a:cubicBezTo>
                  <a:cubicBezTo>
                    <a:pt x="833642" y="631825"/>
                    <a:pt x="833642" y="631825"/>
                    <a:pt x="833642" y="631825"/>
                  </a:cubicBezTo>
                  <a:cubicBezTo>
                    <a:pt x="800351" y="631825"/>
                    <a:pt x="773113" y="604679"/>
                    <a:pt x="773113" y="571500"/>
                  </a:cubicBezTo>
                  <a:cubicBezTo>
                    <a:pt x="773113" y="538321"/>
                    <a:pt x="800351" y="511175"/>
                    <a:pt x="833642" y="511175"/>
                  </a:cubicBezTo>
                  <a:close/>
                  <a:moveTo>
                    <a:pt x="217638" y="122238"/>
                  </a:moveTo>
                  <a:cubicBezTo>
                    <a:pt x="163082" y="122238"/>
                    <a:pt x="120650" y="167824"/>
                    <a:pt x="120650" y="222527"/>
                  </a:cubicBezTo>
                  <a:cubicBezTo>
                    <a:pt x="120650" y="3109637"/>
                    <a:pt x="120650" y="3109637"/>
                    <a:pt x="120650" y="3109637"/>
                  </a:cubicBezTo>
                  <a:cubicBezTo>
                    <a:pt x="120650" y="3164340"/>
                    <a:pt x="163082" y="3209926"/>
                    <a:pt x="217638" y="3209926"/>
                  </a:cubicBezTo>
                  <a:cubicBezTo>
                    <a:pt x="2460476" y="3209926"/>
                    <a:pt x="2460476" y="3209926"/>
                    <a:pt x="2460476" y="3209926"/>
                  </a:cubicBezTo>
                  <a:cubicBezTo>
                    <a:pt x="2515031" y="3209926"/>
                    <a:pt x="2557463" y="3164340"/>
                    <a:pt x="2557463" y="3109637"/>
                  </a:cubicBezTo>
                  <a:cubicBezTo>
                    <a:pt x="2557463" y="222527"/>
                    <a:pt x="2557463" y="222527"/>
                    <a:pt x="2557463" y="222527"/>
                  </a:cubicBezTo>
                  <a:cubicBezTo>
                    <a:pt x="2557463" y="167824"/>
                    <a:pt x="2515031" y="122238"/>
                    <a:pt x="2460476" y="122238"/>
                  </a:cubicBezTo>
                  <a:close/>
                  <a:moveTo>
                    <a:pt x="218127" y="0"/>
                  </a:moveTo>
                  <a:cubicBezTo>
                    <a:pt x="2459986" y="0"/>
                    <a:pt x="2459986" y="0"/>
                    <a:pt x="2459986" y="0"/>
                  </a:cubicBezTo>
                  <a:cubicBezTo>
                    <a:pt x="2581168" y="0"/>
                    <a:pt x="2678113" y="100282"/>
                    <a:pt x="2678113" y="221836"/>
                  </a:cubicBezTo>
                  <a:cubicBezTo>
                    <a:pt x="2678113" y="3108739"/>
                    <a:pt x="2678113" y="3108739"/>
                    <a:pt x="2678113" y="3108739"/>
                  </a:cubicBezTo>
                  <a:cubicBezTo>
                    <a:pt x="2678113" y="3233332"/>
                    <a:pt x="2581168" y="3330575"/>
                    <a:pt x="2459986" y="3330575"/>
                  </a:cubicBezTo>
                  <a:cubicBezTo>
                    <a:pt x="218127" y="3330575"/>
                    <a:pt x="218127" y="3330575"/>
                    <a:pt x="218127" y="3330575"/>
                  </a:cubicBezTo>
                  <a:cubicBezTo>
                    <a:pt x="96946" y="3330575"/>
                    <a:pt x="0" y="3233332"/>
                    <a:pt x="0" y="3108739"/>
                  </a:cubicBezTo>
                  <a:cubicBezTo>
                    <a:pt x="0" y="221836"/>
                    <a:pt x="0" y="221836"/>
                    <a:pt x="0" y="221836"/>
                  </a:cubicBezTo>
                  <a:cubicBezTo>
                    <a:pt x="0" y="100282"/>
                    <a:pt x="96946" y="0"/>
                    <a:pt x="2181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33095" y="1735947"/>
            <a:ext cx="1275020" cy="1275020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70604" y="1880422"/>
            <a:ext cx="0" cy="986067"/>
          </a:xfrm>
          <a:prstGeom prst="straightConnector1">
            <a:avLst/>
          </a:prstGeom>
          <a:noFill/>
          <a:ln w="38100" cap="flat">
            <a:solidFill>
              <a:srgbClr val="353535"/>
            </a:solidFill>
            <a:prstDash val="solid"/>
            <a:miter lim="800000"/>
            <a:headEnd type="arrow" w="med" len="med"/>
            <a:tailEnd type="arrow" w="med" len="med"/>
          </a:ln>
        </p:spPr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77571" y="2373456"/>
            <a:ext cx="986067" cy="0"/>
          </a:xfrm>
          <a:prstGeom prst="straightConnector1">
            <a:avLst/>
          </a:prstGeom>
          <a:noFill/>
          <a:ln w="38100" cap="flat">
            <a:solidFill>
              <a:srgbClr val="353535"/>
            </a:solidFill>
            <a:prstDash val="solid"/>
            <a:miter lim="800000"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231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929">
        <p:fade/>
      </p:transition>
    </mc:Choice>
    <mc:Fallback xmlns="">
      <p:transition spd="med" advTm="6792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acquire Power BI SaaS Offering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45469" y="1367245"/>
            <a:ext cx="507906" cy="358570"/>
          </a:xfrm>
          <a:prstGeom prst="rect">
            <a:avLst/>
          </a:prstGeom>
        </p:spPr>
        <p:txBody>
          <a:bodyPr wrap="none" tIns="71714" bIns="0" anchor="ctr" anchorCtr="0">
            <a:noAutofit/>
          </a:bodyPr>
          <a:lstStyle/>
          <a:p>
            <a:pPr marL="0" lvl="1" algn="ctr" defTabSz="914225">
              <a:lnSpc>
                <a:spcPct val="90000"/>
              </a:lnSpc>
              <a:defRPr/>
            </a:pPr>
            <a:r>
              <a:rPr lang="en-US" sz="4313">
                <a:gradFill>
                  <a:gsLst>
                    <a:gs pos="1250">
                      <a:srgbClr val="353535">
                        <a:lumMod val="60000"/>
                        <a:lumOff val="40000"/>
                      </a:srgbClr>
                    </a:gs>
                    <a:gs pos="100000">
                      <a:srgbClr val="353535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8586" y="2467922"/>
            <a:ext cx="1971844" cy="470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914225">
              <a:lnSpc>
                <a:spcPct val="90000"/>
              </a:lnSpc>
              <a:defRPr/>
            </a:pPr>
            <a:r>
              <a:rPr lang="en-US" sz="2745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Standalone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8586" y="3514288"/>
            <a:ext cx="1816958" cy="470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914225">
              <a:lnSpc>
                <a:spcPct val="90000"/>
              </a:lnSpc>
              <a:defRPr/>
            </a:pPr>
            <a:r>
              <a:rPr lang="en-US" sz="2745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Office 365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68906" y="1367245"/>
            <a:ext cx="3227129" cy="4988679"/>
            <a:chOff x="2926433" y="1394165"/>
            <a:chExt cx="3291840" cy="5088712"/>
          </a:xfrm>
        </p:grpSpPr>
        <p:sp>
          <p:nvSpPr>
            <p:cNvPr id="18" name="Rectangle 17"/>
            <p:cNvSpPr/>
            <p:nvPr/>
          </p:nvSpPr>
          <p:spPr>
            <a:xfrm>
              <a:off x="2926433" y="1394165"/>
              <a:ext cx="3291840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225">
                <a:lnSpc>
                  <a:spcPct val="90000"/>
                </a:lnSpc>
                <a:defRPr/>
              </a:pPr>
              <a:r>
                <a:rPr lang="en-US" sz="2745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BI Pro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926433" y="2195604"/>
              <a:ext cx="3291840" cy="0"/>
            </a:xfrm>
            <a:prstGeom prst="rect">
              <a:avLst/>
            </a:prstGeom>
            <a:noFill/>
            <a:ln w="539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26433" y="2516912"/>
              <a:ext cx="3291840" cy="4247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defTabSz="914367">
                <a:lnSpc>
                  <a:spcPct val="90000"/>
                </a:lnSpc>
                <a:spcBef>
                  <a:spcPts val="588"/>
                </a:spcBef>
                <a:defRPr/>
              </a:pPr>
              <a:r>
                <a:rPr lang="en-US" sz="2353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anose="020B0502040204020203" pitchFamily="34" charset="0"/>
                </a:rPr>
                <a:t>$9.99/user/month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926433" y="3262952"/>
              <a:ext cx="3291840" cy="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6433" y="3584260"/>
              <a:ext cx="3291840" cy="83407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defTabSz="914367">
                <a:lnSpc>
                  <a:spcPct val="90000"/>
                </a:lnSpc>
                <a:spcBef>
                  <a:spcPts val="588"/>
                </a:spcBef>
                <a:defRPr/>
              </a:pPr>
              <a:r>
                <a:rPr lang="en-US" sz="2353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anose="020B0502040204020203" pitchFamily="34" charset="0"/>
                </a:rPr>
                <a:t>Included in E5</a:t>
              </a:r>
            </a:p>
            <a:p>
              <a:pPr defTabSz="914367">
                <a:lnSpc>
                  <a:spcPct val="90000"/>
                </a:lnSpc>
                <a:spcBef>
                  <a:spcPts val="588"/>
                </a:spcBef>
                <a:defRPr/>
              </a:pPr>
              <a:r>
                <a:rPr lang="en-US" sz="2353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anose="020B0502040204020203" pitchFamily="34" charset="0"/>
                </a:rPr>
                <a:t>Add on for E1/E3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926433" y="4739642"/>
              <a:ext cx="3291840" cy="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26433" y="5060949"/>
              <a:ext cx="3291840" cy="142192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defTabSz="914367">
                <a:lnSpc>
                  <a:spcPct val="90000"/>
                </a:lnSpc>
                <a:spcBef>
                  <a:spcPts val="588"/>
                </a:spcBef>
                <a:defRPr/>
              </a:pPr>
              <a:r>
                <a:rPr lang="en-US" sz="2353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anose="020B0502040204020203" pitchFamily="34" charset="0"/>
                </a:rPr>
                <a:t>Customers with SQL EE SA also have access to </a:t>
              </a:r>
              <a:r>
                <a:rPr lang="en-US" sz="2353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BI Report Server </a:t>
              </a:r>
              <a:r>
                <a:rPr lang="en-US" sz="2353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anose="020B0502040204020203" pitchFamily="34" charset="0"/>
                </a:rPr>
                <a:t>as a SA benefit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48586" y="4961949"/>
            <a:ext cx="1924134" cy="470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914225">
              <a:lnSpc>
                <a:spcPct val="90000"/>
              </a:lnSpc>
              <a:defRPr/>
            </a:pPr>
            <a:r>
              <a:rPr lang="en-US" sz="2745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02807" y="1367246"/>
            <a:ext cx="4840694" cy="2804333"/>
            <a:chOff x="7041222" y="1394165"/>
            <a:chExt cx="4937760" cy="2860566"/>
          </a:xfrm>
        </p:grpSpPr>
        <p:sp>
          <p:nvSpPr>
            <p:cNvPr id="14" name="Rectangle 13"/>
            <p:cNvSpPr/>
            <p:nvPr/>
          </p:nvSpPr>
          <p:spPr>
            <a:xfrm>
              <a:off x="7041222" y="1394165"/>
              <a:ext cx="4937760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225">
                <a:lnSpc>
                  <a:spcPct val="90000"/>
                </a:lnSpc>
                <a:defRPr/>
              </a:pPr>
              <a:r>
                <a:rPr lang="en-US" sz="2745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BI Premium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041222" y="2516912"/>
              <a:ext cx="4937760" cy="1737819"/>
              <a:chOff x="7041222" y="2516912"/>
              <a:chExt cx="4937760" cy="173781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041222" y="2516912"/>
                <a:ext cx="4937760" cy="834074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defTabSz="914367">
                  <a:lnSpc>
                    <a:spcPct val="90000"/>
                  </a:lnSpc>
                  <a:spcBef>
                    <a:spcPts val="588"/>
                  </a:spcBef>
                  <a:defRPr/>
                </a:pPr>
                <a:r>
                  <a:rPr lang="en-US" sz="2353"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anose="020B0502040204020203" pitchFamily="34" charset="0"/>
                  </a:rPr>
                  <a:t>Add on to Power BI Pro</a:t>
                </a:r>
              </a:p>
              <a:p>
                <a:pPr defTabSz="914367">
                  <a:lnSpc>
                    <a:spcPct val="90000"/>
                  </a:lnSpc>
                  <a:spcBef>
                    <a:spcPts val="588"/>
                  </a:spcBef>
                  <a:defRPr/>
                </a:pPr>
                <a:r>
                  <a:rPr lang="en-US" sz="2353"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anose="020B0502040204020203" pitchFamily="34" charset="0"/>
                  </a:rPr>
                  <a:t>Includes </a:t>
                </a:r>
                <a:r>
                  <a:rPr lang="en-US" sz="2353"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Power BI Report Server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41222" y="3497601"/>
                <a:ext cx="4937760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225">
                  <a:lnSpc>
                    <a:spcPct val="90000"/>
                  </a:lnSpc>
                  <a:defRPr/>
                </a:pPr>
                <a:r>
                  <a:rPr lang="en-US" sz="2353" i="1" dirty="0"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light"/>
                    <a:cs typeface="Segoe UI" panose="020B0502040204020203" pitchFamily="34" charset="0"/>
                  </a:rPr>
                  <a:t>Concurrently deploy an equivalent number of cores on-premises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3A7D2F5-2D4D-4C0D-A79A-73F58FFA07AE}"/>
              </a:ext>
            </a:extLst>
          </p:cNvPr>
          <p:cNvSpPr/>
          <p:nvPr/>
        </p:nvSpPr>
        <p:spPr bwMode="auto">
          <a:xfrm>
            <a:off x="7037774" y="2157749"/>
            <a:ext cx="3227129" cy="0"/>
          </a:xfrm>
          <a:prstGeom prst="rect">
            <a:avLst/>
          </a:prstGeom>
          <a:noFill/>
          <a:ln w="539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332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161">
        <p:fade/>
      </p:transition>
    </mc:Choice>
    <mc:Fallback xmlns="">
      <p:transition spd="med" advTm="4716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 bwMode="auto">
          <a:xfrm flipH="1">
            <a:off x="3993217" y="2324263"/>
            <a:ext cx="682947" cy="68294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52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31" name="Rectangle 230"/>
          <p:cNvSpPr/>
          <p:nvPr/>
        </p:nvSpPr>
        <p:spPr bwMode="auto">
          <a:xfrm flipH="1">
            <a:off x="7400881" y="2311448"/>
            <a:ext cx="896425" cy="11834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52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313" name="Group 312"/>
          <p:cNvGrpSpPr/>
          <p:nvPr/>
        </p:nvGrpSpPr>
        <p:grpSpPr>
          <a:xfrm>
            <a:off x="3861409" y="2191799"/>
            <a:ext cx="946563" cy="947876"/>
            <a:chOff x="6510094" y="1694343"/>
            <a:chExt cx="901909" cy="903160"/>
          </a:xfrm>
        </p:grpSpPr>
        <p:cxnSp>
          <p:nvCxnSpPr>
            <p:cNvPr id="314" name="Straight Arrow Connector 313"/>
            <p:cNvCxnSpPr>
              <a:cxnSpLocks/>
            </p:cNvCxnSpPr>
            <p:nvPr/>
          </p:nvCxnSpPr>
          <p:spPr>
            <a:xfrm>
              <a:off x="6838505" y="2407235"/>
              <a:ext cx="251092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/>
            <p:cNvGrpSpPr/>
            <p:nvPr/>
          </p:nvGrpSpPr>
          <p:grpSpPr>
            <a:xfrm>
              <a:off x="6510094" y="1694343"/>
              <a:ext cx="901909" cy="903160"/>
              <a:chOff x="6510094" y="1694343"/>
              <a:chExt cx="901909" cy="903160"/>
            </a:xfrm>
          </p:grpSpPr>
          <p:cxnSp>
            <p:nvCxnSpPr>
              <p:cNvPr id="316" name="Straight Arrow Connector 315"/>
              <p:cNvCxnSpPr>
                <a:cxnSpLocks/>
              </p:cNvCxnSpPr>
              <p:nvPr/>
            </p:nvCxnSpPr>
            <p:spPr>
              <a:xfrm>
                <a:off x="6838510" y="1858845"/>
                <a:ext cx="251092" cy="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ash"/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 bwMode="auto">
              <a:xfrm>
                <a:off x="6510950" y="1694343"/>
                <a:ext cx="322401" cy="32900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grpSp>
            <p:nvGrpSpPr>
              <p:cNvPr id="318" name="Group 317"/>
              <p:cNvGrpSpPr/>
              <p:nvPr/>
            </p:nvGrpSpPr>
            <p:grpSpPr>
              <a:xfrm>
                <a:off x="6581117" y="1752432"/>
                <a:ext cx="220528" cy="224401"/>
                <a:chOff x="2255837" y="2067578"/>
                <a:chExt cx="725595" cy="723519"/>
              </a:xfrm>
              <a:solidFill>
                <a:schemeClr val="accent1"/>
              </a:solidFill>
            </p:grpSpPr>
            <p:sp>
              <p:nvSpPr>
                <p:cNvPr id="337" name="Freeform 523"/>
                <p:cNvSpPr>
                  <a:spLocks noEditPoints="1"/>
                </p:cNvSpPr>
                <p:nvPr/>
              </p:nvSpPr>
              <p:spPr bwMode="auto">
                <a:xfrm>
                  <a:off x="2255837" y="2067578"/>
                  <a:ext cx="451400" cy="514336"/>
                </a:xfrm>
                <a:custGeom>
                  <a:avLst/>
                  <a:gdLst>
                    <a:gd name="T0" fmla="*/ 0 w 88"/>
                    <a:gd name="T1" fmla="*/ 100 h 100"/>
                    <a:gd name="T2" fmla="*/ 8 w 88"/>
                    <a:gd name="T3" fmla="*/ 100 h 100"/>
                    <a:gd name="T4" fmla="*/ 44 w 88"/>
                    <a:gd name="T5" fmla="*/ 64 h 100"/>
                    <a:gd name="T6" fmla="*/ 80 w 88"/>
                    <a:gd name="T7" fmla="*/ 100 h 100"/>
                    <a:gd name="T8" fmla="*/ 88 w 88"/>
                    <a:gd name="T9" fmla="*/ 100 h 100"/>
                    <a:gd name="T10" fmla="*/ 61 w 88"/>
                    <a:gd name="T11" fmla="*/ 59 h 100"/>
                    <a:gd name="T12" fmla="*/ 76 w 88"/>
                    <a:gd name="T13" fmla="*/ 32 h 100"/>
                    <a:gd name="T14" fmla="*/ 44 w 88"/>
                    <a:gd name="T15" fmla="*/ 0 h 100"/>
                    <a:gd name="T16" fmla="*/ 12 w 88"/>
                    <a:gd name="T17" fmla="*/ 32 h 100"/>
                    <a:gd name="T18" fmla="*/ 27 w 88"/>
                    <a:gd name="T19" fmla="*/ 59 h 100"/>
                    <a:gd name="T20" fmla="*/ 0 w 88"/>
                    <a:gd name="T21" fmla="*/ 100 h 100"/>
                    <a:gd name="T22" fmla="*/ 20 w 88"/>
                    <a:gd name="T23" fmla="*/ 32 h 100"/>
                    <a:gd name="T24" fmla="*/ 44 w 88"/>
                    <a:gd name="T25" fmla="*/ 8 h 100"/>
                    <a:gd name="T26" fmla="*/ 68 w 88"/>
                    <a:gd name="T27" fmla="*/ 32 h 100"/>
                    <a:gd name="T28" fmla="*/ 44 w 88"/>
                    <a:gd name="T29" fmla="*/ 56 h 100"/>
                    <a:gd name="T30" fmla="*/ 20 w 88"/>
                    <a:gd name="T31" fmla="*/ 3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100">
                      <a:moveTo>
                        <a:pt x="0" y="100"/>
                      </a:moveTo>
                      <a:cubicBezTo>
                        <a:pt x="8" y="100"/>
                        <a:pt x="8" y="100"/>
                        <a:pt x="8" y="100"/>
                      </a:cubicBezTo>
                      <a:cubicBezTo>
                        <a:pt x="8" y="80"/>
                        <a:pt x="24" y="64"/>
                        <a:pt x="44" y="64"/>
                      </a:cubicBezTo>
                      <a:cubicBezTo>
                        <a:pt x="64" y="64"/>
                        <a:pt x="80" y="80"/>
                        <a:pt x="80" y="100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8" y="82"/>
                        <a:pt x="77" y="66"/>
                        <a:pt x="61" y="59"/>
                      </a:cubicBezTo>
                      <a:cubicBezTo>
                        <a:pt x="70" y="54"/>
                        <a:pt x="76" y="44"/>
                        <a:pt x="76" y="32"/>
                      </a:cubicBezTo>
                      <a:cubicBezTo>
                        <a:pt x="76" y="14"/>
                        <a:pt x="62" y="0"/>
                        <a:pt x="44" y="0"/>
                      </a:cubicBezTo>
                      <a:cubicBezTo>
                        <a:pt x="26" y="0"/>
                        <a:pt x="12" y="14"/>
                        <a:pt x="12" y="32"/>
                      </a:cubicBezTo>
                      <a:cubicBezTo>
                        <a:pt x="12" y="44"/>
                        <a:pt x="18" y="54"/>
                        <a:pt x="27" y="59"/>
                      </a:cubicBezTo>
                      <a:cubicBezTo>
                        <a:pt x="11" y="66"/>
                        <a:pt x="0" y="82"/>
                        <a:pt x="0" y="100"/>
                      </a:cubicBezTo>
                      <a:close/>
                      <a:moveTo>
                        <a:pt x="20" y="32"/>
                      </a:moveTo>
                      <a:cubicBezTo>
                        <a:pt x="20" y="19"/>
                        <a:pt x="31" y="8"/>
                        <a:pt x="44" y="8"/>
                      </a:cubicBezTo>
                      <a:cubicBezTo>
                        <a:pt x="57" y="8"/>
                        <a:pt x="68" y="19"/>
                        <a:pt x="68" y="32"/>
                      </a:cubicBezTo>
                      <a:cubicBezTo>
                        <a:pt x="68" y="45"/>
                        <a:pt x="57" y="56"/>
                        <a:pt x="44" y="56"/>
                      </a:cubicBezTo>
                      <a:cubicBezTo>
                        <a:pt x="31" y="56"/>
                        <a:pt x="20" y="45"/>
                        <a:pt x="20" y="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pic>
              <p:nvPicPr>
                <p:cNvPr id="338" name="Graphic 337" descr="Pencil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5376" y="2245041"/>
                  <a:ext cx="546056" cy="546056"/>
                </a:xfrm>
                <a:prstGeom prst="rect">
                  <a:avLst/>
                </a:prstGeom>
              </p:spPr>
            </p:pic>
          </p:grpSp>
          <p:sp>
            <p:nvSpPr>
              <p:cNvPr id="319" name="Oval 318"/>
              <p:cNvSpPr/>
              <p:nvPr/>
            </p:nvSpPr>
            <p:spPr bwMode="auto">
              <a:xfrm>
                <a:off x="7089602" y="1694343"/>
                <a:ext cx="322401" cy="32900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grpSp>
            <p:nvGrpSpPr>
              <p:cNvPr id="320" name="Group 319"/>
              <p:cNvGrpSpPr/>
              <p:nvPr/>
            </p:nvGrpSpPr>
            <p:grpSpPr>
              <a:xfrm>
                <a:off x="7159769" y="1752432"/>
                <a:ext cx="220528" cy="224401"/>
                <a:chOff x="2255837" y="2067578"/>
                <a:chExt cx="725595" cy="723519"/>
              </a:xfrm>
              <a:solidFill>
                <a:schemeClr val="accent1"/>
              </a:solidFill>
            </p:grpSpPr>
            <p:sp>
              <p:nvSpPr>
                <p:cNvPr id="335" name="Freeform 523"/>
                <p:cNvSpPr>
                  <a:spLocks noEditPoints="1"/>
                </p:cNvSpPr>
                <p:nvPr/>
              </p:nvSpPr>
              <p:spPr bwMode="auto">
                <a:xfrm>
                  <a:off x="2255837" y="2067578"/>
                  <a:ext cx="451400" cy="514336"/>
                </a:xfrm>
                <a:custGeom>
                  <a:avLst/>
                  <a:gdLst>
                    <a:gd name="T0" fmla="*/ 0 w 88"/>
                    <a:gd name="T1" fmla="*/ 100 h 100"/>
                    <a:gd name="T2" fmla="*/ 8 w 88"/>
                    <a:gd name="T3" fmla="*/ 100 h 100"/>
                    <a:gd name="T4" fmla="*/ 44 w 88"/>
                    <a:gd name="T5" fmla="*/ 64 h 100"/>
                    <a:gd name="T6" fmla="*/ 80 w 88"/>
                    <a:gd name="T7" fmla="*/ 100 h 100"/>
                    <a:gd name="T8" fmla="*/ 88 w 88"/>
                    <a:gd name="T9" fmla="*/ 100 h 100"/>
                    <a:gd name="T10" fmla="*/ 61 w 88"/>
                    <a:gd name="T11" fmla="*/ 59 h 100"/>
                    <a:gd name="T12" fmla="*/ 76 w 88"/>
                    <a:gd name="T13" fmla="*/ 32 h 100"/>
                    <a:gd name="T14" fmla="*/ 44 w 88"/>
                    <a:gd name="T15" fmla="*/ 0 h 100"/>
                    <a:gd name="T16" fmla="*/ 12 w 88"/>
                    <a:gd name="T17" fmla="*/ 32 h 100"/>
                    <a:gd name="T18" fmla="*/ 27 w 88"/>
                    <a:gd name="T19" fmla="*/ 59 h 100"/>
                    <a:gd name="T20" fmla="*/ 0 w 88"/>
                    <a:gd name="T21" fmla="*/ 100 h 100"/>
                    <a:gd name="T22" fmla="*/ 20 w 88"/>
                    <a:gd name="T23" fmla="*/ 32 h 100"/>
                    <a:gd name="T24" fmla="*/ 44 w 88"/>
                    <a:gd name="T25" fmla="*/ 8 h 100"/>
                    <a:gd name="T26" fmla="*/ 68 w 88"/>
                    <a:gd name="T27" fmla="*/ 32 h 100"/>
                    <a:gd name="T28" fmla="*/ 44 w 88"/>
                    <a:gd name="T29" fmla="*/ 56 h 100"/>
                    <a:gd name="T30" fmla="*/ 20 w 88"/>
                    <a:gd name="T31" fmla="*/ 3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100">
                      <a:moveTo>
                        <a:pt x="0" y="100"/>
                      </a:moveTo>
                      <a:cubicBezTo>
                        <a:pt x="8" y="100"/>
                        <a:pt x="8" y="100"/>
                        <a:pt x="8" y="100"/>
                      </a:cubicBezTo>
                      <a:cubicBezTo>
                        <a:pt x="8" y="80"/>
                        <a:pt x="24" y="64"/>
                        <a:pt x="44" y="64"/>
                      </a:cubicBezTo>
                      <a:cubicBezTo>
                        <a:pt x="64" y="64"/>
                        <a:pt x="80" y="80"/>
                        <a:pt x="80" y="100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8" y="82"/>
                        <a:pt x="77" y="66"/>
                        <a:pt x="61" y="59"/>
                      </a:cubicBezTo>
                      <a:cubicBezTo>
                        <a:pt x="70" y="54"/>
                        <a:pt x="76" y="44"/>
                        <a:pt x="76" y="32"/>
                      </a:cubicBezTo>
                      <a:cubicBezTo>
                        <a:pt x="76" y="14"/>
                        <a:pt x="62" y="0"/>
                        <a:pt x="44" y="0"/>
                      </a:cubicBezTo>
                      <a:cubicBezTo>
                        <a:pt x="26" y="0"/>
                        <a:pt x="12" y="14"/>
                        <a:pt x="12" y="32"/>
                      </a:cubicBezTo>
                      <a:cubicBezTo>
                        <a:pt x="12" y="44"/>
                        <a:pt x="18" y="54"/>
                        <a:pt x="27" y="59"/>
                      </a:cubicBezTo>
                      <a:cubicBezTo>
                        <a:pt x="11" y="66"/>
                        <a:pt x="0" y="82"/>
                        <a:pt x="0" y="100"/>
                      </a:cubicBezTo>
                      <a:close/>
                      <a:moveTo>
                        <a:pt x="20" y="32"/>
                      </a:moveTo>
                      <a:cubicBezTo>
                        <a:pt x="20" y="19"/>
                        <a:pt x="31" y="8"/>
                        <a:pt x="44" y="8"/>
                      </a:cubicBezTo>
                      <a:cubicBezTo>
                        <a:pt x="57" y="8"/>
                        <a:pt x="68" y="19"/>
                        <a:pt x="68" y="32"/>
                      </a:cubicBezTo>
                      <a:cubicBezTo>
                        <a:pt x="68" y="45"/>
                        <a:pt x="57" y="56"/>
                        <a:pt x="44" y="56"/>
                      </a:cubicBezTo>
                      <a:cubicBezTo>
                        <a:pt x="31" y="56"/>
                        <a:pt x="20" y="45"/>
                        <a:pt x="20" y="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pic>
              <p:nvPicPr>
                <p:cNvPr id="336" name="Graphic 335" descr="Pencil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5376" y="2245041"/>
                  <a:ext cx="546056" cy="546056"/>
                </a:xfrm>
                <a:prstGeom prst="rect">
                  <a:avLst/>
                </a:prstGeom>
              </p:spPr>
            </p:pic>
          </p:grpSp>
          <p:sp>
            <p:nvSpPr>
              <p:cNvPr id="321" name="Oval 320"/>
              <p:cNvSpPr/>
              <p:nvPr/>
            </p:nvSpPr>
            <p:spPr bwMode="auto">
              <a:xfrm>
                <a:off x="6510094" y="2268498"/>
                <a:ext cx="322401" cy="32900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grpSp>
            <p:nvGrpSpPr>
              <p:cNvPr id="322" name="Group 321"/>
              <p:cNvGrpSpPr/>
              <p:nvPr/>
            </p:nvGrpSpPr>
            <p:grpSpPr>
              <a:xfrm>
                <a:off x="6580259" y="2326587"/>
                <a:ext cx="220528" cy="224401"/>
                <a:chOff x="2255837" y="2067578"/>
                <a:chExt cx="725595" cy="723519"/>
              </a:xfrm>
              <a:solidFill>
                <a:schemeClr val="accent1"/>
              </a:solidFill>
            </p:grpSpPr>
            <p:sp>
              <p:nvSpPr>
                <p:cNvPr id="333" name="Freeform 523"/>
                <p:cNvSpPr>
                  <a:spLocks noEditPoints="1"/>
                </p:cNvSpPr>
                <p:nvPr/>
              </p:nvSpPr>
              <p:spPr bwMode="auto">
                <a:xfrm>
                  <a:off x="2255837" y="2067578"/>
                  <a:ext cx="451400" cy="514336"/>
                </a:xfrm>
                <a:custGeom>
                  <a:avLst/>
                  <a:gdLst>
                    <a:gd name="T0" fmla="*/ 0 w 88"/>
                    <a:gd name="T1" fmla="*/ 100 h 100"/>
                    <a:gd name="T2" fmla="*/ 8 w 88"/>
                    <a:gd name="T3" fmla="*/ 100 h 100"/>
                    <a:gd name="T4" fmla="*/ 44 w 88"/>
                    <a:gd name="T5" fmla="*/ 64 h 100"/>
                    <a:gd name="T6" fmla="*/ 80 w 88"/>
                    <a:gd name="T7" fmla="*/ 100 h 100"/>
                    <a:gd name="T8" fmla="*/ 88 w 88"/>
                    <a:gd name="T9" fmla="*/ 100 h 100"/>
                    <a:gd name="T10" fmla="*/ 61 w 88"/>
                    <a:gd name="T11" fmla="*/ 59 h 100"/>
                    <a:gd name="T12" fmla="*/ 76 w 88"/>
                    <a:gd name="T13" fmla="*/ 32 h 100"/>
                    <a:gd name="T14" fmla="*/ 44 w 88"/>
                    <a:gd name="T15" fmla="*/ 0 h 100"/>
                    <a:gd name="T16" fmla="*/ 12 w 88"/>
                    <a:gd name="T17" fmla="*/ 32 h 100"/>
                    <a:gd name="T18" fmla="*/ 27 w 88"/>
                    <a:gd name="T19" fmla="*/ 59 h 100"/>
                    <a:gd name="T20" fmla="*/ 0 w 88"/>
                    <a:gd name="T21" fmla="*/ 100 h 100"/>
                    <a:gd name="T22" fmla="*/ 20 w 88"/>
                    <a:gd name="T23" fmla="*/ 32 h 100"/>
                    <a:gd name="T24" fmla="*/ 44 w 88"/>
                    <a:gd name="T25" fmla="*/ 8 h 100"/>
                    <a:gd name="T26" fmla="*/ 68 w 88"/>
                    <a:gd name="T27" fmla="*/ 32 h 100"/>
                    <a:gd name="T28" fmla="*/ 44 w 88"/>
                    <a:gd name="T29" fmla="*/ 56 h 100"/>
                    <a:gd name="T30" fmla="*/ 20 w 88"/>
                    <a:gd name="T31" fmla="*/ 3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100">
                      <a:moveTo>
                        <a:pt x="0" y="100"/>
                      </a:moveTo>
                      <a:cubicBezTo>
                        <a:pt x="8" y="100"/>
                        <a:pt x="8" y="100"/>
                        <a:pt x="8" y="100"/>
                      </a:cubicBezTo>
                      <a:cubicBezTo>
                        <a:pt x="8" y="80"/>
                        <a:pt x="24" y="64"/>
                        <a:pt x="44" y="64"/>
                      </a:cubicBezTo>
                      <a:cubicBezTo>
                        <a:pt x="64" y="64"/>
                        <a:pt x="80" y="80"/>
                        <a:pt x="80" y="100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8" y="82"/>
                        <a:pt x="77" y="66"/>
                        <a:pt x="61" y="59"/>
                      </a:cubicBezTo>
                      <a:cubicBezTo>
                        <a:pt x="70" y="54"/>
                        <a:pt x="76" y="44"/>
                        <a:pt x="76" y="32"/>
                      </a:cubicBezTo>
                      <a:cubicBezTo>
                        <a:pt x="76" y="14"/>
                        <a:pt x="62" y="0"/>
                        <a:pt x="44" y="0"/>
                      </a:cubicBezTo>
                      <a:cubicBezTo>
                        <a:pt x="26" y="0"/>
                        <a:pt x="12" y="14"/>
                        <a:pt x="12" y="32"/>
                      </a:cubicBezTo>
                      <a:cubicBezTo>
                        <a:pt x="12" y="44"/>
                        <a:pt x="18" y="54"/>
                        <a:pt x="27" y="59"/>
                      </a:cubicBezTo>
                      <a:cubicBezTo>
                        <a:pt x="11" y="66"/>
                        <a:pt x="0" y="82"/>
                        <a:pt x="0" y="100"/>
                      </a:cubicBezTo>
                      <a:close/>
                      <a:moveTo>
                        <a:pt x="20" y="32"/>
                      </a:moveTo>
                      <a:cubicBezTo>
                        <a:pt x="20" y="19"/>
                        <a:pt x="31" y="8"/>
                        <a:pt x="44" y="8"/>
                      </a:cubicBezTo>
                      <a:cubicBezTo>
                        <a:pt x="57" y="8"/>
                        <a:pt x="68" y="19"/>
                        <a:pt x="68" y="32"/>
                      </a:cubicBezTo>
                      <a:cubicBezTo>
                        <a:pt x="68" y="45"/>
                        <a:pt x="57" y="56"/>
                        <a:pt x="44" y="56"/>
                      </a:cubicBezTo>
                      <a:cubicBezTo>
                        <a:pt x="31" y="56"/>
                        <a:pt x="20" y="45"/>
                        <a:pt x="20" y="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pic>
              <p:nvPicPr>
                <p:cNvPr id="334" name="Graphic 333" descr="Pencil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5376" y="2245041"/>
                  <a:ext cx="546056" cy="546056"/>
                </a:xfrm>
                <a:prstGeom prst="rect">
                  <a:avLst/>
                </a:prstGeom>
              </p:spPr>
            </p:pic>
          </p:grpSp>
          <p:sp>
            <p:nvSpPr>
              <p:cNvPr id="323" name="Oval 322"/>
              <p:cNvSpPr/>
              <p:nvPr/>
            </p:nvSpPr>
            <p:spPr bwMode="auto">
              <a:xfrm>
                <a:off x="7089598" y="2268498"/>
                <a:ext cx="322400" cy="32900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grpSp>
            <p:nvGrpSpPr>
              <p:cNvPr id="324" name="Group 323"/>
              <p:cNvGrpSpPr/>
              <p:nvPr/>
            </p:nvGrpSpPr>
            <p:grpSpPr>
              <a:xfrm>
                <a:off x="7159763" y="2326589"/>
                <a:ext cx="220528" cy="224401"/>
                <a:chOff x="2255837" y="2067578"/>
                <a:chExt cx="725595" cy="723519"/>
              </a:xfrm>
              <a:solidFill>
                <a:schemeClr val="accent1"/>
              </a:solidFill>
            </p:grpSpPr>
            <p:sp>
              <p:nvSpPr>
                <p:cNvPr id="329" name="Freeform 523"/>
                <p:cNvSpPr>
                  <a:spLocks noEditPoints="1"/>
                </p:cNvSpPr>
                <p:nvPr/>
              </p:nvSpPr>
              <p:spPr bwMode="auto">
                <a:xfrm>
                  <a:off x="2255837" y="2067578"/>
                  <a:ext cx="451400" cy="514336"/>
                </a:xfrm>
                <a:custGeom>
                  <a:avLst/>
                  <a:gdLst>
                    <a:gd name="T0" fmla="*/ 0 w 88"/>
                    <a:gd name="T1" fmla="*/ 100 h 100"/>
                    <a:gd name="T2" fmla="*/ 8 w 88"/>
                    <a:gd name="T3" fmla="*/ 100 h 100"/>
                    <a:gd name="T4" fmla="*/ 44 w 88"/>
                    <a:gd name="T5" fmla="*/ 64 h 100"/>
                    <a:gd name="T6" fmla="*/ 80 w 88"/>
                    <a:gd name="T7" fmla="*/ 100 h 100"/>
                    <a:gd name="T8" fmla="*/ 88 w 88"/>
                    <a:gd name="T9" fmla="*/ 100 h 100"/>
                    <a:gd name="T10" fmla="*/ 61 w 88"/>
                    <a:gd name="T11" fmla="*/ 59 h 100"/>
                    <a:gd name="T12" fmla="*/ 76 w 88"/>
                    <a:gd name="T13" fmla="*/ 32 h 100"/>
                    <a:gd name="T14" fmla="*/ 44 w 88"/>
                    <a:gd name="T15" fmla="*/ 0 h 100"/>
                    <a:gd name="T16" fmla="*/ 12 w 88"/>
                    <a:gd name="T17" fmla="*/ 32 h 100"/>
                    <a:gd name="T18" fmla="*/ 27 w 88"/>
                    <a:gd name="T19" fmla="*/ 59 h 100"/>
                    <a:gd name="T20" fmla="*/ 0 w 88"/>
                    <a:gd name="T21" fmla="*/ 100 h 100"/>
                    <a:gd name="T22" fmla="*/ 20 w 88"/>
                    <a:gd name="T23" fmla="*/ 32 h 100"/>
                    <a:gd name="T24" fmla="*/ 44 w 88"/>
                    <a:gd name="T25" fmla="*/ 8 h 100"/>
                    <a:gd name="T26" fmla="*/ 68 w 88"/>
                    <a:gd name="T27" fmla="*/ 32 h 100"/>
                    <a:gd name="T28" fmla="*/ 44 w 88"/>
                    <a:gd name="T29" fmla="*/ 56 h 100"/>
                    <a:gd name="T30" fmla="*/ 20 w 88"/>
                    <a:gd name="T31" fmla="*/ 3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100">
                      <a:moveTo>
                        <a:pt x="0" y="100"/>
                      </a:moveTo>
                      <a:cubicBezTo>
                        <a:pt x="8" y="100"/>
                        <a:pt x="8" y="100"/>
                        <a:pt x="8" y="100"/>
                      </a:cubicBezTo>
                      <a:cubicBezTo>
                        <a:pt x="8" y="80"/>
                        <a:pt x="24" y="64"/>
                        <a:pt x="44" y="64"/>
                      </a:cubicBezTo>
                      <a:cubicBezTo>
                        <a:pt x="64" y="64"/>
                        <a:pt x="80" y="80"/>
                        <a:pt x="80" y="100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8" y="82"/>
                        <a:pt x="77" y="66"/>
                        <a:pt x="61" y="59"/>
                      </a:cubicBezTo>
                      <a:cubicBezTo>
                        <a:pt x="70" y="54"/>
                        <a:pt x="76" y="44"/>
                        <a:pt x="76" y="32"/>
                      </a:cubicBezTo>
                      <a:cubicBezTo>
                        <a:pt x="76" y="14"/>
                        <a:pt x="62" y="0"/>
                        <a:pt x="44" y="0"/>
                      </a:cubicBezTo>
                      <a:cubicBezTo>
                        <a:pt x="26" y="0"/>
                        <a:pt x="12" y="14"/>
                        <a:pt x="12" y="32"/>
                      </a:cubicBezTo>
                      <a:cubicBezTo>
                        <a:pt x="12" y="44"/>
                        <a:pt x="18" y="54"/>
                        <a:pt x="27" y="59"/>
                      </a:cubicBezTo>
                      <a:cubicBezTo>
                        <a:pt x="11" y="66"/>
                        <a:pt x="0" y="82"/>
                        <a:pt x="0" y="100"/>
                      </a:cubicBezTo>
                      <a:close/>
                      <a:moveTo>
                        <a:pt x="20" y="32"/>
                      </a:moveTo>
                      <a:cubicBezTo>
                        <a:pt x="20" y="19"/>
                        <a:pt x="31" y="8"/>
                        <a:pt x="44" y="8"/>
                      </a:cubicBezTo>
                      <a:cubicBezTo>
                        <a:pt x="57" y="8"/>
                        <a:pt x="68" y="19"/>
                        <a:pt x="68" y="32"/>
                      </a:cubicBezTo>
                      <a:cubicBezTo>
                        <a:pt x="68" y="45"/>
                        <a:pt x="57" y="56"/>
                        <a:pt x="44" y="56"/>
                      </a:cubicBezTo>
                      <a:cubicBezTo>
                        <a:pt x="31" y="56"/>
                        <a:pt x="20" y="45"/>
                        <a:pt x="20" y="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pic>
              <p:nvPicPr>
                <p:cNvPr id="331" name="Graphic 330" descr="Pencil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5376" y="2245041"/>
                  <a:ext cx="546056" cy="546056"/>
                </a:xfrm>
                <a:prstGeom prst="rect">
                  <a:avLst/>
                </a:prstGeom>
              </p:spPr>
            </p:pic>
          </p:grpSp>
          <p:cxnSp>
            <p:nvCxnSpPr>
              <p:cNvPr id="325" name="Straight Arrow Connector 324"/>
              <p:cNvCxnSpPr>
                <a:cxnSpLocks/>
                <a:stCxn id="323" idx="0"/>
                <a:endCxn id="319" idx="4"/>
              </p:cNvCxnSpPr>
              <p:nvPr/>
            </p:nvCxnSpPr>
            <p:spPr>
              <a:xfrm flipV="1">
                <a:off x="7250798" y="2023348"/>
                <a:ext cx="5" cy="24515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ash"/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>
                <a:cxnSpLocks/>
              </p:cNvCxnSpPr>
              <p:nvPr/>
            </p:nvCxnSpPr>
            <p:spPr>
              <a:xfrm flipV="1">
                <a:off x="6672150" y="2023346"/>
                <a:ext cx="2" cy="245153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ash"/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>
                <a:cxnSpLocks/>
                <a:endCxn id="323" idx="1"/>
              </p:cNvCxnSpPr>
              <p:nvPr/>
            </p:nvCxnSpPr>
            <p:spPr>
              <a:xfrm>
                <a:off x="6797619" y="1976850"/>
                <a:ext cx="339193" cy="33983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ash"/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>
                <a:cxnSpLocks/>
                <a:stCxn id="319" idx="3"/>
                <a:endCxn id="321" idx="7"/>
              </p:cNvCxnSpPr>
              <p:nvPr/>
            </p:nvCxnSpPr>
            <p:spPr>
              <a:xfrm flipH="1">
                <a:off x="6785280" y="1975166"/>
                <a:ext cx="351537" cy="341514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ash"/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" name="Group 338"/>
          <p:cNvGrpSpPr/>
          <p:nvPr/>
        </p:nvGrpSpPr>
        <p:grpSpPr>
          <a:xfrm>
            <a:off x="7303808" y="2197051"/>
            <a:ext cx="1216740" cy="351873"/>
            <a:chOff x="1172504" y="2134433"/>
            <a:chExt cx="1275273" cy="368801"/>
          </a:xfrm>
        </p:grpSpPr>
        <p:grpSp>
          <p:nvGrpSpPr>
            <p:cNvPr id="340" name="Group 339"/>
            <p:cNvGrpSpPr/>
            <p:nvPr/>
          </p:nvGrpSpPr>
          <p:grpSpPr>
            <a:xfrm>
              <a:off x="1172504" y="2134433"/>
              <a:ext cx="364291" cy="368801"/>
              <a:chOff x="5574934" y="1898517"/>
              <a:chExt cx="331174" cy="335274"/>
            </a:xfrm>
          </p:grpSpPr>
          <p:sp>
            <p:nvSpPr>
              <p:cNvPr id="348" name="Oval 347"/>
              <p:cNvSpPr/>
              <p:nvPr/>
            </p:nvSpPr>
            <p:spPr bwMode="auto">
              <a:xfrm>
                <a:off x="5574934" y="1898517"/>
                <a:ext cx="331174" cy="3352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grpSp>
            <p:nvGrpSpPr>
              <p:cNvPr id="349" name="Group 348"/>
              <p:cNvGrpSpPr/>
              <p:nvPr/>
            </p:nvGrpSpPr>
            <p:grpSpPr>
              <a:xfrm>
                <a:off x="5647011" y="1957714"/>
                <a:ext cx="226529" cy="228677"/>
                <a:chOff x="2255837" y="2067578"/>
                <a:chExt cx="725595" cy="723519"/>
              </a:xfrm>
              <a:solidFill>
                <a:schemeClr val="accent1"/>
              </a:solidFill>
            </p:grpSpPr>
            <p:sp>
              <p:nvSpPr>
                <p:cNvPr id="350" name="Freeform 523"/>
                <p:cNvSpPr>
                  <a:spLocks noEditPoints="1"/>
                </p:cNvSpPr>
                <p:nvPr/>
              </p:nvSpPr>
              <p:spPr bwMode="auto">
                <a:xfrm>
                  <a:off x="2255837" y="2067578"/>
                  <a:ext cx="451400" cy="514336"/>
                </a:xfrm>
                <a:custGeom>
                  <a:avLst/>
                  <a:gdLst>
                    <a:gd name="T0" fmla="*/ 0 w 88"/>
                    <a:gd name="T1" fmla="*/ 100 h 100"/>
                    <a:gd name="T2" fmla="*/ 8 w 88"/>
                    <a:gd name="T3" fmla="*/ 100 h 100"/>
                    <a:gd name="T4" fmla="*/ 44 w 88"/>
                    <a:gd name="T5" fmla="*/ 64 h 100"/>
                    <a:gd name="T6" fmla="*/ 80 w 88"/>
                    <a:gd name="T7" fmla="*/ 100 h 100"/>
                    <a:gd name="T8" fmla="*/ 88 w 88"/>
                    <a:gd name="T9" fmla="*/ 100 h 100"/>
                    <a:gd name="T10" fmla="*/ 61 w 88"/>
                    <a:gd name="T11" fmla="*/ 59 h 100"/>
                    <a:gd name="T12" fmla="*/ 76 w 88"/>
                    <a:gd name="T13" fmla="*/ 32 h 100"/>
                    <a:gd name="T14" fmla="*/ 44 w 88"/>
                    <a:gd name="T15" fmla="*/ 0 h 100"/>
                    <a:gd name="T16" fmla="*/ 12 w 88"/>
                    <a:gd name="T17" fmla="*/ 32 h 100"/>
                    <a:gd name="T18" fmla="*/ 27 w 88"/>
                    <a:gd name="T19" fmla="*/ 59 h 100"/>
                    <a:gd name="T20" fmla="*/ 0 w 88"/>
                    <a:gd name="T21" fmla="*/ 100 h 100"/>
                    <a:gd name="T22" fmla="*/ 20 w 88"/>
                    <a:gd name="T23" fmla="*/ 32 h 100"/>
                    <a:gd name="T24" fmla="*/ 44 w 88"/>
                    <a:gd name="T25" fmla="*/ 8 h 100"/>
                    <a:gd name="T26" fmla="*/ 68 w 88"/>
                    <a:gd name="T27" fmla="*/ 32 h 100"/>
                    <a:gd name="T28" fmla="*/ 44 w 88"/>
                    <a:gd name="T29" fmla="*/ 56 h 100"/>
                    <a:gd name="T30" fmla="*/ 20 w 88"/>
                    <a:gd name="T31" fmla="*/ 3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100">
                      <a:moveTo>
                        <a:pt x="0" y="100"/>
                      </a:moveTo>
                      <a:cubicBezTo>
                        <a:pt x="8" y="100"/>
                        <a:pt x="8" y="100"/>
                        <a:pt x="8" y="100"/>
                      </a:cubicBezTo>
                      <a:cubicBezTo>
                        <a:pt x="8" y="80"/>
                        <a:pt x="24" y="64"/>
                        <a:pt x="44" y="64"/>
                      </a:cubicBezTo>
                      <a:cubicBezTo>
                        <a:pt x="64" y="64"/>
                        <a:pt x="80" y="80"/>
                        <a:pt x="80" y="100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8" y="82"/>
                        <a:pt x="77" y="66"/>
                        <a:pt x="61" y="59"/>
                      </a:cubicBezTo>
                      <a:cubicBezTo>
                        <a:pt x="70" y="54"/>
                        <a:pt x="76" y="44"/>
                        <a:pt x="76" y="32"/>
                      </a:cubicBezTo>
                      <a:cubicBezTo>
                        <a:pt x="76" y="14"/>
                        <a:pt x="62" y="0"/>
                        <a:pt x="44" y="0"/>
                      </a:cubicBezTo>
                      <a:cubicBezTo>
                        <a:pt x="26" y="0"/>
                        <a:pt x="12" y="14"/>
                        <a:pt x="12" y="32"/>
                      </a:cubicBezTo>
                      <a:cubicBezTo>
                        <a:pt x="12" y="44"/>
                        <a:pt x="18" y="54"/>
                        <a:pt x="27" y="59"/>
                      </a:cubicBezTo>
                      <a:cubicBezTo>
                        <a:pt x="11" y="66"/>
                        <a:pt x="0" y="82"/>
                        <a:pt x="0" y="100"/>
                      </a:cubicBezTo>
                      <a:close/>
                      <a:moveTo>
                        <a:pt x="20" y="32"/>
                      </a:moveTo>
                      <a:cubicBezTo>
                        <a:pt x="20" y="19"/>
                        <a:pt x="31" y="8"/>
                        <a:pt x="44" y="8"/>
                      </a:cubicBezTo>
                      <a:cubicBezTo>
                        <a:pt x="57" y="8"/>
                        <a:pt x="68" y="19"/>
                        <a:pt x="68" y="32"/>
                      </a:cubicBezTo>
                      <a:cubicBezTo>
                        <a:pt x="68" y="45"/>
                        <a:pt x="57" y="56"/>
                        <a:pt x="44" y="56"/>
                      </a:cubicBezTo>
                      <a:cubicBezTo>
                        <a:pt x="31" y="56"/>
                        <a:pt x="20" y="45"/>
                        <a:pt x="20" y="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pic>
              <p:nvPicPr>
                <p:cNvPr id="351" name="Graphic 350" descr="Pencil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5376" y="2245041"/>
                  <a:ext cx="546056" cy="546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1" name="Group 340"/>
            <p:cNvGrpSpPr/>
            <p:nvPr/>
          </p:nvGrpSpPr>
          <p:grpSpPr>
            <a:xfrm>
              <a:off x="2083486" y="2134433"/>
              <a:ext cx="364291" cy="368801"/>
              <a:chOff x="5574934" y="1898517"/>
              <a:chExt cx="331174" cy="335274"/>
            </a:xfrm>
          </p:grpSpPr>
          <p:sp>
            <p:nvSpPr>
              <p:cNvPr id="343" name="Oval 342"/>
              <p:cNvSpPr/>
              <p:nvPr/>
            </p:nvSpPr>
            <p:spPr bwMode="auto">
              <a:xfrm>
                <a:off x="5574934" y="1898517"/>
                <a:ext cx="331174" cy="3352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grpSp>
            <p:nvGrpSpPr>
              <p:cNvPr id="344" name="Group 343"/>
              <p:cNvGrpSpPr/>
              <p:nvPr/>
            </p:nvGrpSpPr>
            <p:grpSpPr>
              <a:xfrm>
                <a:off x="5647011" y="1957714"/>
                <a:ext cx="226529" cy="228677"/>
                <a:chOff x="2255837" y="2067578"/>
                <a:chExt cx="725595" cy="723519"/>
              </a:xfrm>
              <a:solidFill>
                <a:schemeClr val="accent1"/>
              </a:solidFill>
            </p:grpSpPr>
            <p:sp>
              <p:nvSpPr>
                <p:cNvPr id="345" name="Freeform 523"/>
                <p:cNvSpPr>
                  <a:spLocks noEditPoints="1"/>
                </p:cNvSpPr>
                <p:nvPr/>
              </p:nvSpPr>
              <p:spPr bwMode="auto">
                <a:xfrm>
                  <a:off x="2255837" y="2067578"/>
                  <a:ext cx="451400" cy="514336"/>
                </a:xfrm>
                <a:custGeom>
                  <a:avLst/>
                  <a:gdLst>
                    <a:gd name="T0" fmla="*/ 0 w 88"/>
                    <a:gd name="T1" fmla="*/ 100 h 100"/>
                    <a:gd name="T2" fmla="*/ 8 w 88"/>
                    <a:gd name="T3" fmla="*/ 100 h 100"/>
                    <a:gd name="T4" fmla="*/ 44 w 88"/>
                    <a:gd name="T5" fmla="*/ 64 h 100"/>
                    <a:gd name="T6" fmla="*/ 80 w 88"/>
                    <a:gd name="T7" fmla="*/ 100 h 100"/>
                    <a:gd name="T8" fmla="*/ 88 w 88"/>
                    <a:gd name="T9" fmla="*/ 100 h 100"/>
                    <a:gd name="T10" fmla="*/ 61 w 88"/>
                    <a:gd name="T11" fmla="*/ 59 h 100"/>
                    <a:gd name="T12" fmla="*/ 76 w 88"/>
                    <a:gd name="T13" fmla="*/ 32 h 100"/>
                    <a:gd name="T14" fmla="*/ 44 w 88"/>
                    <a:gd name="T15" fmla="*/ 0 h 100"/>
                    <a:gd name="T16" fmla="*/ 12 w 88"/>
                    <a:gd name="T17" fmla="*/ 32 h 100"/>
                    <a:gd name="T18" fmla="*/ 27 w 88"/>
                    <a:gd name="T19" fmla="*/ 59 h 100"/>
                    <a:gd name="T20" fmla="*/ 0 w 88"/>
                    <a:gd name="T21" fmla="*/ 100 h 100"/>
                    <a:gd name="T22" fmla="*/ 20 w 88"/>
                    <a:gd name="T23" fmla="*/ 32 h 100"/>
                    <a:gd name="T24" fmla="*/ 44 w 88"/>
                    <a:gd name="T25" fmla="*/ 8 h 100"/>
                    <a:gd name="T26" fmla="*/ 68 w 88"/>
                    <a:gd name="T27" fmla="*/ 32 h 100"/>
                    <a:gd name="T28" fmla="*/ 44 w 88"/>
                    <a:gd name="T29" fmla="*/ 56 h 100"/>
                    <a:gd name="T30" fmla="*/ 20 w 88"/>
                    <a:gd name="T31" fmla="*/ 32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8" h="100">
                      <a:moveTo>
                        <a:pt x="0" y="100"/>
                      </a:moveTo>
                      <a:cubicBezTo>
                        <a:pt x="8" y="100"/>
                        <a:pt x="8" y="100"/>
                        <a:pt x="8" y="100"/>
                      </a:cubicBezTo>
                      <a:cubicBezTo>
                        <a:pt x="8" y="80"/>
                        <a:pt x="24" y="64"/>
                        <a:pt x="44" y="64"/>
                      </a:cubicBezTo>
                      <a:cubicBezTo>
                        <a:pt x="64" y="64"/>
                        <a:pt x="80" y="80"/>
                        <a:pt x="80" y="100"/>
                      </a:cubicBezTo>
                      <a:cubicBezTo>
                        <a:pt x="88" y="100"/>
                        <a:pt x="88" y="100"/>
                        <a:pt x="88" y="100"/>
                      </a:cubicBezTo>
                      <a:cubicBezTo>
                        <a:pt x="88" y="82"/>
                        <a:pt x="77" y="66"/>
                        <a:pt x="61" y="59"/>
                      </a:cubicBezTo>
                      <a:cubicBezTo>
                        <a:pt x="70" y="54"/>
                        <a:pt x="76" y="44"/>
                        <a:pt x="76" y="32"/>
                      </a:cubicBezTo>
                      <a:cubicBezTo>
                        <a:pt x="76" y="14"/>
                        <a:pt x="62" y="0"/>
                        <a:pt x="44" y="0"/>
                      </a:cubicBezTo>
                      <a:cubicBezTo>
                        <a:pt x="26" y="0"/>
                        <a:pt x="12" y="14"/>
                        <a:pt x="12" y="32"/>
                      </a:cubicBezTo>
                      <a:cubicBezTo>
                        <a:pt x="12" y="44"/>
                        <a:pt x="18" y="54"/>
                        <a:pt x="27" y="59"/>
                      </a:cubicBezTo>
                      <a:cubicBezTo>
                        <a:pt x="11" y="66"/>
                        <a:pt x="0" y="82"/>
                        <a:pt x="0" y="100"/>
                      </a:cubicBezTo>
                      <a:close/>
                      <a:moveTo>
                        <a:pt x="20" y="32"/>
                      </a:moveTo>
                      <a:cubicBezTo>
                        <a:pt x="20" y="19"/>
                        <a:pt x="31" y="8"/>
                        <a:pt x="44" y="8"/>
                      </a:cubicBezTo>
                      <a:cubicBezTo>
                        <a:pt x="57" y="8"/>
                        <a:pt x="68" y="19"/>
                        <a:pt x="68" y="32"/>
                      </a:cubicBezTo>
                      <a:cubicBezTo>
                        <a:pt x="68" y="45"/>
                        <a:pt x="57" y="56"/>
                        <a:pt x="44" y="56"/>
                      </a:cubicBezTo>
                      <a:cubicBezTo>
                        <a:pt x="31" y="56"/>
                        <a:pt x="20" y="45"/>
                        <a:pt x="20" y="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pic>
              <p:nvPicPr>
                <p:cNvPr id="347" name="Graphic 346" descr="Pencil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5376" y="2245041"/>
                  <a:ext cx="546056" cy="54605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342" name="Straight Arrow Connector 341"/>
            <p:cNvCxnSpPr>
              <a:cxnSpLocks/>
            </p:cNvCxnSpPr>
            <p:nvPr/>
          </p:nvCxnSpPr>
          <p:spPr>
            <a:xfrm>
              <a:off x="1536795" y="2318834"/>
              <a:ext cx="54669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1618010" y="1550777"/>
            <a:ext cx="739450" cy="739449"/>
            <a:chOff x="8862002" y="2451168"/>
            <a:chExt cx="623370" cy="623368"/>
          </a:xfrm>
        </p:grpSpPr>
        <p:sp>
          <p:nvSpPr>
            <p:cNvPr id="311" name="Oval 310"/>
            <p:cNvSpPr/>
            <p:nvPr/>
          </p:nvSpPr>
          <p:spPr bwMode="auto">
            <a:xfrm>
              <a:off x="8862002" y="2451168"/>
              <a:ext cx="623370" cy="6233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52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pic>
          <p:nvPicPr>
            <p:cNvPr id="312" name="Graphic 311" descr="Coins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27061" y="2516227"/>
              <a:ext cx="493252" cy="493250"/>
            </a:xfrm>
            <a:prstGeom prst="rect">
              <a:avLst/>
            </a:prstGeom>
          </p:spPr>
        </p:pic>
      </p:grpSp>
      <p:sp>
        <p:nvSpPr>
          <p:cNvPr id="309" name="Freeform 87"/>
          <p:cNvSpPr>
            <a:spLocks/>
          </p:cNvSpPr>
          <p:nvPr/>
        </p:nvSpPr>
        <p:spPr bwMode="auto">
          <a:xfrm>
            <a:off x="7726456" y="4543135"/>
            <a:ext cx="519622" cy="760943"/>
          </a:xfrm>
          <a:custGeom>
            <a:avLst/>
            <a:gdLst>
              <a:gd name="connsiteX0" fmla="*/ 122238 w 2276475"/>
              <a:gd name="connsiteY0" fmla="*/ 2868613 h 3333750"/>
              <a:gd name="connsiteX1" fmla="*/ 122238 w 2276475"/>
              <a:gd name="connsiteY1" fmla="*/ 3185748 h 3333750"/>
              <a:gd name="connsiteX2" fmla="*/ 128322 w 2276475"/>
              <a:gd name="connsiteY2" fmla="*/ 3213101 h 3333750"/>
              <a:gd name="connsiteX3" fmla="*/ 2148154 w 2276475"/>
              <a:gd name="connsiteY3" fmla="*/ 3213101 h 3333750"/>
              <a:gd name="connsiteX4" fmla="*/ 2154238 w 2276475"/>
              <a:gd name="connsiteY4" fmla="*/ 3185748 h 3333750"/>
              <a:gd name="connsiteX5" fmla="*/ 2154238 w 2276475"/>
              <a:gd name="connsiteY5" fmla="*/ 2868613 h 3333750"/>
              <a:gd name="connsiteX6" fmla="*/ 2019847 w 2276475"/>
              <a:gd name="connsiteY6" fmla="*/ 2868613 h 3333750"/>
              <a:gd name="connsiteX7" fmla="*/ 126626 w 2276475"/>
              <a:gd name="connsiteY7" fmla="*/ 2868613 h 3333750"/>
              <a:gd name="connsiteX8" fmla="*/ 399008 w 2276475"/>
              <a:gd name="connsiteY8" fmla="*/ 2470150 h 3333750"/>
              <a:gd name="connsiteX9" fmla="*/ 1342482 w 2276475"/>
              <a:gd name="connsiteY9" fmla="*/ 2470150 h 3333750"/>
              <a:gd name="connsiteX10" fmla="*/ 1403351 w 2276475"/>
              <a:gd name="connsiteY10" fmla="*/ 2531269 h 3333750"/>
              <a:gd name="connsiteX11" fmla="*/ 1342482 w 2276475"/>
              <a:gd name="connsiteY11" fmla="*/ 2592388 h 3333750"/>
              <a:gd name="connsiteX12" fmla="*/ 399008 w 2276475"/>
              <a:gd name="connsiteY12" fmla="*/ 2592388 h 3333750"/>
              <a:gd name="connsiteX13" fmla="*/ 338138 w 2276475"/>
              <a:gd name="connsiteY13" fmla="*/ 2531269 h 3333750"/>
              <a:gd name="connsiteX14" fmla="*/ 399008 w 2276475"/>
              <a:gd name="connsiteY14" fmla="*/ 2470150 h 3333750"/>
              <a:gd name="connsiteX15" fmla="*/ 1677078 w 2276475"/>
              <a:gd name="connsiteY15" fmla="*/ 2373313 h 3333750"/>
              <a:gd name="connsiteX16" fmla="*/ 1600621 w 2276475"/>
              <a:gd name="connsiteY16" fmla="*/ 2403641 h 3333750"/>
              <a:gd name="connsiteX17" fmla="*/ 1570038 w 2276475"/>
              <a:gd name="connsiteY17" fmla="*/ 2473397 h 3333750"/>
              <a:gd name="connsiteX18" fmla="*/ 1600621 w 2276475"/>
              <a:gd name="connsiteY18" fmla="*/ 2546185 h 3333750"/>
              <a:gd name="connsiteX19" fmla="*/ 1674020 w 2276475"/>
              <a:gd name="connsiteY19" fmla="*/ 2576513 h 3333750"/>
              <a:gd name="connsiteX20" fmla="*/ 1747418 w 2276475"/>
              <a:gd name="connsiteY20" fmla="*/ 2546185 h 3333750"/>
              <a:gd name="connsiteX21" fmla="*/ 1778001 w 2276475"/>
              <a:gd name="connsiteY21" fmla="*/ 2473397 h 3333750"/>
              <a:gd name="connsiteX22" fmla="*/ 1677078 w 2276475"/>
              <a:gd name="connsiteY22" fmla="*/ 2373313 h 3333750"/>
              <a:gd name="connsiteX23" fmla="*/ 1676272 w 2276475"/>
              <a:gd name="connsiteY23" fmla="*/ 2252663 h 3333750"/>
              <a:gd name="connsiteX24" fmla="*/ 1898650 w 2276475"/>
              <a:gd name="connsiteY24" fmla="*/ 2474190 h 3333750"/>
              <a:gd name="connsiteX25" fmla="*/ 1834678 w 2276475"/>
              <a:gd name="connsiteY25" fmla="*/ 2631990 h 3333750"/>
              <a:gd name="connsiteX26" fmla="*/ 1673225 w 2276475"/>
              <a:gd name="connsiteY26" fmla="*/ 2698751 h 3333750"/>
              <a:gd name="connsiteX27" fmla="*/ 1514818 w 2276475"/>
              <a:gd name="connsiteY27" fmla="*/ 2631990 h 3333750"/>
              <a:gd name="connsiteX28" fmla="*/ 1447800 w 2276475"/>
              <a:gd name="connsiteY28" fmla="*/ 2474190 h 3333750"/>
              <a:gd name="connsiteX29" fmla="*/ 1514818 w 2276475"/>
              <a:gd name="connsiteY29" fmla="*/ 2316390 h 3333750"/>
              <a:gd name="connsiteX30" fmla="*/ 1676272 w 2276475"/>
              <a:gd name="connsiteY30" fmla="*/ 2252663 h 3333750"/>
              <a:gd name="connsiteX31" fmla="*/ 122238 w 2276475"/>
              <a:gd name="connsiteY31" fmla="*/ 2193925 h 3333750"/>
              <a:gd name="connsiteX32" fmla="*/ 122238 w 2276475"/>
              <a:gd name="connsiteY32" fmla="*/ 2203756 h 3333750"/>
              <a:gd name="connsiteX33" fmla="*/ 122238 w 2276475"/>
              <a:gd name="connsiteY33" fmla="*/ 2374283 h 3333750"/>
              <a:gd name="connsiteX34" fmla="*/ 122238 w 2276475"/>
              <a:gd name="connsiteY34" fmla="*/ 2574870 h 3333750"/>
              <a:gd name="connsiteX35" fmla="*/ 122238 w 2276475"/>
              <a:gd name="connsiteY35" fmla="*/ 2747963 h 3333750"/>
              <a:gd name="connsiteX36" fmla="*/ 256628 w 2276475"/>
              <a:gd name="connsiteY36" fmla="*/ 2747963 h 3333750"/>
              <a:gd name="connsiteX37" fmla="*/ 2149850 w 2276475"/>
              <a:gd name="connsiteY37" fmla="*/ 2747963 h 3333750"/>
              <a:gd name="connsiteX38" fmla="*/ 2154238 w 2276475"/>
              <a:gd name="connsiteY38" fmla="*/ 2747963 h 3333750"/>
              <a:gd name="connsiteX39" fmla="*/ 2154238 w 2276475"/>
              <a:gd name="connsiteY39" fmla="*/ 2193925 h 3333750"/>
              <a:gd name="connsiteX40" fmla="*/ 2019847 w 2276475"/>
              <a:gd name="connsiteY40" fmla="*/ 2193925 h 3333750"/>
              <a:gd name="connsiteX41" fmla="*/ 126626 w 2276475"/>
              <a:gd name="connsiteY41" fmla="*/ 2193925 h 3333750"/>
              <a:gd name="connsiteX42" fmla="*/ 399008 w 2276475"/>
              <a:gd name="connsiteY42" fmla="*/ 1808163 h 3333750"/>
              <a:gd name="connsiteX43" fmla="*/ 1342482 w 2276475"/>
              <a:gd name="connsiteY43" fmla="*/ 1808163 h 3333750"/>
              <a:gd name="connsiteX44" fmla="*/ 1403351 w 2276475"/>
              <a:gd name="connsiteY44" fmla="*/ 1869282 h 3333750"/>
              <a:gd name="connsiteX45" fmla="*/ 1342482 w 2276475"/>
              <a:gd name="connsiteY45" fmla="*/ 1930401 h 3333750"/>
              <a:gd name="connsiteX46" fmla="*/ 399008 w 2276475"/>
              <a:gd name="connsiteY46" fmla="*/ 1930401 h 3333750"/>
              <a:gd name="connsiteX47" fmla="*/ 338138 w 2276475"/>
              <a:gd name="connsiteY47" fmla="*/ 1869282 h 3333750"/>
              <a:gd name="connsiteX48" fmla="*/ 399008 w 2276475"/>
              <a:gd name="connsiteY48" fmla="*/ 1808163 h 3333750"/>
              <a:gd name="connsiteX49" fmla="*/ 1674020 w 2276475"/>
              <a:gd name="connsiteY49" fmla="*/ 1692275 h 3333750"/>
              <a:gd name="connsiteX50" fmla="*/ 1570038 w 2276475"/>
              <a:gd name="connsiteY50" fmla="*/ 1793141 h 3333750"/>
              <a:gd name="connsiteX51" fmla="*/ 1674020 w 2276475"/>
              <a:gd name="connsiteY51" fmla="*/ 1897063 h 3333750"/>
              <a:gd name="connsiteX52" fmla="*/ 1778001 w 2276475"/>
              <a:gd name="connsiteY52" fmla="*/ 1796197 h 3333750"/>
              <a:gd name="connsiteX53" fmla="*/ 1747418 w 2276475"/>
              <a:gd name="connsiteY53" fmla="*/ 1722840 h 3333750"/>
              <a:gd name="connsiteX54" fmla="*/ 1674020 w 2276475"/>
              <a:gd name="connsiteY54" fmla="*/ 1692275 h 3333750"/>
              <a:gd name="connsiteX55" fmla="*/ 1673225 w 2276475"/>
              <a:gd name="connsiteY55" fmla="*/ 1571625 h 3333750"/>
              <a:gd name="connsiteX56" fmla="*/ 1834678 w 2276475"/>
              <a:gd name="connsiteY56" fmla="*/ 1638387 h 3333750"/>
              <a:gd name="connsiteX57" fmla="*/ 1898650 w 2276475"/>
              <a:gd name="connsiteY57" fmla="*/ 1796186 h 3333750"/>
              <a:gd name="connsiteX58" fmla="*/ 1673225 w 2276475"/>
              <a:gd name="connsiteY58" fmla="*/ 2017713 h 3333750"/>
              <a:gd name="connsiteX59" fmla="*/ 1447800 w 2276475"/>
              <a:gd name="connsiteY59" fmla="*/ 1796186 h 3333750"/>
              <a:gd name="connsiteX60" fmla="*/ 1673225 w 2276475"/>
              <a:gd name="connsiteY60" fmla="*/ 1571625 h 3333750"/>
              <a:gd name="connsiteX61" fmla="*/ 122238 w 2276475"/>
              <a:gd name="connsiteY61" fmla="*/ 1519238 h 3333750"/>
              <a:gd name="connsiteX62" fmla="*/ 122238 w 2276475"/>
              <a:gd name="connsiteY62" fmla="*/ 1970070 h 3333750"/>
              <a:gd name="connsiteX63" fmla="*/ 122238 w 2276475"/>
              <a:gd name="connsiteY63" fmla="*/ 2073275 h 3333750"/>
              <a:gd name="connsiteX64" fmla="*/ 256628 w 2276475"/>
              <a:gd name="connsiteY64" fmla="*/ 2073275 h 3333750"/>
              <a:gd name="connsiteX65" fmla="*/ 2149850 w 2276475"/>
              <a:gd name="connsiteY65" fmla="*/ 2073275 h 3333750"/>
              <a:gd name="connsiteX66" fmla="*/ 2154238 w 2276475"/>
              <a:gd name="connsiteY66" fmla="*/ 2073275 h 3333750"/>
              <a:gd name="connsiteX67" fmla="*/ 2154238 w 2276475"/>
              <a:gd name="connsiteY67" fmla="*/ 1833306 h 3333750"/>
              <a:gd name="connsiteX68" fmla="*/ 2154238 w 2276475"/>
              <a:gd name="connsiteY68" fmla="*/ 1541561 h 3333750"/>
              <a:gd name="connsiteX69" fmla="*/ 2154238 w 2276475"/>
              <a:gd name="connsiteY69" fmla="*/ 1519238 h 3333750"/>
              <a:gd name="connsiteX70" fmla="*/ 2019847 w 2276475"/>
              <a:gd name="connsiteY70" fmla="*/ 1519238 h 3333750"/>
              <a:gd name="connsiteX71" fmla="*/ 126626 w 2276475"/>
              <a:gd name="connsiteY71" fmla="*/ 1519238 h 3333750"/>
              <a:gd name="connsiteX72" fmla="*/ 399000 w 2276475"/>
              <a:gd name="connsiteY72" fmla="*/ 1143000 h 3333750"/>
              <a:gd name="connsiteX73" fmla="*/ 1339314 w 2276475"/>
              <a:gd name="connsiteY73" fmla="*/ 1143000 h 3333750"/>
              <a:gd name="connsiteX74" fmla="*/ 1400176 w 2276475"/>
              <a:gd name="connsiteY74" fmla="*/ 1203325 h 3333750"/>
              <a:gd name="connsiteX75" fmla="*/ 1339314 w 2276475"/>
              <a:gd name="connsiteY75" fmla="*/ 1263650 h 3333750"/>
              <a:gd name="connsiteX76" fmla="*/ 399000 w 2276475"/>
              <a:gd name="connsiteY76" fmla="*/ 1263650 h 3333750"/>
              <a:gd name="connsiteX77" fmla="*/ 338138 w 2276475"/>
              <a:gd name="connsiteY77" fmla="*/ 1203325 h 3333750"/>
              <a:gd name="connsiteX78" fmla="*/ 399000 w 2276475"/>
              <a:gd name="connsiteY78" fmla="*/ 1143000 h 3333750"/>
              <a:gd name="connsiteX79" fmla="*/ 1674020 w 2276475"/>
              <a:gd name="connsiteY79" fmla="*/ 1012825 h 3333750"/>
              <a:gd name="connsiteX80" fmla="*/ 1603679 w 2276475"/>
              <a:gd name="connsiteY80" fmla="*/ 1043153 h 3333750"/>
              <a:gd name="connsiteX81" fmla="*/ 1570038 w 2276475"/>
              <a:gd name="connsiteY81" fmla="*/ 1115942 h 3333750"/>
              <a:gd name="connsiteX82" fmla="*/ 1674020 w 2276475"/>
              <a:gd name="connsiteY82" fmla="*/ 1216025 h 3333750"/>
              <a:gd name="connsiteX83" fmla="*/ 1778001 w 2276475"/>
              <a:gd name="connsiteY83" fmla="*/ 1115942 h 3333750"/>
              <a:gd name="connsiteX84" fmla="*/ 1747418 w 2276475"/>
              <a:gd name="connsiteY84" fmla="*/ 1043153 h 3333750"/>
              <a:gd name="connsiteX85" fmla="*/ 1674020 w 2276475"/>
              <a:gd name="connsiteY85" fmla="*/ 1012825 h 3333750"/>
              <a:gd name="connsiteX86" fmla="*/ 1673225 w 2276475"/>
              <a:gd name="connsiteY86" fmla="*/ 890588 h 3333750"/>
              <a:gd name="connsiteX87" fmla="*/ 1676272 w 2276475"/>
              <a:gd name="connsiteY87" fmla="*/ 890588 h 3333750"/>
              <a:gd name="connsiteX88" fmla="*/ 1831632 w 2276475"/>
              <a:gd name="connsiteY88" fmla="*/ 957350 h 3333750"/>
              <a:gd name="connsiteX89" fmla="*/ 1898650 w 2276475"/>
              <a:gd name="connsiteY89" fmla="*/ 1115149 h 3333750"/>
              <a:gd name="connsiteX90" fmla="*/ 1673225 w 2276475"/>
              <a:gd name="connsiteY90" fmla="*/ 1336676 h 3333750"/>
              <a:gd name="connsiteX91" fmla="*/ 1447800 w 2276475"/>
              <a:gd name="connsiteY91" fmla="*/ 1115149 h 3333750"/>
              <a:gd name="connsiteX92" fmla="*/ 1514818 w 2276475"/>
              <a:gd name="connsiteY92" fmla="*/ 954315 h 3333750"/>
              <a:gd name="connsiteX93" fmla="*/ 1673225 w 2276475"/>
              <a:gd name="connsiteY93" fmla="*/ 890588 h 3333750"/>
              <a:gd name="connsiteX94" fmla="*/ 122238 w 2276475"/>
              <a:gd name="connsiteY94" fmla="*/ 844550 h 3333750"/>
              <a:gd name="connsiteX95" fmla="*/ 122238 w 2276475"/>
              <a:gd name="connsiteY95" fmla="*/ 1398588 h 3333750"/>
              <a:gd name="connsiteX96" fmla="*/ 256628 w 2276475"/>
              <a:gd name="connsiteY96" fmla="*/ 1398588 h 3333750"/>
              <a:gd name="connsiteX97" fmla="*/ 2149850 w 2276475"/>
              <a:gd name="connsiteY97" fmla="*/ 1398588 h 3333750"/>
              <a:gd name="connsiteX98" fmla="*/ 2154238 w 2276475"/>
              <a:gd name="connsiteY98" fmla="*/ 1398588 h 3333750"/>
              <a:gd name="connsiteX99" fmla="*/ 2154238 w 2276475"/>
              <a:gd name="connsiteY99" fmla="*/ 1341995 h 3333750"/>
              <a:gd name="connsiteX100" fmla="*/ 2154238 w 2276475"/>
              <a:gd name="connsiteY100" fmla="*/ 1128212 h 3333750"/>
              <a:gd name="connsiteX101" fmla="*/ 2154238 w 2276475"/>
              <a:gd name="connsiteY101" fmla="*/ 844550 h 3333750"/>
              <a:gd name="connsiteX102" fmla="*/ 2019847 w 2276475"/>
              <a:gd name="connsiteY102" fmla="*/ 844550 h 3333750"/>
              <a:gd name="connsiteX103" fmla="*/ 126626 w 2276475"/>
              <a:gd name="connsiteY103" fmla="*/ 844550 h 3333750"/>
              <a:gd name="connsiteX104" fmla="*/ 395840 w 2276475"/>
              <a:gd name="connsiteY104" fmla="*/ 471488 h 3333750"/>
              <a:gd name="connsiteX105" fmla="*/ 1342474 w 2276475"/>
              <a:gd name="connsiteY105" fmla="*/ 471488 h 3333750"/>
              <a:gd name="connsiteX106" fmla="*/ 1403351 w 2276475"/>
              <a:gd name="connsiteY106" fmla="*/ 531813 h 3333750"/>
              <a:gd name="connsiteX107" fmla="*/ 1342474 w 2276475"/>
              <a:gd name="connsiteY107" fmla="*/ 592138 h 3333750"/>
              <a:gd name="connsiteX108" fmla="*/ 395840 w 2276475"/>
              <a:gd name="connsiteY108" fmla="*/ 592138 h 3333750"/>
              <a:gd name="connsiteX109" fmla="*/ 334963 w 2276475"/>
              <a:gd name="connsiteY109" fmla="*/ 531813 h 3333750"/>
              <a:gd name="connsiteX110" fmla="*/ 395840 w 2276475"/>
              <a:gd name="connsiteY110" fmla="*/ 471488 h 3333750"/>
              <a:gd name="connsiteX111" fmla="*/ 1677078 w 2276475"/>
              <a:gd name="connsiteY111" fmla="*/ 331788 h 3333750"/>
              <a:gd name="connsiteX112" fmla="*/ 1570038 w 2276475"/>
              <a:gd name="connsiteY112" fmla="*/ 431872 h 3333750"/>
              <a:gd name="connsiteX113" fmla="*/ 1600621 w 2276475"/>
              <a:gd name="connsiteY113" fmla="*/ 504660 h 3333750"/>
              <a:gd name="connsiteX114" fmla="*/ 1674020 w 2276475"/>
              <a:gd name="connsiteY114" fmla="*/ 534988 h 3333750"/>
              <a:gd name="connsiteX115" fmla="*/ 1747418 w 2276475"/>
              <a:gd name="connsiteY115" fmla="*/ 504660 h 3333750"/>
              <a:gd name="connsiteX116" fmla="*/ 1778001 w 2276475"/>
              <a:gd name="connsiteY116" fmla="*/ 434905 h 3333750"/>
              <a:gd name="connsiteX117" fmla="*/ 1677078 w 2276475"/>
              <a:gd name="connsiteY117" fmla="*/ 331788 h 3333750"/>
              <a:gd name="connsiteX118" fmla="*/ 1676272 w 2276475"/>
              <a:gd name="connsiteY118" fmla="*/ 209550 h 3333750"/>
              <a:gd name="connsiteX119" fmla="*/ 1898650 w 2276475"/>
              <a:gd name="connsiteY119" fmla="*/ 434910 h 3333750"/>
              <a:gd name="connsiteX120" fmla="*/ 1831632 w 2276475"/>
              <a:gd name="connsiteY120" fmla="*/ 593272 h 3333750"/>
              <a:gd name="connsiteX121" fmla="*/ 1673225 w 2276475"/>
              <a:gd name="connsiteY121" fmla="*/ 657225 h 3333750"/>
              <a:gd name="connsiteX122" fmla="*/ 1670179 w 2276475"/>
              <a:gd name="connsiteY122" fmla="*/ 657225 h 3333750"/>
              <a:gd name="connsiteX123" fmla="*/ 1514818 w 2276475"/>
              <a:gd name="connsiteY123" fmla="*/ 590226 h 3333750"/>
              <a:gd name="connsiteX124" fmla="*/ 1447800 w 2276475"/>
              <a:gd name="connsiteY124" fmla="*/ 431865 h 3333750"/>
              <a:gd name="connsiteX125" fmla="*/ 1676272 w 2276475"/>
              <a:gd name="connsiteY125" fmla="*/ 209550 h 3333750"/>
              <a:gd name="connsiteX126" fmla="*/ 128322 w 2276475"/>
              <a:gd name="connsiteY126" fmla="*/ 122238 h 3333750"/>
              <a:gd name="connsiteX127" fmla="*/ 122238 w 2276475"/>
              <a:gd name="connsiteY127" fmla="*/ 155669 h 3333750"/>
              <a:gd name="connsiteX128" fmla="*/ 122238 w 2276475"/>
              <a:gd name="connsiteY128" fmla="*/ 723900 h 3333750"/>
              <a:gd name="connsiteX129" fmla="*/ 256628 w 2276475"/>
              <a:gd name="connsiteY129" fmla="*/ 723900 h 3333750"/>
              <a:gd name="connsiteX130" fmla="*/ 2149850 w 2276475"/>
              <a:gd name="connsiteY130" fmla="*/ 723900 h 3333750"/>
              <a:gd name="connsiteX131" fmla="*/ 2154238 w 2276475"/>
              <a:gd name="connsiteY131" fmla="*/ 723900 h 3333750"/>
              <a:gd name="connsiteX132" fmla="*/ 2154238 w 2276475"/>
              <a:gd name="connsiteY132" fmla="*/ 152630 h 3333750"/>
              <a:gd name="connsiteX133" fmla="*/ 2148154 w 2276475"/>
              <a:gd name="connsiteY133" fmla="*/ 122238 h 3333750"/>
              <a:gd name="connsiteX134" fmla="*/ 128322 w 2276475"/>
              <a:gd name="connsiteY134" fmla="*/ 122238 h 3333750"/>
              <a:gd name="connsiteX135" fmla="*/ 106520 w 2276475"/>
              <a:gd name="connsiteY135" fmla="*/ 0 h 3333750"/>
              <a:gd name="connsiteX136" fmla="*/ 2169956 w 2276475"/>
              <a:gd name="connsiteY136" fmla="*/ 0 h 3333750"/>
              <a:gd name="connsiteX137" fmla="*/ 2197346 w 2276475"/>
              <a:gd name="connsiteY137" fmla="*/ 6078 h 3333750"/>
              <a:gd name="connsiteX138" fmla="*/ 2276475 w 2276475"/>
              <a:gd name="connsiteY138" fmla="*/ 151949 h 3333750"/>
              <a:gd name="connsiteX139" fmla="*/ 2276475 w 2276475"/>
              <a:gd name="connsiteY139" fmla="*/ 784225 h 3333750"/>
              <a:gd name="connsiteX140" fmla="*/ 2276475 w 2276475"/>
              <a:gd name="connsiteY140" fmla="*/ 1127458 h 3333750"/>
              <a:gd name="connsiteX141" fmla="*/ 2276475 w 2276475"/>
              <a:gd name="connsiteY141" fmla="*/ 1446550 h 3333750"/>
              <a:gd name="connsiteX142" fmla="*/ 2276475 w 2276475"/>
              <a:gd name="connsiteY142" fmla="*/ 1458913 h 3333750"/>
              <a:gd name="connsiteX143" fmla="*/ 2276475 w 2276475"/>
              <a:gd name="connsiteY143" fmla="*/ 1573943 h 3333750"/>
              <a:gd name="connsiteX144" fmla="*/ 2276475 w 2276475"/>
              <a:gd name="connsiteY144" fmla="*/ 1832499 h 3333750"/>
              <a:gd name="connsiteX145" fmla="*/ 2276475 w 2276475"/>
              <a:gd name="connsiteY145" fmla="*/ 2133600 h 3333750"/>
              <a:gd name="connsiteX146" fmla="*/ 2276475 w 2276475"/>
              <a:gd name="connsiteY146" fmla="*/ 2808288 h 3333750"/>
              <a:gd name="connsiteX147" fmla="*/ 2276475 w 2276475"/>
              <a:gd name="connsiteY147" fmla="*/ 3184841 h 3333750"/>
              <a:gd name="connsiteX148" fmla="*/ 2197346 w 2276475"/>
              <a:gd name="connsiteY148" fmla="*/ 3327672 h 3333750"/>
              <a:gd name="connsiteX149" fmla="*/ 2169956 w 2276475"/>
              <a:gd name="connsiteY149" fmla="*/ 3333750 h 3333750"/>
              <a:gd name="connsiteX150" fmla="*/ 106520 w 2276475"/>
              <a:gd name="connsiteY150" fmla="*/ 3333750 h 3333750"/>
              <a:gd name="connsiteX151" fmla="*/ 79129 w 2276475"/>
              <a:gd name="connsiteY151" fmla="*/ 3327672 h 3333750"/>
              <a:gd name="connsiteX152" fmla="*/ 0 w 2276475"/>
              <a:gd name="connsiteY152" fmla="*/ 3184841 h 3333750"/>
              <a:gd name="connsiteX153" fmla="*/ 0 w 2276475"/>
              <a:gd name="connsiteY153" fmla="*/ 2808288 h 3333750"/>
              <a:gd name="connsiteX154" fmla="*/ 0 w 2276475"/>
              <a:gd name="connsiteY154" fmla="*/ 2574008 h 3333750"/>
              <a:gd name="connsiteX155" fmla="*/ 0 w 2276475"/>
              <a:gd name="connsiteY155" fmla="*/ 2373436 h 3333750"/>
              <a:gd name="connsiteX156" fmla="*/ 0 w 2276475"/>
              <a:gd name="connsiteY156" fmla="*/ 2139768 h 3333750"/>
              <a:gd name="connsiteX157" fmla="*/ 0 w 2276475"/>
              <a:gd name="connsiteY157" fmla="*/ 2133600 h 3333750"/>
              <a:gd name="connsiteX158" fmla="*/ 0 w 2276475"/>
              <a:gd name="connsiteY158" fmla="*/ 2067930 h 3333750"/>
              <a:gd name="connsiteX159" fmla="*/ 0 w 2276475"/>
              <a:gd name="connsiteY159" fmla="*/ 1969253 h 3333750"/>
              <a:gd name="connsiteX160" fmla="*/ 0 w 2276475"/>
              <a:gd name="connsiteY160" fmla="*/ 1458913 h 3333750"/>
              <a:gd name="connsiteX161" fmla="*/ 0 w 2276475"/>
              <a:gd name="connsiteY161" fmla="*/ 784225 h 3333750"/>
              <a:gd name="connsiteX162" fmla="*/ 0 w 2276475"/>
              <a:gd name="connsiteY162" fmla="*/ 154988 h 3333750"/>
              <a:gd name="connsiteX163" fmla="*/ 79129 w 2276475"/>
              <a:gd name="connsiteY163" fmla="*/ 6078 h 3333750"/>
              <a:gd name="connsiteX164" fmla="*/ 106520 w 2276475"/>
              <a:gd name="connsiteY164" fmla="*/ 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2276475" h="3333750">
                <a:moveTo>
                  <a:pt x="122238" y="2868613"/>
                </a:moveTo>
                <a:lnTo>
                  <a:pt x="122238" y="3185748"/>
                </a:lnTo>
                <a:cubicBezTo>
                  <a:pt x="122238" y="3200944"/>
                  <a:pt x="125280" y="3210062"/>
                  <a:pt x="128322" y="3213101"/>
                </a:cubicBezTo>
                <a:cubicBezTo>
                  <a:pt x="2148154" y="3213101"/>
                  <a:pt x="2148154" y="3213101"/>
                  <a:pt x="2148154" y="3213101"/>
                </a:cubicBezTo>
                <a:cubicBezTo>
                  <a:pt x="2151196" y="3210062"/>
                  <a:pt x="2154238" y="3200944"/>
                  <a:pt x="2154238" y="3185748"/>
                </a:cubicBezTo>
                <a:lnTo>
                  <a:pt x="2154238" y="2868613"/>
                </a:lnTo>
                <a:lnTo>
                  <a:pt x="2019847" y="2868613"/>
                </a:lnTo>
                <a:cubicBezTo>
                  <a:pt x="692797" y="2868613"/>
                  <a:pt x="264716" y="2868613"/>
                  <a:pt x="126626" y="2868613"/>
                </a:cubicBezTo>
                <a:close/>
                <a:moveTo>
                  <a:pt x="399008" y="2470150"/>
                </a:moveTo>
                <a:cubicBezTo>
                  <a:pt x="1342482" y="2470150"/>
                  <a:pt x="1342482" y="2470150"/>
                  <a:pt x="1342482" y="2470150"/>
                </a:cubicBezTo>
                <a:cubicBezTo>
                  <a:pt x="1375960" y="2470150"/>
                  <a:pt x="1403351" y="2497654"/>
                  <a:pt x="1403351" y="2531269"/>
                </a:cubicBezTo>
                <a:cubicBezTo>
                  <a:pt x="1403351" y="2564885"/>
                  <a:pt x="1375960" y="2592388"/>
                  <a:pt x="1342482" y="2592388"/>
                </a:cubicBezTo>
                <a:cubicBezTo>
                  <a:pt x="399008" y="2592388"/>
                  <a:pt x="399008" y="2592388"/>
                  <a:pt x="399008" y="2592388"/>
                </a:cubicBezTo>
                <a:cubicBezTo>
                  <a:pt x="365529" y="2592388"/>
                  <a:pt x="338138" y="2564885"/>
                  <a:pt x="338138" y="2531269"/>
                </a:cubicBezTo>
                <a:cubicBezTo>
                  <a:pt x="338138" y="2497654"/>
                  <a:pt x="365529" y="2470150"/>
                  <a:pt x="399008" y="2470150"/>
                </a:cubicBezTo>
                <a:close/>
                <a:moveTo>
                  <a:pt x="1677078" y="2373313"/>
                </a:moveTo>
                <a:cubicBezTo>
                  <a:pt x="1646495" y="2373313"/>
                  <a:pt x="1618971" y="2385444"/>
                  <a:pt x="1600621" y="2403641"/>
                </a:cubicBezTo>
                <a:cubicBezTo>
                  <a:pt x="1582271" y="2421839"/>
                  <a:pt x="1570038" y="2446101"/>
                  <a:pt x="1570038" y="2473397"/>
                </a:cubicBezTo>
                <a:cubicBezTo>
                  <a:pt x="1570038" y="2500692"/>
                  <a:pt x="1582271" y="2527988"/>
                  <a:pt x="1600621" y="2546185"/>
                </a:cubicBezTo>
                <a:cubicBezTo>
                  <a:pt x="1618971" y="2564382"/>
                  <a:pt x="1646495" y="2576513"/>
                  <a:pt x="1674020" y="2576513"/>
                </a:cubicBezTo>
                <a:cubicBezTo>
                  <a:pt x="1701544" y="2576513"/>
                  <a:pt x="1729069" y="2564382"/>
                  <a:pt x="1747418" y="2546185"/>
                </a:cubicBezTo>
                <a:cubicBezTo>
                  <a:pt x="1768826" y="2524955"/>
                  <a:pt x="1778001" y="2500692"/>
                  <a:pt x="1778001" y="2473397"/>
                </a:cubicBezTo>
                <a:cubicBezTo>
                  <a:pt x="1778001" y="2418806"/>
                  <a:pt x="1732127" y="2373313"/>
                  <a:pt x="1677078" y="2373313"/>
                </a:cubicBezTo>
                <a:close/>
                <a:moveTo>
                  <a:pt x="1676272" y="2252663"/>
                </a:moveTo>
                <a:cubicBezTo>
                  <a:pt x="1798123" y="2252663"/>
                  <a:pt x="1898650" y="2352805"/>
                  <a:pt x="1898650" y="2474190"/>
                </a:cubicBezTo>
                <a:cubicBezTo>
                  <a:pt x="1898650" y="2534882"/>
                  <a:pt x="1877326" y="2589505"/>
                  <a:pt x="1834678" y="2631990"/>
                </a:cubicBezTo>
                <a:cubicBezTo>
                  <a:pt x="1792030" y="2674474"/>
                  <a:pt x="1734151" y="2698751"/>
                  <a:pt x="1673225" y="2698751"/>
                </a:cubicBezTo>
                <a:cubicBezTo>
                  <a:pt x="1612300" y="2698751"/>
                  <a:pt x="1557466" y="2674474"/>
                  <a:pt x="1514818" y="2631990"/>
                </a:cubicBezTo>
                <a:cubicBezTo>
                  <a:pt x="1472171" y="2589505"/>
                  <a:pt x="1447800" y="2534882"/>
                  <a:pt x="1447800" y="2474190"/>
                </a:cubicBezTo>
                <a:cubicBezTo>
                  <a:pt x="1447800" y="2416532"/>
                  <a:pt x="1472171" y="2358875"/>
                  <a:pt x="1514818" y="2316390"/>
                </a:cubicBezTo>
                <a:cubicBezTo>
                  <a:pt x="1557466" y="2276940"/>
                  <a:pt x="1615346" y="2252663"/>
                  <a:pt x="1676272" y="2252663"/>
                </a:cubicBezTo>
                <a:close/>
                <a:moveTo>
                  <a:pt x="122238" y="2193925"/>
                </a:moveTo>
                <a:lnTo>
                  <a:pt x="122238" y="2203756"/>
                </a:lnTo>
                <a:cubicBezTo>
                  <a:pt x="122238" y="2374283"/>
                  <a:pt x="122238" y="2374283"/>
                  <a:pt x="122238" y="2374283"/>
                </a:cubicBezTo>
                <a:cubicBezTo>
                  <a:pt x="122238" y="2574870"/>
                  <a:pt x="122238" y="2574870"/>
                  <a:pt x="122238" y="2574870"/>
                </a:cubicBezTo>
                <a:lnTo>
                  <a:pt x="122238" y="2747963"/>
                </a:lnTo>
                <a:lnTo>
                  <a:pt x="256628" y="2747963"/>
                </a:lnTo>
                <a:cubicBezTo>
                  <a:pt x="1583679" y="2747963"/>
                  <a:pt x="2011759" y="2747963"/>
                  <a:pt x="2149850" y="2747963"/>
                </a:cubicBezTo>
                <a:lnTo>
                  <a:pt x="2154238" y="2747963"/>
                </a:lnTo>
                <a:lnTo>
                  <a:pt x="2154238" y="2193925"/>
                </a:lnTo>
                <a:lnTo>
                  <a:pt x="2019847" y="2193925"/>
                </a:lnTo>
                <a:cubicBezTo>
                  <a:pt x="692797" y="2193925"/>
                  <a:pt x="264716" y="2193925"/>
                  <a:pt x="126626" y="2193925"/>
                </a:cubicBezTo>
                <a:close/>
                <a:moveTo>
                  <a:pt x="399008" y="1808163"/>
                </a:moveTo>
                <a:cubicBezTo>
                  <a:pt x="1342482" y="1808163"/>
                  <a:pt x="1342482" y="1808163"/>
                  <a:pt x="1342482" y="1808163"/>
                </a:cubicBezTo>
                <a:cubicBezTo>
                  <a:pt x="1375960" y="1808163"/>
                  <a:pt x="1403351" y="1835666"/>
                  <a:pt x="1403351" y="1869282"/>
                </a:cubicBezTo>
                <a:cubicBezTo>
                  <a:pt x="1403351" y="1902897"/>
                  <a:pt x="1375960" y="1930401"/>
                  <a:pt x="1342482" y="1930401"/>
                </a:cubicBezTo>
                <a:cubicBezTo>
                  <a:pt x="399008" y="1930401"/>
                  <a:pt x="399008" y="1930401"/>
                  <a:pt x="399008" y="1930401"/>
                </a:cubicBezTo>
                <a:cubicBezTo>
                  <a:pt x="365529" y="1930401"/>
                  <a:pt x="338138" y="1902897"/>
                  <a:pt x="338138" y="1869282"/>
                </a:cubicBezTo>
                <a:cubicBezTo>
                  <a:pt x="338138" y="1835666"/>
                  <a:pt x="365529" y="1808163"/>
                  <a:pt x="399008" y="1808163"/>
                </a:cubicBezTo>
                <a:close/>
                <a:moveTo>
                  <a:pt x="1674020" y="1692275"/>
                </a:moveTo>
                <a:cubicBezTo>
                  <a:pt x="1618971" y="1692275"/>
                  <a:pt x="1570038" y="1741180"/>
                  <a:pt x="1570038" y="1793141"/>
                </a:cubicBezTo>
                <a:cubicBezTo>
                  <a:pt x="1570038" y="1851215"/>
                  <a:pt x="1618971" y="1897063"/>
                  <a:pt x="1674020" y="1897063"/>
                </a:cubicBezTo>
                <a:cubicBezTo>
                  <a:pt x="1729069" y="1897063"/>
                  <a:pt x="1778001" y="1851215"/>
                  <a:pt x="1778001" y="1796197"/>
                </a:cubicBezTo>
                <a:cubicBezTo>
                  <a:pt x="1778001" y="1768689"/>
                  <a:pt x="1768826" y="1744236"/>
                  <a:pt x="1747418" y="1722840"/>
                </a:cubicBezTo>
                <a:cubicBezTo>
                  <a:pt x="1729069" y="1701445"/>
                  <a:pt x="1701544" y="1692275"/>
                  <a:pt x="1674020" y="1692275"/>
                </a:cubicBezTo>
                <a:close/>
                <a:moveTo>
                  <a:pt x="1673225" y="1571625"/>
                </a:moveTo>
                <a:cubicBezTo>
                  <a:pt x="1731105" y="1571625"/>
                  <a:pt x="1792030" y="1595902"/>
                  <a:pt x="1834678" y="1638387"/>
                </a:cubicBezTo>
                <a:cubicBezTo>
                  <a:pt x="1877326" y="1680871"/>
                  <a:pt x="1898650" y="1738529"/>
                  <a:pt x="1898650" y="1796186"/>
                </a:cubicBezTo>
                <a:cubicBezTo>
                  <a:pt x="1898650" y="1917571"/>
                  <a:pt x="1795077" y="2017713"/>
                  <a:pt x="1673225" y="2017713"/>
                </a:cubicBezTo>
                <a:cubicBezTo>
                  <a:pt x="1548328" y="2017713"/>
                  <a:pt x="1447800" y="1917571"/>
                  <a:pt x="1447800" y="1796186"/>
                </a:cubicBezTo>
                <a:cubicBezTo>
                  <a:pt x="1447800" y="1674802"/>
                  <a:pt x="1551374" y="1571625"/>
                  <a:pt x="1673225" y="1571625"/>
                </a:cubicBezTo>
                <a:close/>
                <a:moveTo>
                  <a:pt x="122238" y="1519238"/>
                </a:moveTo>
                <a:lnTo>
                  <a:pt x="122238" y="1970070"/>
                </a:lnTo>
                <a:lnTo>
                  <a:pt x="122238" y="2073275"/>
                </a:lnTo>
                <a:lnTo>
                  <a:pt x="256628" y="2073275"/>
                </a:lnTo>
                <a:cubicBezTo>
                  <a:pt x="1583679" y="2073275"/>
                  <a:pt x="2011759" y="2073275"/>
                  <a:pt x="2149850" y="2073275"/>
                </a:cubicBezTo>
                <a:lnTo>
                  <a:pt x="2154238" y="2073275"/>
                </a:lnTo>
                <a:lnTo>
                  <a:pt x="2154238" y="1833306"/>
                </a:lnTo>
                <a:cubicBezTo>
                  <a:pt x="2154238" y="1688564"/>
                  <a:pt x="2154238" y="1598101"/>
                  <a:pt x="2154238" y="1541561"/>
                </a:cubicBezTo>
                <a:lnTo>
                  <a:pt x="2154238" y="1519238"/>
                </a:lnTo>
                <a:lnTo>
                  <a:pt x="2019847" y="1519238"/>
                </a:lnTo>
                <a:cubicBezTo>
                  <a:pt x="692797" y="1519238"/>
                  <a:pt x="264716" y="1519238"/>
                  <a:pt x="126626" y="1519238"/>
                </a:cubicBezTo>
                <a:close/>
                <a:moveTo>
                  <a:pt x="399000" y="1143000"/>
                </a:moveTo>
                <a:cubicBezTo>
                  <a:pt x="1339314" y="1143000"/>
                  <a:pt x="1339314" y="1143000"/>
                  <a:pt x="1339314" y="1143000"/>
                </a:cubicBezTo>
                <a:cubicBezTo>
                  <a:pt x="1372788" y="1143000"/>
                  <a:pt x="1400176" y="1170146"/>
                  <a:pt x="1400176" y="1203325"/>
                </a:cubicBezTo>
                <a:cubicBezTo>
                  <a:pt x="1400176" y="1236504"/>
                  <a:pt x="1372788" y="1263650"/>
                  <a:pt x="1339314" y="1263650"/>
                </a:cubicBezTo>
                <a:cubicBezTo>
                  <a:pt x="399000" y="1263650"/>
                  <a:pt x="399000" y="1263650"/>
                  <a:pt x="399000" y="1263650"/>
                </a:cubicBezTo>
                <a:cubicBezTo>
                  <a:pt x="365526" y="1263650"/>
                  <a:pt x="338138" y="1236504"/>
                  <a:pt x="338138" y="1203325"/>
                </a:cubicBezTo>
                <a:cubicBezTo>
                  <a:pt x="338138" y="1170146"/>
                  <a:pt x="365526" y="1143000"/>
                  <a:pt x="399000" y="1143000"/>
                </a:cubicBezTo>
                <a:close/>
                <a:moveTo>
                  <a:pt x="1674020" y="1012825"/>
                </a:moveTo>
                <a:cubicBezTo>
                  <a:pt x="1646495" y="1012825"/>
                  <a:pt x="1622029" y="1021924"/>
                  <a:pt x="1603679" y="1043153"/>
                </a:cubicBezTo>
                <a:cubicBezTo>
                  <a:pt x="1582271" y="1061351"/>
                  <a:pt x="1570038" y="1088646"/>
                  <a:pt x="1570038" y="1115942"/>
                </a:cubicBezTo>
                <a:cubicBezTo>
                  <a:pt x="1570038" y="1170533"/>
                  <a:pt x="1618971" y="1216025"/>
                  <a:pt x="1674020" y="1216025"/>
                </a:cubicBezTo>
                <a:cubicBezTo>
                  <a:pt x="1729069" y="1216025"/>
                  <a:pt x="1778001" y="1170533"/>
                  <a:pt x="1778001" y="1115942"/>
                </a:cubicBezTo>
                <a:cubicBezTo>
                  <a:pt x="1778001" y="1088646"/>
                  <a:pt x="1768826" y="1064383"/>
                  <a:pt x="1747418" y="1043153"/>
                </a:cubicBezTo>
                <a:cubicBezTo>
                  <a:pt x="1729069" y="1024956"/>
                  <a:pt x="1701544" y="1012825"/>
                  <a:pt x="1674020" y="1012825"/>
                </a:cubicBezTo>
                <a:close/>
                <a:moveTo>
                  <a:pt x="1673225" y="890588"/>
                </a:moveTo>
                <a:cubicBezTo>
                  <a:pt x="1673225" y="890588"/>
                  <a:pt x="1676272" y="890588"/>
                  <a:pt x="1676272" y="890588"/>
                </a:cubicBezTo>
                <a:cubicBezTo>
                  <a:pt x="1734151" y="890588"/>
                  <a:pt x="1788984" y="914865"/>
                  <a:pt x="1831632" y="957350"/>
                </a:cubicBezTo>
                <a:cubicBezTo>
                  <a:pt x="1874280" y="999834"/>
                  <a:pt x="1898650" y="1057492"/>
                  <a:pt x="1898650" y="1115149"/>
                </a:cubicBezTo>
                <a:cubicBezTo>
                  <a:pt x="1898650" y="1236534"/>
                  <a:pt x="1798123" y="1336676"/>
                  <a:pt x="1673225" y="1336676"/>
                </a:cubicBezTo>
                <a:cubicBezTo>
                  <a:pt x="1551374" y="1336676"/>
                  <a:pt x="1447800" y="1236534"/>
                  <a:pt x="1447800" y="1115149"/>
                </a:cubicBezTo>
                <a:cubicBezTo>
                  <a:pt x="1447800" y="1054457"/>
                  <a:pt x="1472171" y="999834"/>
                  <a:pt x="1514818" y="954315"/>
                </a:cubicBezTo>
                <a:cubicBezTo>
                  <a:pt x="1557466" y="914865"/>
                  <a:pt x="1615346" y="890588"/>
                  <a:pt x="1673225" y="890588"/>
                </a:cubicBezTo>
                <a:close/>
                <a:moveTo>
                  <a:pt x="122238" y="844550"/>
                </a:moveTo>
                <a:lnTo>
                  <a:pt x="122238" y="1398588"/>
                </a:lnTo>
                <a:lnTo>
                  <a:pt x="256628" y="1398588"/>
                </a:lnTo>
                <a:cubicBezTo>
                  <a:pt x="1583679" y="1398588"/>
                  <a:pt x="2011759" y="1398588"/>
                  <a:pt x="2149850" y="1398588"/>
                </a:cubicBezTo>
                <a:lnTo>
                  <a:pt x="2154238" y="1398588"/>
                </a:lnTo>
                <a:lnTo>
                  <a:pt x="2154238" y="1341995"/>
                </a:lnTo>
                <a:cubicBezTo>
                  <a:pt x="2154238" y="1128212"/>
                  <a:pt x="2154238" y="1128212"/>
                  <a:pt x="2154238" y="1128212"/>
                </a:cubicBezTo>
                <a:lnTo>
                  <a:pt x="2154238" y="844550"/>
                </a:lnTo>
                <a:lnTo>
                  <a:pt x="2019847" y="844550"/>
                </a:lnTo>
                <a:cubicBezTo>
                  <a:pt x="692797" y="844550"/>
                  <a:pt x="264716" y="844550"/>
                  <a:pt x="126626" y="844550"/>
                </a:cubicBezTo>
                <a:close/>
                <a:moveTo>
                  <a:pt x="395840" y="471488"/>
                </a:moveTo>
                <a:cubicBezTo>
                  <a:pt x="1342474" y="471488"/>
                  <a:pt x="1342474" y="471488"/>
                  <a:pt x="1342474" y="471488"/>
                </a:cubicBezTo>
                <a:cubicBezTo>
                  <a:pt x="1375957" y="471488"/>
                  <a:pt x="1403351" y="498634"/>
                  <a:pt x="1403351" y="531813"/>
                </a:cubicBezTo>
                <a:cubicBezTo>
                  <a:pt x="1403351" y="564992"/>
                  <a:pt x="1375957" y="592138"/>
                  <a:pt x="1342474" y="592138"/>
                </a:cubicBezTo>
                <a:cubicBezTo>
                  <a:pt x="395840" y="592138"/>
                  <a:pt x="395840" y="592138"/>
                  <a:pt x="395840" y="592138"/>
                </a:cubicBezTo>
                <a:cubicBezTo>
                  <a:pt x="362358" y="592138"/>
                  <a:pt x="334963" y="564992"/>
                  <a:pt x="334963" y="531813"/>
                </a:cubicBezTo>
                <a:cubicBezTo>
                  <a:pt x="334963" y="498634"/>
                  <a:pt x="362358" y="471488"/>
                  <a:pt x="395840" y="471488"/>
                </a:cubicBezTo>
                <a:close/>
                <a:moveTo>
                  <a:pt x="1677078" y="331788"/>
                </a:moveTo>
                <a:cubicBezTo>
                  <a:pt x="1618971" y="331788"/>
                  <a:pt x="1573097" y="377281"/>
                  <a:pt x="1570038" y="431872"/>
                </a:cubicBezTo>
                <a:cubicBezTo>
                  <a:pt x="1570038" y="459167"/>
                  <a:pt x="1582271" y="486463"/>
                  <a:pt x="1600621" y="504660"/>
                </a:cubicBezTo>
                <a:cubicBezTo>
                  <a:pt x="1618971" y="525890"/>
                  <a:pt x="1646495" y="534988"/>
                  <a:pt x="1674020" y="534988"/>
                </a:cubicBezTo>
                <a:cubicBezTo>
                  <a:pt x="1701544" y="534988"/>
                  <a:pt x="1729069" y="525890"/>
                  <a:pt x="1747418" y="504660"/>
                </a:cubicBezTo>
                <a:cubicBezTo>
                  <a:pt x="1768826" y="486463"/>
                  <a:pt x="1778001" y="462200"/>
                  <a:pt x="1778001" y="434905"/>
                </a:cubicBezTo>
                <a:cubicBezTo>
                  <a:pt x="1778001" y="380314"/>
                  <a:pt x="1732127" y="331788"/>
                  <a:pt x="1677078" y="331788"/>
                </a:cubicBezTo>
                <a:close/>
                <a:moveTo>
                  <a:pt x="1676272" y="209550"/>
                </a:moveTo>
                <a:cubicBezTo>
                  <a:pt x="1798123" y="212595"/>
                  <a:pt x="1898650" y="313094"/>
                  <a:pt x="1898650" y="434910"/>
                </a:cubicBezTo>
                <a:cubicBezTo>
                  <a:pt x="1898650" y="492773"/>
                  <a:pt x="1874280" y="550636"/>
                  <a:pt x="1831632" y="593272"/>
                </a:cubicBezTo>
                <a:cubicBezTo>
                  <a:pt x="1788984" y="632862"/>
                  <a:pt x="1734151" y="657225"/>
                  <a:pt x="1673225" y="657225"/>
                </a:cubicBezTo>
                <a:cubicBezTo>
                  <a:pt x="1673225" y="657225"/>
                  <a:pt x="1673225" y="657225"/>
                  <a:pt x="1670179" y="657225"/>
                </a:cubicBezTo>
                <a:cubicBezTo>
                  <a:pt x="1612300" y="657225"/>
                  <a:pt x="1554420" y="632862"/>
                  <a:pt x="1514818" y="590226"/>
                </a:cubicBezTo>
                <a:cubicBezTo>
                  <a:pt x="1472171" y="547590"/>
                  <a:pt x="1447800" y="492773"/>
                  <a:pt x="1447800" y="431865"/>
                </a:cubicBezTo>
                <a:cubicBezTo>
                  <a:pt x="1450847" y="307003"/>
                  <a:pt x="1548328" y="209550"/>
                  <a:pt x="1676272" y="209550"/>
                </a:cubicBezTo>
                <a:close/>
                <a:moveTo>
                  <a:pt x="128322" y="122238"/>
                </a:moveTo>
                <a:cubicBezTo>
                  <a:pt x="125280" y="128317"/>
                  <a:pt x="122238" y="137434"/>
                  <a:pt x="122238" y="155669"/>
                </a:cubicBezTo>
                <a:lnTo>
                  <a:pt x="122238" y="723900"/>
                </a:lnTo>
                <a:lnTo>
                  <a:pt x="256628" y="723900"/>
                </a:lnTo>
                <a:cubicBezTo>
                  <a:pt x="1583679" y="723900"/>
                  <a:pt x="2011759" y="723900"/>
                  <a:pt x="2149850" y="723900"/>
                </a:cubicBezTo>
                <a:lnTo>
                  <a:pt x="2154238" y="723900"/>
                </a:lnTo>
                <a:lnTo>
                  <a:pt x="2154238" y="152630"/>
                </a:lnTo>
                <a:cubicBezTo>
                  <a:pt x="2154238" y="134395"/>
                  <a:pt x="2151196" y="128317"/>
                  <a:pt x="2148154" y="122238"/>
                </a:cubicBezTo>
                <a:cubicBezTo>
                  <a:pt x="128322" y="122238"/>
                  <a:pt x="128322" y="122238"/>
                  <a:pt x="128322" y="122238"/>
                </a:cubicBezTo>
                <a:close/>
                <a:moveTo>
                  <a:pt x="106520" y="0"/>
                </a:moveTo>
                <a:cubicBezTo>
                  <a:pt x="2169956" y="0"/>
                  <a:pt x="2169956" y="0"/>
                  <a:pt x="2169956" y="0"/>
                </a:cubicBezTo>
                <a:cubicBezTo>
                  <a:pt x="2179086" y="0"/>
                  <a:pt x="2188216" y="3039"/>
                  <a:pt x="2197346" y="6078"/>
                </a:cubicBezTo>
                <a:cubicBezTo>
                  <a:pt x="2276475" y="48624"/>
                  <a:pt x="2276475" y="127637"/>
                  <a:pt x="2276475" y="151949"/>
                </a:cubicBezTo>
                <a:lnTo>
                  <a:pt x="2276475" y="784225"/>
                </a:lnTo>
                <a:lnTo>
                  <a:pt x="2276475" y="1127458"/>
                </a:lnTo>
                <a:cubicBezTo>
                  <a:pt x="2276475" y="1446550"/>
                  <a:pt x="2276475" y="1446550"/>
                  <a:pt x="2276475" y="1446550"/>
                </a:cubicBezTo>
                <a:lnTo>
                  <a:pt x="2276475" y="1458913"/>
                </a:lnTo>
                <a:lnTo>
                  <a:pt x="2276475" y="1573943"/>
                </a:lnTo>
                <a:cubicBezTo>
                  <a:pt x="2276475" y="1832499"/>
                  <a:pt x="2276475" y="1832499"/>
                  <a:pt x="2276475" y="1832499"/>
                </a:cubicBezTo>
                <a:lnTo>
                  <a:pt x="2276475" y="2133600"/>
                </a:lnTo>
                <a:lnTo>
                  <a:pt x="2276475" y="2808288"/>
                </a:lnTo>
                <a:lnTo>
                  <a:pt x="2276475" y="3184841"/>
                </a:lnTo>
                <a:cubicBezTo>
                  <a:pt x="2276475" y="3251698"/>
                  <a:pt x="2249084" y="3300321"/>
                  <a:pt x="2197346" y="3327672"/>
                </a:cubicBezTo>
                <a:cubicBezTo>
                  <a:pt x="2188216" y="3330711"/>
                  <a:pt x="2179086" y="3333750"/>
                  <a:pt x="2169956" y="3333750"/>
                </a:cubicBezTo>
                <a:cubicBezTo>
                  <a:pt x="106520" y="3333750"/>
                  <a:pt x="106520" y="3333750"/>
                  <a:pt x="106520" y="3333750"/>
                </a:cubicBezTo>
                <a:cubicBezTo>
                  <a:pt x="97390" y="3333750"/>
                  <a:pt x="88259" y="3330711"/>
                  <a:pt x="79129" y="3327672"/>
                </a:cubicBezTo>
                <a:cubicBezTo>
                  <a:pt x="27391" y="3300321"/>
                  <a:pt x="0" y="3251698"/>
                  <a:pt x="0" y="3184841"/>
                </a:cubicBezTo>
                <a:lnTo>
                  <a:pt x="0" y="2808288"/>
                </a:lnTo>
                <a:lnTo>
                  <a:pt x="0" y="2574008"/>
                </a:lnTo>
                <a:cubicBezTo>
                  <a:pt x="0" y="2373436"/>
                  <a:pt x="0" y="2373436"/>
                  <a:pt x="0" y="2373436"/>
                </a:cubicBezTo>
                <a:cubicBezTo>
                  <a:pt x="0" y="2272390"/>
                  <a:pt x="0" y="2196606"/>
                  <a:pt x="0" y="2139768"/>
                </a:cubicBezTo>
                <a:lnTo>
                  <a:pt x="0" y="2133600"/>
                </a:lnTo>
                <a:lnTo>
                  <a:pt x="0" y="2067930"/>
                </a:lnTo>
                <a:cubicBezTo>
                  <a:pt x="0" y="1969253"/>
                  <a:pt x="0" y="1969253"/>
                  <a:pt x="0" y="1969253"/>
                </a:cubicBezTo>
                <a:lnTo>
                  <a:pt x="0" y="1458913"/>
                </a:lnTo>
                <a:lnTo>
                  <a:pt x="0" y="784225"/>
                </a:lnTo>
                <a:lnTo>
                  <a:pt x="0" y="154988"/>
                </a:lnTo>
                <a:cubicBezTo>
                  <a:pt x="0" y="127637"/>
                  <a:pt x="0" y="48624"/>
                  <a:pt x="79129" y="6078"/>
                </a:cubicBezTo>
                <a:cubicBezTo>
                  <a:pt x="88259" y="3039"/>
                  <a:pt x="97390" y="0"/>
                  <a:pt x="1065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568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/>
          <a:lstStyle/>
          <a:p>
            <a:r>
              <a:rPr lang="en-US" dirty="0"/>
              <a:t>Licensing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Scenario</a:t>
            </a:r>
          </a:p>
        </p:txBody>
      </p:sp>
      <p:cxnSp>
        <p:nvCxnSpPr>
          <p:cNvPr id="195" name="Connector: Elbow 194"/>
          <p:cNvCxnSpPr>
            <a:cxnSpLocks/>
            <a:stCxn id="230" idx="2"/>
            <a:endCxn id="232" idx="1"/>
          </p:cNvCxnSpPr>
          <p:nvPr/>
        </p:nvCxnSpPr>
        <p:spPr>
          <a:xfrm rot="16200000" flipH="1">
            <a:off x="4396287" y="2945614"/>
            <a:ext cx="820134" cy="943324"/>
          </a:xfrm>
          <a:prstGeom prst="bentConnector2">
            <a:avLst/>
          </a:prstGeom>
          <a:ln w="28575">
            <a:solidFill>
              <a:schemeClr val="accent3"/>
            </a:solidFill>
            <a:prstDash val="sys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/>
          <p:cNvCxnSpPr>
            <a:cxnSpLocks/>
            <a:stCxn id="231" idx="2"/>
            <a:endCxn id="232" idx="3"/>
          </p:cNvCxnSpPr>
          <p:nvPr/>
        </p:nvCxnSpPr>
        <p:spPr>
          <a:xfrm rot="5400000">
            <a:off x="6682762" y="2661012"/>
            <a:ext cx="1397554" cy="935109"/>
          </a:xfrm>
          <a:prstGeom prst="bentConnector2">
            <a:avLst/>
          </a:prstGeom>
          <a:ln w="28575">
            <a:solidFill>
              <a:schemeClr val="accent2"/>
            </a:solidFill>
            <a:prstDash val="sys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 flipH="1">
            <a:off x="5363195" y="4365202"/>
            <a:ext cx="1441099" cy="112175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52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9707638" y="1550777"/>
            <a:ext cx="739450" cy="739449"/>
            <a:chOff x="637392" y="2451168"/>
            <a:chExt cx="623370" cy="623368"/>
          </a:xfrm>
        </p:grpSpPr>
        <p:sp>
          <p:nvSpPr>
            <p:cNvPr id="3" name="Oval 2"/>
            <p:cNvSpPr/>
            <p:nvPr/>
          </p:nvSpPr>
          <p:spPr bwMode="auto">
            <a:xfrm>
              <a:off x="637392" y="2451168"/>
              <a:ext cx="623370" cy="6233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52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pic>
          <p:nvPicPr>
            <p:cNvPr id="460" name="Graphic 459" descr="User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6582" y="2516225"/>
              <a:ext cx="484990" cy="493252"/>
            </a:xfrm>
            <a:prstGeom prst="rect">
              <a:avLst/>
            </a:prstGeom>
          </p:spPr>
        </p:pic>
      </p:grpSp>
      <p:sp>
        <p:nvSpPr>
          <p:cNvPr id="330" name="Rectangle 329"/>
          <p:cNvSpPr/>
          <p:nvPr/>
        </p:nvSpPr>
        <p:spPr bwMode="auto">
          <a:xfrm flipH="1">
            <a:off x="8508620" y="2415267"/>
            <a:ext cx="3137487" cy="193439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 defTabSz="932293" fontAlgn="base">
              <a:spcBef>
                <a:spcPct val="0"/>
              </a:spcBef>
            </a:pPr>
            <a:r>
              <a:rPr lang="en-US" sz="274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HR</a:t>
            </a:r>
            <a:endParaRPr lang="en-US" sz="1372" dirty="0">
              <a:latin typeface="Segoe UI Semilight"/>
              <a:cs typeface="Segoe UI" panose="020B0502040204020203" pitchFamily="34" charset="0"/>
            </a:endParaRPr>
          </a:p>
          <a:p>
            <a:pPr algn="ctr" defTabSz="932293" fontAlgn="base">
              <a:spcBef>
                <a:spcPct val="0"/>
              </a:spcBef>
              <a:spcAft>
                <a:spcPts val="588"/>
              </a:spcAft>
            </a:pPr>
            <a:r>
              <a:rPr lang="en-US" sz="1372" dirty="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Extend read access to BI content throughout the organization</a:t>
            </a:r>
          </a:p>
        </p:txBody>
      </p:sp>
      <p:sp>
        <p:nvSpPr>
          <p:cNvPr id="332" name="Rectangle 331"/>
          <p:cNvSpPr/>
          <p:nvPr/>
        </p:nvSpPr>
        <p:spPr bwMode="auto">
          <a:xfrm flipH="1">
            <a:off x="418992" y="2415267"/>
            <a:ext cx="3137487" cy="193439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 defTabSz="932293" fontAlgn="base">
              <a:spcBef>
                <a:spcPct val="0"/>
              </a:spcBef>
            </a:pPr>
            <a:r>
              <a:rPr lang="en-US" sz="274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Finance</a:t>
            </a:r>
          </a:p>
          <a:p>
            <a:pPr algn="ctr" defTabSz="932293" fontAlgn="base">
              <a:spcBef>
                <a:spcPct val="0"/>
              </a:spcBef>
              <a:spcAft>
                <a:spcPts val="588"/>
              </a:spcAft>
            </a:pPr>
            <a:r>
              <a:rPr lang="en-US" sz="1372" dirty="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Analyze several large datasets requiring unthrottled and isolated capacity</a:t>
            </a:r>
          </a:p>
        </p:txBody>
      </p:sp>
      <p:sp>
        <p:nvSpPr>
          <p:cNvPr id="192" name="Rectangle 191"/>
          <p:cNvSpPr/>
          <p:nvPr/>
        </p:nvSpPr>
        <p:spPr bwMode="auto">
          <a:xfrm flipH="1">
            <a:off x="6529458" y="1659734"/>
            <a:ext cx="2771839" cy="3585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961">
                <a:solidFill>
                  <a:srgbClr val="353535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500 Pro (standalone)</a:t>
            </a:r>
          </a:p>
        </p:txBody>
      </p:sp>
      <p:sp>
        <p:nvSpPr>
          <p:cNvPr id="193" name="Rectangle 192"/>
          <p:cNvSpPr/>
          <p:nvPr/>
        </p:nvSpPr>
        <p:spPr bwMode="auto">
          <a:xfrm flipH="1">
            <a:off x="3380195" y="1659734"/>
            <a:ext cx="1912265" cy="3585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961">
                <a:solidFill>
                  <a:srgbClr val="353535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5,000 Pro (via E5)</a:t>
            </a:r>
          </a:p>
        </p:txBody>
      </p:sp>
      <p:cxnSp>
        <p:nvCxnSpPr>
          <p:cNvPr id="233" name="Connector: Elbow 25"/>
          <p:cNvCxnSpPr>
            <a:cxnSpLocks/>
          </p:cNvCxnSpPr>
          <p:nvPr/>
        </p:nvCxnSpPr>
        <p:spPr>
          <a:xfrm flipH="1">
            <a:off x="7978299" y="2429788"/>
            <a:ext cx="0" cy="206177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 flipH="1">
            <a:off x="8453311" y="4235050"/>
            <a:ext cx="2586964" cy="6336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192">
              <a:defRPr/>
            </a:pPr>
            <a:r>
              <a:rPr lang="en-US" sz="1372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Report Server extends hybrid capabilities, including </a:t>
            </a:r>
            <a:br>
              <a:rPr lang="en-US" sz="1372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372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 report publishing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5488860" y="4654604"/>
            <a:ext cx="1214281" cy="774033"/>
            <a:chOff x="4219279" y="3312422"/>
            <a:chExt cx="711663" cy="453644"/>
          </a:xfrm>
        </p:grpSpPr>
        <p:grpSp>
          <p:nvGrpSpPr>
            <p:cNvPr id="157" name="Group 156"/>
            <p:cNvGrpSpPr/>
            <p:nvPr/>
          </p:nvGrpSpPr>
          <p:grpSpPr>
            <a:xfrm>
              <a:off x="4219279" y="3312422"/>
              <a:ext cx="202334" cy="202009"/>
              <a:chOff x="2144062" y="4945870"/>
              <a:chExt cx="466744" cy="466744"/>
            </a:xfrm>
          </p:grpSpPr>
          <p:sp>
            <p:nvSpPr>
              <p:cNvPr id="183" name="Oval 182"/>
              <p:cNvSpPr/>
              <p:nvPr/>
            </p:nvSpPr>
            <p:spPr bwMode="auto">
              <a:xfrm>
                <a:off x="2144062" y="4945870"/>
                <a:ext cx="466744" cy="4667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84" name="Freeform 523"/>
              <p:cNvSpPr>
                <a:spLocks noEditPoints="1"/>
              </p:cNvSpPr>
              <p:nvPr/>
            </p:nvSpPr>
            <p:spPr bwMode="auto">
              <a:xfrm>
                <a:off x="2229754" y="5021912"/>
                <a:ext cx="198616" cy="226308"/>
              </a:xfrm>
              <a:custGeom>
                <a:avLst/>
                <a:gdLst>
                  <a:gd name="T0" fmla="*/ 0 w 88"/>
                  <a:gd name="T1" fmla="*/ 100 h 100"/>
                  <a:gd name="T2" fmla="*/ 8 w 88"/>
                  <a:gd name="T3" fmla="*/ 100 h 100"/>
                  <a:gd name="T4" fmla="*/ 44 w 88"/>
                  <a:gd name="T5" fmla="*/ 64 h 100"/>
                  <a:gd name="T6" fmla="*/ 80 w 88"/>
                  <a:gd name="T7" fmla="*/ 100 h 100"/>
                  <a:gd name="T8" fmla="*/ 88 w 88"/>
                  <a:gd name="T9" fmla="*/ 100 h 100"/>
                  <a:gd name="T10" fmla="*/ 61 w 88"/>
                  <a:gd name="T11" fmla="*/ 59 h 100"/>
                  <a:gd name="T12" fmla="*/ 76 w 88"/>
                  <a:gd name="T13" fmla="*/ 32 h 100"/>
                  <a:gd name="T14" fmla="*/ 44 w 88"/>
                  <a:gd name="T15" fmla="*/ 0 h 100"/>
                  <a:gd name="T16" fmla="*/ 12 w 88"/>
                  <a:gd name="T17" fmla="*/ 32 h 100"/>
                  <a:gd name="T18" fmla="*/ 27 w 88"/>
                  <a:gd name="T19" fmla="*/ 59 h 100"/>
                  <a:gd name="T20" fmla="*/ 0 w 88"/>
                  <a:gd name="T21" fmla="*/ 100 h 100"/>
                  <a:gd name="T22" fmla="*/ 20 w 88"/>
                  <a:gd name="T23" fmla="*/ 32 h 100"/>
                  <a:gd name="T24" fmla="*/ 44 w 88"/>
                  <a:gd name="T25" fmla="*/ 8 h 100"/>
                  <a:gd name="T26" fmla="*/ 68 w 88"/>
                  <a:gd name="T27" fmla="*/ 32 h 100"/>
                  <a:gd name="T28" fmla="*/ 44 w 88"/>
                  <a:gd name="T29" fmla="*/ 56 h 100"/>
                  <a:gd name="T30" fmla="*/ 20 w 88"/>
                  <a:gd name="T31" fmla="*/ 3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00">
                    <a:moveTo>
                      <a:pt x="0" y="100"/>
                    </a:moveTo>
                    <a:cubicBezTo>
                      <a:pt x="8" y="100"/>
                      <a:pt x="8" y="100"/>
                      <a:pt x="8" y="100"/>
                    </a:cubicBezTo>
                    <a:cubicBezTo>
                      <a:pt x="8" y="80"/>
                      <a:pt x="24" y="64"/>
                      <a:pt x="44" y="64"/>
                    </a:cubicBezTo>
                    <a:cubicBezTo>
                      <a:pt x="64" y="64"/>
                      <a:pt x="80" y="80"/>
                      <a:pt x="80" y="10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8" y="82"/>
                      <a:pt x="77" y="66"/>
                      <a:pt x="61" y="59"/>
                    </a:cubicBezTo>
                    <a:cubicBezTo>
                      <a:pt x="70" y="54"/>
                      <a:pt x="76" y="44"/>
                      <a:pt x="76" y="32"/>
                    </a:cubicBezTo>
                    <a:cubicBezTo>
                      <a:pt x="76" y="14"/>
                      <a:pt x="62" y="0"/>
                      <a:pt x="44" y="0"/>
                    </a:cubicBezTo>
                    <a:cubicBezTo>
                      <a:pt x="26" y="0"/>
                      <a:pt x="12" y="14"/>
                      <a:pt x="12" y="32"/>
                    </a:cubicBezTo>
                    <a:cubicBezTo>
                      <a:pt x="12" y="44"/>
                      <a:pt x="18" y="54"/>
                      <a:pt x="27" y="59"/>
                    </a:cubicBezTo>
                    <a:cubicBezTo>
                      <a:pt x="11" y="66"/>
                      <a:pt x="0" y="82"/>
                      <a:pt x="0" y="100"/>
                    </a:cubicBezTo>
                    <a:close/>
                    <a:moveTo>
                      <a:pt x="20" y="32"/>
                    </a:moveTo>
                    <a:cubicBezTo>
                      <a:pt x="20" y="19"/>
                      <a:pt x="31" y="8"/>
                      <a:pt x="44" y="8"/>
                    </a:cubicBezTo>
                    <a:cubicBezTo>
                      <a:pt x="57" y="8"/>
                      <a:pt x="68" y="19"/>
                      <a:pt x="68" y="32"/>
                    </a:cubicBezTo>
                    <a:cubicBezTo>
                      <a:pt x="68" y="45"/>
                      <a:pt x="57" y="56"/>
                      <a:pt x="44" y="56"/>
                    </a:cubicBezTo>
                    <a:cubicBezTo>
                      <a:pt x="31" y="56"/>
                      <a:pt x="20" y="45"/>
                      <a:pt x="2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2377434" y="5195093"/>
                <a:ext cx="122169" cy="87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194" name="Graphic 193" descr="Open Book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35566" y="5154728"/>
                <a:ext cx="199718" cy="199718"/>
              </a:xfrm>
              <a:prstGeom prst="rect">
                <a:avLst/>
              </a:prstGeom>
            </p:spPr>
          </p:pic>
        </p:grpSp>
        <p:grpSp>
          <p:nvGrpSpPr>
            <p:cNvPr id="158" name="Group 157"/>
            <p:cNvGrpSpPr/>
            <p:nvPr/>
          </p:nvGrpSpPr>
          <p:grpSpPr>
            <a:xfrm>
              <a:off x="4728608" y="3312422"/>
              <a:ext cx="202334" cy="202009"/>
              <a:chOff x="2144062" y="4945870"/>
              <a:chExt cx="466744" cy="466744"/>
            </a:xfrm>
          </p:grpSpPr>
          <p:sp>
            <p:nvSpPr>
              <p:cNvPr id="179" name="Oval 178"/>
              <p:cNvSpPr/>
              <p:nvPr/>
            </p:nvSpPr>
            <p:spPr bwMode="auto">
              <a:xfrm>
                <a:off x="2144062" y="4945870"/>
                <a:ext cx="466744" cy="4667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80" name="Freeform 523"/>
              <p:cNvSpPr>
                <a:spLocks noEditPoints="1"/>
              </p:cNvSpPr>
              <p:nvPr/>
            </p:nvSpPr>
            <p:spPr bwMode="auto">
              <a:xfrm>
                <a:off x="2229754" y="5021912"/>
                <a:ext cx="198616" cy="226308"/>
              </a:xfrm>
              <a:custGeom>
                <a:avLst/>
                <a:gdLst>
                  <a:gd name="T0" fmla="*/ 0 w 88"/>
                  <a:gd name="T1" fmla="*/ 100 h 100"/>
                  <a:gd name="T2" fmla="*/ 8 w 88"/>
                  <a:gd name="T3" fmla="*/ 100 h 100"/>
                  <a:gd name="T4" fmla="*/ 44 w 88"/>
                  <a:gd name="T5" fmla="*/ 64 h 100"/>
                  <a:gd name="T6" fmla="*/ 80 w 88"/>
                  <a:gd name="T7" fmla="*/ 100 h 100"/>
                  <a:gd name="T8" fmla="*/ 88 w 88"/>
                  <a:gd name="T9" fmla="*/ 100 h 100"/>
                  <a:gd name="T10" fmla="*/ 61 w 88"/>
                  <a:gd name="T11" fmla="*/ 59 h 100"/>
                  <a:gd name="T12" fmla="*/ 76 w 88"/>
                  <a:gd name="T13" fmla="*/ 32 h 100"/>
                  <a:gd name="T14" fmla="*/ 44 w 88"/>
                  <a:gd name="T15" fmla="*/ 0 h 100"/>
                  <a:gd name="T16" fmla="*/ 12 w 88"/>
                  <a:gd name="T17" fmla="*/ 32 h 100"/>
                  <a:gd name="T18" fmla="*/ 27 w 88"/>
                  <a:gd name="T19" fmla="*/ 59 h 100"/>
                  <a:gd name="T20" fmla="*/ 0 w 88"/>
                  <a:gd name="T21" fmla="*/ 100 h 100"/>
                  <a:gd name="T22" fmla="*/ 20 w 88"/>
                  <a:gd name="T23" fmla="*/ 32 h 100"/>
                  <a:gd name="T24" fmla="*/ 44 w 88"/>
                  <a:gd name="T25" fmla="*/ 8 h 100"/>
                  <a:gd name="T26" fmla="*/ 68 w 88"/>
                  <a:gd name="T27" fmla="*/ 32 h 100"/>
                  <a:gd name="T28" fmla="*/ 44 w 88"/>
                  <a:gd name="T29" fmla="*/ 56 h 100"/>
                  <a:gd name="T30" fmla="*/ 20 w 88"/>
                  <a:gd name="T31" fmla="*/ 3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00">
                    <a:moveTo>
                      <a:pt x="0" y="100"/>
                    </a:moveTo>
                    <a:cubicBezTo>
                      <a:pt x="8" y="100"/>
                      <a:pt x="8" y="100"/>
                      <a:pt x="8" y="100"/>
                    </a:cubicBezTo>
                    <a:cubicBezTo>
                      <a:pt x="8" y="80"/>
                      <a:pt x="24" y="64"/>
                      <a:pt x="44" y="64"/>
                    </a:cubicBezTo>
                    <a:cubicBezTo>
                      <a:pt x="64" y="64"/>
                      <a:pt x="80" y="80"/>
                      <a:pt x="80" y="10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8" y="82"/>
                      <a:pt x="77" y="66"/>
                      <a:pt x="61" y="59"/>
                    </a:cubicBezTo>
                    <a:cubicBezTo>
                      <a:pt x="70" y="54"/>
                      <a:pt x="76" y="44"/>
                      <a:pt x="76" y="32"/>
                    </a:cubicBezTo>
                    <a:cubicBezTo>
                      <a:pt x="76" y="14"/>
                      <a:pt x="62" y="0"/>
                      <a:pt x="44" y="0"/>
                    </a:cubicBezTo>
                    <a:cubicBezTo>
                      <a:pt x="26" y="0"/>
                      <a:pt x="12" y="14"/>
                      <a:pt x="12" y="32"/>
                    </a:cubicBezTo>
                    <a:cubicBezTo>
                      <a:pt x="12" y="44"/>
                      <a:pt x="18" y="54"/>
                      <a:pt x="27" y="59"/>
                    </a:cubicBezTo>
                    <a:cubicBezTo>
                      <a:pt x="11" y="66"/>
                      <a:pt x="0" y="82"/>
                      <a:pt x="0" y="100"/>
                    </a:cubicBezTo>
                    <a:close/>
                    <a:moveTo>
                      <a:pt x="20" y="32"/>
                    </a:moveTo>
                    <a:cubicBezTo>
                      <a:pt x="20" y="19"/>
                      <a:pt x="31" y="8"/>
                      <a:pt x="44" y="8"/>
                    </a:cubicBezTo>
                    <a:cubicBezTo>
                      <a:pt x="57" y="8"/>
                      <a:pt x="68" y="19"/>
                      <a:pt x="68" y="32"/>
                    </a:cubicBezTo>
                    <a:cubicBezTo>
                      <a:pt x="68" y="45"/>
                      <a:pt x="57" y="56"/>
                      <a:pt x="44" y="56"/>
                    </a:cubicBezTo>
                    <a:cubicBezTo>
                      <a:pt x="31" y="56"/>
                      <a:pt x="20" y="45"/>
                      <a:pt x="2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2377434" y="5195093"/>
                <a:ext cx="122169" cy="87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182" name="Graphic 181" descr="Open Book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35566" y="5154728"/>
                <a:ext cx="199718" cy="199718"/>
              </a:xfrm>
              <a:prstGeom prst="rect">
                <a:avLst/>
              </a:prstGeom>
            </p:spPr>
          </p:pic>
        </p:grpSp>
        <p:grpSp>
          <p:nvGrpSpPr>
            <p:cNvPr id="159" name="Group 158"/>
            <p:cNvGrpSpPr/>
            <p:nvPr/>
          </p:nvGrpSpPr>
          <p:grpSpPr>
            <a:xfrm>
              <a:off x="4473944" y="3314898"/>
              <a:ext cx="202334" cy="202009"/>
              <a:chOff x="2144062" y="4945870"/>
              <a:chExt cx="466744" cy="466744"/>
            </a:xfrm>
          </p:grpSpPr>
          <p:sp>
            <p:nvSpPr>
              <p:cNvPr id="175" name="Oval 174"/>
              <p:cNvSpPr/>
              <p:nvPr/>
            </p:nvSpPr>
            <p:spPr bwMode="auto">
              <a:xfrm>
                <a:off x="2144062" y="4945870"/>
                <a:ext cx="466744" cy="4667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76" name="Freeform 523"/>
              <p:cNvSpPr>
                <a:spLocks noEditPoints="1"/>
              </p:cNvSpPr>
              <p:nvPr/>
            </p:nvSpPr>
            <p:spPr bwMode="auto">
              <a:xfrm>
                <a:off x="2229754" y="5021912"/>
                <a:ext cx="198616" cy="226308"/>
              </a:xfrm>
              <a:custGeom>
                <a:avLst/>
                <a:gdLst>
                  <a:gd name="T0" fmla="*/ 0 w 88"/>
                  <a:gd name="T1" fmla="*/ 100 h 100"/>
                  <a:gd name="T2" fmla="*/ 8 w 88"/>
                  <a:gd name="T3" fmla="*/ 100 h 100"/>
                  <a:gd name="T4" fmla="*/ 44 w 88"/>
                  <a:gd name="T5" fmla="*/ 64 h 100"/>
                  <a:gd name="T6" fmla="*/ 80 w 88"/>
                  <a:gd name="T7" fmla="*/ 100 h 100"/>
                  <a:gd name="T8" fmla="*/ 88 w 88"/>
                  <a:gd name="T9" fmla="*/ 100 h 100"/>
                  <a:gd name="T10" fmla="*/ 61 w 88"/>
                  <a:gd name="T11" fmla="*/ 59 h 100"/>
                  <a:gd name="T12" fmla="*/ 76 w 88"/>
                  <a:gd name="T13" fmla="*/ 32 h 100"/>
                  <a:gd name="T14" fmla="*/ 44 w 88"/>
                  <a:gd name="T15" fmla="*/ 0 h 100"/>
                  <a:gd name="T16" fmla="*/ 12 w 88"/>
                  <a:gd name="T17" fmla="*/ 32 h 100"/>
                  <a:gd name="T18" fmla="*/ 27 w 88"/>
                  <a:gd name="T19" fmla="*/ 59 h 100"/>
                  <a:gd name="T20" fmla="*/ 0 w 88"/>
                  <a:gd name="T21" fmla="*/ 100 h 100"/>
                  <a:gd name="T22" fmla="*/ 20 w 88"/>
                  <a:gd name="T23" fmla="*/ 32 h 100"/>
                  <a:gd name="T24" fmla="*/ 44 w 88"/>
                  <a:gd name="T25" fmla="*/ 8 h 100"/>
                  <a:gd name="T26" fmla="*/ 68 w 88"/>
                  <a:gd name="T27" fmla="*/ 32 h 100"/>
                  <a:gd name="T28" fmla="*/ 44 w 88"/>
                  <a:gd name="T29" fmla="*/ 56 h 100"/>
                  <a:gd name="T30" fmla="*/ 20 w 88"/>
                  <a:gd name="T31" fmla="*/ 3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00">
                    <a:moveTo>
                      <a:pt x="0" y="100"/>
                    </a:moveTo>
                    <a:cubicBezTo>
                      <a:pt x="8" y="100"/>
                      <a:pt x="8" y="100"/>
                      <a:pt x="8" y="100"/>
                    </a:cubicBezTo>
                    <a:cubicBezTo>
                      <a:pt x="8" y="80"/>
                      <a:pt x="24" y="64"/>
                      <a:pt x="44" y="64"/>
                    </a:cubicBezTo>
                    <a:cubicBezTo>
                      <a:pt x="64" y="64"/>
                      <a:pt x="80" y="80"/>
                      <a:pt x="80" y="10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8" y="82"/>
                      <a:pt x="77" y="66"/>
                      <a:pt x="61" y="59"/>
                    </a:cubicBezTo>
                    <a:cubicBezTo>
                      <a:pt x="70" y="54"/>
                      <a:pt x="76" y="44"/>
                      <a:pt x="76" y="32"/>
                    </a:cubicBezTo>
                    <a:cubicBezTo>
                      <a:pt x="76" y="14"/>
                      <a:pt x="62" y="0"/>
                      <a:pt x="44" y="0"/>
                    </a:cubicBezTo>
                    <a:cubicBezTo>
                      <a:pt x="26" y="0"/>
                      <a:pt x="12" y="14"/>
                      <a:pt x="12" y="32"/>
                    </a:cubicBezTo>
                    <a:cubicBezTo>
                      <a:pt x="12" y="44"/>
                      <a:pt x="18" y="54"/>
                      <a:pt x="27" y="59"/>
                    </a:cubicBezTo>
                    <a:cubicBezTo>
                      <a:pt x="11" y="66"/>
                      <a:pt x="0" y="82"/>
                      <a:pt x="0" y="100"/>
                    </a:cubicBezTo>
                    <a:close/>
                    <a:moveTo>
                      <a:pt x="20" y="32"/>
                    </a:moveTo>
                    <a:cubicBezTo>
                      <a:pt x="20" y="19"/>
                      <a:pt x="31" y="8"/>
                      <a:pt x="44" y="8"/>
                    </a:cubicBezTo>
                    <a:cubicBezTo>
                      <a:pt x="57" y="8"/>
                      <a:pt x="68" y="19"/>
                      <a:pt x="68" y="32"/>
                    </a:cubicBezTo>
                    <a:cubicBezTo>
                      <a:pt x="68" y="45"/>
                      <a:pt x="57" y="56"/>
                      <a:pt x="44" y="56"/>
                    </a:cubicBezTo>
                    <a:cubicBezTo>
                      <a:pt x="31" y="56"/>
                      <a:pt x="20" y="45"/>
                      <a:pt x="2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2377434" y="5195093"/>
                <a:ext cx="122169" cy="87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178" name="Graphic 177" descr="Open Book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35566" y="5154728"/>
                <a:ext cx="199718" cy="199718"/>
              </a:xfrm>
              <a:prstGeom prst="rect">
                <a:avLst/>
              </a:prstGeom>
            </p:spPr>
          </p:pic>
        </p:grpSp>
        <p:grpSp>
          <p:nvGrpSpPr>
            <p:cNvPr id="160" name="Group 159"/>
            <p:cNvGrpSpPr/>
            <p:nvPr/>
          </p:nvGrpSpPr>
          <p:grpSpPr>
            <a:xfrm>
              <a:off x="4219279" y="3561580"/>
              <a:ext cx="202334" cy="202009"/>
              <a:chOff x="2144062" y="4945870"/>
              <a:chExt cx="466744" cy="466744"/>
            </a:xfrm>
          </p:grpSpPr>
          <p:sp>
            <p:nvSpPr>
              <p:cNvPr id="171" name="Oval 170"/>
              <p:cNvSpPr/>
              <p:nvPr/>
            </p:nvSpPr>
            <p:spPr bwMode="auto">
              <a:xfrm>
                <a:off x="2144062" y="4945870"/>
                <a:ext cx="466744" cy="4667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72" name="Freeform 523"/>
              <p:cNvSpPr>
                <a:spLocks noEditPoints="1"/>
              </p:cNvSpPr>
              <p:nvPr/>
            </p:nvSpPr>
            <p:spPr bwMode="auto">
              <a:xfrm>
                <a:off x="2229754" y="5021912"/>
                <a:ext cx="198616" cy="226308"/>
              </a:xfrm>
              <a:custGeom>
                <a:avLst/>
                <a:gdLst>
                  <a:gd name="T0" fmla="*/ 0 w 88"/>
                  <a:gd name="T1" fmla="*/ 100 h 100"/>
                  <a:gd name="T2" fmla="*/ 8 w 88"/>
                  <a:gd name="T3" fmla="*/ 100 h 100"/>
                  <a:gd name="T4" fmla="*/ 44 w 88"/>
                  <a:gd name="T5" fmla="*/ 64 h 100"/>
                  <a:gd name="T6" fmla="*/ 80 w 88"/>
                  <a:gd name="T7" fmla="*/ 100 h 100"/>
                  <a:gd name="T8" fmla="*/ 88 w 88"/>
                  <a:gd name="T9" fmla="*/ 100 h 100"/>
                  <a:gd name="T10" fmla="*/ 61 w 88"/>
                  <a:gd name="T11" fmla="*/ 59 h 100"/>
                  <a:gd name="T12" fmla="*/ 76 w 88"/>
                  <a:gd name="T13" fmla="*/ 32 h 100"/>
                  <a:gd name="T14" fmla="*/ 44 w 88"/>
                  <a:gd name="T15" fmla="*/ 0 h 100"/>
                  <a:gd name="T16" fmla="*/ 12 w 88"/>
                  <a:gd name="T17" fmla="*/ 32 h 100"/>
                  <a:gd name="T18" fmla="*/ 27 w 88"/>
                  <a:gd name="T19" fmla="*/ 59 h 100"/>
                  <a:gd name="T20" fmla="*/ 0 w 88"/>
                  <a:gd name="T21" fmla="*/ 100 h 100"/>
                  <a:gd name="T22" fmla="*/ 20 w 88"/>
                  <a:gd name="T23" fmla="*/ 32 h 100"/>
                  <a:gd name="T24" fmla="*/ 44 w 88"/>
                  <a:gd name="T25" fmla="*/ 8 h 100"/>
                  <a:gd name="T26" fmla="*/ 68 w 88"/>
                  <a:gd name="T27" fmla="*/ 32 h 100"/>
                  <a:gd name="T28" fmla="*/ 44 w 88"/>
                  <a:gd name="T29" fmla="*/ 56 h 100"/>
                  <a:gd name="T30" fmla="*/ 20 w 88"/>
                  <a:gd name="T31" fmla="*/ 3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00">
                    <a:moveTo>
                      <a:pt x="0" y="100"/>
                    </a:moveTo>
                    <a:cubicBezTo>
                      <a:pt x="8" y="100"/>
                      <a:pt x="8" y="100"/>
                      <a:pt x="8" y="100"/>
                    </a:cubicBezTo>
                    <a:cubicBezTo>
                      <a:pt x="8" y="80"/>
                      <a:pt x="24" y="64"/>
                      <a:pt x="44" y="64"/>
                    </a:cubicBezTo>
                    <a:cubicBezTo>
                      <a:pt x="64" y="64"/>
                      <a:pt x="80" y="80"/>
                      <a:pt x="80" y="10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8" y="82"/>
                      <a:pt x="77" y="66"/>
                      <a:pt x="61" y="59"/>
                    </a:cubicBezTo>
                    <a:cubicBezTo>
                      <a:pt x="70" y="54"/>
                      <a:pt x="76" y="44"/>
                      <a:pt x="76" y="32"/>
                    </a:cubicBezTo>
                    <a:cubicBezTo>
                      <a:pt x="76" y="14"/>
                      <a:pt x="62" y="0"/>
                      <a:pt x="44" y="0"/>
                    </a:cubicBezTo>
                    <a:cubicBezTo>
                      <a:pt x="26" y="0"/>
                      <a:pt x="12" y="14"/>
                      <a:pt x="12" y="32"/>
                    </a:cubicBezTo>
                    <a:cubicBezTo>
                      <a:pt x="12" y="44"/>
                      <a:pt x="18" y="54"/>
                      <a:pt x="27" y="59"/>
                    </a:cubicBezTo>
                    <a:cubicBezTo>
                      <a:pt x="11" y="66"/>
                      <a:pt x="0" y="82"/>
                      <a:pt x="0" y="100"/>
                    </a:cubicBezTo>
                    <a:close/>
                    <a:moveTo>
                      <a:pt x="20" y="32"/>
                    </a:moveTo>
                    <a:cubicBezTo>
                      <a:pt x="20" y="19"/>
                      <a:pt x="31" y="8"/>
                      <a:pt x="44" y="8"/>
                    </a:cubicBezTo>
                    <a:cubicBezTo>
                      <a:pt x="57" y="8"/>
                      <a:pt x="68" y="19"/>
                      <a:pt x="68" y="32"/>
                    </a:cubicBezTo>
                    <a:cubicBezTo>
                      <a:pt x="68" y="45"/>
                      <a:pt x="57" y="56"/>
                      <a:pt x="44" y="56"/>
                    </a:cubicBezTo>
                    <a:cubicBezTo>
                      <a:pt x="31" y="56"/>
                      <a:pt x="20" y="45"/>
                      <a:pt x="2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2377434" y="5195093"/>
                <a:ext cx="122169" cy="87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174" name="Graphic 173" descr="Open Book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35566" y="5154728"/>
                <a:ext cx="199718" cy="199718"/>
              </a:xfrm>
              <a:prstGeom prst="rect">
                <a:avLst/>
              </a:prstGeom>
            </p:spPr>
          </p:pic>
        </p:grpSp>
        <p:grpSp>
          <p:nvGrpSpPr>
            <p:cNvPr id="161" name="Group 160"/>
            <p:cNvGrpSpPr/>
            <p:nvPr/>
          </p:nvGrpSpPr>
          <p:grpSpPr>
            <a:xfrm>
              <a:off x="4728608" y="3561580"/>
              <a:ext cx="202334" cy="202009"/>
              <a:chOff x="2144062" y="4945870"/>
              <a:chExt cx="466744" cy="466744"/>
            </a:xfrm>
          </p:grpSpPr>
          <p:sp>
            <p:nvSpPr>
              <p:cNvPr id="167" name="Oval 166"/>
              <p:cNvSpPr/>
              <p:nvPr/>
            </p:nvSpPr>
            <p:spPr bwMode="auto">
              <a:xfrm>
                <a:off x="2144062" y="4945870"/>
                <a:ext cx="466744" cy="4667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68" name="Freeform 523"/>
              <p:cNvSpPr>
                <a:spLocks noEditPoints="1"/>
              </p:cNvSpPr>
              <p:nvPr/>
            </p:nvSpPr>
            <p:spPr bwMode="auto">
              <a:xfrm>
                <a:off x="2229754" y="5021912"/>
                <a:ext cx="198616" cy="226308"/>
              </a:xfrm>
              <a:custGeom>
                <a:avLst/>
                <a:gdLst>
                  <a:gd name="T0" fmla="*/ 0 w 88"/>
                  <a:gd name="T1" fmla="*/ 100 h 100"/>
                  <a:gd name="T2" fmla="*/ 8 w 88"/>
                  <a:gd name="T3" fmla="*/ 100 h 100"/>
                  <a:gd name="T4" fmla="*/ 44 w 88"/>
                  <a:gd name="T5" fmla="*/ 64 h 100"/>
                  <a:gd name="T6" fmla="*/ 80 w 88"/>
                  <a:gd name="T7" fmla="*/ 100 h 100"/>
                  <a:gd name="T8" fmla="*/ 88 w 88"/>
                  <a:gd name="T9" fmla="*/ 100 h 100"/>
                  <a:gd name="T10" fmla="*/ 61 w 88"/>
                  <a:gd name="T11" fmla="*/ 59 h 100"/>
                  <a:gd name="T12" fmla="*/ 76 w 88"/>
                  <a:gd name="T13" fmla="*/ 32 h 100"/>
                  <a:gd name="T14" fmla="*/ 44 w 88"/>
                  <a:gd name="T15" fmla="*/ 0 h 100"/>
                  <a:gd name="T16" fmla="*/ 12 w 88"/>
                  <a:gd name="T17" fmla="*/ 32 h 100"/>
                  <a:gd name="T18" fmla="*/ 27 w 88"/>
                  <a:gd name="T19" fmla="*/ 59 h 100"/>
                  <a:gd name="T20" fmla="*/ 0 w 88"/>
                  <a:gd name="T21" fmla="*/ 100 h 100"/>
                  <a:gd name="T22" fmla="*/ 20 w 88"/>
                  <a:gd name="T23" fmla="*/ 32 h 100"/>
                  <a:gd name="T24" fmla="*/ 44 w 88"/>
                  <a:gd name="T25" fmla="*/ 8 h 100"/>
                  <a:gd name="T26" fmla="*/ 68 w 88"/>
                  <a:gd name="T27" fmla="*/ 32 h 100"/>
                  <a:gd name="T28" fmla="*/ 44 w 88"/>
                  <a:gd name="T29" fmla="*/ 56 h 100"/>
                  <a:gd name="T30" fmla="*/ 20 w 88"/>
                  <a:gd name="T31" fmla="*/ 3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00">
                    <a:moveTo>
                      <a:pt x="0" y="100"/>
                    </a:moveTo>
                    <a:cubicBezTo>
                      <a:pt x="8" y="100"/>
                      <a:pt x="8" y="100"/>
                      <a:pt x="8" y="100"/>
                    </a:cubicBezTo>
                    <a:cubicBezTo>
                      <a:pt x="8" y="80"/>
                      <a:pt x="24" y="64"/>
                      <a:pt x="44" y="64"/>
                    </a:cubicBezTo>
                    <a:cubicBezTo>
                      <a:pt x="64" y="64"/>
                      <a:pt x="80" y="80"/>
                      <a:pt x="80" y="10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8" y="82"/>
                      <a:pt x="77" y="66"/>
                      <a:pt x="61" y="59"/>
                    </a:cubicBezTo>
                    <a:cubicBezTo>
                      <a:pt x="70" y="54"/>
                      <a:pt x="76" y="44"/>
                      <a:pt x="76" y="32"/>
                    </a:cubicBezTo>
                    <a:cubicBezTo>
                      <a:pt x="76" y="14"/>
                      <a:pt x="62" y="0"/>
                      <a:pt x="44" y="0"/>
                    </a:cubicBezTo>
                    <a:cubicBezTo>
                      <a:pt x="26" y="0"/>
                      <a:pt x="12" y="14"/>
                      <a:pt x="12" y="32"/>
                    </a:cubicBezTo>
                    <a:cubicBezTo>
                      <a:pt x="12" y="44"/>
                      <a:pt x="18" y="54"/>
                      <a:pt x="27" y="59"/>
                    </a:cubicBezTo>
                    <a:cubicBezTo>
                      <a:pt x="11" y="66"/>
                      <a:pt x="0" y="82"/>
                      <a:pt x="0" y="100"/>
                    </a:cubicBezTo>
                    <a:close/>
                    <a:moveTo>
                      <a:pt x="20" y="32"/>
                    </a:moveTo>
                    <a:cubicBezTo>
                      <a:pt x="20" y="19"/>
                      <a:pt x="31" y="8"/>
                      <a:pt x="44" y="8"/>
                    </a:cubicBezTo>
                    <a:cubicBezTo>
                      <a:pt x="57" y="8"/>
                      <a:pt x="68" y="19"/>
                      <a:pt x="68" y="32"/>
                    </a:cubicBezTo>
                    <a:cubicBezTo>
                      <a:pt x="68" y="45"/>
                      <a:pt x="57" y="56"/>
                      <a:pt x="44" y="56"/>
                    </a:cubicBezTo>
                    <a:cubicBezTo>
                      <a:pt x="31" y="56"/>
                      <a:pt x="20" y="45"/>
                      <a:pt x="2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2377434" y="5195093"/>
                <a:ext cx="122169" cy="87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170" name="Graphic 169" descr="Open Book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35566" y="5154728"/>
                <a:ext cx="199718" cy="199718"/>
              </a:xfrm>
              <a:prstGeom prst="rect">
                <a:avLst/>
              </a:prstGeom>
            </p:spPr>
          </p:pic>
        </p:grpSp>
        <p:grpSp>
          <p:nvGrpSpPr>
            <p:cNvPr id="162" name="Group 161"/>
            <p:cNvGrpSpPr/>
            <p:nvPr/>
          </p:nvGrpSpPr>
          <p:grpSpPr>
            <a:xfrm>
              <a:off x="4473944" y="3564057"/>
              <a:ext cx="202334" cy="202009"/>
              <a:chOff x="2144062" y="4945870"/>
              <a:chExt cx="466744" cy="466744"/>
            </a:xfrm>
          </p:grpSpPr>
          <p:sp>
            <p:nvSpPr>
              <p:cNvPr id="163" name="Oval 162"/>
              <p:cNvSpPr/>
              <p:nvPr/>
            </p:nvSpPr>
            <p:spPr bwMode="auto">
              <a:xfrm>
                <a:off x="2144062" y="4945870"/>
                <a:ext cx="466744" cy="4667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64" name="Freeform 523"/>
              <p:cNvSpPr>
                <a:spLocks noEditPoints="1"/>
              </p:cNvSpPr>
              <p:nvPr/>
            </p:nvSpPr>
            <p:spPr bwMode="auto">
              <a:xfrm>
                <a:off x="2229754" y="5021912"/>
                <a:ext cx="198616" cy="226308"/>
              </a:xfrm>
              <a:custGeom>
                <a:avLst/>
                <a:gdLst>
                  <a:gd name="T0" fmla="*/ 0 w 88"/>
                  <a:gd name="T1" fmla="*/ 100 h 100"/>
                  <a:gd name="T2" fmla="*/ 8 w 88"/>
                  <a:gd name="T3" fmla="*/ 100 h 100"/>
                  <a:gd name="T4" fmla="*/ 44 w 88"/>
                  <a:gd name="T5" fmla="*/ 64 h 100"/>
                  <a:gd name="T6" fmla="*/ 80 w 88"/>
                  <a:gd name="T7" fmla="*/ 100 h 100"/>
                  <a:gd name="T8" fmla="*/ 88 w 88"/>
                  <a:gd name="T9" fmla="*/ 100 h 100"/>
                  <a:gd name="T10" fmla="*/ 61 w 88"/>
                  <a:gd name="T11" fmla="*/ 59 h 100"/>
                  <a:gd name="T12" fmla="*/ 76 w 88"/>
                  <a:gd name="T13" fmla="*/ 32 h 100"/>
                  <a:gd name="T14" fmla="*/ 44 w 88"/>
                  <a:gd name="T15" fmla="*/ 0 h 100"/>
                  <a:gd name="T16" fmla="*/ 12 w 88"/>
                  <a:gd name="T17" fmla="*/ 32 h 100"/>
                  <a:gd name="T18" fmla="*/ 27 w 88"/>
                  <a:gd name="T19" fmla="*/ 59 h 100"/>
                  <a:gd name="T20" fmla="*/ 0 w 88"/>
                  <a:gd name="T21" fmla="*/ 100 h 100"/>
                  <a:gd name="T22" fmla="*/ 20 w 88"/>
                  <a:gd name="T23" fmla="*/ 32 h 100"/>
                  <a:gd name="T24" fmla="*/ 44 w 88"/>
                  <a:gd name="T25" fmla="*/ 8 h 100"/>
                  <a:gd name="T26" fmla="*/ 68 w 88"/>
                  <a:gd name="T27" fmla="*/ 32 h 100"/>
                  <a:gd name="T28" fmla="*/ 44 w 88"/>
                  <a:gd name="T29" fmla="*/ 56 h 100"/>
                  <a:gd name="T30" fmla="*/ 20 w 88"/>
                  <a:gd name="T31" fmla="*/ 3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00">
                    <a:moveTo>
                      <a:pt x="0" y="100"/>
                    </a:moveTo>
                    <a:cubicBezTo>
                      <a:pt x="8" y="100"/>
                      <a:pt x="8" y="100"/>
                      <a:pt x="8" y="100"/>
                    </a:cubicBezTo>
                    <a:cubicBezTo>
                      <a:pt x="8" y="80"/>
                      <a:pt x="24" y="64"/>
                      <a:pt x="44" y="64"/>
                    </a:cubicBezTo>
                    <a:cubicBezTo>
                      <a:pt x="64" y="64"/>
                      <a:pt x="80" y="80"/>
                      <a:pt x="80" y="10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8" y="82"/>
                      <a:pt x="77" y="66"/>
                      <a:pt x="61" y="59"/>
                    </a:cubicBezTo>
                    <a:cubicBezTo>
                      <a:pt x="70" y="54"/>
                      <a:pt x="76" y="44"/>
                      <a:pt x="76" y="32"/>
                    </a:cubicBezTo>
                    <a:cubicBezTo>
                      <a:pt x="76" y="14"/>
                      <a:pt x="62" y="0"/>
                      <a:pt x="44" y="0"/>
                    </a:cubicBezTo>
                    <a:cubicBezTo>
                      <a:pt x="26" y="0"/>
                      <a:pt x="12" y="14"/>
                      <a:pt x="12" y="32"/>
                    </a:cubicBezTo>
                    <a:cubicBezTo>
                      <a:pt x="12" y="44"/>
                      <a:pt x="18" y="54"/>
                      <a:pt x="27" y="59"/>
                    </a:cubicBezTo>
                    <a:cubicBezTo>
                      <a:pt x="11" y="66"/>
                      <a:pt x="0" y="82"/>
                      <a:pt x="0" y="100"/>
                    </a:cubicBezTo>
                    <a:close/>
                    <a:moveTo>
                      <a:pt x="20" y="32"/>
                    </a:moveTo>
                    <a:cubicBezTo>
                      <a:pt x="20" y="19"/>
                      <a:pt x="31" y="8"/>
                      <a:pt x="44" y="8"/>
                    </a:cubicBezTo>
                    <a:cubicBezTo>
                      <a:pt x="57" y="8"/>
                      <a:pt x="68" y="19"/>
                      <a:pt x="68" y="32"/>
                    </a:cubicBezTo>
                    <a:cubicBezTo>
                      <a:pt x="68" y="45"/>
                      <a:pt x="57" y="56"/>
                      <a:pt x="44" y="56"/>
                    </a:cubicBezTo>
                    <a:cubicBezTo>
                      <a:pt x="31" y="56"/>
                      <a:pt x="20" y="45"/>
                      <a:pt x="2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2377434" y="5195093"/>
                <a:ext cx="122169" cy="87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166" name="Graphic 165" descr="Open Book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35566" y="5154728"/>
                <a:ext cx="199718" cy="199718"/>
              </a:xfrm>
              <a:prstGeom prst="rect">
                <a:avLst/>
              </a:prstGeom>
            </p:spPr>
          </p:pic>
        </p:grpSp>
      </p:grpSp>
      <p:grpSp>
        <p:nvGrpSpPr>
          <p:cNvPr id="226" name="Group 225"/>
          <p:cNvGrpSpPr/>
          <p:nvPr/>
        </p:nvGrpSpPr>
        <p:grpSpPr>
          <a:xfrm>
            <a:off x="5278016" y="3009360"/>
            <a:ext cx="1635969" cy="1635967"/>
            <a:chOff x="815360" y="2868186"/>
            <a:chExt cx="1714670" cy="1714669"/>
          </a:xfrm>
        </p:grpSpPr>
        <p:pic>
          <p:nvPicPr>
            <p:cNvPr id="232" name="Picture 5" descr="Cloud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360" y="2868186"/>
              <a:ext cx="1714670" cy="1714669"/>
            </a:xfrm>
            <a:prstGeom prst="rect">
              <a:avLst/>
            </a:prstGeom>
          </p:spPr>
        </p:pic>
        <p:sp>
          <p:nvSpPr>
            <p:cNvPr id="243" name="Rectangle 242"/>
            <p:cNvSpPr/>
            <p:nvPr/>
          </p:nvSpPr>
          <p:spPr bwMode="auto">
            <a:xfrm>
              <a:off x="1037840" y="3653759"/>
              <a:ext cx="1269708" cy="43482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Premium nodes</a:t>
              </a:r>
            </a:p>
          </p:txBody>
        </p:sp>
      </p:grpSp>
      <p:cxnSp>
        <p:nvCxnSpPr>
          <p:cNvPr id="244" name="Straight Arrow Connector 243"/>
          <p:cNvCxnSpPr>
            <a:cxnSpLocks/>
          </p:cNvCxnSpPr>
          <p:nvPr/>
        </p:nvCxnSpPr>
        <p:spPr>
          <a:xfrm>
            <a:off x="6096000" y="4173741"/>
            <a:ext cx="0" cy="40339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2628365" y="5662304"/>
            <a:ext cx="6935272" cy="627497"/>
            <a:chOff x="2681067" y="5573394"/>
            <a:chExt cx="7074339" cy="640080"/>
          </a:xfrm>
        </p:grpSpPr>
        <p:sp>
          <p:nvSpPr>
            <p:cNvPr id="247" name="Rectangle 246"/>
            <p:cNvSpPr/>
            <p:nvPr/>
          </p:nvSpPr>
          <p:spPr>
            <a:xfrm>
              <a:off x="4192763" y="5573394"/>
              <a:ext cx="4050948" cy="64008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ts val="588"/>
                </a:spcAft>
              </a:pPr>
              <a:r>
                <a:rPr lang="en-US" sz="2353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Rest of company </a:t>
              </a:r>
              <a:br>
                <a:rPr lang="en-US" sz="2353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176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(e.g. Customer Service, Engineering, Manufacturing, Sales)</a:t>
              </a:r>
            </a:p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72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Consume BI content</a:t>
              </a: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2681067" y="5610085"/>
              <a:ext cx="1300466" cy="566698"/>
              <a:chOff x="4960057" y="6059937"/>
              <a:chExt cx="1182242" cy="515180"/>
            </a:xfrm>
          </p:grpSpPr>
          <p:grpSp>
            <p:nvGrpSpPr>
              <p:cNvPr id="304" name="Group 303"/>
              <p:cNvGrpSpPr/>
              <p:nvPr/>
            </p:nvGrpSpPr>
            <p:grpSpPr>
              <a:xfrm>
                <a:off x="4960057" y="6059937"/>
                <a:ext cx="515182" cy="515180"/>
                <a:chOff x="3665312" y="5255403"/>
                <a:chExt cx="754278" cy="754276"/>
              </a:xfrm>
            </p:grpSpPr>
            <p:sp>
              <p:nvSpPr>
                <p:cNvPr id="307" name="Oval 306"/>
                <p:cNvSpPr/>
                <p:nvPr/>
              </p:nvSpPr>
              <p:spPr bwMode="auto">
                <a:xfrm>
                  <a:off x="3665312" y="5255403"/>
                  <a:ext cx="754278" cy="75427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529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pic>
              <p:nvPicPr>
                <p:cNvPr id="308" name="Graphic 307" descr="Handshake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6167" y="5349001"/>
                  <a:ext cx="552569" cy="619205"/>
                </a:xfrm>
                <a:prstGeom prst="rect">
                  <a:avLst/>
                </a:prstGeom>
              </p:spPr>
            </p:pic>
          </p:grpSp>
          <p:sp>
            <p:nvSpPr>
              <p:cNvPr id="305" name="Oval 304"/>
              <p:cNvSpPr/>
              <p:nvPr/>
            </p:nvSpPr>
            <p:spPr bwMode="auto">
              <a:xfrm>
                <a:off x="5627117" y="6059937"/>
                <a:ext cx="515182" cy="5151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52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306" name="Graphic 305" descr="Wrench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738503" y="6162247"/>
                <a:ext cx="288470" cy="288471"/>
              </a:xfrm>
              <a:prstGeom prst="rect">
                <a:avLst/>
              </a:prstGeom>
            </p:spPr>
          </p:pic>
        </p:grpSp>
        <p:grpSp>
          <p:nvGrpSpPr>
            <p:cNvPr id="250" name="Group 249"/>
            <p:cNvGrpSpPr/>
            <p:nvPr/>
          </p:nvGrpSpPr>
          <p:grpSpPr>
            <a:xfrm>
              <a:off x="8454941" y="5610085"/>
              <a:ext cx="1300465" cy="566698"/>
              <a:chOff x="6294177" y="6059937"/>
              <a:chExt cx="1182241" cy="515180"/>
            </a:xfrm>
          </p:grpSpPr>
          <p:sp>
            <p:nvSpPr>
              <p:cNvPr id="251" name="Oval 250"/>
              <p:cNvSpPr/>
              <p:nvPr/>
            </p:nvSpPr>
            <p:spPr bwMode="auto">
              <a:xfrm>
                <a:off x="6294177" y="6059937"/>
                <a:ext cx="515182" cy="5151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52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 bwMode="auto">
              <a:xfrm>
                <a:off x="6961236" y="6059937"/>
                <a:ext cx="515182" cy="5151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52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pic>
            <p:nvPicPr>
              <p:cNvPr id="254" name="Graphic 253" descr="Call center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038478" y="6126230"/>
                <a:ext cx="360697" cy="341535"/>
              </a:xfrm>
              <a:prstGeom prst="rect">
                <a:avLst/>
              </a:prstGeom>
            </p:spPr>
          </p:pic>
          <p:grpSp>
            <p:nvGrpSpPr>
              <p:cNvPr id="255" name="Group 254"/>
              <p:cNvGrpSpPr>
                <a:grpSpLocks noChangeAspect="1"/>
              </p:cNvGrpSpPr>
              <p:nvPr/>
            </p:nvGrpSpPr>
            <p:grpSpPr>
              <a:xfrm>
                <a:off x="6407339" y="6177701"/>
                <a:ext cx="285420" cy="238592"/>
                <a:chOff x="4225429" y="1222164"/>
                <a:chExt cx="1460921" cy="1221232"/>
              </a:xfrm>
              <a:solidFill>
                <a:schemeClr val="tx2"/>
              </a:solidFill>
            </p:grpSpPr>
            <p:sp>
              <p:nvSpPr>
                <p:cNvPr id="256" name="Rounded Rectangle 340"/>
                <p:cNvSpPr/>
                <p:nvPr/>
              </p:nvSpPr>
              <p:spPr bwMode="auto">
                <a:xfrm flipH="1">
                  <a:off x="4320679" y="2160270"/>
                  <a:ext cx="845820" cy="266700"/>
                </a:xfrm>
                <a:prstGeom prst="round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spc="-49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 rot="19233811" flipH="1">
                  <a:off x="4650722" y="2027619"/>
                  <a:ext cx="180975" cy="229108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spc="-49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8" name="Rectangle 21"/>
                <p:cNvSpPr/>
                <p:nvPr/>
              </p:nvSpPr>
              <p:spPr bwMode="auto">
                <a:xfrm rot="1663182" flipH="1">
                  <a:off x="4643040" y="1334313"/>
                  <a:ext cx="193060" cy="512062"/>
                </a:xfrm>
                <a:custGeom>
                  <a:avLst/>
                  <a:gdLst>
                    <a:gd name="connsiteX0" fmla="*/ 0 w 158225"/>
                    <a:gd name="connsiteY0" fmla="*/ 0 h 494769"/>
                    <a:gd name="connsiteX1" fmla="*/ 158225 w 158225"/>
                    <a:gd name="connsiteY1" fmla="*/ 0 h 494769"/>
                    <a:gd name="connsiteX2" fmla="*/ 158225 w 158225"/>
                    <a:gd name="connsiteY2" fmla="*/ 494769 h 494769"/>
                    <a:gd name="connsiteX3" fmla="*/ 0 w 158225"/>
                    <a:gd name="connsiteY3" fmla="*/ 494769 h 494769"/>
                    <a:gd name="connsiteX4" fmla="*/ 0 w 158225"/>
                    <a:gd name="connsiteY4" fmla="*/ 0 h 494769"/>
                    <a:gd name="connsiteX0" fmla="*/ 22401 w 158225"/>
                    <a:gd name="connsiteY0" fmla="*/ 0 h 496448"/>
                    <a:gd name="connsiteX1" fmla="*/ 158225 w 158225"/>
                    <a:gd name="connsiteY1" fmla="*/ 1679 h 496448"/>
                    <a:gd name="connsiteX2" fmla="*/ 158225 w 158225"/>
                    <a:gd name="connsiteY2" fmla="*/ 496448 h 496448"/>
                    <a:gd name="connsiteX3" fmla="*/ 0 w 158225"/>
                    <a:gd name="connsiteY3" fmla="*/ 496448 h 496448"/>
                    <a:gd name="connsiteX4" fmla="*/ 22401 w 158225"/>
                    <a:gd name="connsiteY4" fmla="*/ 0 h 496448"/>
                    <a:gd name="connsiteX0" fmla="*/ 22401 w 193060"/>
                    <a:gd name="connsiteY0" fmla="*/ 0 h 512062"/>
                    <a:gd name="connsiteX1" fmla="*/ 158225 w 193060"/>
                    <a:gd name="connsiteY1" fmla="*/ 1679 h 512062"/>
                    <a:gd name="connsiteX2" fmla="*/ 193060 w 193060"/>
                    <a:gd name="connsiteY2" fmla="*/ 512062 h 512062"/>
                    <a:gd name="connsiteX3" fmla="*/ 0 w 193060"/>
                    <a:gd name="connsiteY3" fmla="*/ 496448 h 512062"/>
                    <a:gd name="connsiteX4" fmla="*/ 22401 w 193060"/>
                    <a:gd name="connsiteY4" fmla="*/ 0 h 512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060" h="512062">
                      <a:moveTo>
                        <a:pt x="22401" y="0"/>
                      </a:moveTo>
                      <a:lnTo>
                        <a:pt x="158225" y="1679"/>
                      </a:lnTo>
                      <a:lnTo>
                        <a:pt x="193060" y="512062"/>
                      </a:lnTo>
                      <a:lnTo>
                        <a:pt x="0" y="496448"/>
                      </a:lnTo>
                      <a:lnTo>
                        <a:pt x="22401" y="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spc="-49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9" name="Rectangle 29"/>
                <p:cNvSpPr/>
                <p:nvPr/>
              </p:nvSpPr>
              <p:spPr bwMode="auto">
                <a:xfrm rot="6300000" flipH="1">
                  <a:off x="5129668" y="1183759"/>
                  <a:ext cx="146572" cy="500932"/>
                </a:xfrm>
                <a:custGeom>
                  <a:avLst/>
                  <a:gdLst>
                    <a:gd name="connsiteX0" fmla="*/ 0 w 123571"/>
                    <a:gd name="connsiteY0" fmla="*/ 0 h 494769"/>
                    <a:gd name="connsiteX1" fmla="*/ 123571 w 123571"/>
                    <a:gd name="connsiteY1" fmla="*/ 0 h 494769"/>
                    <a:gd name="connsiteX2" fmla="*/ 123571 w 123571"/>
                    <a:gd name="connsiteY2" fmla="*/ 494769 h 494769"/>
                    <a:gd name="connsiteX3" fmla="*/ 0 w 123571"/>
                    <a:gd name="connsiteY3" fmla="*/ 494769 h 494769"/>
                    <a:gd name="connsiteX4" fmla="*/ 0 w 123571"/>
                    <a:gd name="connsiteY4" fmla="*/ 0 h 494769"/>
                    <a:gd name="connsiteX0" fmla="*/ 0 w 146572"/>
                    <a:gd name="connsiteY0" fmla="*/ 0 h 500932"/>
                    <a:gd name="connsiteX1" fmla="*/ 123571 w 146572"/>
                    <a:gd name="connsiteY1" fmla="*/ 0 h 500932"/>
                    <a:gd name="connsiteX2" fmla="*/ 146572 w 146572"/>
                    <a:gd name="connsiteY2" fmla="*/ 500932 h 500932"/>
                    <a:gd name="connsiteX3" fmla="*/ 0 w 146572"/>
                    <a:gd name="connsiteY3" fmla="*/ 494769 h 500932"/>
                    <a:gd name="connsiteX4" fmla="*/ 0 w 146572"/>
                    <a:gd name="connsiteY4" fmla="*/ 0 h 500932"/>
                    <a:gd name="connsiteX0" fmla="*/ 23002 w 146572"/>
                    <a:gd name="connsiteY0" fmla="*/ 6163 h 500932"/>
                    <a:gd name="connsiteX1" fmla="*/ 123571 w 146572"/>
                    <a:gd name="connsiteY1" fmla="*/ 0 h 500932"/>
                    <a:gd name="connsiteX2" fmla="*/ 146572 w 146572"/>
                    <a:gd name="connsiteY2" fmla="*/ 500932 h 500932"/>
                    <a:gd name="connsiteX3" fmla="*/ 0 w 146572"/>
                    <a:gd name="connsiteY3" fmla="*/ 494769 h 500932"/>
                    <a:gd name="connsiteX4" fmla="*/ 23002 w 146572"/>
                    <a:gd name="connsiteY4" fmla="*/ 6163 h 500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572" h="500932">
                      <a:moveTo>
                        <a:pt x="23002" y="6163"/>
                      </a:moveTo>
                      <a:lnTo>
                        <a:pt x="123571" y="0"/>
                      </a:lnTo>
                      <a:lnTo>
                        <a:pt x="146572" y="500932"/>
                      </a:lnTo>
                      <a:lnTo>
                        <a:pt x="0" y="494769"/>
                      </a:lnTo>
                      <a:lnTo>
                        <a:pt x="23002" y="6163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spc="-49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60" name="Rounded Rectangle 344"/>
                <p:cNvSpPr/>
                <p:nvPr/>
              </p:nvSpPr>
              <p:spPr bwMode="auto">
                <a:xfrm flipH="1">
                  <a:off x="4225429" y="2293620"/>
                  <a:ext cx="1036320" cy="149776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609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spc="-49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61" name="Group 260"/>
                <p:cNvGrpSpPr/>
                <p:nvPr/>
              </p:nvGrpSpPr>
              <p:grpSpPr>
                <a:xfrm>
                  <a:off x="4394973" y="1762558"/>
                  <a:ext cx="352210" cy="352210"/>
                  <a:chOff x="4394973" y="1762558"/>
                  <a:chExt cx="352210" cy="352210"/>
                </a:xfrm>
                <a:grpFill/>
              </p:grpSpPr>
              <p:grpSp>
                <p:nvGrpSpPr>
                  <p:cNvPr id="298" name="Group 297"/>
                  <p:cNvGrpSpPr/>
                  <p:nvPr/>
                </p:nvGrpSpPr>
                <p:grpSpPr>
                  <a:xfrm flipH="1">
                    <a:off x="4394973" y="1762558"/>
                    <a:ext cx="352210" cy="352210"/>
                    <a:chOff x="5411363" y="1755522"/>
                    <a:chExt cx="316187" cy="316187"/>
                  </a:xfrm>
                  <a:grpFill/>
                </p:grpSpPr>
                <p:sp>
                  <p:nvSpPr>
                    <p:cNvPr id="301" name="Oval 300"/>
                    <p:cNvSpPr/>
                    <p:nvPr/>
                  </p:nvSpPr>
                  <p:spPr bwMode="auto">
                    <a:xfrm>
                      <a:off x="5411363" y="1755522"/>
                      <a:ext cx="316187" cy="31618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02" name="Oval 301"/>
                    <p:cNvSpPr/>
                    <p:nvPr/>
                  </p:nvSpPr>
                  <p:spPr bwMode="auto">
                    <a:xfrm>
                      <a:off x="5462797" y="1806956"/>
                      <a:ext cx="213318" cy="213318"/>
                    </a:xfrm>
                    <a:prstGeom prst="ellips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03" name="Oval 302"/>
                    <p:cNvSpPr/>
                    <p:nvPr/>
                  </p:nvSpPr>
                  <p:spPr bwMode="auto">
                    <a:xfrm>
                      <a:off x="5506446" y="1850605"/>
                      <a:ext cx="126020" cy="126020"/>
                    </a:xfrm>
                    <a:prstGeom prst="ellips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99" name="Rectangle 298"/>
                  <p:cNvSpPr/>
                  <p:nvPr/>
                </p:nvSpPr>
                <p:spPr bwMode="auto">
                  <a:xfrm flipH="1">
                    <a:off x="4553230" y="1780423"/>
                    <a:ext cx="35696" cy="304330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 rot="5400000" flipH="1">
                    <a:off x="4561685" y="1786498"/>
                    <a:ext cx="35696" cy="304330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4758229" y="1222164"/>
                  <a:ext cx="256032" cy="256032"/>
                  <a:chOff x="4394973" y="1762558"/>
                  <a:chExt cx="352210" cy="352210"/>
                </a:xfrm>
                <a:grpFill/>
              </p:grpSpPr>
              <p:grpSp>
                <p:nvGrpSpPr>
                  <p:cNvPr id="292" name="Group 291"/>
                  <p:cNvGrpSpPr/>
                  <p:nvPr/>
                </p:nvGrpSpPr>
                <p:grpSpPr>
                  <a:xfrm flipH="1">
                    <a:off x="4394973" y="1762558"/>
                    <a:ext cx="352210" cy="352210"/>
                    <a:chOff x="5411363" y="1755522"/>
                    <a:chExt cx="316187" cy="316187"/>
                  </a:xfrm>
                  <a:grpFill/>
                </p:grpSpPr>
                <p:sp>
                  <p:nvSpPr>
                    <p:cNvPr id="295" name="Oval 294"/>
                    <p:cNvSpPr/>
                    <p:nvPr/>
                  </p:nvSpPr>
                  <p:spPr bwMode="auto">
                    <a:xfrm>
                      <a:off x="5411363" y="1755522"/>
                      <a:ext cx="316187" cy="31618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96" name="Oval 295"/>
                    <p:cNvSpPr/>
                    <p:nvPr/>
                  </p:nvSpPr>
                  <p:spPr bwMode="auto">
                    <a:xfrm>
                      <a:off x="5462797" y="1806956"/>
                      <a:ext cx="213318" cy="213318"/>
                    </a:xfrm>
                    <a:prstGeom prst="ellips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97" name="Oval 296"/>
                    <p:cNvSpPr/>
                    <p:nvPr/>
                  </p:nvSpPr>
                  <p:spPr bwMode="auto">
                    <a:xfrm>
                      <a:off x="5506446" y="1850605"/>
                      <a:ext cx="126020" cy="126020"/>
                    </a:xfrm>
                    <a:prstGeom prst="ellips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93" name="Rectangle 292"/>
                  <p:cNvSpPr/>
                  <p:nvPr/>
                </p:nvSpPr>
                <p:spPr bwMode="auto">
                  <a:xfrm flipH="1">
                    <a:off x="4553231" y="1789294"/>
                    <a:ext cx="35695" cy="286445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 rot="5400000" flipH="1">
                    <a:off x="4556016" y="1795437"/>
                    <a:ext cx="35695" cy="286447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5372627" y="1436547"/>
                  <a:ext cx="192024" cy="192024"/>
                  <a:chOff x="4394973" y="1762558"/>
                  <a:chExt cx="352210" cy="352210"/>
                </a:xfrm>
                <a:grpFill/>
              </p:grpSpPr>
              <p:grpSp>
                <p:nvGrpSpPr>
                  <p:cNvPr id="273" name="Group 272"/>
                  <p:cNvGrpSpPr/>
                  <p:nvPr/>
                </p:nvGrpSpPr>
                <p:grpSpPr>
                  <a:xfrm flipH="1">
                    <a:off x="4394973" y="1762558"/>
                    <a:ext cx="352210" cy="352210"/>
                    <a:chOff x="5411363" y="1755522"/>
                    <a:chExt cx="316187" cy="316187"/>
                  </a:xfrm>
                  <a:grpFill/>
                </p:grpSpPr>
                <p:sp>
                  <p:nvSpPr>
                    <p:cNvPr id="289" name="Oval 288"/>
                    <p:cNvSpPr/>
                    <p:nvPr/>
                  </p:nvSpPr>
                  <p:spPr bwMode="auto">
                    <a:xfrm>
                      <a:off x="5411363" y="1755522"/>
                      <a:ext cx="316187" cy="31618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90" name="Oval 289"/>
                    <p:cNvSpPr/>
                    <p:nvPr/>
                  </p:nvSpPr>
                  <p:spPr bwMode="auto">
                    <a:xfrm>
                      <a:off x="5462797" y="1806956"/>
                      <a:ext cx="213318" cy="213318"/>
                    </a:xfrm>
                    <a:prstGeom prst="ellips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91" name="Oval 290"/>
                    <p:cNvSpPr/>
                    <p:nvPr/>
                  </p:nvSpPr>
                  <p:spPr bwMode="auto">
                    <a:xfrm>
                      <a:off x="5506446" y="1850605"/>
                      <a:ext cx="126020" cy="126020"/>
                    </a:xfrm>
                    <a:prstGeom prst="ellips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74" name="Rectangle 273"/>
                  <p:cNvSpPr/>
                  <p:nvPr/>
                </p:nvSpPr>
                <p:spPr bwMode="auto">
                  <a:xfrm flipH="1">
                    <a:off x="4553229" y="1795031"/>
                    <a:ext cx="35696" cy="264411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 bwMode="auto">
                  <a:xfrm rot="5400000" flipH="1">
                    <a:off x="4559388" y="1806456"/>
                    <a:ext cx="35696" cy="264411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 rot="20781386">
                  <a:off x="5409545" y="1586080"/>
                  <a:ext cx="276805" cy="467545"/>
                  <a:chOff x="6199773" y="1569838"/>
                  <a:chExt cx="276804" cy="467545"/>
                </a:xfrm>
                <a:grpFill/>
              </p:grpSpPr>
              <p:sp>
                <p:nvSpPr>
                  <p:cNvPr id="265" name="Rectangle 264"/>
                  <p:cNvSpPr/>
                  <p:nvPr/>
                </p:nvSpPr>
                <p:spPr bwMode="auto">
                  <a:xfrm rot="10800000" flipH="1">
                    <a:off x="6289818" y="1569838"/>
                    <a:ext cx="96717" cy="173784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 bwMode="auto">
                  <a:xfrm rot="10737439" flipH="1">
                    <a:off x="6282702" y="1724048"/>
                    <a:ext cx="110946" cy="110946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96091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765" spc="-49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267" name="Group 266"/>
                  <p:cNvGrpSpPr/>
                  <p:nvPr/>
                </p:nvGrpSpPr>
                <p:grpSpPr>
                  <a:xfrm>
                    <a:off x="6199773" y="1764545"/>
                    <a:ext cx="99173" cy="272838"/>
                    <a:chOff x="5426382" y="1788525"/>
                    <a:chExt cx="99173" cy="272838"/>
                  </a:xfrm>
                  <a:grpFill/>
                </p:grpSpPr>
                <p:sp>
                  <p:nvSpPr>
                    <p:cNvPr id="271" name="Rectangle 270"/>
                    <p:cNvSpPr/>
                    <p:nvPr/>
                  </p:nvSpPr>
                  <p:spPr bwMode="auto">
                    <a:xfrm rot="13260000" flipH="1">
                      <a:off x="5464045" y="1788525"/>
                      <a:ext cx="45719" cy="137160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2" name="Diagonal Stripe 271"/>
                    <p:cNvSpPr/>
                    <p:nvPr/>
                  </p:nvSpPr>
                  <p:spPr bwMode="auto">
                    <a:xfrm rot="19432650">
                      <a:off x="5426382" y="1878483"/>
                      <a:ext cx="99173" cy="182880"/>
                    </a:xfrm>
                    <a:prstGeom prst="diagStrip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68" name="Group 267"/>
                  <p:cNvGrpSpPr/>
                  <p:nvPr/>
                </p:nvGrpSpPr>
                <p:grpSpPr>
                  <a:xfrm flipH="1">
                    <a:off x="6377404" y="1764545"/>
                    <a:ext cx="99173" cy="272838"/>
                    <a:chOff x="5426382" y="1788525"/>
                    <a:chExt cx="99173" cy="272838"/>
                  </a:xfrm>
                  <a:grpFill/>
                </p:grpSpPr>
                <p:sp>
                  <p:nvSpPr>
                    <p:cNvPr id="269" name="Rectangle 268"/>
                    <p:cNvSpPr/>
                    <p:nvPr/>
                  </p:nvSpPr>
                  <p:spPr bwMode="auto">
                    <a:xfrm rot="13260000" flipH="1">
                      <a:off x="5464045" y="1788525"/>
                      <a:ext cx="45719" cy="137160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0" name="Diagonal Stripe 269"/>
                    <p:cNvSpPr/>
                    <p:nvPr/>
                  </p:nvSpPr>
                  <p:spPr bwMode="auto">
                    <a:xfrm rot="19432650">
                      <a:off x="5426382" y="1878483"/>
                      <a:ext cx="99173" cy="182880"/>
                    </a:xfrm>
                    <a:prstGeom prst="diagStripe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96091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765" spc="-49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353" name="Connector: Elbow 25"/>
          <p:cNvCxnSpPr>
            <a:cxnSpLocks/>
          </p:cNvCxnSpPr>
          <p:nvPr/>
        </p:nvCxnSpPr>
        <p:spPr>
          <a:xfrm flipH="1">
            <a:off x="6913985" y="5111712"/>
            <a:ext cx="743021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30" grpId="0"/>
      <p:bldP spid="332" grpId="0"/>
      <p:bldP spid="192" grpId="0"/>
      <p:bldP spid="193" grpId="0"/>
      <p:bldP spid="2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US" dirty="0"/>
              <a:t>hat licensing do you currently have available?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8664854-5CAC-432C-82E3-1B8048F37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licenses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Discuss potential usage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5177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16646">
        <p:fade/>
      </p:transition>
    </mc:Choice>
    <mc:Fallback xmlns="">
      <p:transition spd="med" advTm="166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require Power BI Premium?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65FD16-B131-4C4E-9569-91EA52792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1" y="3178512"/>
            <a:ext cx="11292619" cy="3679487"/>
          </a:xfrm>
        </p:spPr>
        <p:txBody>
          <a:bodyPr>
            <a:normAutofit/>
          </a:bodyPr>
          <a:lstStyle/>
          <a:p>
            <a:r>
              <a:rPr lang="en-US" dirty="0"/>
              <a:t>How many report consumers are there?</a:t>
            </a:r>
          </a:p>
          <a:p>
            <a:r>
              <a:rPr lang="en-US" dirty="0"/>
              <a:t>Do you need larger model sizes?</a:t>
            </a:r>
          </a:p>
          <a:p>
            <a:r>
              <a:rPr lang="en-US" dirty="0"/>
              <a:t>Do you need Premium on functionality?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0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948">
        <p:fade/>
      </p:transition>
    </mc:Choice>
    <mc:Fallback xmlns="">
      <p:transition spd="med" advTm="1594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License Assignment Workflow 1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0179" y="2367286"/>
            <a:ext cx="1705145" cy="1705145"/>
          </a:xfrm>
          <a:prstGeom prst="rect">
            <a:avLst/>
          </a:prstGeom>
        </p:spPr>
      </p:pic>
      <p:pic>
        <p:nvPicPr>
          <p:cNvPr id="23" name="Graphic 22" descr="Smiling Face with No Fill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4957" y="2690490"/>
            <a:ext cx="1058737" cy="1058737"/>
          </a:xfrm>
          <a:prstGeom prst="rect">
            <a:avLst/>
          </a:prstGeom>
        </p:spPr>
      </p:pic>
      <p:sp>
        <p:nvSpPr>
          <p:cNvPr id="31" name="Arrow: Right 30"/>
          <p:cNvSpPr/>
          <p:nvPr/>
        </p:nvSpPr>
        <p:spPr>
          <a:xfrm>
            <a:off x="5083406" y="3044418"/>
            <a:ext cx="664830" cy="35088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662" y="2192372"/>
            <a:ext cx="1295866" cy="2464818"/>
          </a:xfrm>
          <a:prstGeom prst="rect">
            <a:avLst/>
          </a:prstGeom>
        </p:spPr>
      </p:pic>
      <p:sp>
        <p:nvSpPr>
          <p:cNvPr id="35" name="Arrow: Right 34"/>
          <p:cNvSpPr/>
          <p:nvPr/>
        </p:nvSpPr>
        <p:spPr>
          <a:xfrm>
            <a:off x="6989132" y="3044418"/>
            <a:ext cx="664830" cy="350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5821" y="3900969"/>
            <a:ext cx="2481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Programmatic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License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5288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53">
        <p:fade/>
      </p:transition>
    </mc:Choice>
    <mc:Fallback xmlns="">
      <p:transition spd="med" advTm="1935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s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616" y="2846304"/>
            <a:ext cx="1440695" cy="1440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License Assignment Workflow 2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1994" y="2714079"/>
            <a:ext cx="1705145" cy="1705145"/>
          </a:xfrm>
          <a:prstGeom prst="rect">
            <a:avLst/>
          </a:prstGeom>
        </p:spPr>
      </p:pic>
      <p:pic>
        <p:nvPicPr>
          <p:cNvPr id="15" name="Graphic 14" descr="Ribbo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1325" y="2809443"/>
            <a:ext cx="1514420" cy="1514420"/>
          </a:xfrm>
          <a:prstGeom prst="rect">
            <a:avLst/>
          </a:prstGeom>
        </p:spPr>
      </p:pic>
      <p:pic>
        <p:nvPicPr>
          <p:cNvPr id="19" name="Graphic 18" descr="Video camer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5028" y="2708215"/>
            <a:ext cx="1716875" cy="1716875"/>
          </a:xfrm>
          <a:prstGeom prst="rect">
            <a:avLst/>
          </a:prstGeom>
        </p:spPr>
      </p:pic>
      <p:pic>
        <p:nvPicPr>
          <p:cNvPr id="23" name="Graphic 22" descr="Smiling Face with No Fill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6773" y="3037283"/>
            <a:ext cx="1058737" cy="1058737"/>
          </a:xfrm>
          <a:prstGeom prst="rect">
            <a:avLst/>
          </a:prstGeom>
        </p:spPr>
      </p:pic>
      <p:sp>
        <p:nvSpPr>
          <p:cNvPr id="24" name="Arrow: Right 23"/>
          <p:cNvSpPr/>
          <p:nvPr/>
        </p:nvSpPr>
        <p:spPr>
          <a:xfrm>
            <a:off x="1702553" y="3391211"/>
            <a:ext cx="664830" cy="35088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3737192" y="3391211"/>
            <a:ext cx="664830" cy="35088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Right 25"/>
          <p:cNvSpPr/>
          <p:nvPr/>
        </p:nvSpPr>
        <p:spPr>
          <a:xfrm>
            <a:off x="6419325" y="3391211"/>
            <a:ext cx="664830" cy="35088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6028" y="4233888"/>
            <a:ext cx="1800366" cy="65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License request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1681" y="4239424"/>
            <a:ext cx="1867554" cy="65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Usage guideline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video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17801" y="4247761"/>
            <a:ext cx="1725035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Certified to use</a:t>
            </a:r>
          </a:p>
        </p:txBody>
      </p:sp>
      <p:sp>
        <p:nvSpPr>
          <p:cNvPr id="31" name="Arrow: Right 30"/>
          <p:cNvSpPr/>
          <p:nvPr/>
        </p:nvSpPr>
        <p:spPr>
          <a:xfrm>
            <a:off x="8425222" y="3391211"/>
            <a:ext cx="664830" cy="35088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822" y="2334242"/>
            <a:ext cx="1295866" cy="2464818"/>
          </a:xfrm>
          <a:prstGeom prst="rect">
            <a:avLst/>
          </a:prstGeom>
        </p:spPr>
      </p:pic>
      <p:sp>
        <p:nvSpPr>
          <p:cNvPr id="35" name="Arrow: Right 34"/>
          <p:cNvSpPr/>
          <p:nvPr/>
        </p:nvSpPr>
        <p:spPr>
          <a:xfrm>
            <a:off x="10330949" y="3391211"/>
            <a:ext cx="664830" cy="350882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7637" y="4247761"/>
            <a:ext cx="2481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Programmatic License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05589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74">
        <p:fade/>
      </p:transition>
    </mc:Choice>
    <mc:Fallback xmlns="">
      <p:transition spd="med" advTm="4787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B6CB60-EC16-4084-806C-5CEFDCBE88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132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(Body)</vt:lpstr>
      <vt:lpstr>Segoe UI</vt:lpstr>
      <vt:lpstr>Segoe UI Black</vt:lpstr>
      <vt:lpstr>Segoe UI Light</vt:lpstr>
      <vt:lpstr>Segoe UI Semibold</vt:lpstr>
      <vt:lpstr>Segoe UI Semilight</vt:lpstr>
      <vt:lpstr>Wingdings</vt:lpstr>
      <vt:lpstr>STB Product Families 2015</vt:lpstr>
      <vt:lpstr>think-cell Slide</vt:lpstr>
      <vt:lpstr>Power BI Adoption Framework</vt:lpstr>
      <vt:lpstr>Power BI family</vt:lpstr>
      <vt:lpstr>Power BI Premium Licensing</vt:lpstr>
      <vt:lpstr>How to acquire Power BI SaaS Offering</vt:lpstr>
      <vt:lpstr>Licensing Scenario</vt:lpstr>
      <vt:lpstr>What licensing do you currently have available?</vt:lpstr>
      <vt:lpstr>Do you require Power BI Premium?</vt:lpstr>
      <vt:lpstr>Sample License Assignment Workflow 1</vt:lpstr>
      <vt:lpstr>Sample License Assignment Workflow 2</vt:lpstr>
      <vt:lpstr>Sample License Assignment Workflow 3</vt:lpstr>
      <vt:lpstr>Sample License Assignment Workflow 4</vt:lpstr>
      <vt:lpstr>How will you assign Power BI licenses?</vt:lpstr>
      <vt:lpstr>How will you assign Power BI licenses?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Service Management</dc:title>
  <dc:creator/>
  <cp:lastModifiedBy/>
  <cp:revision>5</cp:revision>
  <dcterms:modified xsi:type="dcterms:W3CDTF">2019-11-08T18:21:27Z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2018-02-21T14:09:56.9846562Z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AuthorIds_UIVersion_1536">
    <vt:lpwstr>10</vt:lpwstr>
  </property>
</Properties>
</file>