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21"/>
  </p:notesMasterIdLst>
  <p:handoutMasterIdLst>
    <p:handoutMasterId r:id="rId22"/>
  </p:handoutMasterIdLst>
  <p:sldIdLst>
    <p:sldId id="8825" r:id="rId5"/>
    <p:sldId id="1574" r:id="rId6"/>
    <p:sldId id="391" r:id="rId7"/>
    <p:sldId id="501" r:id="rId8"/>
    <p:sldId id="503" r:id="rId9"/>
    <p:sldId id="1571" r:id="rId10"/>
    <p:sldId id="346" r:id="rId11"/>
    <p:sldId id="478" r:id="rId12"/>
    <p:sldId id="519" r:id="rId13"/>
    <p:sldId id="316" r:id="rId14"/>
    <p:sldId id="8848" r:id="rId15"/>
    <p:sldId id="530" r:id="rId16"/>
    <p:sldId id="431" r:id="rId17"/>
    <p:sldId id="1573" r:id="rId18"/>
    <p:sldId id="529" r:id="rId19"/>
    <p:sldId id="8861" r:id="rId20"/>
  </p:sldIdLst>
  <p:sldSz cx="12192000" cy="6858000"/>
  <p:notesSz cx="6858000" cy="2028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30D"/>
    <a:srgbClr val="0078D7"/>
    <a:srgbClr val="3366FF"/>
    <a:srgbClr val="0000FF"/>
    <a:srgbClr val="000000"/>
    <a:srgbClr val="F2C811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725AC-6E0F-4A6F-BCCD-1E7AEC84230D}" v="40" dt="2019-11-08T18:08:39.86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68221" autoAdjust="0"/>
  </p:normalViewPr>
  <p:slideViewPr>
    <p:cSldViewPr snapToGrid="0">
      <p:cViewPr varScale="1">
        <p:scale>
          <a:sx n="78" d="100"/>
          <a:sy n="78" d="100"/>
        </p:scale>
        <p:origin x="68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868" y="28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82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70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939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60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90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23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30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3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584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98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75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5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25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D46A22-C55E-449F-AA2E-4C6A86A1247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960D2B-763F-4A1B-9395-8972ED16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96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4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783" y="2249714"/>
            <a:ext cx="3921369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8070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93040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35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16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2" r:id="rId3"/>
    <p:sldLayoutId id="2147483894" r:id="rId4"/>
    <p:sldLayoutId id="2147483895" r:id="rId5"/>
    <p:sldLayoutId id="2147483954" r:id="rId6"/>
    <p:sldLayoutId id="2147483989" r:id="rId7"/>
    <p:sldLayoutId id="2147483997" r:id="rId8"/>
    <p:sldLayoutId id="2147483998" r:id="rId9"/>
    <p:sldLayoutId id="2147483934" r:id="rId10"/>
    <p:sldLayoutId id="2147483999" r:id="rId11"/>
    <p:sldLayoutId id="214748400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gb/intune/setup-step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microsoft.com/en-us/power-bi/service-admin-mobile-intun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hyperlink" Target="https://docs.microsoft.com/en-us/office365/admin/create-groups/plan_for_groups_governance?view=o365-worldwide#control-who-can-create-office-365-group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What to manage?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31080" y="0"/>
            <a:ext cx="736092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20223" y="758432"/>
            <a:ext cx="3853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Enterprise Mobile Device Management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app access control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99952" y="729076"/>
            <a:ext cx="38826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Mobile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Administration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4909" y="2478383"/>
            <a:ext cx="4067718" cy="186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InTune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mobile application management (MAM) capabilities</a:t>
            </a:r>
          </a:p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Better control access to the data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Prevent data leakage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059" y="1586391"/>
            <a:ext cx="2590476" cy="34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8270" y="788502"/>
            <a:ext cx="1885714" cy="34285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4" t="20892" r="2692" b="14004"/>
          <a:stretch/>
        </p:blipFill>
        <p:spPr>
          <a:xfrm>
            <a:off x="5311588" y="3419183"/>
            <a:ext cx="7010720" cy="289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55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49473">
        <p:fade/>
      </p:transition>
    </mc:Choice>
    <mc:Fallback xmlns="">
      <p:transition spd="med" advTm="4947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 you want to manage mobile devices?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DA0EA3-28A7-4A18-996B-647822FFB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Options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Microsoft Intune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Other Mobile Application Management Tool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None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5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782">
        <p:fade/>
      </p:transition>
    </mc:Choice>
    <mc:Fallback xmlns="">
      <p:transition spd="med" advTm="3378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will be responsible for administering Power BI Mobile?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5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16">
        <p:fade/>
      </p:transition>
    </mc:Choice>
    <mc:Fallback xmlns="">
      <p:transition spd="med" advTm="1001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5F356-B906-4482-B7A2-A576C6E7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Marketplace Offerings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900">
        <p:fade/>
      </p:transition>
    </mc:Choice>
    <mc:Fallback xmlns="">
      <p:transition spd="med" advTm="119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31080" y="0"/>
            <a:ext cx="736092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891" y="1109947"/>
            <a:ext cx="38826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PowerBI.com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Administration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0848" y="2859254"/>
            <a:ext cx="4067718" cy="2357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Directory and Account management </a:t>
            </a:r>
          </a:p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Subscriptions and licenses</a:t>
            </a:r>
          </a:p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Creating groups and organization apps</a:t>
            </a:r>
          </a:p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Enterprise IT management, usage monitoring and admin portal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96000" y="482083"/>
            <a:ext cx="3722149" cy="627864"/>
            <a:chOff x="1975629" y="2049462"/>
            <a:chExt cx="3722149" cy="62786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629" y="2061419"/>
              <a:ext cx="601102" cy="6011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545312" y="2049462"/>
              <a:ext cx="315246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Active Directory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752825" y="1090883"/>
            <a:ext cx="3141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Directory Synchronization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Domains and Accounts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login branding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96000" y="2231691"/>
            <a:ext cx="2295796" cy="627864"/>
            <a:chOff x="6716230" y="3226002"/>
            <a:chExt cx="2295796" cy="6278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230" y="3270802"/>
              <a:ext cx="538264" cy="5382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254494" y="3226002"/>
              <a:ext cx="175753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Office 365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752824" y="2859555"/>
            <a:ext cx="3141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Subscriptions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 Assignment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Domains and Accounts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2824" y="4563097"/>
            <a:ext cx="32024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Workspaces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Apps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Monitoring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Manage gateways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Premium Capacity Management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B9F14D-9986-44A2-B821-7DA5217E16D4}"/>
              </a:ext>
            </a:extLst>
          </p:cNvPr>
          <p:cNvSpPr txBox="1"/>
          <p:nvPr/>
        </p:nvSpPr>
        <p:spPr>
          <a:xfrm>
            <a:off x="6634264" y="3894581"/>
            <a:ext cx="147335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BI</a:t>
            </a:r>
          </a:p>
        </p:txBody>
      </p:sp>
      <p:pic>
        <p:nvPicPr>
          <p:cNvPr id="4" name="Picture 3" descr="A sign in the dark&#10;&#10;Description automatically generated">
            <a:extLst>
              <a:ext uri="{FF2B5EF4-FFF2-40B4-BE49-F238E27FC236}">
                <a16:creationId xmlns:a16="http://schemas.microsoft.com/office/drawing/2014/main" id="{084CC731-967C-484A-BA9D-858120DBE0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16" y="3762197"/>
            <a:ext cx="892632" cy="892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474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257">
        <p:fade/>
      </p:transition>
    </mc:Choice>
    <mc:Fallback xmlns="">
      <p:transition spd="med" advTm="42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3A43D-C524-4473-B982-52CDFFE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 you want to manage mobile devices?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0E5A1-A557-4556-BB1A-1FB70666E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306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EDC30D"/>
                </a:solidFill>
              </a:rPr>
              <a:t>Microsoft Intune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up</a:t>
            </a:r>
            <a:r>
              <a:rPr lang="en-GB" dirty="0">
                <a:solidFill>
                  <a:srgbClr val="EDC30D"/>
                </a:solidFill>
                <a:latin typeface="+mj-lt"/>
              </a:rPr>
              <a:t> Intune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</a:rPr>
              <a:t>Configure Power BI for use with </a:t>
            </a:r>
            <a:r>
              <a:rPr lang="en-GB" dirty="0">
                <a:solidFill>
                  <a:srgbClr val="EDC30D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Intune</a:t>
            </a:r>
            <a:endParaRPr lang="en-GB" dirty="0">
              <a:solidFill>
                <a:srgbClr val="EDC30D"/>
              </a:solidFill>
              <a:latin typeface="+mj-lt"/>
            </a:endParaRP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</a:rPr>
              <a:t>Get URL for iOS and/or Android application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</a:rPr>
              <a:t>Create Mobile Application Management policy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</a:rPr>
              <a:t>Create the application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</a:rPr>
              <a:t>Deploy the application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</a:rPr>
              <a:t>Install the application on appropriate devices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</a:rPr>
              <a:t>Other Mobile Application Management Tool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DC30D"/>
                </a:solidFill>
                <a:latin typeface="+mj-lt"/>
              </a:rPr>
              <a:t>Confirm tool can be used to administer Power BI Mobile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DC30D"/>
                </a:solidFill>
                <a:latin typeface="+mj-lt"/>
              </a:rPr>
              <a:t>Configure Power BI Mobile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DC30D"/>
                </a:solidFill>
                <a:latin typeface="+mj-lt"/>
              </a:rPr>
              <a:t>Install the application on appropriate devices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</a:rPr>
              <a:t>No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</a:rPr>
              <a:t>No action required</a:t>
            </a:r>
            <a:endParaRPr lang="en-US" sz="2400" dirty="0">
              <a:solidFill>
                <a:srgbClr val="EDC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5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31080" y="0"/>
            <a:ext cx="736092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891" y="1109947"/>
            <a:ext cx="38826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PowerBI.com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Administration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0848" y="2859254"/>
            <a:ext cx="4067718" cy="2357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Directory and Account management </a:t>
            </a:r>
          </a:p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Subscriptions and licenses</a:t>
            </a:r>
          </a:p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Creating groups and organization apps</a:t>
            </a:r>
          </a:p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Enterprise IT management, usage monitoring and admin portal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96000" y="482083"/>
            <a:ext cx="3722149" cy="627864"/>
            <a:chOff x="1975629" y="2049462"/>
            <a:chExt cx="3722149" cy="62786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5629" y="2061419"/>
              <a:ext cx="601102" cy="6011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545312" y="2049462"/>
              <a:ext cx="315246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Active Directory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752825" y="1090883"/>
            <a:ext cx="3141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Directory Synchronization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Domains and Accounts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login branding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96000" y="2231691"/>
            <a:ext cx="2295796" cy="627864"/>
            <a:chOff x="6716230" y="3226002"/>
            <a:chExt cx="2295796" cy="6278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230" y="3270802"/>
              <a:ext cx="538264" cy="5382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254494" y="3226002"/>
              <a:ext cx="175753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Office 365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752824" y="2859555"/>
            <a:ext cx="3141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Subscriptions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 Assignment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Domains and Accounts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2824" y="4563097"/>
            <a:ext cx="32024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Workspaces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Apps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Monitoring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Manage gateways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Premium Capacity Management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B9F14D-9986-44A2-B821-7DA5217E16D4}"/>
              </a:ext>
            </a:extLst>
          </p:cNvPr>
          <p:cNvSpPr txBox="1"/>
          <p:nvPr/>
        </p:nvSpPr>
        <p:spPr>
          <a:xfrm>
            <a:off x="6634264" y="3894581"/>
            <a:ext cx="147335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BI</a:t>
            </a:r>
          </a:p>
        </p:txBody>
      </p:sp>
      <p:pic>
        <p:nvPicPr>
          <p:cNvPr id="4" name="Picture 3" descr="A sign in the dark&#10;&#10;Description automatically generated">
            <a:extLst>
              <a:ext uri="{FF2B5EF4-FFF2-40B4-BE49-F238E27FC236}">
                <a16:creationId xmlns:a16="http://schemas.microsoft.com/office/drawing/2014/main" id="{084CC731-967C-484A-BA9D-858120DBE0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16" y="3762197"/>
            <a:ext cx="892632" cy="892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0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157">
        <p:fade/>
      </p:transition>
    </mc:Choice>
    <mc:Fallback xmlns="">
      <p:transition spd="med" advTm="801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is responsible for creating security groups?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F9055EE-BF72-4032-9D4A-A185D9781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/>
          <a:lstStyle/>
          <a:p>
            <a:r>
              <a:rPr lang="en-GB" dirty="0"/>
              <a:t>Options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Office 365 Administrators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Azure Active Directory Administrator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Support Team</a:t>
            </a:r>
            <a:endParaRPr lang="en-US" dirty="0">
              <a:solidFill>
                <a:srgbClr val="EDC30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44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651">
        <p:fade/>
      </p:transition>
    </mc:Choice>
    <mc:Fallback xmlns="">
      <p:transition spd="med" advTm="7065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3A43D-C524-4473-B982-52CDFFE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Workspaces Creation Options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86BC29-3586-4A61-A917-E831CDDB2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15659"/>
              </p:ext>
            </p:extLst>
          </p:nvPr>
        </p:nvGraphicFramePr>
        <p:xfrm>
          <a:off x="269241" y="1247073"/>
          <a:ext cx="11655840" cy="4485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3230">
                  <a:extLst>
                    <a:ext uri="{9D8B030D-6E8A-4147-A177-3AD203B41FA5}">
                      <a16:colId xmlns:a16="http://schemas.microsoft.com/office/drawing/2014/main" val="519669272"/>
                    </a:ext>
                  </a:extLst>
                </a:gridCol>
                <a:gridCol w="3186509">
                  <a:extLst>
                    <a:ext uri="{9D8B030D-6E8A-4147-A177-3AD203B41FA5}">
                      <a16:colId xmlns:a16="http://schemas.microsoft.com/office/drawing/2014/main" val="277234858"/>
                    </a:ext>
                  </a:extLst>
                </a:gridCol>
                <a:gridCol w="3088918">
                  <a:extLst>
                    <a:ext uri="{9D8B030D-6E8A-4147-A177-3AD203B41FA5}">
                      <a16:colId xmlns:a16="http://schemas.microsoft.com/office/drawing/2014/main" val="3973767849"/>
                    </a:ext>
                  </a:extLst>
                </a:gridCol>
                <a:gridCol w="3137183">
                  <a:extLst>
                    <a:ext uri="{9D8B030D-6E8A-4147-A177-3AD203B41FA5}">
                      <a16:colId xmlns:a16="http://schemas.microsoft.com/office/drawing/2014/main" val="1870900502"/>
                    </a:ext>
                  </a:extLst>
                </a:gridCol>
              </a:tblGrid>
              <a:tr h="645152">
                <a:tc>
                  <a:txBody>
                    <a:bodyPr/>
                    <a:lstStyle/>
                    <a:p>
                      <a:r>
                        <a:rPr lang="en-GB" sz="2000" dirty="0"/>
                        <a:t>Option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Pros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Actions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2664"/>
                  </a:ext>
                </a:extLst>
              </a:tr>
              <a:tr h="10421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Allow all users to create App Workspaces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(Recommended)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effectLst/>
                          <a:latin typeface="+mj-lt"/>
                        </a:rPr>
                        <a:t>Can be created whenever required</a:t>
                      </a:r>
                      <a:endParaRPr lang="en-US" sz="1600" kern="1200" dirty="0">
                        <a:effectLst/>
                        <a:latin typeface="+mj-lt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effectLst/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effectLst/>
                          <a:latin typeface="+mj-lt"/>
                        </a:rPr>
                        <a:t>Can lead to lots of App workspaces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</a:rPr>
                        <a:t>Monitor App Workspaces to identify unused workspaces and 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92612"/>
                  </a:ext>
                </a:extLst>
              </a:tr>
              <a:tr h="163769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Restrict to specific group of individuals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</a:rPr>
                        <a:t>Groups creation can be validated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</a:rPr>
                        <a:t>Delay in requesting a new workspace to be created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Define List of approved individuals and approvers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  <a:hlinkClick r:id="rId4"/>
                        </a:rPr>
                        <a:t>Restrict</a:t>
                      </a:r>
                      <a:r>
                        <a:rPr lang="en-GB" sz="1600" dirty="0">
                          <a:latin typeface="+mj-lt"/>
                        </a:rPr>
                        <a:t> group creation in O365 to above individuals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</a:rPr>
                        <a:t>Create Group request mechanism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</a:rPr>
                        <a:t>Update Tenant Setting</a:t>
                      </a:r>
                    </a:p>
                    <a:p>
                      <a:pPr marL="285750" marR="0" lvl="0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Monitor App Workspaces to identify unused workspaces and remove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2825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4965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0854">
        <p:fade/>
      </p:transition>
    </mc:Choice>
    <mc:Fallback xmlns="">
      <p:transition spd="med" advTm="1108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3A43D-C524-4473-B982-52CDFFE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When to create an App Workspaces - Recommended</a:t>
            </a:r>
            <a:endParaRPr lang="en-US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86BC29-3586-4A61-A917-E831CDDB2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30782"/>
              </p:ext>
            </p:extLst>
          </p:nvPr>
        </p:nvGraphicFramePr>
        <p:xfrm>
          <a:off x="269240" y="1234374"/>
          <a:ext cx="11655839" cy="52138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52656">
                  <a:extLst>
                    <a:ext uri="{9D8B030D-6E8A-4147-A177-3AD203B41FA5}">
                      <a16:colId xmlns:a16="http://schemas.microsoft.com/office/drawing/2014/main" val="519669272"/>
                    </a:ext>
                  </a:extLst>
                </a:gridCol>
                <a:gridCol w="2267693">
                  <a:extLst>
                    <a:ext uri="{9D8B030D-6E8A-4147-A177-3AD203B41FA5}">
                      <a16:colId xmlns:a16="http://schemas.microsoft.com/office/drawing/2014/main" val="277234858"/>
                    </a:ext>
                  </a:extLst>
                </a:gridCol>
                <a:gridCol w="5635490">
                  <a:extLst>
                    <a:ext uri="{9D8B030D-6E8A-4147-A177-3AD203B41FA5}">
                      <a16:colId xmlns:a16="http://schemas.microsoft.com/office/drawing/2014/main" val="1870900502"/>
                    </a:ext>
                  </a:extLst>
                </a:gridCol>
              </a:tblGrid>
              <a:tr h="395358">
                <a:tc>
                  <a:txBody>
                    <a:bodyPr/>
                    <a:lstStyle/>
                    <a:p>
                      <a:r>
                        <a:rPr lang="en-GB" sz="2000" dirty="0"/>
                        <a:t>Option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How Many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Reasoning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2664"/>
                  </a:ext>
                </a:extLst>
              </a:tr>
              <a:tr h="82112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BI Team Development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>
                          <a:effectLst/>
                          <a:latin typeface="+mj-lt"/>
                        </a:rPr>
                        <a:t>1</a:t>
                      </a:r>
                      <a:endParaRPr lang="en-US" sz="1600" kern="1200" dirty="0">
                        <a:effectLst/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</a:rPr>
                        <a:t>All Reports / Dashboards can be developed in 1 location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</a:rPr>
                        <a:t>Collaborative development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92612"/>
                  </a:ext>
                </a:extLst>
              </a:tr>
              <a:tr h="78351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BI Team Test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All Reports / Dashboards can be developed in 1 location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Collaborative development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28252"/>
                  </a:ext>
                </a:extLst>
              </a:tr>
              <a:tr h="78351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BI Team QA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1 per report category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</a:rPr>
                        <a:t>Only 1 App can be created per Workspace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</a:rPr>
                        <a:t>Need to test App experience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48448"/>
                  </a:ext>
                </a:extLst>
              </a:tr>
              <a:tr h="78351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BI Team Production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1 per report category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Only 1 App can be created per Workspace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Need to share with different audiences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410271"/>
                  </a:ext>
                </a:extLst>
              </a:tr>
              <a:tr h="78351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Business Self-Service Development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1 per department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</a:rPr>
                        <a:t>Separate reports created by different departments</a:t>
                      </a:r>
                    </a:p>
                    <a:p>
                      <a:pPr marL="285750" marR="0" lvl="0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Collaborative development area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within a department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17399"/>
                  </a:ext>
                </a:extLst>
              </a:tr>
              <a:tr h="783513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Business Self-Service Production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 per report category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Only 1 App can be created per Workspace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Need to share with different audiences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4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2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19">
        <p:fade/>
      </p:transition>
    </mc:Choice>
    <mc:Fallback xmlns="">
      <p:transition spd="med" advTm="2001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should workspaces be created?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F9055EE-BF72-4032-9D4A-A185D9781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/>
          <a:lstStyle/>
          <a:p>
            <a:endParaRPr lang="en-US" dirty="0">
              <a:solidFill>
                <a:srgbClr val="EDC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667">
        <p:fade/>
      </p:transition>
    </mc:Choice>
    <mc:Fallback xmlns="">
      <p:transition spd="med" advTm="466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31080" y="0"/>
            <a:ext cx="736092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9952" y="729076"/>
            <a:ext cx="40162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Power BI Desktop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4909" y="2478383"/>
            <a:ext cx="406771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65" defTabSz="931776" fontAlgn="base">
              <a:lnSpc>
                <a:spcPct val="150000"/>
              </a:lnSpc>
              <a:spcAft>
                <a:spcPts val="600"/>
              </a:spcAft>
              <a:buClr>
                <a:srgbClr val="FFFFFF"/>
              </a:buClr>
              <a:defRPr/>
            </a:pPr>
            <a:r>
              <a:rPr lang="en-GB" dirty="0">
                <a:solidFill>
                  <a:prstClr val="white"/>
                </a:solidFill>
              </a:rPr>
              <a:t>Monthly Updates</a:t>
            </a:r>
          </a:p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from PowerBI.com</a:t>
            </a:r>
          </a:p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Packaged deployment from IT</a:t>
            </a:r>
          </a:p>
          <a:p>
            <a:pPr marL="53965" marR="0" lvl="0" algn="l" defTabSz="931776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tabLst/>
              <a:defRPr/>
            </a:pPr>
            <a:r>
              <a:rPr lang="en-GB" dirty="0">
                <a:solidFill>
                  <a:prstClr val="white"/>
                </a:solidFill>
                <a:latin typeface="Calibri" panose="020F0502020204030204"/>
              </a:rPr>
              <a:t>Download from Windows Store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7A530D-EB61-448D-B8F6-5E2CA47AC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15" y="438414"/>
            <a:ext cx="3600000" cy="2619048"/>
          </a:xfrm>
          <a:prstGeom prst="rect">
            <a:avLst/>
          </a:prstGeom>
        </p:spPr>
      </p:pic>
      <p:pic>
        <p:nvPicPr>
          <p:cNvPr id="12" name="Picture 11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5273842-0212-4532-ACBE-B76D94DDC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86" y="1762333"/>
            <a:ext cx="4761905" cy="3333334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3A920DC-04FB-4923-9D46-07E4A8EED0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4830334"/>
            <a:ext cx="4892892" cy="14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53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46867">
        <p:fade/>
      </p:transition>
    </mc:Choice>
    <mc:Fallback xmlns="">
      <p:transition spd="med" advTm="4686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3A43D-C524-4473-B982-52CDFFE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How will you manage installing Power BI Desktop?</a:t>
            </a:r>
            <a:endParaRPr lang="en-US" sz="4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B4E1F0-4605-471E-AFEE-B170212BF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52598"/>
              </p:ext>
            </p:extLst>
          </p:nvPr>
        </p:nvGraphicFramePr>
        <p:xfrm>
          <a:off x="269241" y="1247072"/>
          <a:ext cx="11655840" cy="533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3230">
                  <a:extLst>
                    <a:ext uri="{9D8B030D-6E8A-4147-A177-3AD203B41FA5}">
                      <a16:colId xmlns:a16="http://schemas.microsoft.com/office/drawing/2014/main" val="519669272"/>
                    </a:ext>
                  </a:extLst>
                </a:gridCol>
                <a:gridCol w="3186509">
                  <a:extLst>
                    <a:ext uri="{9D8B030D-6E8A-4147-A177-3AD203B41FA5}">
                      <a16:colId xmlns:a16="http://schemas.microsoft.com/office/drawing/2014/main" val="277234858"/>
                    </a:ext>
                  </a:extLst>
                </a:gridCol>
                <a:gridCol w="3088918">
                  <a:extLst>
                    <a:ext uri="{9D8B030D-6E8A-4147-A177-3AD203B41FA5}">
                      <a16:colId xmlns:a16="http://schemas.microsoft.com/office/drawing/2014/main" val="3973767849"/>
                    </a:ext>
                  </a:extLst>
                </a:gridCol>
                <a:gridCol w="3137183">
                  <a:extLst>
                    <a:ext uri="{9D8B030D-6E8A-4147-A177-3AD203B41FA5}">
                      <a16:colId xmlns:a16="http://schemas.microsoft.com/office/drawing/2014/main" val="187090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Option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Pros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Actions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200" dirty="0"/>
                        <a:t>Windows 10 Store (Recommended)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Updates automatically installed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Administrative privileges are not required.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Download sizes are smaller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Can be integrated with an organization’s roll-out policies and available via Microsoft Store for Business.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Less controls than System Center Configuration Manager.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Requires Windows 10.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Sign up for Store for Business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Decide on whether to distribute through the Store or a management tool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Configure Store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Add Power BI App and allow access to relevant individuals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install Power BI Desktop from Microsoft Store.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9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200" dirty="0"/>
                        <a:t>Manually download and install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effectLst/>
                        </a:rPr>
                        <a:t>Timing controlled by the owner of the PC.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Requires administrative rights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User machines may be out of sync, leading to compatibility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Every update requires action by the owner of the PC.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Make sure all relevant users are Admins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2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effectLst/>
                        </a:rPr>
                        <a:t>Organizational IT deployment tools such as Microsoft System Center Configuration Manager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The process is managed and handled by the organizational IT dept.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More complex.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 defTabSz="91436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/>
                        <a:t>Create package</a:t>
                      </a:r>
                      <a:endParaRPr lang="en-US" sz="1200" kern="1200" dirty="0"/>
                    </a:p>
                    <a:p>
                      <a:pPr marL="285750" lvl="0" indent="-285750" algn="l" defTabSz="91436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/>
                        <a:t>Agree frequency for package updates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Install Power BI on a Virtual Machine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The process is managed and handled by the organizational IT dept.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>
                          <a:effectLst/>
                        </a:rPr>
                        <a:t>C</a:t>
                      </a:r>
                      <a:r>
                        <a:rPr lang="en-US" sz="1200" kern="1200" dirty="0">
                          <a:effectLst/>
                        </a:rPr>
                        <a:t>an easily update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>
                          <a:effectLst/>
                        </a:rPr>
                        <a:t>C</a:t>
                      </a:r>
                      <a:r>
                        <a:rPr lang="en-US" sz="1200" kern="1200" dirty="0">
                          <a:effectLst/>
                        </a:rPr>
                        <a:t>an install additional items, e.g. drivers, R / Python, if required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effectLst/>
                        </a:rPr>
                        <a:t>Offers the most control.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Need to provision, monitor and manage a Virtual Machine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Request Virtual Machine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Build image for Virtual Machine, which includes required software and spec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Make user an admin to allow them to install new updates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62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09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079">
        <p:fade/>
      </p:transition>
    </mc:Choice>
    <mc:Fallback xmlns="">
      <p:transition spd="med" advTm="1807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will users install drivers on their machines (if required)?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DA0EA3-28A7-4A18-996B-647822FFB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Options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Manually Download and Install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Organizational IT deployment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3997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6088">
        <p:fade/>
      </p:transition>
    </mc:Choice>
    <mc:Fallback xmlns="">
      <p:transition spd="med" advTm="2608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8.6|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11.4|6.8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B81260-9DE9-48EA-8B03-94041BA21227}"/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Widescreen</PresentationFormat>
  <Paragraphs>188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think-cell Slide</vt:lpstr>
      <vt:lpstr>Power BI Adoption Framework</vt:lpstr>
      <vt:lpstr>PowerPoint Presentation</vt:lpstr>
      <vt:lpstr>Who is responsible for creating security groups?</vt:lpstr>
      <vt:lpstr>App Workspaces Creation Options</vt:lpstr>
      <vt:lpstr>When to create an App Workspaces - Recommended</vt:lpstr>
      <vt:lpstr>When should workspaces be created?</vt:lpstr>
      <vt:lpstr>PowerPoint Presentation</vt:lpstr>
      <vt:lpstr>How will you manage installing Power BI Desktop?</vt:lpstr>
      <vt:lpstr>How will users install drivers on their machines (if required)?</vt:lpstr>
      <vt:lpstr>PowerPoint Presentation</vt:lpstr>
      <vt:lpstr>Do you want to manage mobile devices?</vt:lpstr>
      <vt:lpstr>Who will be responsible for administering Power BI Mobile?</vt:lpstr>
      <vt:lpstr>Marketplace Offerings</vt:lpstr>
      <vt:lpstr>PowerPoint Presentation</vt:lpstr>
      <vt:lpstr>Do you want to manage mobile devices?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Service Management</dc:title>
  <dc:creator/>
  <cp:lastModifiedBy/>
  <cp:revision>5</cp:revision>
  <dcterms:modified xsi:type="dcterms:W3CDTF">2019-11-08T18:08:41Z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0x0101004637B333D9039F42B4A841E7D21AD3E7</vt:lpwstr>
  </property>
  <property fmtid="{D5CDD505-2E9C-101B-9397-08002B2CF9AE}" pid="3" name="p1cd454bacc149bfbcfd764edd279de7">
    <vt:lpwstr/>
  </property>
  <property fmtid="{D5CDD505-2E9C-101B-9397-08002B2CF9AE}" pid="4" name="of67e5d4b76f4a9db8769983fda9cec0">
    <vt:lpwstr/>
  </property>
  <property fmtid="{D5CDD505-2E9C-101B-9397-08002B2CF9AE}" pid="5" name="TaxKeyword">
    <vt:lpwstr/>
  </property>
  <property fmtid="{D5CDD505-2E9C-101B-9397-08002B2CF9AE}" pid="6" name="NewsType">
    <vt:lpwstr/>
  </property>
  <property fmtid="{D5CDD505-2E9C-101B-9397-08002B2CF9AE}" pid="7" name="_dlc_policyId">
    <vt:lpwstr/>
  </property>
  <property fmtid="{D5CDD505-2E9C-101B-9397-08002B2CF9AE}" pid="8" name="Region">
    <vt:lpwstr/>
  </property>
  <property fmtid="{D5CDD505-2E9C-101B-9397-08002B2CF9AE}" pid="9" name="Confidentiality">
    <vt:lpwstr>14;#customer ready|8986c41d-21c5-4f8f-8a12-ea4625b46858</vt:lpwstr>
  </property>
  <property fmtid="{D5CDD505-2E9C-101B-9397-08002B2CF9AE}" pid="10" name="ItemType">
    <vt:lpwstr>435;#technical presentations|83a894cf-702b-47fc-aba5-41bd10dc1e75;#351;#feedback requests|00ce1828-98a3-430e-af54-eda270e1be04</vt:lpwstr>
  </property>
  <property fmtid="{D5CDD505-2E9C-101B-9397-08002B2CF9AE}" pid="11" name="bc28b5f076654a3b96073bbbebfeb8c9">
    <vt:lpwstr/>
  </property>
  <property fmtid="{D5CDD505-2E9C-101B-9397-08002B2CF9AE}" pid="12" name="ga0c0bf70a6644469c61b3efa7025301">
    <vt:lpwstr/>
  </property>
  <property fmtid="{D5CDD505-2E9C-101B-9397-08002B2CF9AE}" pid="13" name="Industries">
    <vt:lpwstr/>
  </property>
  <property fmtid="{D5CDD505-2E9C-101B-9397-08002B2CF9AE}" pid="14" name="MSProducts">
    <vt:lpwstr/>
  </property>
  <property fmtid="{D5CDD505-2E9C-101B-9397-08002B2CF9AE}" pid="15" name="j4d667fb28274e85b2214f6e751c8d1f">
    <vt:lpwstr/>
  </property>
  <property fmtid="{D5CDD505-2E9C-101B-9397-08002B2CF9AE}" pid="16" name="Competitors">
    <vt:lpwstr/>
  </property>
  <property fmtid="{D5CDD505-2E9C-101B-9397-08002B2CF9AE}" pid="17" name="SMSGDomain">
    <vt:lpwstr>82;#SQL Server Domain|0c0f1824-39dc-4b26-8c74-eff4364b812b;#22;#Server and Tools Business|6783548d-8609-4f97-be4a-4ca2616905a6</vt:lpwstr>
  </property>
  <property fmtid="{D5CDD505-2E9C-101B-9397-08002B2CF9AE}" pid="18" name="ExperienceContentType">
    <vt:lpwstr/>
  </property>
  <property fmtid="{D5CDD505-2E9C-101B-9397-08002B2CF9AE}" pid="19" name="BusinessArchitecture">
    <vt:lpwstr>231;#business intelligence|e1f9659f-bde9-4479-81f9-2bc6e8ec0057;#166;#Power BI solution|a774047b-2f39-4ee6-a302-4d53f94b9400</vt:lpwstr>
  </property>
  <property fmtid="{D5CDD505-2E9C-101B-9397-08002B2CF9AE}" pid="20" name="j031aa32f4154c8c9a646efae715ebde">
    <vt:lpwstr/>
  </property>
  <property fmtid="{D5CDD505-2E9C-101B-9397-08002B2CF9AE}" pid="21" name="Products">
    <vt:lpwstr>73;#Microsoft SQL Server|261ba873-f3ab-420e-96d6-e3004596a551;#598;#Microsoft SQL Server Business Intelligence|9ffb7045-1f1b-41c0-987f-ffdc7c6f53c0</vt:lpwstr>
  </property>
  <property fmtid="{D5CDD505-2E9C-101B-9397-08002B2CF9AE}" pid="22" name="ContentExtensions">
    <vt:lpwstr/>
  </property>
  <property fmtid="{D5CDD505-2E9C-101B-9397-08002B2CF9AE}" pid="23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4" name="l6f004f21209409da86a713c0f24627d">
    <vt:lpwstr/>
  </property>
  <property fmtid="{D5CDD505-2E9C-101B-9397-08002B2CF9AE}" pid="25" name="MSProductsTaxHTField0">
    <vt:lpwstr/>
  </property>
  <property fmtid="{D5CDD505-2E9C-101B-9397-08002B2CF9AE}" pid="26" name="Topics">
    <vt:lpwstr/>
  </property>
  <property fmtid="{D5CDD505-2E9C-101B-9397-08002B2CF9AE}" pid="27" name="Groups">
    <vt:lpwstr>399;#SQL Server Marketing|bb7921b3-c1d8-4da4-b894-8b6075d9546d;#42;#Cloud and Enterprise Marketing Group|4f75e184-e5aa-4234-a07f-b032d60df254</vt:lpwstr>
  </property>
  <property fmtid="{D5CDD505-2E9C-101B-9397-08002B2CF9AE}" pid="28" name="_docset_NoMedatataSyncRequired">
    <vt:lpwstr>False</vt:lpwstr>
  </property>
  <property fmtid="{D5CDD505-2E9C-101B-9397-08002B2CF9AE}" pid="29" name="MSLanguage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messageframeworktype">
    <vt:lpwstr/>
  </property>
  <property fmtid="{D5CDD505-2E9C-101B-9397-08002B2CF9AE}" pid="33" name="cb7870d3641f4a52807a63577a9c1b08">
    <vt:lpwstr/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earningOrganization">
    <vt:lpwstr/>
  </property>
  <property fmtid="{D5CDD505-2E9C-101B-9397-08002B2CF9AE}" pid="37" name="ldac8aee9d1f469e8cd8c3f8d6a615f2">
    <vt:lpwstr/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SalesGeography">
    <vt:lpwstr/>
  </property>
  <property fmtid="{D5CDD505-2E9C-101B-9397-08002B2CF9AE}" pid="41" name="LearningDeliveryMethod">
    <vt:lpwstr/>
  </property>
  <property fmtid="{D5CDD505-2E9C-101B-9397-08002B2CF9AE}" pid="42" name="Roles">
    <vt:lpwstr/>
  </property>
  <property fmtid="{D5CDD505-2E9C-101B-9397-08002B2CF9AE}" pid="43" name="ItemRetentionFormula">
    <vt:lpwstr/>
  </property>
  <property fmtid="{D5CDD505-2E9C-101B-9397-08002B2CF9AE}" pid="44" name="NewsSource">
    <vt:lpwstr/>
  </property>
  <property fmtid="{D5CDD505-2E9C-101B-9397-08002B2CF9AE}" pid="45" name="SMSGTags">
    <vt:lpwstr/>
  </property>
  <property fmtid="{D5CDD505-2E9C-101B-9397-08002B2CF9AE}" pid="46" name="_dlc_DocIdItemGuid">
    <vt:lpwstr>07721352-f0bf-41fc-8da7-ba3749a88128</vt:lpwstr>
  </property>
  <property fmtid="{D5CDD505-2E9C-101B-9397-08002B2CF9AE}" pid="47" name="MSPhysicalGeography">
    <vt:lpwstr/>
  </property>
  <property fmtid="{D5CDD505-2E9C-101B-9397-08002B2CF9AE}" pid="48" name="l311460e3fdf46688abc31ddb7bdc05a">
    <vt:lpwstr/>
  </property>
  <property fmtid="{D5CDD505-2E9C-101B-9397-08002B2CF9AE}" pid="49" name="EnterpriseDomainTags">
    <vt:lpwstr/>
  </property>
  <property fmtid="{D5CDD505-2E9C-101B-9397-08002B2CF9AE}" pid="50" name="j3562c58ee414e028925bc902cfc01a1">
    <vt:lpwstr/>
  </property>
  <property fmtid="{D5CDD505-2E9C-101B-9397-08002B2CF9AE}" pid="51" name="ActivitiesAndPrograms">
    <vt:lpwstr/>
  </property>
  <property fmtid="{D5CDD505-2E9C-101B-9397-08002B2CF9AE}" pid="52" name="Segments">
    <vt:lpwstr/>
  </property>
  <property fmtid="{D5CDD505-2E9C-101B-9397-08002B2CF9AE}" pid="53" name="Partners">
    <vt:lpwstr/>
  </property>
  <property fmtid="{D5CDD505-2E9C-101B-9397-08002B2CF9AE}" pid="54" name="la4444b61d19467597d63190b69ac227">
    <vt:lpwstr/>
  </property>
  <property fmtid="{D5CDD505-2E9C-101B-9397-08002B2CF9AE}" pid="55" name="SharedWithUsers">
    <vt:lpwstr>63906;#Hui Jeng Lee (Alfa Connections Pte Ltd)</vt:lpwstr>
  </property>
  <property fmtid="{D5CDD505-2E9C-101B-9397-08002B2CF9AE}" pid="56" name="MSIP_Label_f42aa342-8706-4288-bd11-ebb85995028c_Enabled">
    <vt:lpwstr>True</vt:lpwstr>
  </property>
  <property fmtid="{D5CDD505-2E9C-101B-9397-08002B2CF9AE}" pid="57" name="MSIP_Label_f42aa342-8706-4288-bd11-ebb85995028c_SiteId">
    <vt:lpwstr>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2018-02-21T14:09:56.9846562Z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AuthorIds_UIVersion_1536">
    <vt:lpwstr>10</vt:lpwstr>
  </property>
</Properties>
</file>