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ppt/tags/tag17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0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1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44"/>
  </p:notesMasterIdLst>
  <p:handoutMasterIdLst>
    <p:handoutMasterId r:id="rId45"/>
  </p:handoutMasterIdLst>
  <p:sldIdLst>
    <p:sldId id="8825" r:id="rId5"/>
    <p:sldId id="268" r:id="rId6"/>
    <p:sldId id="279" r:id="rId7"/>
    <p:sldId id="280" r:id="rId8"/>
    <p:sldId id="348" r:id="rId9"/>
    <p:sldId id="8864" r:id="rId10"/>
    <p:sldId id="8866" r:id="rId11"/>
    <p:sldId id="8870" r:id="rId12"/>
    <p:sldId id="8871" r:id="rId13"/>
    <p:sldId id="358" r:id="rId14"/>
    <p:sldId id="361" r:id="rId15"/>
    <p:sldId id="363" r:id="rId16"/>
    <p:sldId id="367" r:id="rId17"/>
    <p:sldId id="8873" r:id="rId18"/>
    <p:sldId id="366" r:id="rId19"/>
    <p:sldId id="392" r:id="rId20"/>
    <p:sldId id="401" r:id="rId21"/>
    <p:sldId id="8865" r:id="rId22"/>
    <p:sldId id="323" r:id="rId23"/>
    <p:sldId id="368" r:id="rId24"/>
    <p:sldId id="269" r:id="rId25"/>
    <p:sldId id="321" r:id="rId26"/>
    <p:sldId id="458" r:id="rId27"/>
    <p:sldId id="522" r:id="rId28"/>
    <p:sldId id="322" r:id="rId29"/>
    <p:sldId id="369" r:id="rId30"/>
    <p:sldId id="370" r:id="rId31"/>
    <p:sldId id="371" r:id="rId32"/>
    <p:sldId id="1579" r:id="rId33"/>
    <p:sldId id="523" r:id="rId34"/>
    <p:sldId id="1572" r:id="rId35"/>
    <p:sldId id="1575" r:id="rId36"/>
    <p:sldId id="1576" r:id="rId37"/>
    <p:sldId id="339" r:id="rId38"/>
    <p:sldId id="1574" r:id="rId39"/>
    <p:sldId id="468" r:id="rId40"/>
    <p:sldId id="373" r:id="rId41"/>
    <p:sldId id="505" r:id="rId42"/>
    <p:sldId id="8875" r:id="rId43"/>
  </p:sldIdLst>
  <p:sldSz cx="12192000" cy="6858000"/>
  <p:notesSz cx="6858000" cy="2028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3366FF"/>
    <a:srgbClr val="0000FF"/>
    <a:srgbClr val="000000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14727-A880-4711-82DC-F955239088E3}" v="21" dt="2019-11-08T18:08:54.37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75141" autoAdjust="0"/>
  </p:normalViewPr>
  <p:slideViewPr>
    <p:cSldViewPr snapToGrid="0">
      <p:cViewPr varScale="1">
        <p:scale>
          <a:sx n="78" d="100"/>
          <a:sy n="78" d="100"/>
        </p:scale>
        <p:origin x="5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BAAD2-BC30-46FB-A0E8-38BDA11AD62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4D2A00-3C72-4CD3-A80F-89BFCB03BDEB}">
      <dgm:prSet/>
      <dgm:spPr/>
      <dgm:t>
        <a:bodyPr/>
        <a:lstStyle/>
        <a:p>
          <a:r>
            <a:rPr lang="en-GB" baseline="0"/>
            <a:t>O365 Admin Centre</a:t>
          </a:r>
          <a:endParaRPr lang="en-GB"/>
        </a:p>
      </dgm:t>
    </dgm:pt>
    <dgm:pt modelId="{BD3FE53F-954C-4EEA-901E-D0E8E9659488}" type="parTrans" cxnId="{1A420FD2-28E9-48F5-980C-C12054F0A797}">
      <dgm:prSet/>
      <dgm:spPr/>
      <dgm:t>
        <a:bodyPr/>
        <a:lstStyle/>
        <a:p>
          <a:endParaRPr lang="en-US"/>
        </a:p>
      </dgm:t>
    </dgm:pt>
    <dgm:pt modelId="{37A39FA5-A510-497C-8CEF-8B4B4B8E33F7}" type="sibTrans" cxnId="{1A420FD2-28E9-48F5-980C-C12054F0A797}">
      <dgm:prSet/>
      <dgm:spPr/>
      <dgm:t>
        <a:bodyPr/>
        <a:lstStyle/>
        <a:p>
          <a:endParaRPr lang="en-US"/>
        </a:p>
      </dgm:t>
    </dgm:pt>
    <dgm:pt modelId="{FFFD439A-412C-4502-BE3C-D80E72167799}">
      <dgm:prSet/>
      <dgm:spPr/>
      <dgm:t>
        <a:bodyPr/>
        <a:lstStyle/>
        <a:p>
          <a:r>
            <a:rPr lang="en-GB" baseline="0" dirty="0"/>
            <a:t>Power BI activities</a:t>
          </a:r>
          <a:endParaRPr lang="en-GB" dirty="0"/>
        </a:p>
      </dgm:t>
    </dgm:pt>
    <dgm:pt modelId="{B6D549B0-FD61-4C16-B789-C39212ABFBD3}" type="parTrans" cxnId="{983910CC-BD81-439E-8EDD-9CEF6525B553}">
      <dgm:prSet/>
      <dgm:spPr/>
      <dgm:t>
        <a:bodyPr/>
        <a:lstStyle/>
        <a:p>
          <a:endParaRPr lang="en-US"/>
        </a:p>
      </dgm:t>
    </dgm:pt>
    <dgm:pt modelId="{DA0E57B4-90AE-4745-8393-0602F01BAEB2}" type="sibTrans" cxnId="{983910CC-BD81-439E-8EDD-9CEF6525B553}">
      <dgm:prSet/>
      <dgm:spPr/>
      <dgm:t>
        <a:bodyPr/>
        <a:lstStyle/>
        <a:p>
          <a:endParaRPr lang="en-US"/>
        </a:p>
      </dgm:t>
    </dgm:pt>
    <dgm:pt modelId="{88D99656-03D5-44E4-8E50-BE6D209F91D9}" type="pres">
      <dgm:prSet presAssocID="{BBCBAAD2-BC30-46FB-A0E8-38BDA11AD622}" presName="vert0" presStyleCnt="0">
        <dgm:presLayoutVars>
          <dgm:dir/>
          <dgm:animOne val="branch"/>
          <dgm:animLvl val="lvl"/>
        </dgm:presLayoutVars>
      </dgm:prSet>
      <dgm:spPr/>
    </dgm:pt>
    <dgm:pt modelId="{007487EC-82E4-4ACB-AB77-F725DFF7DAF6}" type="pres">
      <dgm:prSet presAssocID="{274D2A00-3C72-4CD3-A80F-89BFCB03BDEB}" presName="thickLine" presStyleLbl="alignNode1" presStyleIdx="0" presStyleCnt="2"/>
      <dgm:spPr/>
    </dgm:pt>
    <dgm:pt modelId="{149AD56B-C852-4E75-988B-871379021EE2}" type="pres">
      <dgm:prSet presAssocID="{274D2A00-3C72-4CD3-A80F-89BFCB03BDEB}" presName="horz1" presStyleCnt="0"/>
      <dgm:spPr/>
    </dgm:pt>
    <dgm:pt modelId="{E2BA5225-128C-4B1B-91AA-8A70AD3CDDFD}" type="pres">
      <dgm:prSet presAssocID="{274D2A00-3C72-4CD3-A80F-89BFCB03BDEB}" presName="tx1" presStyleLbl="revTx" presStyleIdx="0" presStyleCnt="2"/>
      <dgm:spPr/>
    </dgm:pt>
    <dgm:pt modelId="{A3D2B02F-EFBD-4609-9EDA-38F51A7B2BD9}" type="pres">
      <dgm:prSet presAssocID="{274D2A00-3C72-4CD3-A80F-89BFCB03BDEB}" presName="vert1" presStyleCnt="0"/>
      <dgm:spPr/>
    </dgm:pt>
    <dgm:pt modelId="{BB1ED6D0-F5F6-4A0E-869A-EE4DC009934A}" type="pres">
      <dgm:prSet presAssocID="{FFFD439A-412C-4502-BE3C-D80E72167799}" presName="thickLine" presStyleLbl="alignNode1" presStyleIdx="1" presStyleCnt="2"/>
      <dgm:spPr/>
    </dgm:pt>
    <dgm:pt modelId="{D6600BF1-280F-4849-AD99-AC11477FE7E2}" type="pres">
      <dgm:prSet presAssocID="{FFFD439A-412C-4502-BE3C-D80E72167799}" presName="horz1" presStyleCnt="0"/>
      <dgm:spPr/>
    </dgm:pt>
    <dgm:pt modelId="{A0EC5BBD-33FD-426E-BECD-6E31BE9801A9}" type="pres">
      <dgm:prSet presAssocID="{FFFD439A-412C-4502-BE3C-D80E72167799}" presName="tx1" presStyleLbl="revTx" presStyleIdx="1" presStyleCnt="2"/>
      <dgm:spPr/>
    </dgm:pt>
    <dgm:pt modelId="{5CE3C469-EBCF-4A63-9536-D2A98D5B4092}" type="pres">
      <dgm:prSet presAssocID="{FFFD439A-412C-4502-BE3C-D80E72167799}" presName="vert1" presStyleCnt="0"/>
      <dgm:spPr/>
    </dgm:pt>
  </dgm:ptLst>
  <dgm:cxnLst>
    <dgm:cxn modelId="{74E5A017-F119-4F42-BAA4-CEC0EAC85E64}" type="presOf" srcId="{FFFD439A-412C-4502-BE3C-D80E72167799}" destId="{A0EC5BBD-33FD-426E-BECD-6E31BE9801A9}" srcOrd="0" destOrd="0" presId="urn:microsoft.com/office/officeart/2008/layout/LinedList"/>
    <dgm:cxn modelId="{21B5B86A-F2BE-4546-989B-4C97E89D5BEA}" type="presOf" srcId="{274D2A00-3C72-4CD3-A80F-89BFCB03BDEB}" destId="{E2BA5225-128C-4B1B-91AA-8A70AD3CDDFD}" srcOrd="0" destOrd="0" presId="urn:microsoft.com/office/officeart/2008/layout/LinedList"/>
    <dgm:cxn modelId="{954FD57A-A667-4DF3-A541-E151FA1EA206}" type="presOf" srcId="{BBCBAAD2-BC30-46FB-A0E8-38BDA11AD622}" destId="{88D99656-03D5-44E4-8E50-BE6D209F91D9}" srcOrd="0" destOrd="0" presId="urn:microsoft.com/office/officeart/2008/layout/LinedList"/>
    <dgm:cxn modelId="{983910CC-BD81-439E-8EDD-9CEF6525B553}" srcId="{BBCBAAD2-BC30-46FB-A0E8-38BDA11AD622}" destId="{FFFD439A-412C-4502-BE3C-D80E72167799}" srcOrd="1" destOrd="0" parTransId="{B6D549B0-FD61-4C16-B789-C39212ABFBD3}" sibTransId="{DA0E57B4-90AE-4745-8393-0602F01BAEB2}"/>
    <dgm:cxn modelId="{1A420FD2-28E9-48F5-980C-C12054F0A797}" srcId="{BBCBAAD2-BC30-46FB-A0E8-38BDA11AD622}" destId="{274D2A00-3C72-4CD3-A80F-89BFCB03BDEB}" srcOrd="0" destOrd="0" parTransId="{BD3FE53F-954C-4EEA-901E-D0E8E9659488}" sibTransId="{37A39FA5-A510-497C-8CEF-8B4B4B8E33F7}"/>
    <dgm:cxn modelId="{43DF9E8E-A3C7-42A9-BA23-CCFDC0DF16F9}" type="presParOf" srcId="{88D99656-03D5-44E4-8E50-BE6D209F91D9}" destId="{007487EC-82E4-4ACB-AB77-F725DFF7DAF6}" srcOrd="0" destOrd="0" presId="urn:microsoft.com/office/officeart/2008/layout/LinedList"/>
    <dgm:cxn modelId="{5F1F75BA-9DF2-4A25-86F1-B2E688DD1B46}" type="presParOf" srcId="{88D99656-03D5-44E4-8E50-BE6D209F91D9}" destId="{149AD56B-C852-4E75-988B-871379021EE2}" srcOrd="1" destOrd="0" presId="urn:microsoft.com/office/officeart/2008/layout/LinedList"/>
    <dgm:cxn modelId="{A99AEE84-CE5C-4220-973F-FD622C3EC2B6}" type="presParOf" srcId="{149AD56B-C852-4E75-988B-871379021EE2}" destId="{E2BA5225-128C-4B1B-91AA-8A70AD3CDDFD}" srcOrd="0" destOrd="0" presId="urn:microsoft.com/office/officeart/2008/layout/LinedList"/>
    <dgm:cxn modelId="{CB67E0DC-9261-408B-930F-1C9ECC603AD5}" type="presParOf" srcId="{149AD56B-C852-4E75-988B-871379021EE2}" destId="{A3D2B02F-EFBD-4609-9EDA-38F51A7B2BD9}" srcOrd="1" destOrd="0" presId="urn:microsoft.com/office/officeart/2008/layout/LinedList"/>
    <dgm:cxn modelId="{541D3C98-F9B0-489B-AFB0-3C7864EE060E}" type="presParOf" srcId="{88D99656-03D5-44E4-8E50-BE6D209F91D9}" destId="{BB1ED6D0-F5F6-4A0E-869A-EE4DC009934A}" srcOrd="2" destOrd="0" presId="urn:microsoft.com/office/officeart/2008/layout/LinedList"/>
    <dgm:cxn modelId="{E3CCC4BD-1E20-4D3E-8BDA-14EA83AD58C2}" type="presParOf" srcId="{88D99656-03D5-44E4-8E50-BE6D209F91D9}" destId="{D6600BF1-280F-4849-AD99-AC11477FE7E2}" srcOrd="3" destOrd="0" presId="urn:microsoft.com/office/officeart/2008/layout/LinedList"/>
    <dgm:cxn modelId="{12F6B6DC-82CB-490F-815A-51CD89D78F43}" type="presParOf" srcId="{D6600BF1-280F-4849-AD99-AC11477FE7E2}" destId="{A0EC5BBD-33FD-426E-BECD-6E31BE9801A9}" srcOrd="0" destOrd="0" presId="urn:microsoft.com/office/officeart/2008/layout/LinedList"/>
    <dgm:cxn modelId="{F7AE4228-144F-4837-9507-08AEAF5D8664}" type="presParOf" srcId="{D6600BF1-280F-4849-AD99-AC11477FE7E2}" destId="{5CE3C469-EBCF-4A63-9536-D2A98D5B40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487EC-82E4-4ACB-AB77-F725DFF7DAF6}">
      <dsp:nvSpPr>
        <dsp:cNvPr id="0" name=""/>
        <dsp:cNvSpPr/>
      </dsp:nvSpPr>
      <dsp:spPr>
        <a:xfrm>
          <a:off x="0" y="0"/>
          <a:ext cx="59498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A5225-128C-4B1B-91AA-8A70AD3CDDFD}">
      <dsp:nvSpPr>
        <dsp:cNvPr id="0" name=""/>
        <dsp:cNvSpPr/>
      </dsp:nvSpPr>
      <dsp:spPr>
        <a:xfrm>
          <a:off x="0" y="0"/>
          <a:ext cx="5949854" cy="1041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baseline="0"/>
            <a:t>O365 Admin Centre</a:t>
          </a:r>
          <a:endParaRPr lang="en-GB" sz="4500" kern="1200"/>
        </a:p>
      </dsp:txBody>
      <dsp:txXfrm>
        <a:off x="0" y="0"/>
        <a:ext cx="5949854" cy="1041253"/>
      </dsp:txXfrm>
    </dsp:sp>
    <dsp:sp modelId="{BB1ED6D0-F5F6-4A0E-869A-EE4DC009934A}">
      <dsp:nvSpPr>
        <dsp:cNvPr id="0" name=""/>
        <dsp:cNvSpPr/>
      </dsp:nvSpPr>
      <dsp:spPr>
        <a:xfrm>
          <a:off x="0" y="1041253"/>
          <a:ext cx="59498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5BBD-33FD-426E-BECD-6E31BE9801A9}">
      <dsp:nvSpPr>
        <dsp:cNvPr id="0" name=""/>
        <dsp:cNvSpPr/>
      </dsp:nvSpPr>
      <dsp:spPr>
        <a:xfrm>
          <a:off x="0" y="1041253"/>
          <a:ext cx="5949854" cy="1041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baseline="0" dirty="0"/>
            <a:t>Power BI activities</a:t>
          </a:r>
          <a:endParaRPr lang="en-GB" sz="4500" kern="1200" dirty="0"/>
        </a:p>
      </dsp:txBody>
      <dsp:txXfrm>
        <a:off x="0" y="1041253"/>
        <a:ext cx="5949854" cy="1041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2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3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4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10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5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750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653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7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4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3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522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338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41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6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5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748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830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059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704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48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6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2207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66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62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0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97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93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35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F2C8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511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0D46A22-C55E-449F-AA2E-4C6A86A1247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960D2B-763F-4A1B-9395-8972ED16B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81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783" y="2249714"/>
            <a:ext cx="3921369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8070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93040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919" r:id="rId2"/>
    <p:sldLayoutId id="2147483920" r:id="rId3"/>
    <p:sldLayoutId id="2147483922" r:id="rId4"/>
    <p:sldLayoutId id="2147483894" r:id="rId5"/>
    <p:sldLayoutId id="2147483895" r:id="rId6"/>
    <p:sldLayoutId id="2147483876" r:id="rId7"/>
    <p:sldLayoutId id="2147483954" r:id="rId8"/>
    <p:sldLayoutId id="2147483989" r:id="rId9"/>
    <p:sldLayoutId id="2147483997" r:id="rId10"/>
    <p:sldLayoutId id="2147483998" r:id="rId11"/>
    <p:sldLayoutId id="2147483934" r:id="rId12"/>
    <p:sldLayoutId id="2147484014" r:id="rId13"/>
    <p:sldLayoutId id="214748400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71.sv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sv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10" Type="http://schemas.openxmlformats.org/officeDocument/2006/relationships/image" Target="../media/image86.sv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sv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sv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sv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01.svg"/><Relationship Id="rId5" Type="http://schemas.openxmlformats.org/officeDocument/2006/relationships/image" Target="../media/image100.png"/><Relationship Id="rId10" Type="http://schemas.openxmlformats.org/officeDocument/2006/relationships/image" Target="../media/image105.sv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08.png"/><Relationship Id="rId11" Type="http://schemas.openxmlformats.org/officeDocument/2006/relationships/image" Target="../media/image113.sv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08.png"/><Relationship Id="rId7" Type="http://schemas.openxmlformats.org/officeDocument/2006/relationships/image" Target="../media/image116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09.svg"/><Relationship Id="rId9" Type="http://schemas.openxmlformats.org/officeDocument/2006/relationships/image" Target="../media/image1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sharepointdevelopersupport/2018/01/18/retrieve-granular-user-actions-or-usage-reports-using-search-unifiedauditlog-cmdl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allery.technet.microsoft.com/office/Office-365-Auditing-Tool-01747cd4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sv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39.svg"/><Relationship Id="rId12" Type="http://schemas.openxmlformats.org/officeDocument/2006/relationships/image" Target="../media/image1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8.png"/><Relationship Id="rId11" Type="http://schemas.openxmlformats.org/officeDocument/2006/relationships/image" Target="../media/image143.svg"/><Relationship Id="rId5" Type="http://schemas.openxmlformats.org/officeDocument/2006/relationships/image" Target="../media/image137.sv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ower-bi/service-gateway-onprem-tshoot#performance-counters" TargetMode="External"/><Relationship Id="rId3" Type="http://schemas.openxmlformats.org/officeDocument/2006/relationships/hyperlink" Target="https://docs.microsoft.com/en-us/power-bi/service-gateway-install" TargetMode="External"/><Relationship Id="rId7" Type="http://schemas.openxmlformats.org/officeDocument/2006/relationships/hyperlink" Target="https://docs.microsoft.com/en-us/power-bi/service-gateway-manage#add-users-to-a-data-sourc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power-bi/service-gateway-manage#manage-data-sources" TargetMode="External"/><Relationship Id="rId5" Type="http://schemas.openxmlformats.org/officeDocument/2006/relationships/hyperlink" Target="https://docs.microsoft.com/en-us/power-bi/service-gateway-manage#add-and-remove-administrators" TargetMode="External"/><Relationship Id="rId4" Type="http://schemas.openxmlformats.org/officeDocument/2006/relationships/hyperlink" Target="https://docs.microsoft.com/en-us/power-bi/service-gateway-onprem#requirements" TargetMode="External"/><Relationship Id="rId9" Type="http://schemas.openxmlformats.org/officeDocument/2006/relationships/hyperlink" Target="https://docs.microsoft.com/en-us/power-bi/service-gateway-onprem-tshoot#reviewing-slow-performing-querie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service-admin-premium-purchas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9.xml"/><Relationship Id="rId4" Type="http://schemas.openxmlformats.org/officeDocument/2006/relationships/hyperlink" Target="https://docs.microsoft.com/en-us/power-bi/service-admin-premium-manage#setting-up-a-new-capacity-power-bi-premiu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service-admin-premium-purchas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19.xml"/><Relationship Id="rId4" Type="http://schemas.openxmlformats.org/officeDocument/2006/relationships/hyperlink" Target="https://docs.microsoft.com/en-us/power-bi/service-admin-premium-manage#setting-up-a-new-capacity-power-bi-premiu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service-admin-premium-monitor-capacity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microsoft.com/en-us/power-bi/power-bi-reports-performance" TargetMode="External"/><Relationship Id="rId4" Type="http://schemas.openxmlformats.org/officeDocument/2006/relationships/hyperlink" Target="https://docs.microsoft.com/en-us/power-bi/service-premium-understand-how-it-work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How to Manage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EF6151-7532-48FF-9689-630C1682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3" y="3661440"/>
            <a:ext cx="3724446" cy="2293931"/>
          </a:xfrm>
          <a:prstGeom prst="rect">
            <a:avLst/>
          </a:prstGeom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5C73D42A-8E9A-4244-AC95-F89F3A6BA3C9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4980404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Integration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E74DC69-6C29-4978-8BF2-23AFB2E1D894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EEA3B-D6F4-4308-9A36-E89CDB512240}"/>
              </a:ext>
            </a:extLst>
          </p:cNvPr>
          <p:cNvSpPr txBox="1"/>
          <p:nvPr/>
        </p:nvSpPr>
        <p:spPr>
          <a:xfrm>
            <a:off x="-18561" y="5901487"/>
            <a:ext cx="259109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CEA13E37-27A3-4317-8313-44555825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141709"/>
            <a:ext cx="914400" cy="91440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3D65CB-73C3-4298-9BAE-837A5C9781D0}"/>
              </a:ext>
            </a:extLst>
          </p:cNvPr>
          <p:cNvSpPr txBox="1">
            <a:spLocks/>
          </p:cNvSpPr>
          <p:nvPr/>
        </p:nvSpPr>
        <p:spPr>
          <a:xfrm>
            <a:off x="6703088" y="917355"/>
            <a:ext cx="4980404" cy="4638065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GB" dirty="0" err="1"/>
              <a:t>Analyze</a:t>
            </a:r>
            <a:r>
              <a:rPr lang="en-GB" dirty="0"/>
              <a:t> in Excel with On-Premises Datasets</a:t>
            </a:r>
          </a:p>
          <a:p>
            <a:pPr lvl="0">
              <a:lnSpc>
                <a:spcPct val="300000"/>
              </a:lnSpc>
            </a:pPr>
            <a:r>
              <a:rPr lang="en-GB" dirty="0" err="1"/>
              <a:t>ArcGiS</a:t>
            </a:r>
            <a:r>
              <a:rPr lang="en-GB" dirty="0"/>
              <a:t> Maps</a:t>
            </a:r>
          </a:p>
          <a:p>
            <a:pPr lvl="0">
              <a:lnSpc>
                <a:spcPct val="300000"/>
              </a:lnSpc>
            </a:pPr>
            <a:r>
              <a:rPr lang="en-GB" dirty="0"/>
              <a:t>Global Search</a:t>
            </a:r>
          </a:p>
        </p:txBody>
      </p:sp>
      <p:pic>
        <p:nvPicPr>
          <p:cNvPr id="3" name="Graphic 2" descr="Map with pin">
            <a:extLst>
              <a:ext uri="{FF2B5EF4-FFF2-40B4-BE49-F238E27FC236}">
                <a16:creationId xmlns:a16="http://schemas.microsoft.com/office/drawing/2014/main" id="{5533A3B7-A2D8-4269-A9D0-49ACCBFE6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2891364"/>
            <a:ext cx="914400" cy="914400"/>
          </a:xfrm>
          <a:prstGeom prst="rect">
            <a:avLst/>
          </a:prstGeom>
        </p:spPr>
      </p:pic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750E9BAA-A26D-4A56-8CA4-3BF817907A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464102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3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2430">
        <p:fade/>
      </p:transition>
    </mc:Choice>
    <mc:Fallback xmlns="">
      <p:transition spd="med" advTm="1324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235900E8-3E6B-4758-8788-C70B06AFE42C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EECC72F5-E12A-4F8B-9095-E252973FA8EC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3921369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Custom Visuals</a:t>
            </a:r>
          </a:p>
        </p:txBody>
      </p:sp>
      <p:pic>
        <p:nvPicPr>
          <p:cNvPr id="10246" name="Picture 6" descr="https://docs.microsoft.com/en-us/power-bi/media/power-bi-custom-visuals/power-bi-visual-org-03.png">
            <a:extLst>
              <a:ext uri="{FF2B5EF4-FFF2-40B4-BE49-F238E27FC236}">
                <a16:creationId xmlns:a16="http://schemas.microsoft.com/office/drawing/2014/main" id="{A673EB8F-98F3-4686-96EA-24F35B6C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74" y="3645803"/>
            <a:ext cx="2418196" cy="195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docs.microsoft.com/en-us/power-bi/media/power-bi-custom-visuals/power-bi-visual-org-02.png">
            <a:extLst>
              <a:ext uri="{FF2B5EF4-FFF2-40B4-BE49-F238E27FC236}">
                <a16:creationId xmlns:a16="http://schemas.microsoft.com/office/drawing/2014/main" id="{5B7683C8-6C3B-42F0-A2F0-1DE8241B9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6" y="3645803"/>
            <a:ext cx="2490864" cy="17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Ribbon">
            <a:extLst>
              <a:ext uri="{FF2B5EF4-FFF2-40B4-BE49-F238E27FC236}">
                <a16:creationId xmlns:a16="http://schemas.microsoft.com/office/drawing/2014/main" id="{74B0FEB3-2E83-4DA9-B40D-D201101DB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303853"/>
            <a:ext cx="914400" cy="914400"/>
          </a:xfrm>
          <a:prstGeom prst="rect">
            <a:avLst/>
          </a:prstGeom>
        </p:spPr>
      </p:pic>
      <p:pic>
        <p:nvPicPr>
          <p:cNvPr id="21" name="Graphic 20" descr="Gauge">
            <a:extLst>
              <a:ext uri="{FF2B5EF4-FFF2-40B4-BE49-F238E27FC236}">
                <a16:creationId xmlns:a16="http://schemas.microsoft.com/office/drawing/2014/main" id="{9C3ECBB6-3633-4AA7-9B54-C791248EDF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798455"/>
            <a:ext cx="914400" cy="914400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F464BBA6-C57E-42D5-A617-B4A115015702}"/>
              </a:ext>
            </a:extLst>
          </p:cNvPr>
          <p:cNvSpPr txBox="1">
            <a:spLocks/>
          </p:cNvSpPr>
          <p:nvPr/>
        </p:nvSpPr>
        <p:spPr>
          <a:xfrm>
            <a:off x="93782" y="2455370"/>
            <a:ext cx="3809025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Organizational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F336E-45D5-431A-ADD1-03F8A7B4FB4C}"/>
              </a:ext>
            </a:extLst>
          </p:cNvPr>
          <p:cNvSpPr txBox="1"/>
          <p:nvPr/>
        </p:nvSpPr>
        <p:spPr>
          <a:xfrm>
            <a:off x="0" y="5901487"/>
            <a:ext cx="2591094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74059-1BA7-4A62-BF71-09FCE8D75200}"/>
              </a:ext>
            </a:extLst>
          </p:cNvPr>
          <p:cNvSpPr txBox="1"/>
          <p:nvPr/>
        </p:nvSpPr>
        <p:spPr>
          <a:xfrm>
            <a:off x="0" y="5898070"/>
            <a:ext cx="2740158" cy="627864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Disabled</a:t>
            </a:r>
          </a:p>
        </p:txBody>
      </p:sp>
      <p:pic>
        <p:nvPicPr>
          <p:cNvPr id="6" name="Graphic 5" descr="Building">
            <a:extLst>
              <a:ext uri="{FF2B5EF4-FFF2-40B4-BE49-F238E27FC236}">
                <a16:creationId xmlns:a16="http://schemas.microsoft.com/office/drawing/2014/main" id="{79EFCF40-A097-407E-872D-BFAAF5279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3809251"/>
            <a:ext cx="914400" cy="914400"/>
          </a:xfrm>
          <a:prstGeom prst="rect">
            <a:avLst/>
          </a:prstGeom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5D6ADDC-070E-4490-9186-3E8CAC2D19BB}"/>
              </a:ext>
            </a:extLst>
          </p:cNvPr>
          <p:cNvSpPr txBox="1">
            <a:spLocks/>
          </p:cNvSpPr>
          <p:nvPr/>
        </p:nvSpPr>
        <p:spPr>
          <a:xfrm>
            <a:off x="6704345" y="307550"/>
            <a:ext cx="5324510" cy="592610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50000"/>
              </a:lnSpc>
            </a:pPr>
            <a:r>
              <a:rPr lang="en-GB" dirty="0"/>
              <a:t>Custom Visuals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Certified Visuals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Organisational Visuals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R Visuals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47818-1A05-4A79-9448-BF1542188C36}"/>
              </a:ext>
            </a:extLst>
          </p:cNvPr>
          <p:cNvSpPr txBox="1"/>
          <p:nvPr/>
        </p:nvSpPr>
        <p:spPr>
          <a:xfrm>
            <a:off x="5718909" y="5324564"/>
            <a:ext cx="606576" cy="909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4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stellar" panose="020A0402060406010301" pitchFamily="18" charset="0"/>
              </a:rPr>
              <a:t>R</a:t>
            </a:r>
            <a:endParaRPr lang="en-GB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astellar" panose="020A0402060406010301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93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5075">
        <p:fade/>
      </p:transition>
    </mc:Choice>
    <mc:Fallback xmlns="">
      <p:transition spd="med" advTm="1650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0" grpId="1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B4F1A2E0-D3AC-4775-9C0C-B0592C9BF341}"/>
              </a:ext>
            </a:extLst>
          </p:cNvPr>
          <p:cNvSpPr txBox="1">
            <a:spLocks/>
          </p:cNvSpPr>
          <p:nvPr/>
        </p:nvSpPr>
        <p:spPr>
          <a:xfrm>
            <a:off x="93782" y="2455370"/>
            <a:ext cx="3809025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Organizational Level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B1E6764-2E55-410B-8CED-E4A4726AB493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4980404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Audit and Usage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68C11-79C5-41AF-B47B-FEA0A3DD7B4E}"/>
              </a:ext>
            </a:extLst>
          </p:cNvPr>
          <p:cNvSpPr txBox="1"/>
          <p:nvPr/>
        </p:nvSpPr>
        <p:spPr>
          <a:xfrm>
            <a:off x="-18561" y="5901487"/>
            <a:ext cx="259109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F0D57-CE00-4C44-8C37-61A79D71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82" y="3819407"/>
            <a:ext cx="3490841" cy="1900520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71D6BA2-1DAF-4335-ABAB-910DD022D0E8}"/>
              </a:ext>
            </a:extLst>
          </p:cNvPr>
          <p:cNvSpPr txBox="1">
            <a:spLocks/>
          </p:cNvSpPr>
          <p:nvPr/>
        </p:nvSpPr>
        <p:spPr>
          <a:xfrm>
            <a:off x="6696108" y="408538"/>
            <a:ext cx="4980404" cy="51920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300000"/>
              </a:lnSpc>
            </a:pPr>
            <a:r>
              <a:rPr lang="en-GB" dirty="0"/>
              <a:t>Create Audit Logs</a:t>
            </a:r>
          </a:p>
          <a:p>
            <a:pPr lvl="0">
              <a:lnSpc>
                <a:spcPct val="300000"/>
              </a:lnSpc>
            </a:pPr>
            <a:r>
              <a:rPr lang="en-GB" dirty="0"/>
              <a:t>Usage Metrics</a:t>
            </a:r>
          </a:p>
          <a:p>
            <a:pPr lvl="0">
              <a:lnSpc>
                <a:spcPct val="300000"/>
              </a:lnSpc>
            </a:pPr>
            <a:r>
              <a:rPr lang="en-GB" dirty="0"/>
              <a:t>Per-user Usage Metrics</a:t>
            </a:r>
          </a:p>
        </p:txBody>
      </p:sp>
      <p:pic>
        <p:nvPicPr>
          <p:cNvPr id="3" name="Graphic 2" descr="Research">
            <a:extLst>
              <a:ext uri="{FF2B5EF4-FFF2-40B4-BE49-F238E27FC236}">
                <a16:creationId xmlns:a16="http://schemas.microsoft.com/office/drawing/2014/main" id="{91EE695D-8A94-425C-B9A3-B5E256A90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255915"/>
            <a:ext cx="914400" cy="914400"/>
          </a:xfrm>
          <a:prstGeom prst="rect">
            <a:avLst/>
          </a:prstGeom>
        </p:spPr>
      </p:pic>
      <p:pic>
        <p:nvPicPr>
          <p:cNvPr id="5" name="Graphic 4" descr="Statistics">
            <a:extLst>
              <a:ext uri="{FF2B5EF4-FFF2-40B4-BE49-F238E27FC236}">
                <a16:creationId xmlns:a16="http://schemas.microsoft.com/office/drawing/2014/main" id="{EF1A98F7-3BE5-4F27-B8EC-1782E3BB35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1927" y="2905007"/>
            <a:ext cx="914400" cy="914400"/>
          </a:xfrm>
          <a:prstGeom prst="rect">
            <a:avLst/>
          </a:prstGeom>
        </p:spPr>
      </p:pic>
      <p:pic>
        <p:nvPicPr>
          <p:cNvPr id="14" name="Graphic 13" descr="Target Audience">
            <a:extLst>
              <a:ext uri="{FF2B5EF4-FFF2-40B4-BE49-F238E27FC236}">
                <a16:creationId xmlns:a16="http://schemas.microsoft.com/office/drawing/2014/main" id="{B9A1AA98-E085-42F5-B518-006711DD84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4687686"/>
            <a:ext cx="914400" cy="914400"/>
          </a:xfrm>
          <a:prstGeom prst="rect">
            <a:avLst/>
          </a:prstGeo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43AE74C4-5A45-4D39-BFDD-A1C28285925B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7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280">
        <p:fade/>
      </p:transition>
    </mc:Choice>
    <mc:Fallback xmlns="">
      <p:transition spd="med" advTm="1012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774FA52D-E4BC-4135-83B6-412354E5ABE2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4980404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Developer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CA447A4C-8489-4C66-AF08-6DEE4692A806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C4DC66-B26D-4B70-91B5-A027797E9CDF}"/>
              </a:ext>
            </a:extLst>
          </p:cNvPr>
          <p:cNvGrpSpPr/>
          <p:nvPr/>
        </p:nvGrpSpPr>
        <p:grpSpPr>
          <a:xfrm>
            <a:off x="194842" y="3553768"/>
            <a:ext cx="3340320" cy="2098408"/>
            <a:chOff x="8021285" y="3799695"/>
            <a:chExt cx="4072494" cy="25583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3BDC14-5FAA-430D-B8D9-AA700CA6E02B}"/>
                </a:ext>
              </a:extLst>
            </p:cNvPr>
            <p:cNvGrpSpPr/>
            <p:nvPr/>
          </p:nvGrpSpPr>
          <p:grpSpPr>
            <a:xfrm>
              <a:off x="8021285" y="3799695"/>
              <a:ext cx="3842187" cy="2374598"/>
              <a:chOff x="3758108" y="3882044"/>
              <a:chExt cx="4537730" cy="2804466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65C0B43-AAD5-4D78-8C02-482414955B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758108" y="3882044"/>
                <a:ext cx="4537730" cy="2804466"/>
              </a:xfrm>
              <a:prstGeom prst="rect">
                <a:avLst/>
              </a:prstGeom>
            </p:spPr>
          </p:pic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BA43880B-C1E4-43A1-A9D1-A661ADE7E4BA}"/>
                  </a:ext>
                </a:extLst>
              </p:cNvPr>
              <p:cNvGrpSpPr/>
              <p:nvPr/>
            </p:nvGrpSpPr>
            <p:grpSpPr>
              <a:xfrm>
                <a:off x="4252895" y="4071186"/>
                <a:ext cx="3841310" cy="2266377"/>
                <a:chOff x="6002958" y="2837999"/>
                <a:chExt cx="3841310" cy="226637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0D1BBDE-55B0-4DD2-802C-C7BEF694BDA9}"/>
                    </a:ext>
                  </a:extLst>
                </p:cNvPr>
                <p:cNvGrpSpPr/>
                <p:nvPr/>
              </p:nvGrpSpPr>
              <p:grpSpPr>
                <a:xfrm>
                  <a:off x="6120567" y="4104149"/>
                  <a:ext cx="2404209" cy="1000227"/>
                  <a:chOff x="-2653979" y="2374677"/>
                  <a:chExt cx="2208776" cy="2382439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6349D9FF-9538-4791-81ED-8924E9A3C37D}"/>
                      </a:ext>
                    </a:extLst>
                  </p:cNvPr>
                  <p:cNvSpPr/>
                  <p:nvPr/>
                </p:nvSpPr>
                <p:spPr>
                  <a:xfrm>
                    <a:off x="-2653979" y="3205843"/>
                    <a:ext cx="2208776" cy="155127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FD9F3080-A373-4E4F-B0A4-D7FEB64522DB}"/>
                      </a:ext>
                    </a:extLst>
                  </p:cNvPr>
                  <p:cNvGrpSpPr/>
                  <p:nvPr/>
                </p:nvGrpSpPr>
                <p:grpSpPr>
                  <a:xfrm>
                    <a:off x="-2519788" y="2374677"/>
                    <a:ext cx="1920244" cy="785213"/>
                    <a:chOff x="578918" y="4230914"/>
                    <a:chExt cx="1836673" cy="785213"/>
                  </a:xfrm>
                </p:grpSpPr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A6E3DE4A-F6AE-4A50-8410-A2C9BDE404E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4230914"/>
                      <a:ext cx="1836673" cy="0"/>
                    </a:xfrm>
                    <a:prstGeom prst="line">
                      <a:avLst/>
                    </a:prstGeom>
                    <a:ln w="12700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D0621979-9141-4745-A784-51623793D8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4427217"/>
                      <a:ext cx="1836673" cy="0"/>
                    </a:xfrm>
                    <a:prstGeom prst="line">
                      <a:avLst/>
                    </a:prstGeom>
                    <a:ln w="12700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D0577285-FA7E-4CDA-A5A0-4274C9B9A7D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4623520"/>
                      <a:ext cx="1836673" cy="0"/>
                    </a:xfrm>
                    <a:prstGeom prst="line">
                      <a:avLst/>
                    </a:prstGeom>
                    <a:ln w="12700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D12F8F49-EF10-4332-89A3-83F2D5890C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4819823"/>
                      <a:ext cx="1836673" cy="0"/>
                    </a:xfrm>
                    <a:prstGeom prst="line">
                      <a:avLst/>
                    </a:prstGeom>
                    <a:ln w="12700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6A4D3A73-8C4B-4022-9577-5BFEC918CB6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5016127"/>
                      <a:ext cx="1836673" cy="0"/>
                    </a:xfrm>
                    <a:prstGeom prst="line">
                      <a:avLst/>
                    </a:prstGeom>
                    <a:ln w="12700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AA8F2E76-97E5-4F04-9BCA-2E34ED2C5F1C}"/>
                    </a:ext>
                  </a:extLst>
                </p:cNvPr>
                <p:cNvGrpSpPr/>
                <p:nvPr/>
              </p:nvGrpSpPr>
              <p:grpSpPr>
                <a:xfrm>
                  <a:off x="8524776" y="2950602"/>
                  <a:ext cx="1319492" cy="2153773"/>
                  <a:chOff x="-4889270" y="1105572"/>
                  <a:chExt cx="2116442" cy="3651543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C7E00E23-B4D5-4E30-AA86-EA8A884BA21C}"/>
                      </a:ext>
                    </a:extLst>
                  </p:cNvPr>
                  <p:cNvSpPr/>
                  <p:nvPr/>
                </p:nvSpPr>
                <p:spPr>
                  <a:xfrm>
                    <a:off x="-4889270" y="1105572"/>
                    <a:ext cx="2116442" cy="365154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765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rPr>
                      <a:t> </a:t>
                    </a:r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107F00AD-D330-4159-A96D-022C90447398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1287242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80404F6E-0BFC-4932-B2FE-DCB92631DC52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1523811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3914730-83DD-4BE1-8B63-CD9968706EC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-4774213" y="1760380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CD6E8B78-4F18-4890-A44B-BFDB01CC466F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1996949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91557110-CD4C-4A82-A6E0-A93FDDCCBCC2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233518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41136DA-AF1B-4AF7-B0B0-F0E4F87D5B58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470087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1FC95386-6A41-4D18-859C-4F7D683BFCBF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706656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64A40AF-C70B-452D-AD99-E7799EF97548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943225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84A1465A-8248-460B-BC0E-66CD404609FD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3179794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3FA44855-977B-4F7C-8869-3482B5F156CB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3416363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C9E43A80-F661-4861-8FF9-05CBAACE160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-4774213" y="3652932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6CE30815-3D51-4D71-946B-38169A4BD29C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3889501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C0562378-7C5E-4C26-B919-11BA7CBCB842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4126070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FBD65B5B-CF6F-48C9-8D2E-76EF3A409409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4362639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0400235E-B574-4C42-966B-21D28F145B81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4599214"/>
                    <a:ext cx="1889357" cy="0"/>
                  </a:xfrm>
                  <a:prstGeom prst="line">
                    <a:avLst/>
                  </a:prstGeom>
                  <a:ln w="1270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905A30E-076B-467B-887D-3F44DDC3C920}"/>
                    </a:ext>
                  </a:extLst>
                </p:cNvPr>
                <p:cNvGrpSpPr/>
                <p:nvPr/>
              </p:nvGrpSpPr>
              <p:grpSpPr>
                <a:xfrm>
                  <a:off x="6002958" y="2837999"/>
                  <a:ext cx="3841310" cy="112272"/>
                  <a:chOff x="6350859" y="637169"/>
                  <a:chExt cx="8756422" cy="255928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91A76D91-7EBA-45EB-8C30-E093FE3B2572}"/>
                      </a:ext>
                    </a:extLst>
                  </p:cNvPr>
                  <p:cNvSpPr/>
                  <p:nvPr/>
                </p:nvSpPr>
                <p:spPr>
                  <a:xfrm>
                    <a:off x="6350859" y="637363"/>
                    <a:ext cx="8756422" cy="255734"/>
                  </a:xfrm>
                  <a:prstGeom prst="rect">
                    <a:avLst/>
                  </a:prstGeom>
                  <a:solidFill>
                    <a:srgbClr val="1E1E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1BA68212-025C-4BA8-95A3-6029F5F340D8}"/>
                      </a:ext>
                    </a:extLst>
                  </p:cNvPr>
                  <p:cNvSpPr/>
                  <p:nvPr/>
                </p:nvSpPr>
                <p:spPr>
                  <a:xfrm>
                    <a:off x="6350859" y="637169"/>
                    <a:ext cx="255929" cy="255928"/>
                  </a:xfrm>
                  <a:prstGeom prst="rect">
                    <a:avLst/>
                  </a:prstGeom>
                  <a:solidFill>
                    <a:srgbClr val="01B8A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-2500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2ABA99B9-EF96-491B-87E9-D014D9B70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9353" y="2950271"/>
                  <a:ext cx="2409125" cy="154569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9652959-94B7-43BF-ABD5-E994F69F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06585" y="4051715"/>
              <a:ext cx="2764077" cy="1827117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939932-C592-46CB-88CE-372C224FC433}"/>
                </a:ext>
              </a:extLst>
            </p:cNvPr>
            <p:cNvGrpSpPr/>
            <p:nvPr/>
          </p:nvGrpSpPr>
          <p:grpSpPr>
            <a:xfrm>
              <a:off x="9057231" y="4414972"/>
              <a:ext cx="3036548" cy="1943087"/>
              <a:chOff x="6992031" y="4649551"/>
              <a:chExt cx="2982689" cy="1908621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7E6ACEB-BB71-47F8-BAAA-D05F5616F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92031" y="4649551"/>
                <a:ext cx="2982689" cy="1908621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26666A3-C076-47B2-B316-DA79A69FCB93}"/>
                  </a:ext>
                </a:extLst>
              </p:cNvPr>
              <p:cNvGrpSpPr/>
              <p:nvPr/>
            </p:nvGrpSpPr>
            <p:grpSpPr>
              <a:xfrm>
                <a:off x="7751974" y="4889468"/>
                <a:ext cx="2008151" cy="1458982"/>
                <a:chOff x="9502037" y="3656281"/>
                <a:chExt cx="2008151" cy="145898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9A72408-36F6-4FB4-9D9D-ABF61DB2784C}"/>
                    </a:ext>
                  </a:extLst>
                </p:cNvPr>
                <p:cNvGrpSpPr/>
                <p:nvPr/>
              </p:nvGrpSpPr>
              <p:grpSpPr>
                <a:xfrm>
                  <a:off x="10393329" y="4409563"/>
                  <a:ext cx="1114137" cy="705700"/>
                  <a:chOff x="-2653979" y="2374677"/>
                  <a:chExt cx="2208776" cy="2382439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3F4BB84-1323-4458-88D6-5FFDB89015D1}"/>
                      </a:ext>
                    </a:extLst>
                  </p:cNvPr>
                  <p:cNvSpPr/>
                  <p:nvPr/>
                </p:nvSpPr>
                <p:spPr>
                  <a:xfrm>
                    <a:off x="-2653979" y="3205843"/>
                    <a:ext cx="2208776" cy="155127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68E093F2-AB12-41C4-87A9-40AFE9BB5CD9}"/>
                      </a:ext>
                    </a:extLst>
                  </p:cNvPr>
                  <p:cNvGrpSpPr/>
                  <p:nvPr/>
                </p:nvGrpSpPr>
                <p:grpSpPr>
                  <a:xfrm>
                    <a:off x="-2519788" y="2374677"/>
                    <a:ext cx="1920244" cy="785213"/>
                    <a:chOff x="578918" y="4230914"/>
                    <a:chExt cx="1836673" cy="785213"/>
                  </a:xfrm>
                </p:grpSpPr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987ADCCE-0936-4531-83F0-0C93BACE53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4230914"/>
                      <a:ext cx="1836673" cy="0"/>
                    </a:xfrm>
                    <a:prstGeom prst="line">
                      <a:avLst/>
                    </a:prstGeom>
                    <a:ln w="9525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0A8CD32-178D-4643-A0B3-037B861D2F2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4427217"/>
                      <a:ext cx="1836673" cy="0"/>
                    </a:xfrm>
                    <a:prstGeom prst="line">
                      <a:avLst/>
                    </a:prstGeom>
                    <a:ln w="9525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A12B0958-7459-40E2-980B-5D4338E4BB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4623524"/>
                      <a:ext cx="1836673" cy="0"/>
                    </a:xfrm>
                    <a:prstGeom prst="line">
                      <a:avLst/>
                    </a:prstGeom>
                    <a:ln w="9525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EEEE4D54-9A6B-43EE-B71A-04842C0A59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4819823"/>
                      <a:ext cx="1836673" cy="0"/>
                    </a:xfrm>
                    <a:prstGeom prst="line">
                      <a:avLst/>
                    </a:prstGeom>
                    <a:ln w="9525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F42AD328-66BF-424B-AFE1-41E47AD0831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8918" y="5016127"/>
                      <a:ext cx="1836673" cy="0"/>
                    </a:xfrm>
                    <a:prstGeom prst="line">
                      <a:avLst/>
                    </a:prstGeom>
                    <a:ln w="9525">
                      <a:solidFill>
                        <a:srgbClr val="E6E6E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BF2A386E-5D3C-4206-85ED-308A3CAC0B31}"/>
                    </a:ext>
                  </a:extLst>
                </p:cNvPr>
                <p:cNvGrpSpPr/>
                <p:nvPr/>
              </p:nvGrpSpPr>
              <p:grpSpPr>
                <a:xfrm>
                  <a:off x="9506831" y="3747556"/>
                  <a:ext cx="899804" cy="1356819"/>
                  <a:chOff x="-4889270" y="1105572"/>
                  <a:chExt cx="2116442" cy="3651543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AF88326-4E65-40F6-B199-699635A4CF22}"/>
                      </a:ext>
                    </a:extLst>
                  </p:cNvPr>
                  <p:cNvSpPr/>
                  <p:nvPr/>
                </p:nvSpPr>
                <p:spPr>
                  <a:xfrm>
                    <a:off x="-4889270" y="1105572"/>
                    <a:ext cx="2116442" cy="365154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7B2864D5-C0FC-4ABC-8DEC-0C991EC7F5CF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1287242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9844645A-93DB-460D-9490-915780C72FEC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1523811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FDE6D1B5-8057-4B57-B69A-7B1E8E4320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-4774213" y="1760380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653FC592-F731-4F07-8EA7-948AAEEF5E7E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1996949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5675F98F-470F-49C1-8E1B-0623982CC72F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233518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3474CAA5-92DE-4A0D-97E4-4079694974AB}"/>
                      </a:ext>
                    </a:extLst>
                  </p:cNvPr>
                  <p:cNvCxnSpPr/>
                  <p:nvPr/>
                </p:nvCxnSpPr>
                <p:spPr>
                  <a:xfrm>
                    <a:off x="-4774211" y="2470088"/>
                    <a:ext cx="1889358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34A6B129-46ED-486F-9B7D-E9DF34789928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706656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05C4024D-144B-4BD5-9365-440E6AB7A748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943225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0209AF35-C1B7-4C40-A57A-1797D169DAD3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3179794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41110E83-EB95-4271-B022-311C20DD1F90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3416363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9F6544A7-35BE-4860-94A2-744CB68E92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-4774213" y="3652932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25BBEFAC-9E60-44A8-95D1-7AFA8894155B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3889501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A59B31-5F9B-406E-87BC-8F16F6FDFFB8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4126070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4472639A-BD2D-4F02-A013-755EBA9A8CE9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4362639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93187F86-0042-4268-BF80-2BED8179B915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4599214"/>
                    <a:ext cx="1889357" cy="0"/>
                  </a:xfrm>
                  <a:prstGeom prst="line">
                    <a:avLst/>
                  </a:prstGeom>
                  <a:ln w="9525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60297F4-22E2-4FE7-8E1A-1C637130B880}"/>
                    </a:ext>
                  </a:extLst>
                </p:cNvPr>
                <p:cNvGrpSpPr/>
                <p:nvPr/>
              </p:nvGrpSpPr>
              <p:grpSpPr>
                <a:xfrm>
                  <a:off x="9502037" y="3656281"/>
                  <a:ext cx="2008151" cy="127959"/>
                  <a:chOff x="6350859" y="637169"/>
                  <a:chExt cx="4016458" cy="255928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69B9FBA1-DE74-44FF-B60C-A61FE49D8BBF}"/>
                      </a:ext>
                    </a:extLst>
                  </p:cNvPr>
                  <p:cNvSpPr/>
                  <p:nvPr/>
                </p:nvSpPr>
                <p:spPr>
                  <a:xfrm>
                    <a:off x="6356303" y="637361"/>
                    <a:ext cx="4011014" cy="255736"/>
                  </a:xfrm>
                  <a:prstGeom prst="rect">
                    <a:avLst/>
                  </a:prstGeom>
                  <a:solidFill>
                    <a:srgbClr val="1E1E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C0A61E6E-58BA-4FC6-8534-161CA8951646}"/>
                      </a:ext>
                    </a:extLst>
                  </p:cNvPr>
                  <p:cNvSpPr/>
                  <p:nvPr/>
                </p:nvSpPr>
                <p:spPr>
                  <a:xfrm>
                    <a:off x="6350859" y="637169"/>
                    <a:ext cx="255928" cy="255928"/>
                  </a:xfrm>
                  <a:prstGeom prst="rect">
                    <a:avLst/>
                  </a:prstGeom>
                  <a:solidFill>
                    <a:srgbClr val="01B8A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-2500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3F1C9739-8216-4BC7-A906-F2E86A8E32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06636" y="3786753"/>
                  <a:ext cx="1100830" cy="904575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AD8F40C-0A5D-4D80-92D9-3E00DD4D050C}"/>
                  </a:ext>
                </a:extLst>
              </p:cNvPr>
              <p:cNvGrpSpPr/>
              <p:nvPr/>
            </p:nvGrpSpPr>
            <p:grpSpPr>
              <a:xfrm>
                <a:off x="7025164" y="5272454"/>
                <a:ext cx="630944" cy="1069938"/>
                <a:chOff x="8775227" y="4039267"/>
                <a:chExt cx="630944" cy="106993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68544A4-3883-4430-81AC-B595853FEC70}"/>
                    </a:ext>
                  </a:extLst>
                </p:cNvPr>
                <p:cNvGrpSpPr/>
                <p:nvPr/>
              </p:nvGrpSpPr>
              <p:grpSpPr>
                <a:xfrm>
                  <a:off x="8795657" y="4120242"/>
                  <a:ext cx="219578" cy="984133"/>
                  <a:chOff x="-4889270" y="1105572"/>
                  <a:chExt cx="2116442" cy="3651543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F927B291-C38E-4E1F-87C1-DF8E366D930F}"/>
                      </a:ext>
                    </a:extLst>
                  </p:cNvPr>
                  <p:cNvSpPr/>
                  <p:nvPr/>
                </p:nvSpPr>
                <p:spPr>
                  <a:xfrm>
                    <a:off x="-4889270" y="1105572"/>
                    <a:ext cx="2116442" cy="3651543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471274B-D777-4804-84BC-97B2A1FAA716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1287242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4E2B45A-7DA5-41AF-B26A-F4FED20321C8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1523811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68FA069-0CE3-4567-9034-CBDFD1052F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-4774213" y="1760380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99127BA-F555-430E-9DD2-82E972C4068C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1996949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C62A754A-B18B-4AAD-AB8A-8802B5AD56AD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233518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FBCB558-AF79-4240-83E8-B5222B1542F3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470087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72EFB12A-60F0-4A90-BC3D-B49EFBB865AD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706656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FED8EA10-D354-409C-9B91-7310E8D604D0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2943225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624ECBCF-E784-4CF1-AB89-A7D29139A44F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3179794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E88A180A-7685-4C97-A679-24F854C136AF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3416363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09E3F5B3-DFED-4B44-81D2-7D187A46FA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-4774213" y="3652932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A642A311-C025-484B-9BCD-249B9803339E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3889501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08493A51-2DF6-4C07-9187-DCDDD0C566C4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4126070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0224BD81-1B46-405B-B64E-A626DE31FF49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4362639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C981B70C-757E-4239-A293-B76BE51D8CD0}"/>
                      </a:ext>
                    </a:extLst>
                  </p:cNvPr>
                  <p:cNvCxnSpPr/>
                  <p:nvPr/>
                </p:nvCxnSpPr>
                <p:spPr>
                  <a:xfrm>
                    <a:off x="-4774213" y="4599214"/>
                    <a:ext cx="1889357" cy="0"/>
                  </a:xfrm>
                  <a:prstGeom prst="line">
                    <a:avLst/>
                  </a:prstGeom>
                  <a:ln w="6350">
                    <a:solidFill>
                      <a:srgbClr val="E4E4E4"/>
                    </a:solidFill>
                    <a:prstDash val="lgDashDot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78265FD5-22D5-4BBB-81D7-F062A32A798E}"/>
                    </a:ext>
                  </a:extLst>
                </p:cNvPr>
                <p:cNvGrpSpPr/>
                <p:nvPr/>
              </p:nvGrpSpPr>
              <p:grpSpPr>
                <a:xfrm>
                  <a:off x="8775227" y="4039267"/>
                  <a:ext cx="630944" cy="80495"/>
                  <a:chOff x="6350859" y="637169"/>
                  <a:chExt cx="2006064" cy="255931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7440EAE-D727-4F11-A54E-66A34191D849}"/>
                      </a:ext>
                    </a:extLst>
                  </p:cNvPr>
                  <p:cNvSpPr/>
                  <p:nvPr/>
                </p:nvSpPr>
                <p:spPr>
                  <a:xfrm>
                    <a:off x="6372499" y="637364"/>
                    <a:ext cx="1984424" cy="255736"/>
                  </a:xfrm>
                  <a:prstGeom prst="rect">
                    <a:avLst/>
                  </a:prstGeom>
                  <a:solidFill>
                    <a:srgbClr val="1E1E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61B6DD3-9E61-411F-BC34-F26DF88F2A66}"/>
                      </a:ext>
                    </a:extLst>
                  </p:cNvPr>
                  <p:cNvSpPr/>
                  <p:nvPr/>
                </p:nvSpPr>
                <p:spPr>
                  <a:xfrm>
                    <a:off x="6350859" y="637169"/>
                    <a:ext cx="255928" cy="255928"/>
                  </a:xfrm>
                  <a:prstGeom prst="rect">
                    <a:avLst/>
                  </a:prstGeom>
                  <a:solidFill>
                    <a:srgbClr val="01B8A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225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765" b="0" i="0" u="none" strike="noStrike" kern="1200" cap="none" spc="0" normalizeH="0" baseline="-2500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A0BC0C90-B933-438F-B7E0-C09144486B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5235" y="4124555"/>
                  <a:ext cx="388213" cy="984650"/>
                </a:xfrm>
                <a:prstGeom prst="rect">
                  <a:avLst/>
                </a:prstGeom>
              </p:spPr>
            </p:pic>
          </p:grp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F7E2BFB-7B9D-4489-A4AE-CD798EFCA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4472" y="4797311"/>
              <a:ext cx="2040118" cy="134856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87E46C7-F140-4C67-AA95-5D4AFEC2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76029" y="5143794"/>
              <a:ext cx="658307" cy="999837"/>
            </a:xfrm>
            <a:prstGeom prst="rect">
              <a:avLst/>
            </a:prstGeom>
          </p:spPr>
        </p:pic>
      </p:grp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2182B1FF-37A4-4574-BDAA-0D07C6333903}"/>
              </a:ext>
            </a:extLst>
          </p:cNvPr>
          <p:cNvSpPr txBox="1">
            <a:spLocks/>
          </p:cNvSpPr>
          <p:nvPr/>
        </p:nvSpPr>
        <p:spPr>
          <a:xfrm>
            <a:off x="6710069" y="1294934"/>
            <a:ext cx="4980404" cy="341926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300000"/>
              </a:lnSpc>
            </a:pPr>
            <a:r>
              <a:rPr lang="en-GB" dirty="0"/>
              <a:t>Embed in Apps</a:t>
            </a:r>
          </a:p>
          <a:p>
            <a:pPr lvl="0">
              <a:lnSpc>
                <a:spcPct val="300000"/>
              </a:lnSpc>
            </a:pPr>
            <a:r>
              <a:rPr lang="en-GB" dirty="0"/>
              <a:t>Service Principals</a:t>
            </a:r>
          </a:p>
        </p:txBody>
      </p:sp>
      <p:pic>
        <p:nvPicPr>
          <p:cNvPr id="3" name="Graphic 2" descr="Web design">
            <a:extLst>
              <a:ext uri="{FF2B5EF4-FFF2-40B4-BE49-F238E27FC236}">
                <a16:creationId xmlns:a16="http://schemas.microsoft.com/office/drawing/2014/main" id="{E5F7615B-D81B-4FA6-8A9B-B814433E31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090168"/>
            <a:ext cx="914400" cy="914400"/>
          </a:xfrm>
          <a:prstGeom prst="rect">
            <a:avLst/>
          </a:prstGeom>
        </p:spPr>
      </p:pic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ABBFC76A-D6CB-4FC3-B500-7BA7B64936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3760479"/>
            <a:ext cx="914400" cy="9144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8299BF0-38A1-4DC8-969B-50BEFC24D8C6}"/>
              </a:ext>
            </a:extLst>
          </p:cNvPr>
          <p:cNvSpPr txBox="1"/>
          <p:nvPr/>
        </p:nvSpPr>
        <p:spPr>
          <a:xfrm>
            <a:off x="0" y="5901487"/>
            <a:ext cx="2591094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FDFABF-E02A-4CD2-83DA-A476E9BBB049}"/>
              </a:ext>
            </a:extLst>
          </p:cNvPr>
          <p:cNvSpPr txBox="1"/>
          <p:nvPr/>
        </p:nvSpPr>
        <p:spPr>
          <a:xfrm>
            <a:off x="0" y="5898070"/>
            <a:ext cx="2740158" cy="627864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Disabled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662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456">
        <p:fade/>
      </p:transition>
    </mc:Choice>
    <mc:Fallback xmlns="">
      <p:transition spd="med" advTm="9445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2">
            <a:extLst>
              <a:ext uri="{FF2B5EF4-FFF2-40B4-BE49-F238E27FC236}">
                <a16:creationId xmlns:a16="http://schemas.microsoft.com/office/drawing/2014/main" id="{27ACD367-A0A2-4ABF-AF7C-7B3CEDD230BB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774FA52D-E4BC-4135-83B6-412354E5ABE2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4980404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Template App</a:t>
            </a: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C3C6E765-8B9E-4737-9F75-5CD802A29ECD}"/>
              </a:ext>
            </a:extLst>
          </p:cNvPr>
          <p:cNvSpPr txBox="1">
            <a:spLocks/>
          </p:cNvSpPr>
          <p:nvPr/>
        </p:nvSpPr>
        <p:spPr>
          <a:xfrm>
            <a:off x="6696108" y="408538"/>
            <a:ext cx="4980404" cy="5621411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GB" dirty="0"/>
              <a:t>Publish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Install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Install (not listed in AppSource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8D09CCC-34B5-4F58-B7D1-C60097F42AB8}"/>
              </a:ext>
            </a:extLst>
          </p:cNvPr>
          <p:cNvSpPr txBox="1"/>
          <p:nvPr/>
        </p:nvSpPr>
        <p:spPr>
          <a:xfrm>
            <a:off x="0" y="5901487"/>
            <a:ext cx="2591094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9B999D7-8FAE-4196-B60E-EB08DE3C0C09}"/>
              </a:ext>
            </a:extLst>
          </p:cNvPr>
          <p:cNvSpPr txBox="1"/>
          <p:nvPr/>
        </p:nvSpPr>
        <p:spPr>
          <a:xfrm>
            <a:off x="0" y="5898070"/>
            <a:ext cx="2682466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Disabled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D2A962-A076-44E2-AB39-0DB2A5CF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14" y="3542054"/>
            <a:ext cx="4921503" cy="2044805"/>
          </a:xfrm>
          <a:prstGeom prst="rect">
            <a:avLst/>
          </a:prstGeom>
        </p:spPr>
      </p:pic>
      <p:pic>
        <p:nvPicPr>
          <p:cNvPr id="4" name="Graphic 3" descr="Books">
            <a:extLst>
              <a:ext uri="{FF2B5EF4-FFF2-40B4-BE49-F238E27FC236}">
                <a16:creationId xmlns:a16="http://schemas.microsoft.com/office/drawing/2014/main" id="{D6820B9A-2E3A-4A0C-8BCF-E8A7E774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626948"/>
            <a:ext cx="914400" cy="914400"/>
          </a:xfrm>
          <a:prstGeom prst="rect">
            <a:avLst/>
          </a:prstGeom>
        </p:spPr>
      </p:pic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26E2E17C-2F3D-4C44-95DA-987B71D2F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638309"/>
            <a:ext cx="914400" cy="914400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D567104F-6CD4-4CE9-B3FD-F6BAF41FD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5130537"/>
            <a:ext cx="422172" cy="422172"/>
          </a:xfrm>
          <a:prstGeom prst="rect">
            <a:avLst/>
          </a:prstGeom>
        </p:spPr>
      </p:pic>
      <p:pic>
        <p:nvPicPr>
          <p:cNvPr id="205" name="Graphic 204" descr="Single gear">
            <a:extLst>
              <a:ext uri="{FF2B5EF4-FFF2-40B4-BE49-F238E27FC236}">
                <a16:creationId xmlns:a16="http://schemas.microsoft.com/office/drawing/2014/main" id="{3B92BD3E-47B6-4658-9B76-73A81FA28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239275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801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191">
        <p:fade/>
      </p:transition>
    </mc:Choice>
    <mc:Fallback xmlns="">
      <p:transition spd="med" advTm="841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039524BF-CA4B-4684-91C9-5775A634DB54}"/>
              </a:ext>
            </a:extLst>
          </p:cNvPr>
          <p:cNvSpPr txBox="1">
            <a:spLocks/>
          </p:cNvSpPr>
          <p:nvPr/>
        </p:nvSpPr>
        <p:spPr>
          <a:xfrm>
            <a:off x="93782" y="2455370"/>
            <a:ext cx="3809025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Organizational Level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4E42E1EE-FC78-486F-B9F9-4CC02F608361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BAF096-ED33-4BA7-92DB-D7199DF2908D}"/>
              </a:ext>
            </a:extLst>
          </p:cNvPr>
          <p:cNvSpPr txBox="1"/>
          <p:nvPr/>
        </p:nvSpPr>
        <p:spPr>
          <a:xfrm>
            <a:off x="0" y="5901487"/>
            <a:ext cx="2591094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59A595-FFF9-4D13-A7E7-04E7198AC724}"/>
              </a:ext>
            </a:extLst>
          </p:cNvPr>
          <p:cNvSpPr txBox="1"/>
          <p:nvPr/>
        </p:nvSpPr>
        <p:spPr>
          <a:xfrm>
            <a:off x="0" y="5898070"/>
            <a:ext cx="2682466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Disabled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6283CED6-4141-448F-BED8-996D646FC665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3921369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Other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7F4EF2-5CF2-45AD-84BE-772FBA3B2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94" y="3974379"/>
            <a:ext cx="3730578" cy="18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6CDA0D-C0DF-4883-8C50-88AD2B575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94" y="3651810"/>
            <a:ext cx="3730578" cy="322569"/>
          </a:xfrm>
          <a:prstGeom prst="rect">
            <a:avLst/>
          </a:prstGeom>
        </p:spPr>
      </p:pic>
      <p:pic>
        <p:nvPicPr>
          <p:cNvPr id="8" name="Graphic 7" descr="Tag">
            <a:extLst>
              <a:ext uri="{FF2B5EF4-FFF2-40B4-BE49-F238E27FC236}">
                <a16:creationId xmlns:a16="http://schemas.microsoft.com/office/drawing/2014/main" id="{21450E16-40BE-492B-9643-862DF7DFE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1132707"/>
            <a:ext cx="914400" cy="91440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4B7A244-0C3F-4081-B514-87B1A5133A94}"/>
              </a:ext>
            </a:extLst>
          </p:cNvPr>
          <p:cNvSpPr txBox="1">
            <a:spLocks/>
          </p:cNvSpPr>
          <p:nvPr/>
        </p:nvSpPr>
        <p:spPr>
          <a:xfrm>
            <a:off x="6696108" y="408538"/>
            <a:ext cx="4980404" cy="51920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300000"/>
              </a:lnSpc>
            </a:pPr>
            <a:r>
              <a:rPr lang="en-GB" dirty="0"/>
              <a:t>Data Classifications</a:t>
            </a:r>
          </a:p>
          <a:p>
            <a:pPr>
              <a:lnSpc>
                <a:spcPct val="300000"/>
              </a:lnSpc>
            </a:pPr>
            <a:r>
              <a:rPr lang="en-GB" dirty="0"/>
              <a:t>Q&amp;A</a:t>
            </a:r>
          </a:p>
          <a:p>
            <a:pPr lvl="0">
              <a:lnSpc>
                <a:spcPct val="300000"/>
              </a:lnSpc>
            </a:pPr>
            <a:r>
              <a:rPr lang="en-GB" dirty="0"/>
              <a:t>Dataflows</a:t>
            </a:r>
          </a:p>
        </p:txBody>
      </p:sp>
      <p:pic>
        <p:nvPicPr>
          <p:cNvPr id="10" name="Graphic 9" descr="Workflow">
            <a:extLst>
              <a:ext uri="{FF2B5EF4-FFF2-40B4-BE49-F238E27FC236}">
                <a16:creationId xmlns:a16="http://schemas.microsoft.com/office/drawing/2014/main" id="{210E2C62-DB5D-4236-A4D6-304685353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4677649"/>
            <a:ext cx="914400" cy="914400"/>
          </a:xfrm>
          <a:prstGeom prst="rect">
            <a:avLst/>
          </a:prstGeom>
        </p:spPr>
      </p:pic>
      <p:pic>
        <p:nvPicPr>
          <p:cNvPr id="13" name="Graphic 12" descr="Help">
            <a:extLst>
              <a:ext uri="{FF2B5EF4-FFF2-40B4-BE49-F238E27FC236}">
                <a16:creationId xmlns:a16="http://schemas.microsoft.com/office/drawing/2014/main" id="{E331EE57-9969-47B6-98DF-51D7F1D67B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10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7098">
        <p:fade/>
      </p:transition>
    </mc:Choice>
    <mc:Fallback xmlns="">
      <p:transition spd="med" advTm="1870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should the Power BI Tenant Settings be set to?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4B37482-9273-4820-9E42-2A8803B27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/>
          <a:lstStyle/>
          <a:p>
            <a:r>
              <a:rPr lang="en-GB" dirty="0"/>
              <a:t>Actions</a:t>
            </a:r>
            <a:endParaRPr lang="en-US" dirty="0"/>
          </a:p>
          <a:p>
            <a:pPr lvl="2"/>
            <a:r>
              <a:rPr lang="en-US" dirty="0">
                <a:solidFill>
                  <a:srgbClr val="EDC30D"/>
                </a:solidFill>
              </a:rPr>
              <a:t>Login to Power BI Service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Select settings gear in the top right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Select Admin Portal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Navigate to Tenant Settings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Configure each setting appropriately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513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32076">
        <p:fade/>
      </p:transition>
    </mc:Choice>
    <mc:Fallback xmlns="">
      <p:transition spd="med" advTm="3207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will be responsible for administering Power BI tenant settings?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5FA8E11-AF05-4C83-9394-55A154F11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/>
          <a:lstStyle/>
          <a:p>
            <a:r>
              <a:rPr lang="en-GB" dirty="0"/>
              <a:t>Options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Office 365 Administrators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BI Team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Support Team</a:t>
            </a:r>
            <a:endParaRPr lang="en-US" dirty="0">
              <a:solidFill>
                <a:srgbClr val="EDC30D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60501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20803">
        <p:fade/>
      </p:transition>
    </mc:Choice>
    <mc:Fallback xmlns="">
      <p:transition spd="med" advTm="20803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74A02-EA49-4FEC-9CEE-42A976112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200" y="957012"/>
            <a:ext cx="4431030" cy="443031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Theme Colour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Logo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Cover Image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6283CED6-4141-448F-BED8-996D646FC665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3921369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Custom Branding</a:t>
            </a:r>
          </a:p>
        </p:txBody>
      </p:sp>
      <p:pic>
        <p:nvPicPr>
          <p:cNvPr id="8" name="Graphic 7" descr="Tag">
            <a:extLst>
              <a:ext uri="{FF2B5EF4-FFF2-40B4-BE49-F238E27FC236}">
                <a16:creationId xmlns:a16="http://schemas.microsoft.com/office/drawing/2014/main" id="{21450E16-40BE-492B-9643-862DF7DF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98259"/>
            <a:ext cx="914400" cy="9144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46D3F86-369B-4426-8D22-077261CF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9" y="3285333"/>
            <a:ext cx="5036045" cy="270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Palette">
            <a:extLst>
              <a:ext uri="{FF2B5EF4-FFF2-40B4-BE49-F238E27FC236}">
                <a16:creationId xmlns:a16="http://schemas.microsoft.com/office/drawing/2014/main" id="{9CC11A56-6C44-4E27-B263-C668109C9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472927"/>
            <a:ext cx="914400" cy="914400"/>
          </a:xfrm>
          <a:prstGeom prst="rect">
            <a:avLst/>
          </a:prstGeom>
        </p:spPr>
      </p:pic>
      <p:pic>
        <p:nvPicPr>
          <p:cNvPr id="10" name="Graphic 9" descr="Images">
            <a:extLst>
              <a:ext uri="{FF2B5EF4-FFF2-40B4-BE49-F238E27FC236}">
                <a16:creationId xmlns:a16="http://schemas.microsoft.com/office/drawing/2014/main" id="{1B58AA00-632C-4BBA-8D10-F5BF36F3E5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1523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655">
        <p:fade/>
      </p:transition>
    </mc:Choice>
    <mc:Fallback xmlns="">
      <p:transition spd="med" advTm="1765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7B08-C6A4-4869-979F-0DD97887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23092"/>
            <a:ext cx="11655840" cy="956908"/>
          </a:xfrm>
        </p:spPr>
        <p:txBody>
          <a:bodyPr/>
          <a:lstStyle/>
          <a:p>
            <a:r>
              <a:rPr lang="en-GB" dirty="0"/>
              <a:t>Usage Metrics – Admin Portal</a:t>
            </a:r>
            <a:endParaRPr lang="en-US" dirty="0"/>
          </a:p>
        </p:txBody>
      </p:sp>
      <p:pic>
        <p:nvPicPr>
          <p:cNvPr id="8194" name="Picture 2" descr="https://docs.microsoft.com/en-us/power-bi/media/service-admin-portal/powerbi-admin-usage-metrics-number-tiles.png">
            <a:extLst>
              <a:ext uri="{FF2B5EF4-FFF2-40B4-BE49-F238E27FC236}">
                <a16:creationId xmlns:a16="http://schemas.microsoft.com/office/drawing/2014/main" id="{4E25793D-DF20-4C07-B533-EEE18A0A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14" y="1425826"/>
            <a:ext cx="4630063" cy="10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docs.microsoft.com/en-us/power-bi/media/service-admin-portal/powerbi-admin-usage-metrics-top-dashboards.png">
            <a:extLst>
              <a:ext uri="{FF2B5EF4-FFF2-40B4-BE49-F238E27FC236}">
                <a16:creationId xmlns:a16="http://schemas.microsoft.com/office/drawing/2014/main" id="{151DF823-A2C3-4CF7-8BA6-9BFFC8129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9" y="3113299"/>
            <a:ext cx="5399176" cy="25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docs.microsoft.com/en-us/power-bi/media/service-admin-portal/powerbi-admin-usage-metrics-top-connections.png">
            <a:extLst>
              <a:ext uri="{FF2B5EF4-FFF2-40B4-BE49-F238E27FC236}">
                <a16:creationId xmlns:a16="http://schemas.microsoft.com/office/drawing/2014/main" id="{DAB63580-722C-4364-A48F-3420A773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585" y="1275482"/>
            <a:ext cx="4630063" cy="215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docs.microsoft.com/en-us/power-bi/media/service-admin-portal/powerbi-admin-usage-metrics-top-users-reports.png">
            <a:extLst>
              <a:ext uri="{FF2B5EF4-FFF2-40B4-BE49-F238E27FC236}">
                <a16:creationId xmlns:a16="http://schemas.microsoft.com/office/drawing/2014/main" id="{680969D0-7B03-4F61-A7EB-66A71A55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925" y="3624482"/>
            <a:ext cx="3614833" cy="126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docs.microsoft.com/en-us/power-bi/media/service-admin-portal/powerbi-admin-usage-metrics-top-users-dashboards.png">
            <a:extLst>
              <a:ext uri="{FF2B5EF4-FFF2-40B4-BE49-F238E27FC236}">
                <a16:creationId xmlns:a16="http://schemas.microsoft.com/office/drawing/2014/main" id="{412CE39C-D76D-4453-8A74-A2FD0811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41" y="4951479"/>
            <a:ext cx="3622525" cy="13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744">
        <p:fade/>
      </p:transition>
    </mc:Choice>
    <mc:Fallback xmlns="">
      <p:transition spd="med" advTm="4574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Admin Portal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385" y="1235250"/>
            <a:ext cx="2386819" cy="3954282"/>
          </a:xfrm>
          <a:prstGeom prst="rect">
            <a:avLst/>
          </a:prstGeom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165098" y="3808880"/>
            <a:ext cx="5066323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>
                <a:solidFill>
                  <a:schemeClr val="bg1"/>
                </a:solidFill>
                <a:latin typeface="+mj-lt"/>
              </a:rPr>
              <a:t>Power BI Admin or Global Admin O365 Role</a:t>
            </a:r>
          </a:p>
        </p:txBody>
      </p:sp>
    </p:spTree>
    <p:extLst>
      <p:ext uri="{BB962C8B-B14F-4D97-AF65-F5344CB8AC3E}">
        <p14:creationId xmlns:p14="http://schemas.microsoft.com/office/powerpoint/2010/main" val="7327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89">
        <p:fade/>
      </p:transition>
    </mc:Choice>
    <mc:Fallback xmlns="">
      <p:transition spd="med" advTm="31089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7B08-C6A4-4869-979F-0DD97887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Metrics – Report / Dashboard</a:t>
            </a:r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9424FF-CAAB-4A4C-9FA0-9EB4E6E6A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16" y="1849687"/>
            <a:ext cx="7054968" cy="40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233">
        <p:fade/>
      </p:transition>
    </mc:Choice>
    <mc:Fallback xmlns="">
      <p:transition spd="med" advTm="51233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52" y="676275"/>
            <a:ext cx="5066323" cy="2358572"/>
          </a:xfrm>
        </p:spPr>
        <p:txBody>
          <a:bodyPr/>
          <a:lstStyle/>
          <a:p>
            <a:r>
              <a:rPr lang="en-GB"/>
              <a:t>Auditing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64236319"/>
              </p:ext>
            </p:extLst>
          </p:nvPr>
        </p:nvGraphicFramePr>
        <p:xfrm>
          <a:off x="5804999" y="562219"/>
          <a:ext cx="5949854" cy="2082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52" y="3034847"/>
            <a:ext cx="4611437" cy="2510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7372" y="2704217"/>
            <a:ext cx="2199465" cy="3892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9885" y="2704217"/>
            <a:ext cx="2250163" cy="38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713">
        <p:fade/>
      </p:transition>
    </mc:Choice>
    <mc:Fallback xmlns="">
      <p:transition spd="med" advTm="41713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Auditing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E33EA2-8AFE-4B09-B657-D8F3E455F86D}"/>
              </a:ext>
            </a:extLst>
          </p:cNvPr>
          <p:cNvGrpSpPr/>
          <p:nvPr/>
        </p:nvGrpSpPr>
        <p:grpSpPr>
          <a:xfrm>
            <a:off x="601727" y="1784404"/>
            <a:ext cx="10988546" cy="4126473"/>
            <a:chOff x="357187" y="1328208"/>
            <a:chExt cx="10988546" cy="41264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AEB20B-FE98-4EEE-A628-B4764A6C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3" y="1328208"/>
              <a:ext cx="10979020" cy="293869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BE7098-E26B-4D9C-9BF3-CDF852D3A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187" y="4268253"/>
              <a:ext cx="10988146" cy="1186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030">
        <p:fade/>
      </p:transition>
    </mc:Choice>
    <mc:Fallback xmlns="">
      <p:transition spd="med" advTm="2703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8BAFE8-DE2D-461F-9F84-0FC872AB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will audit log data be used?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44E37-112D-419B-B468-784B41B82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4530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</a:rPr>
              <a:t>Who will backup the audit log to another location for reporting</a:t>
            </a:r>
          </a:p>
          <a:p>
            <a:pPr marL="795596" lvl="1" indent="-5715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</a:rPr>
              <a:t>Typical roles would be Office 365 admins</a:t>
            </a:r>
          </a:p>
          <a:p>
            <a:pPr marL="1019693" lvl="2" indent="-571500">
              <a:buFont typeface="Arial" panose="020B0604020202020204" pitchFamily="34" charset="0"/>
              <a:buChar char="•"/>
            </a:pPr>
            <a:r>
              <a:rPr lang="en-GB" sz="1208" dirty="0">
                <a:solidFill>
                  <a:srgbClr val="EDC30D"/>
                </a:solidFill>
              </a:rPr>
              <a:t>Requires View-Only Audit Logs or Audit Logs role in Exchange Online permissions to view audit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  <a:latin typeface="+mj-lt"/>
              </a:rPr>
              <a:t>Where will this backup reside?</a:t>
            </a:r>
          </a:p>
          <a:p>
            <a:pPr marL="795596" lvl="1" indent="-5715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</a:rPr>
              <a:t>Azure SQL Database (Recommended)</a:t>
            </a:r>
          </a:p>
          <a:p>
            <a:pPr marL="795596" lvl="1" indent="-5715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</a:rPr>
              <a:t>Blob Storage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  <a:latin typeface="+mj-lt"/>
              </a:rPr>
              <a:t>How will this backup be created?</a:t>
            </a:r>
          </a:p>
          <a:p>
            <a:pPr marL="795597" lvl="2" indent="-571500">
              <a:buFont typeface="Arial" panose="020B0604020202020204" pitchFamily="34" charset="0"/>
              <a:buChar char="•"/>
            </a:pPr>
            <a:r>
              <a:rPr lang="en-GB" sz="1608" dirty="0">
                <a:solidFill>
                  <a:srgbClr val="EDC30D"/>
                </a:solidFill>
                <a:latin typeface="+mj-lt"/>
              </a:rPr>
              <a:t>Create PowerShell </a:t>
            </a:r>
            <a:r>
              <a:rPr lang="en-GB" sz="1608" dirty="0">
                <a:solidFill>
                  <a:srgbClr val="EDC30D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</a:t>
            </a:r>
            <a:r>
              <a:rPr lang="en-GB" sz="1608" dirty="0">
                <a:solidFill>
                  <a:srgbClr val="EDC30D"/>
                </a:solidFill>
                <a:latin typeface="+mj-lt"/>
              </a:rPr>
              <a:t> to extract and automate (Recommended)</a:t>
            </a:r>
          </a:p>
          <a:p>
            <a:pPr marL="795597" lvl="2" indent="-571500">
              <a:buFont typeface="Arial" panose="020B0604020202020204" pitchFamily="34" charset="0"/>
              <a:buChar char="•"/>
            </a:pPr>
            <a:r>
              <a:rPr lang="en-GB" sz="1608" dirty="0">
                <a:solidFill>
                  <a:srgbClr val="EDC30D"/>
                </a:solidFill>
                <a:latin typeface="+mj-lt"/>
              </a:rPr>
              <a:t>Use an </a:t>
            </a:r>
            <a:r>
              <a:rPr lang="en-GB" sz="1608" dirty="0">
                <a:solidFill>
                  <a:srgbClr val="EDC30D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 365 Audit Reporting Tool</a:t>
            </a:r>
            <a:r>
              <a:rPr lang="en-GB" sz="1608" dirty="0">
                <a:solidFill>
                  <a:srgbClr val="EDC30D"/>
                </a:solidFill>
                <a:latin typeface="+mj-lt"/>
              </a:rPr>
              <a:t> or 3</a:t>
            </a:r>
            <a:r>
              <a:rPr lang="en-GB" sz="1608" baseline="30000" dirty="0">
                <a:solidFill>
                  <a:srgbClr val="EDC30D"/>
                </a:solidFill>
                <a:latin typeface="+mj-lt"/>
              </a:rPr>
              <a:t>rd</a:t>
            </a:r>
            <a:r>
              <a:rPr lang="en-GB" sz="1608" dirty="0">
                <a:solidFill>
                  <a:srgbClr val="EDC30D"/>
                </a:solidFill>
                <a:latin typeface="+mj-lt"/>
              </a:rPr>
              <a:t> Part alternative</a:t>
            </a:r>
          </a:p>
          <a:p>
            <a:pPr marL="795597" lvl="2" indent="-571500">
              <a:buFont typeface="Arial" panose="020B0604020202020204" pitchFamily="34" charset="0"/>
              <a:buChar char="•"/>
            </a:pPr>
            <a:r>
              <a:rPr lang="en-GB" sz="1608" dirty="0">
                <a:solidFill>
                  <a:srgbClr val="EDC30D"/>
                </a:solidFill>
                <a:latin typeface="+mj-lt"/>
              </a:rPr>
              <a:t>Navigate to Office 365 Audit Log, filter results for Power BI and export to CSV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  <a:latin typeface="+mj-lt"/>
              </a:rPr>
              <a:t>Who will create reports on the audit log data?</a:t>
            </a:r>
          </a:p>
          <a:p>
            <a:pPr marL="795597" lvl="2" indent="-571500">
              <a:buFont typeface="Arial" panose="020B0604020202020204" pitchFamily="34" charset="0"/>
              <a:buChar char="•"/>
            </a:pPr>
            <a:r>
              <a:rPr lang="en-GB" sz="1608" dirty="0">
                <a:solidFill>
                  <a:srgbClr val="EDC30D"/>
                </a:solidFill>
                <a:latin typeface="+mj-lt"/>
              </a:rPr>
              <a:t>Typically this would be the BI team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  <a:latin typeface="+mj-lt"/>
              </a:rPr>
              <a:t>What types of reports can be created from the Audit log?</a:t>
            </a:r>
          </a:p>
          <a:p>
            <a:pPr marL="795597" lvl="2" indent="-5715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Users with license not using Power BI – recover license cost</a:t>
            </a:r>
          </a:p>
          <a:p>
            <a:pPr marL="795597" lvl="2" indent="-5715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Usage information spanning tenant – monitor all corporate reports and self-service usage (potential candidates to promote)</a:t>
            </a:r>
          </a:p>
          <a:p>
            <a:pPr marL="795597" lvl="2" indent="-5715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Regulatory reporting for data leakage, monitoring, etc.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GB" sz="1992" dirty="0">
                <a:solidFill>
                  <a:srgbClr val="EDC30D"/>
                </a:solidFill>
                <a:latin typeface="+mj-lt"/>
              </a:rPr>
              <a:t>Who will these reports be shared with?</a:t>
            </a:r>
          </a:p>
          <a:p>
            <a:pPr marL="795597" lvl="2" indent="-5715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These will be shared with license admins, BI admins or regulatory</a:t>
            </a:r>
            <a:endParaRPr lang="en-US" sz="1600" dirty="0">
              <a:solidFill>
                <a:srgbClr val="EDC30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536">
        <p:fade/>
      </p:transition>
    </mc:Choice>
    <mc:Fallback xmlns="">
      <p:transition spd="med" advTm="4953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you require connectivity to on-premises Data Sources?</a:t>
            </a:r>
          </a:p>
        </p:txBody>
      </p:sp>
    </p:spTree>
    <p:extLst>
      <p:ext uri="{BB962C8B-B14F-4D97-AF65-F5344CB8AC3E}">
        <p14:creationId xmlns:p14="http://schemas.microsoft.com/office/powerpoint/2010/main" val="102966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25">
        <p:fade/>
      </p:transition>
    </mc:Choice>
    <mc:Fallback xmlns="">
      <p:transition spd="med" advTm="25025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BBC6-E6B2-4FE2-A023-4774FA3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On-premises Data Gateway?</a:t>
            </a:r>
            <a:endParaRPr lang="en-US" dirty="0"/>
          </a:p>
        </p:txBody>
      </p:sp>
      <p:pic>
        <p:nvPicPr>
          <p:cNvPr id="11266" name="Picture 2" descr="https://docs.microsoft.com/en-us/power-bi/media/service-gateway-getting-started/gw_gettingstarted_0a.png">
            <a:extLst>
              <a:ext uri="{FF2B5EF4-FFF2-40B4-BE49-F238E27FC236}">
                <a16:creationId xmlns:a16="http://schemas.microsoft.com/office/drawing/2014/main" id="{DED654D1-11F0-4517-B450-2F02DB16C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1939290"/>
            <a:ext cx="68103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662">
        <p:fade/>
      </p:transition>
    </mc:Choice>
    <mc:Fallback xmlns="">
      <p:transition spd="med" advTm="96662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BBC6-E6B2-4FE2-A023-4774FA3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an On-premises Data Gateway</a:t>
            </a:r>
            <a:endParaRPr lang="en-US" dirty="0"/>
          </a:p>
        </p:txBody>
      </p:sp>
      <p:pic>
        <p:nvPicPr>
          <p:cNvPr id="14338" name="Picture 2" descr="https://docs.microsoft.com/en-us/power-bi/media/service-gateway-getting-started/gw_gettingstarted_01.png">
            <a:extLst>
              <a:ext uri="{FF2B5EF4-FFF2-40B4-BE49-F238E27FC236}">
                <a16:creationId xmlns:a16="http://schemas.microsoft.com/office/drawing/2014/main" id="{F49EDFF0-50BF-47E0-892C-27FA47208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" y="1591408"/>
            <a:ext cx="4663092" cy="329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docs.microsoft.com/en-us/power-bi/media/service-gateway-getting-started/gw_gettingstarted_02.png">
            <a:extLst>
              <a:ext uri="{FF2B5EF4-FFF2-40B4-BE49-F238E27FC236}">
                <a16:creationId xmlns:a16="http://schemas.microsoft.com/office/drawing/2014/main" id="{4A25184D-49CB-4DAF-BBF6-BBAEDD8A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90" y="1591408"/>
            <a:ext cx="5906583" cy="471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09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553">
        <p:fade/>
      </p:transition>
    </mc:Choice>
    <mc:Fallback xmlns="">
      <p:transition spd="med" advTm="2855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BBC6-E6B2-4FE2-A023-4774FA3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 to an On-Premises Data Gateway</a:t>
            </a:r>
            <a:endParaRPr lang="en-US" dirty="0"/>
          </a:p>
        </p:txBody>
      </p:sp>
      <p:pic>
        <p:nvPicPr>
          <p:cNvPr id="13314" name="Picture 2" descr="https://docs.microsoft.com/en-us/power-bi/media/service-gateway-getting-started/gw_gettingstarted_15.png">
            <a:extLst>
              <a:ext uri="{FF2B5EF4-FFF2-40B4-BE49-F238E27FC236}">
                <a16:creationId xmlns:a16="http://schemas.microsoft.com/office/drawing/2014/main" id="{5A7536B0-8E7C-4168-A10F-B43B1179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858328"/>
            <a:ext cx="3354831" cy="289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docs.microsoft.com/en-us/power-bi/media/service-gateway-getting-started/gw_gettingstarted_12.png">
            <a:extLst>
              <a:ext uri="{FF2B5EF4-FFF2-40B4-BE49-F238E27FC236}">
                <a16:creationId xmlns:a16="http://schemas.microsoft.com/office/drawing/2014/main" id="{EACE8E5F-E7BE-46DC-9A21-DB7C491F4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70" y="1858328"/>
            <a:ext cx="6998016" cy="383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2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04">
        <p:fade/>
      </p:transition>
    </mc:Choice>
    <mc:Fallback xmlns="">
      <p:transition spd="med" advTm="91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BBC6-E6B2-4FE2-A023-4774FA3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 to Data 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DAC57-6972-4D68-A70F-2DEE0AB8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" y="1344723"/>
            <a:ext cx="6391680" cy="3742695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08C7FE-59ED-46BC-8198-47117CFAB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11" y="2635041"/>
            <a:ext cx="5701699" cy="37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975">
        <p:fade/>
      </p:transition>
    </mc:Choice>
    <mc:Fallback xmlns="">
      <p:transition spd="med" advTm="79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BBC6-E6B2-4FE2-A023-4774FA3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Guidance for On-Premises Data Gateways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B4D6-7CDF-4127-807B-EC3DA37B0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87979" y="284480"/>
            <a:ext cx="4980404" cy="610615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Number of Users</a:t>
            </a:r>
          </a:p>
          <a:p>
            <a:pPr>
              <a:lnSpc>
                <a:spcPct val="200000"/>
              </a:lnSpc>
            </a:pPr>
            <a:r>
              <a:rPr lang="en-GB" dirty="0"/>
              <a:t>Connection Type</a:t>
            </a:r>
          </a:p>
          <a:p>
            <a:pPr>
              <a:lnSpc>
                <a:spcPct val="200000"/>
              </a:lnSpc>
            </a:pPr>
            <a:r>
              <a:rPr lang="en-GB" dirty="0"/>
              <a:t>Location</a:t>
            </a:r>
          </a:p>
          <a:p>
            <a:pPr>
              <a:lnSpc>
                <a:spcPct val="200000"/>
              </a:lnSpc>
            </a:pPr>
            <a:r>
              <a:rPr lang="en-GB" dirty="0"/>
              <a:t>Monitoring</a:t>
            </a:r>
          </a:p>
          <a:p>
            <a:pPr>
              <a:lnSpc>
                <a:spcPct val="200000"/>
              </a:lnSpc>
            </a:pPr>
            <a:r>
              <a:rPr lang="en-GB" dirty="0"/>
              <a:t>Recovery</a:t>
            </a:r>
            <a:endParaRPr lang="en-US" dirty="0"/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6640376B-53E2-4EC5-8360-B5064AE88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557391"/>
            <a:ext cx="914400" cy="914400"/>
          </a:xfrm>
          <a:prstGeom prst="rect">
            <a:avLst/>
          </a:prstGeom>
        </p:spPr>
      </p:pic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85747F96-6B75-405C-B4F5-C674C1FBC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027637"/>
            <a:ext cx="914400" cy="914400"/>
          </a:xfrm>
          <a:prstGeom prst="rect">
            <a:avLst/>
          </a:prstGeom>
        </p:spPr>
      </p:pic>
      <p:pic>
        <p:nvPicPr>
          <p:cNvPr id="11" name="Graphic 10" descr="Security Camera">
            <a:extLst>
              <a:ext uri="{FF2B5EF4-FFF2-40B4-BE49-F238E27FC236}">
                <a16:creationId xmlns:a16="http://schemas.microsoft.com/office/drawing/2014/main" id="{EBC33011-2523-4279-8FBB-0C498347D4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4214612"/>
            <a:ext cx="914400" cy="914400"/>
          </a:xfrm>
          <a:prstGeom prst="rect">
            <a:avLst/>
          </a:prstGeom>
        </p:spPr>
      </p:pic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55153076-38D7-4A57-BD96-46538C853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5449735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264D944C-A355-4511-B343-641179DEAB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179251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81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9931">
        <p:fade/>
      </p:transition>
    </mc:Choice>
    <mc:Fallback xmlns="">
      <p:transition spd="med" advTm="1499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99" y="1467517"/>
            <a:ext cx="5066323" cy="2358572"/>
          </a:xfrm>
        </p:spPr>
        <p:txBody>
          <a:bodyPr/>
          <a:lstStyle/>
          <a:p>
            <a:r>
              <a:rPr lang="en-GB" dirty="0"/>
              <a:t>Tenant Settings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C133BBA-CE47-49E3-ABF9-6CE203E79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6685" y="391531"/>
            <a:ext cx="4980404" cy="211442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GB" sz="1800" dirty="0"/>
              <a:t>Export and Sharing Settings</a:t>
            </a:r>
          </a:p>
          <a:p>
            <a:pPr>
              <a:lnSpc>
                <a:spcPct val="250000"/>
              </a:lnSpc>
            </a:pPr>
            <a:r>
              <a:rPr lang="en-GB" sz="1800" dirty="0"/>
              <a:t>Content Pack and App Settings</a:t>
            </a:r>
          </a:p>
          <a:p>
            <a:pPr>
              <a:lnSpc>
                <a:spcPct val="250000"/>
              </a:lnSpc>
            </a:pPr>
            <a:r>
              <a:rPr lang="en-GB" sz="1800" dirty="0"/>
              <a:t>Integration Settings</a:t>
            </a:r>
          </a:p>
          <a:p>
            <a:pPr>
              <a:lnSpc>
                <a:spcPct val="250000"/>
              </a:lnSpc>
            </a:pPr>
            <a:r>
              <a:rPr lang="en-GB" sz="1800" dirty="0"/>
              <a:t>Custom Visual Settings</a:t>
            </a:r>
          </a:p>
          <a:p>
            <a:pPr>
              <a:lnSpc>
                <a:spcPct val="250000"/>
              </a:lnSpc>
            </a:pPr>
            <a:r>
              <a:rPr lang="en-GB" sz="1800" dirty="0"/>
              <a:t>R Visual Settings</a:t>
            </a:r>
          </a:p>
          <a:p>
            <a:pPr>
              <a:lnSpc>
                <a:spcPct val="250000"/>
              </a:lnSpc>
            </a:pPr>
            <a:r>
              <a:rPr lang="en-GB" sz="1800" dirty="0"/>
              <a:t>Audit and Usage Settings</a:t>
            </a:r>
          </a:p>
          <a:p>
            <a:pPr>
              <a:lnSpc>
                <a:spcPct val="250000"/>
              </a:lnSpc>
            </a:pPr>
            <a:r>
              <a:rPr lang="en-GB" sz="1800" dirty="0"/>
              <a:t>Dashboard Settings</a:t>
            </a:r>
          </a:p>
          <a:p>
            <a:pPr>
              <a:lnSpc>
                <a:spcPct val="250000"/>
              </a:lnSpc>
            </a:pPr>
            <a:r>
              <a:rPr lang="en-GB" sz="1800" dirty="0"/>
              <a:t>Developer Settings</a:t>
            </a:r>
            <a:endParaRPr lang="en-US" sz="1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747952-D36F-47EF-A805-A3163B67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18" y="3175628"/>
            <a:ext cx="2288884" cy="2995029"/>
          </a:xfrm>
          <a:prstGeom prst="rect">
            <a:avLst/>
          </a:prstGeom>
        </p:spPr>
      </p:pic>
      <p:pic>
        <p:nvPicPr>
          <p:cNvPr id="29" name="Graphic 28" descr="Upward trend">
            <a:extLst>
              <a:ext uri="{FF2B5EF4-FFF2-40B4-BE49-F238E27FC236}">
                <a16:creationId xmlns:a16="http://schemas.microsoft.com/office/drawing/2014/main" id="{764CCD28-4AA0-483F-A208-7F463BEEB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8115" y="3623879"/>
            <a:ext cx="584880" cy="584880"/>
          </a:xfrm>
          <a:prstGeom prst="rect">
            <a:avLst/>
          </a:prstGeom>
        </p:spPr>
      </p:pic>
      <p:pic>
        <p:nvPicPr>
          <p:cNvPr id="31" name="Graphic 30" descr="Puzzle">
            <a:extLst>
              <a:ext uri="{FF2B5EF4-FFF2-40B4-BE49-F238E27FC236}">
                <a16:creationId xmlns:a16="http://schemas.microsoft.com/office/drawing/2014/main" id="{28FB6674-80F8-4E1D-A247-B5E9BE335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48115" y="2192684"/>
            <a:ext cx="584880" cy="584880"/>
          </a:xfrm>
          <a:prstGeom prst="rect">
            <a:avLst/>
          </a:prstGeom>
        </p:spPr>
      </p:pic>
      <p:pic>
        <p:nvPicPr>
          <p:cNvPr id="33" name="Graphic 32" descr="Paint">
            <a:extLst>
              <a:ext uri="{FF2B5EF4-FFF2-40B4-BE49-F238E27FC236}">
                <a16:creationId xmlns:a16="http://schemas.microsoft.com/office/drawing/2014/main" id="{58D41A40-B6FE-408B-9A26-951377CE4B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8115" y="2883188"/>
            <a:ext cx="584880" cy="584880"/>
          </a:xfrm>
          <a:prstGeom prst="rect">
            <a:avLst/>
          </a:prstGeom>
        </p:spPr>
      </p:pic>
      <p:pic>
        <p:nvPicPr>
          <p:cNvPr id="35" name="Graphic 34" descr="Table">
            <a:extLst>
              <a:ext uri="{FF2B5EF4-FFF2-40B4-BE49-F238E27FC236}">
                <a16:creationId xmlns:a16="http://schemas.microsoft.com/office/drawing/2014/main" id="{45A68198-9E8A-42BE-B265-2745B2552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115" y="4364570"/>
            <a:ext cx="584880" cy="584880"/>
          </a:xfrm>
          <a:prstGeom prst="rect">
            <a:avLst/>
          </a:prstGeom>
        </p:spPr>
      </p:pic>
      <p:pic>
        <p:nvPicPr>
          <p:cNvPr id="37" name="Graphic 36" descr="Bar chart">
            <a:extLst>
              <a:ext uri="{FF2B5EF4-FFF2-40B4-BE49-F238E27FC236}">
                <a16:creationId xmlns:a16="http://schemas.microsoft.com/office/drawing/2014/main" id="{85B77EF5-053D-4309-B3EA-85F10B60F5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48115" y="5105261"/>
            <a:ext cx="584880" cy="584880"/>
          </a:xfrm>
          <a:prstGeom prst="rect">
            <a:avLst/>
          </a:prstGeom>
        </p:spPr>
      </p:pic>
      <p:pic>
        <p:nvPicPr>
          <p:cNvPr id="39" name="Graphic 38" descr="Books">
            <a:extLst>
              <a:ext uri="{FF2B5EF4-FFF2-40B4-BE49-F238E27FC236}">
                <a16:creationId xmlns:a16="http://schemas.microsoft.com/office/drawing/2014/main" id="{1F4C1878-9DE0-48F0-888F-A876036A9E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48115" y="1433957"/>
            <a:ext cx="584880" cy="584880"/>
          </a:xfrm>
          <a:prstGeom prst="rect">
            <a:avLst/>
          </a:prstGeom>
        </p:spPr>
      </p:pic>
      <p:pic>
        <p:nvPicPr>
          <p:cNvPr id="41" name="Graphic 40" descr="Gears">
            <a:extLst>
              <a:ext uri="{FF2B5EF4-FFF2-40B4-BE49-F238E27FC236}">
                <a16:creationId xmlns:a16="http://schemas.microsoft.com/office/drawing/2014/main" id="{7CE054A1-6BD0-4BCC-B694-28DDD9011A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48115" y="5845952"/>
            <a:ext cx="584880" cy="584880"/>
          </a:xfrm>
          <a:prstGeom prst="rect">
            <a:avLst/>
          </a:prstGeom>
        </p:spPr>
      </p:pic>
      <p:pic>
        <p:nvPicPr>
          <p:cNvPr id="43" name="Graphic 42" descr="Handshake">
            <a:extLst>
              <a:ext uri="{FF2B5EF4-FFF2-40B4-BE49-F238E27FC236}">
                <a16:creationId xmlns:a16="http://schemas.microsoft.com/office/drawing/2014/main" id="{627FEB55-67B9-4BD4-8DDA-B2ABA39AF6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48115" y="693266"/>
            <a:ext cx="584880" cy="5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921">
        <p:fade/>
      </p:transition>
    </mc:Choice>
    <mc:Fallback xmlns="">
      <p:transition spd="med" advTm="3192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will be responsible for administering and monitoring Gateways?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5FA8E11-AF05-4C83-9394-55A154F11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/>
          <a:lstStyle/>
          <a:p>
            <a:r>
              <a:rPr lang="en-GB" dirty="0"/>
              <a:t>Options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Office 365 Administrators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BI Team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Support Team</a:t>
            </a:r>
            <a:endParaRPr lang="en-US" dirty="0">
              <a:solidFill>
                <a:srgbClr val="EDC30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3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200">
        <p:fade/>
      </p:transition>
    </mc:Choice>
    <mc:Fallback xmlns="">
      <p:transition spd="med" advTm="192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Where will Gateways be installed and how will they be configured?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0E5A1-A557-4556-BB1A-1FB70666E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758499"/>
          </a:xfrm>
        </p:spPr>
        <p:txBody>
          <a:bodyPr vert="horz" wrap="square" lIns="182880" tIns="146304" rIns="182880" bIns="146304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</a:t>
            </a:r>
            <a:r>
              <a:rPr lang="en-GB" sz="1800" dirty="0">
                <a:solidFill>
                  <a:srgbClr val="EDC30D"/>
                </a:solidFill>
              </a:rPr>
              <a:t> new Gateway or add Gateway to existing cluster</a:t>
            </a: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Creation of new Server / VM – </a:t>
            </a:r>
            <a:r>
              <a:rPr lang="en-GB" sz="1400" dirty="0">
                <a:solidFill>
                  <a:srgbClr val="EDC30D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minimum spec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Install software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  <a:cs typeface="Segoe UI Light"/>
              </a:rPr>
              <a:t>Backup the Key</a:t>
            </a:r>
            <a:endParaRPr lang="en-GB" sz="1400" dirty="0">
              <a:solidFill>
                <a:srgbClr val="EDC30D"/>
              </a:solidFill>
              <a:latin typeface="+mj-lt"/>
            </a:endParaRP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Install drivers (if required, e.g. SAP)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Firewall or Port changes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Migrate / add connections if a new gateway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</a:rPr>
              <a:t>Decide if appropriate and </a:t>
            </a:r>
            <a:r>
              <a:rPr lang="en-GB" sz="1800" dirty="0">
                <a:solidFill>
                  <a:srgbClr val="EDC3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a user as an admin</a:t>
            </a:r>
            <a:r>
              <a:rPr lang="en-GB" sz="1800" dirty="0">
                <a:solidFill>
                  <a:srgbClr val="EDC30D"/>
                </a:solidFill>
              </a:rPr>
              <a:t> to a Gateway</a:t>
            </a: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They will add Data Sources and Add Users to existing data sources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data sources</a:t>
            </a:r>
            <a:r>
              <a:rPr lang="en-GB" sz="1800" dirty="0">
                <a:solidFill>
                  <a:srgbClr val="EDC30D"/>
                </a:solidFill>
              </a:rPr>
              <a:t> to a 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DC30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users to a data source</a:t>
            </a:r>
            <a:r>
              <a:rPr lang="en-US" sz="1800" dirty="0">
                <a:solidFill>
                  <a:srgbClr val="EDC30D"/>
                </a:solidFill>
              </a:rPr>
              <a:t> </a:t>
            </a:r>
            <a:r>
              <a:rPr lang="en-GB" sz="1800" dirty="0">
                <a:solidFill>
                  <a:srgbClr val="EDC30D"/>
                </a:solidFill>
              </a:rPr>
              <a:t>on a Gateway</a:t>
            </a: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These users can schedule a refresh for this data source using this gateway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</a:rPr>
              <a:t>Monitor</a:t>
            </a: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Use </a:t>
            </a:r>
            <a:r>
              <a:rPr lang="en-US" sz="1400" dirty="0">
                <a:solidFill>
                  <a:srgbClr val="EDC30D"/>
                </a:solidFill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Performance Monitor</a:t>
            </a:r>
            <a:endParaRPr lang="en-US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EDC30D"/>
                </a:solidFill>
                <a:latin typeface="+mj-lt"/>
              </a:rPr>
              <a:t>Determine Baseline for “Normal” Load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Review </a:t>
            </a:r>
            <a:r>
              <a:rPr lang="en-GB" sz="1400" dirty="0">
                <a:solidFill>
                  <a:srgbClr val="EDC30D"/>
                </a:solidFill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slow performing queries </a:t>
            </a:r>
            <a:r>
              <a:rPr lang="en-GB" sz="1400" dirty="0">
                <a:solidFill>
                  <a:srgbClr val="EDC30D"/>
                </a:solidFill>
                <a:latin typeface="+mj-lt"/>
              </a:rPr>
              <a:t>by turning on tracing and checking logs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846455" lvl="2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Take Action</a:t>
            </a:r>
            <a:endParaRPr lang="en-GB" sz="14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1062355" lvl="3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EDC30D"/>
                </a:solidFill>
                <a:latin typeface="+mj-lt"/>
              </a:rPr>
              <a:t>Scale the gateway server</a:t>
            </a:r>
            <a:endParaRPr lang="en-GB" sz="12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1062355" lvl="3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EDC30D"/>
                </a:solidFill>
                <a:latin typeface="+mj-lt"/>
              </a:rPr>
              <a:t>Add a new gateway</a:t>
            </a:r>
            <a:endParaRPr lang="en-GB" sz="12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1062355" lvl="3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EDC30D"/>
                </a:solidFill>
                <a:latin typeface="+mj-lt"/>
              </a:rPr>
              <a:t>Add a new cluster to an existing gateway</a:t>
            </a:r>
            <a:endParaRPr lang="en-GB" sz="12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1062355" lvl="3" indent="-3429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EDC30D"/>
                </a:solidFill>
                <a:latin typeface="+mj-lt"/>
              </a:rPr>
              <a:t>Feedback to users to change refresh time or performance tune report</a:t>
            </a:r>
            <a:endParaRPr lang="en-GB" sz="1200" dirty="0">
              <a:solidFill>
                <a:srgbClr val="EDC30D"/>
              </a:solidFill>
              <a:latin typeface="+mj-lt"/>
              <a:cs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DC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0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711">
        <p:fade/>
      </p:transition>
    </mc:Choice>
    <mc:Fallback xmlns="">
      <p:transition spd="med" advTm="7711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7F21E-799D-4157-B1B0-CF8A74F7D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2469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will you purchase and configure Premium?</a:t>
            </a:r>
            <a:endParaRPr lang="en-US" sz="4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0E5A1-A557-4556-BB1A-1FB70666E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7828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</a:rPr>
              <a:t>Decide and </a:t>
            </a:r>
            <a:r>
              <a:rPr lang="en-GB" sz="2000" dirty="0">
                <a:solidFill>
                  <a:srgbClr val="EDC3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purchase</a:t>
            </a:r>
            <a:r>
              <a:rPr lang="en-GB" sz="2000" dirty="0">
                <a:solidFill>
                  <a:srgbClr val="EDC30D"/>
                </a:solidFill>
              </a:rPr>
              <a:t> new Premium nodes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Purchase via Admin Portal or via partner</a:t>
            </a:r>
            <a:endParaRPr lang="en-GB" sz="800" dirty="0">
              <a:solidFill>
                <a:srgbClr val="EDC30D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</a:rPr>
              <a:t>Decide if appropriate and add a user as an admin to a capacity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Office 365 Global Administrators and Power BI Service Administrators are automatically granted this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Recommend adding BI Team and support to help, reducing dependency on only admins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Grants a user the ability to assign a Workspace to a Premium capacity – users without a Pro license can view content shared to them from that Workspace</a:t>
            </a:r>
            <a:endParaRPr lang="en-GB" sz="800" dirty="0">
              <a:solidFill>
                <a:srgbClr val="EDC30D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</a:rPr>
              <a:t>Set up a </a:t>
            </a:r>
            <a:r>
              <a:rPr lang="en-GB" sz="2000" dirty="0">
                <a:solidFill>
                  <a:srgbClr val="EDC3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capacity</a:t>
            </a:r>
            <a:endParaRPr lang="en-GB" sz="2000" dirty="0">
              <a:solidFill>
                <a:srgbClr val="EDC30D"/>
              </a:solidFill>
            </a:endParaRP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Go to Admin Portal in Power BI Service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Go to Capacity Settings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Select Set up new capacity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Select Capacity Size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Consider which Workspaces will be on this Capacity</a:t>
            </a:r>
          </a:p>
          <a:p>
            <a:pPr marL="1278900" lvl="4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See </a:t>
            </a:r>
            <a:r>
              <a:rPr lang="en-GB" sz="1400" dirty="0">
                <a:solidFill>
                  <a:srgbClr val="EDC30D"/>
                </a:solidFill>
                <a:latin typeface="+mj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When to create an App Workspaces</a:t>
            </a:r>
            <a:r>
              <a:rPr lang="en-GB" sz="1400" dirty="0">
                <a:solidFill>
                  <a:srgbClr val="EDC30D"/>
                </a:solidFill>
                <a:latin typeface="+mj-lt"/>
              </a:rPr>
              <a:t> and </a:t>
            </a:r>
            <a:r>
              <a:rPr lang="en-GB" sz="1400" dirty="0">
                <a:solidFill>
                  <a:srgbClr val="EDC30D"/>
                </a:solidFill>
                <a:latin typeface="+mj-l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When to add a Workspaces to Premium</a:t>
            </a:r>
            <a:endParaRPr lang="en-GB" sz="1600" dirty="0">
              <a:solidFill>
                <a:srgbClr val="EDC30D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DC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70">
        <p:fade/>
      </p:transition>
    </mc:Choice>
    <mc:Fallback xmlns="">
      <p:transition spd="med" advTm="1957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BBC6-E6B2-4FE2-A023-4774FA3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Premium Capacity Management</a:t>
            </a:r>
            <a:endParaRPr lang="en-US" dirty="0"/>
          </a:p>
        </p:txBody>
      </p:sp>
      <p:pic>
        <p:nvPicPr>
          <p:cNvPr id="15366" name="Picture 6" descr="Power BI capacity settings screen">
            <a:extLst>
              <a:ext uri="{FF2B5EF4-FFF2-40B4-BE49-F238E27FC236}">
                <a16:creationId xmlns:a16="http://schemas.microsoft.com/office/drawing/2014/main" id="{D7E0A490-CE46-4A74-A88E-1388B80A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4" y="2081212"/>
            <a:ext cx="47815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apacity settings within the admin portal">
            <a:extLst>
              <a:ext uri="{FF2B5EF4-FFF2-40B4-BE49-F238E27FC236}">
                <a16:creationId xmlns:a16="http://schemas.microsoft.com/office/drawing/2014/main" id="{DA5EFA7C-0E3D-45E4-8503-4856CD62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97" y="1838324"/>
            <a:ext cx="4629150" cy="298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Set up a new capacity">
            <a:extLst>
              <a:ext uri="{FF2B5EF4-FFF2-40B4-BE49-F238E27FC236}">
                <a16:creationId xmlns:a16="http://schemas.microsoft.com/office/drawing/2014/main" id="{26782EA4-D1A1-4777-B284-ED707F21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97" y="1562100"/>
            <a:ext cx="462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88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8726">
        <p:fade/>
      </p:transition>
    </mc:Choice>
    <mc:Fallback xmlns="">
      <p:transition spd="med" advTm="3187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How to use Premium Capacity- Recommendation</a:t>
            </a: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86BC29-3586-4A61-A917-E831CDDB2BA6}"/>
              </a:ext>
            </a:extLst>
          </p:cNvPr>
          <p:cNvGraphicFramePr>
            <a:graphicFrameLocks noGrp="1"/>
          </p:cNvGraphicFramePr>
          <p:nvPr/>
        </p:nvGraphicFramePr>
        <p:xfrm>
          <a:off x="269240" y="1247074"/>
          <a:ext cx="11655840" cy="5497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9612">
                  <a:extLst>
                    <a:ext uri="{9D8B030D-6E8A-4147-A177-3AD203B41FA5}">
                      <a16:colId xmlns:a16="http://schemas.microsoft.com/office/drawing/2014/main" val="519669272"/>
                    </a:ext>
                  </a:extLst>
                </a:gridCol>
                <a:gridCol w="2193278">
                  <a:extLst>
                    <a:ext uri="{9D8B030D-6E8A-4147-A177-3AD203B41FA5}">
                      <a16:colId xmlns:a16="http://schemas.microsoft.com/office/drawing/2014/main" val="277234858"/>
                    </a:ext>
                  </a:extLst>
                </a:gridCol>
                <a:gridCol w="2261286">
                  <a:extLst>
                    <a:ext uri="{9D8B030D-6E8A-4147-A177-3AD203B41FA5}">
                      <a16:colId xmlns:a16="http://schemas.microsoft.com/office/drawing/2014/main" val="3134779182"/>
                    </a:ext>
                  </a:extLst>
                </a:gridCol>
                <a:gridCol w="4671664">
                  <a:extLst>
                    <a:ext uri="{9D8B030D-6E8A-4147-A177-3AD203B41FA5}">
                      <a16:colId xmlns:a16="http://schemas.microsoft.com/office/drawing/2014/main" val="1870900502"/>
                    </a:ext>
                  </a:extLst>
                </a:gridCol>
              </a:tblGrid>
              <a:tr h="395358">
                <a:tc>
                  <a:txBody>
                    <a:bodyPr/>
                    <a:lstStyle/>
                    <a:p>
                      <a:r>
                        <a:rPr lang="en-GB" sz="2000" dirty="0"/>
                        <a:t>Option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No. Workspaces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Add to Premium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Which Capacity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2664"/>
                  </a:ext>
                </a:extLst>
              </a:tr>
              <a:tr h="82112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BI Team Development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effectLst/>
                          <a:latin typeface="+mj-lt"/>
                        </a:rPr>
                        <a:t>1</a:t>
                      </a:r>
                      <a:endParaRPr lang="en-US" sz="1600" kern="1200" dirty="0">
                        <a:effectLst/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+mj-lt"/>
                        </a:rPr>
                        <a:t>All users will have Pro license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92612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BI Team Test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1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All users will have Pro license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If testing is done via an app and Testers do not have a Pro license then Add to 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728252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BI Team QA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1 per report category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Yes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Share a single QA Capacity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Small reports share 1 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348448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BI Team Production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1 per report category / solution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Yes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Share capacity for small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Important or heavy reports in separate capacity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410271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Business Self-Service Development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1 per department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All users will have Pro license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17399"/>
                  </a:ext>
                </a:extLst>
              </a:tr>
              <a:tr h="783513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Business Self-Service Production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 per report category / solution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>
                          <a:latin typeface="+mj-lt"/>
                        </a:rPr>
                        <a:t>Yes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Share 1 capacity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Important or heavy reports should be considered for migration to a BI Team Production workspace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4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609">
        <p:fade/>
      </p:transition>
    </mc:Choice>
    <mc:Fallback xmlns="">
      <p:transition spd="med" advTm="31609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23092"/>
            <a:ext cx="11655840" cy="956908"/>
          </a:xfrm>
        </p:spPr>
        <p:txBody>
          <a:bodyPr/>
          <a:lstStyle/>
          <a:p>
            <a:r>
              <a:rPr lang="en-GB" sz="4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will you purchase and configure Premium?</a:t>
            </a:r>
            <a:endParaRPr lang="en-US" sz="4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0E5A1-A557-4556-BB1A-1FB70666E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7828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</a:rPr>
              <a:t>Decide and </a:t>
            </a:r>
            <a:r>
              <a:rPr lang="en-GB" sz="2000" dirty="0">
                <a:solidFill>
                  <a:srgbClr val="EDC3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purchase</a:t>
            </a:r>
            <a:r>
              <a:rPr lang="en-GB" sz="2000" dirty="0">
                <a:solidFill>
                  <a:srgbClr val="EDC30D"/>
                </a:solidFill>
              </a:rPr>
              <a:t> new Premium nodes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Purchase via Admin Portal or via partner</a:t>
            </a:r>
            <a:endParaRPr lang="en-GB" sz="800" dirty="0">
              <a:solidFill>
                <a:srgbClr val="EDC30D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</a:rPr>
              <a:t>Decide if appropriate and add a user as an admin to a capacity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Office 365 Global Administrators and Power BI Service Administrators are automatically granted this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Recommend adding BI Team and support to help, reducing dependency on only admins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Grants a user the ability to assign a Workspace to a Premium capacity – users without a Pro license can view content shared to them from that Workspace</a:t>
            </a:r>
            <a:endParaRPr lang="en-GB" sz="800" dirty="0">
              <a:solidFill>
                <a:srgbClr val="EDC30D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</a:rPr>
              <a:t>Set up a </a:t>
            </a:r>
            <a:r>
              <a:rPr lang="en-GB" sz="2000" dirty="0">
                <a:solidFill>
                  <a:srgbClr val="EDC3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capacity</a:t>
            </a:r>
            <a:endParaRPr lang="en-GB" sz="2000" dirty="0">
              <a:solidFill>
                <a:srgbClr val="EDC30D"/>
              </a:solidFill>
            </a:endParaRP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Go to Admin Portal in Power BI Service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Go to Capacity Settings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Select Set up new capacity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Select Capacity Size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Consider which Workspaces will be on this Capacity</a:t>
            </a:r>
          </a:p>
          <a:p>
            <a:pPr marL="1278900" lvl="4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EDC30D"/>
                </a:solidFill>
                <a:latin typeface="+mj-lt"/>
              </a:rPr>
              <a:t>See </a:t>
            </a:r>
            <a:r>
              <a:rPr lang="en-GB" sz="1400" dirty="0">
                <a:solidFill>
                  <a:srgbClr val="EDC30D"/>
                </a:solidFill>
                <a:latin typeface="+mj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When to create an App Workspaces</a:t>
            </a:r>
            <a:r>
              <a:rPr lang="en-GB" sz="1400" dirty="0">
                <a:solidFill>
                  <a:srgbClr val="EDC30D"/>
                </a:solidFill>
                <a:latin typeface="+mj-lt"/>
              </a:rPr>
              <a:t> and </a:t>
            </a:r>
            <a:r>
              <a:rPr lang="en-GB" sz="1400" dirty="0">
                <a:solidFill>
                  <a:srgbClr val="EDC30D"/>
                </a:solidFill>
                <a:latin typeface="+mj-l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When to add a Workspaces to Premium</a:t>
            </a:r>
            <a:endParaRPr lang="en-GB" sz="1600" dirty="0">
              <a:solidFill>
                <a:srgbClr val="EDC30D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DC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695">
        <p:fade/>
      </p:transition>
    </mc:Choice>
    <mc:Fallback xmlns="">
      <p:transition spd="med" advTm="31695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BBC6-E6B2-4FE2-A023-4774FA3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Premium Capacity Monitoring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D31C72-F75E-414B-8E5B-02659F3E8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1498694"/>
            <a:ext cx="8623300" cy="236193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45CFA-AE48-467B-AC60-6BD470552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1510124"/>
            <a:ext cx="8623300" cy="4893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70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531">
        <p:fade/>
      </p:transition>
    </mc:Choice>
    <mc:Fallback xmlns="">
      <p:transition spd="med" advTm="1535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3A43D-C524-4473-B982-52CDFFE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 will you monitor Premium?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0E5A1-A557-4556-BB1A-1FB70666E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6846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EDC30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</a:t>
            </a:r>
            <a:r>
              <a:rPr lang="en-GB" sz="2000" dirty="0">
                <a:solidFill>
                  <a:srgbClr val="EDC30D"/>
                </a:solidFill>
              </a:rPr>
              <a:t> a Premium capacity</a:t>
            </a: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DC30D"/>
                </a:solidFill>
                <a:latin typeface="+mj-lt"/>
              </a:rPr>
              <a:t>Install the Premium Capacity Metrics App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In Power BI, click Apps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On the right side, click Get apps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DC30D"/>
                </a:solidFill>
                <a:latin typeface="+mj-lt"/>
              </a:rPr>
              <a:t>In the Apps category, search for Power BI Premium Capacity Metrics app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EDC30D"/>
                </a:solidFill>
                <a:latin typeface="+mj-lt"/>
              </a:rPr>
              <a:t>Subscribe to install the app</a:t>
            </a:r>
            <a:endParaRPr lang="en-GB" sz="1600" dirty="0">
              <a:solidFill>
                <a:srgbClr val="EDC30D"/>
              </a:solidFill>
              <a:latin typeface="+mj-lt"/>
            </a:endParaRP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Review Performance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DC30D"/>
                </a:solidFill>
                <a:latin typeface="+mj-lt"/>
              </a:rPr>
              <a:t>Datasets: detailed metrics on the health of the Power BI datasets in your capacities.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DC30D"/>
                </a:solidFill>
                <a:latin typeface="+mj-lt"/>
              </a:rPr>
              <a:t>Paginated Reports: detailed metrics on the health of the paginated reports in your capacities.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DC30D"/>
                </a:solidFill>
                <a:latin typeface="+mj-lt"/>
              </a:rPr>
              <a:t>Dataflows: detailed refresh metrics for dataflows in your capacities.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DC30D"/>
                </a:solidFill>
                <a:latin typeface="+mj-lt"/>
              </a:rPr>
              <a:t>Resource Consumption: overall capacity metrics including memory and CPU high utilization.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DC30D"/>
                </a:solidFill>
                <a:latin typeface="+mj-lt"/>
              </a:rPr>
              <a:t>IDs and Info: names, IDs, and owners for capacities, workspaces, and workloads.</a:t>
            </a:r>
            <a:endParaRPr lang="en-GB" dirty="0">
              <a:solidFill>
                <a:srgbClr val="EDC30D"/>
              </a:solidFill>
              <a:latin typeface="+mj-lt"/>
            </a:endParaRP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 and Optimize Premium capacities</a:t>
            </a:r>
            <a:endParaRPr lang="en-GB" dirty="0">
              <a:solidFill>
                <a:srgbClr val="EDC30D"/>
              </a:solidFill>
              <a:latin typeface="+mj-lt"/>
            </a:endParaRPr>
          </a:p>
          <a:p>
            <a:pPr marL="8469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Based on monitoring consider the following actions: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DC30D"/>
                </a:solidFill>
                <a:latin typeface="+mj-lt"/>
              </a:rPr>
              <a:t>Purchase a new Premium capacity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Move workspaces / reports to different capacities</a:t>
            </a:r>
          </a:p>
          <a:p>
            <a:pPr marL="1062900" lvl="3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EDC30D"/>
                </a:solidFill>
                <a:latin typeface="+mj-lt"/>
              </a:rPr>
              <a:t>Feedback to users to change refresh time or </a:t>
            </a:r>
            <a:r>
              <a:rPr lang="en-GB" sz="1600" dirty="0">
                <a:solidFill>
                  <a:srgbClr val="EDC30D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tune report</a:t>
            </a:r>
            <a:endParaRPr lang="en-GB" sz="1600" dirty="0">
              <a:solidFill>
                <a:srgbClr val="EDC30D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EDC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292">
        <p:fade/>
      </p:transition>
    </mc:Choice>
    <mc:Fallback xmlns="">
      <p:transition spd="med" advTm="34292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Granular Tenant Settings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F13ED7-0AC1-4732-A98E-2A0FA9419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8" y="1670982"/>
            <a:ext cx="3828571" cy="1628571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1643C0-9D4E-497F-9E4D-8A466B77E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8" y="3670197"/>
            <a:ext cx="3828571" cy="2314286"/>
          </a:xfrm>
          <a:prstGeom prst="rect">
            <a:avLst/>
          </a:prstGeom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4A2D49-B825-4167-8AEF-9F79C2AE7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47" y="1731575"/>
            <a:ext cx="3828571" cy="2790476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6183D6-719E-4F22-9FB5-0F52D85242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80" y="3299553"/>
            <a:ext cx="3828571" cy="2723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21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708">
        <p:fade/>
      </p:transition>
    </mc:Choice>
    <mc:Fallback xmlns="">
      <p:transition spd="med" advTm="677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D88465D-2552-4ADA-B636-DF5C4C911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62" y="3643534"/>
            <a:ext cx="4573150" cy="2048903"/>
          </a:xfrm>
          <a:prstGeom prst="rect">
            <a:avLst/>
          </a:prstGeom>
        </p:spPr>
      </p:pic>
      <p:pic>
        <p:nvPicPr>
          <p:cNvPr id="12" name="Graphic 11" descr="Open Book">
            <a:extLst>
              <a:ext uri="{FF2B5EF4-FFF2-40B4-BE49-F238E27FC236}">
                <a16:creationId xmlns:a16="http://schemas.microsoft.com/office/drawing/2014/main" id="{E45AB706-EDEF-4AAA-BE65-22299B122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6219" y="469321"/>
            <a:ext cx="914400" cy="914400"/>
          </a:xfrm>
          <a:prstGeom prst="rect">
            <a:avLst/>
          </a:prstGeom>
        </p:spPr>
      </p:pic>
      <p:sp>
        <p:nvSpPr>
          <p:cNvPr id="13" name="Title 6">
            <a:extLst>
              <a:ext uri="{FF2B5EF4-FFF2-40B4-BE49-F238E27FC236}">
                <a16:creationId xmlns:a16="http://schemas.microsoft.com/office/drawing/2014/main" id="{FBA9A110-A740-4FA5-8B24-8362DBF793F4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4889697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Help and Support Settings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0E6F131-B660-4E4E-A6AA-4A75A51DF1F3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6E9D8-C6D1-466D-AB8F-A7C396F3DD29}"/>
              </a:ext>
            </a:extLst>
          </p:cNvPr>
          <p:cNvSpPr txBox="1"/>
          <p:nvPr/>
        </p:nvSpPr>
        <p:spPr>
          <a:xfrm>
            <a:off x="0" y="5901487"/>
            <a:ext cx="268246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Disabled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33F9A3F-DC0E-48FD-9B7A-2DE4C06C74D0}"/>
              </a:ext>
            </a:extLst>
          </p:cNvPr>
          <p:cNvSpPr txBox="1">
            <a:spLocks/>
          </p:cNvSpPr>
          <p:nvPr/>
        </p:nvSpPr>
        <p:spPr>
          <a:xfrm>
            <a:off x="6689128" y="118455"/>
            <a:ext cx="4980404" cy="610615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GB" dirty="0"/>
              <a:t>Learn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Community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Get Help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Licensing</a:t>
            </a:r>
          </a:p>
          <a:p>
            <a:pPr lvl="0">
              <a:lnSpc>
                <a:spcPct val="200000"/>
              </a:lnSpc>
            </a:pPr>
            <a:r>
              <a:rPr lang="en-GB" dirty="0"/>
              <a:t>Email Notifications</a:t>
            </a:r>
          </a:p>
        </p:txBody>
      </p:sp>
      <p:pic>
        <p:nvPicPr>
          <p:cNvPr id="3" name="Graphic 2" descr="Group">
            <a:extLst>
              <a:ext uri="{FF2B5EF4-FFF2-40B4-BE49-F238E27FC236}">
                <a16:creationId xmlns:a16="http://schemas.microsoft.com/office/drawing/2014/main" id="{C3763271-87ED-49EA-857B-B5BB646FF4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219" y="1635901"/>
            <a:ext cx="914400" cy="914400"/>
          </a:xfrm>
          <a:prstGeom prst="rect">
            <a:avLst/>
          </a:prstGeom>
        </p:spPr>
      </p:pic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979E2EB6-421F-4B64-A51A-9A83853286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6219" y="2802481"/>
            <a:ext cx="914400" cy="914400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8C706E9B-C922-4FDC-B9DF-730956D999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6219" y="5310214"/>
            <a:ext cx="914400" cy="914400"/>
          </a:xfrm>
          <a:prstGeom prst="rect">
            <a:avLst/>
          </a:prstGeom>
        </p:spPr>
      </p:pic>
      <p:pic>
        <p:nvPicPr>
          <p:cNvPr id="11" name="Graphic 10" descr="Contract">
            <a:extLst>
              <a:ext uri="{FF2B5EF4-FFF2-40B4-BE49-F238E27FC236}">
                <a16:creationId xmlns:a16="http://schemas.microsoft.com/office/drawing/2014/main" id="{8E3FC186-1434-4742-8F9B-E75629913E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6219" y="40657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741">
        <p:fade/>
      </p:transition>
    </mc:Choice>
    <mc:Fallback xmlns="">
      <p:transition spd="med" advTm="3974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FBA9A110-A740-4FA5-8B24-8362DBF793F4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4889697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Workspace Settings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0E6F131-B660-4E4E-A6AA-4A75A51DF1F3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6E9D8-C6D1-466D-AB8F-A7C396F3DD29}"/>
              </a:ext>
            </a:extLst>
          </p:cNvPr>
          <p:cNvSpPr txBox="1"/>
          <p:nvPr/>
        </p:nvSpPr>
        <p:spPr>
          <a:xfrm>
            <a:off x="0" y="5901487"/>
            <a:ext cx="259109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33F9A3F-DC0E-48FD-9B7A-2DE4C06C74D0}"/>
              </a:ext>
            </a:extLst>
          </p:cNvPr>
          <p:cNvSpPr txBox="1">
            <a:spLocks/>
          </p:cNvSpPr>
          <p:nvPr/>
        </p:nvSpPr>
        <p:spPr>
          <a:xfrm>
            <a:off x="6710069" y="1294934"/>
            <a:ext cx="4980404" cy="341926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300000"/>
              </a:lnSpc>
            </a:pPr>
            <a:r>
              <a:rPr lang="en-GB" dirty="0"/>
              <a:t>Create</a:t>
            </a:r>
          </a:p>
          <a:p>
            <a:pPr lvl="0">
              <a:lnSpc>
                <a:spcPct val="300000"/>
              </a:lnSpc>
            </a:pPr>
            <a:r>
              <a:rPr lang="en-GB" dirty="0"/>
              <a:t>Datasets</a:t>
            </a:r>
          </a:p>
        </p:txBody>
      </p:sp>
      <p:pic>
        <p:nvPicPr>
          <p:cNvPr id="2050" name="Picture 2" descr="New workspace experience">
            <a:extLst>
              <a:ext uri="{FF2B5EF4-FFF2-40B4-BE49-F238E27FC236}">
                <a16:creationId xmlns:a16="http://schemas.microsoft.com/office/drawing/2014/main" id="{53F015B9-3B35-4C21-951C-1BA713B1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1" y="3596519"/>
            <a:ext cx="4150537" cy="209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572C69-786C-49ED-81F9-48045F7C2354}"/>
              </a:ext>
            </a:extLst>
          </p:cNvPr>
          <p:cNvSpPr/>
          <p:nvPr/>
        </p:nvSpPr>
        <p:spPr bwMode="auto">
          <a:xfrm>
            <a:off x="3957747" y="3650620"/>
            <a:ext cx="316800" cy="32108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phic 5" descr="Add">
            <a:extLst>
              <a:ext uri="{FF2B5EF4-FFF2-40B4-BE49-F238E27FC236}">
                <a16:creationId xmlns:a16="http://schemas.microsoft.com/office/drawing/2014/main" id="{64837109-1490-4C11-854E-5FEC75CBE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998171"/>
            <a:ext cx="914400" cy="914400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13F20841-4FC4-4D5B-9FA6-5AF5B25CF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8111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77">
        <p:fade/>
      </p:transition>
    </mc:Choice>
    <mc:Fallback xmlns="">
      <p:transition spd="med" advTm="4007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76E9D8-C6D1-466D-AB8F-A7C396F3DD29}"/>
              </a:ext>
            </a:extLst>
          </p:cNvPr>
          <p:cNvSpPr txBox="1"/>
          <p:nvPr/>
        </p:nvSpPr>
        <p:spPr>
          <a:xfrm>
            <a:off x="0" y="5901487"/>
            <a:ext cx="2591094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CF2598-5EF0-4389-A280-CC5991325C51}"/>
              </a:ext>
            </a:extLst>
          </p:cNvPr>
          <p:cNvSpPr txBox="1"/>
          <p:nvPr/>
        </p:nvSpPr>
        <p:spPr>
          <a:xfrm>
            <a:off x="0" y="5898070"/>
            <a:ext cx="2682466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Disabled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ED301C98-1A38-405F-83DA-56A2930D9E89}"/>
              </a:ext>
            </a:extLst>
          </p:cNvPr>
          <p:cNvSpPr txBox="1">
            <a:spLocks/>
          </p:cNvSpPr>
          <p:nvPr/>
        </p:nvSpPr>
        <p:spPr>
          <a:xfrm>
            <a:off x="93782" y="2455370"/>
            <a:ext cx="3809025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Organizational Level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0E6F131-B660-4E4E-A6AA-4A75A51DF1F3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8DB569-F556-426B-B2B7-723692BB5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81" y="3643534"/>
            <a:ext cx="3809025" cy="2042061"/>
          </a:xfrm>
          <a:prstGeom prst="rect">
            <a:avLst/>
          </a:prstGeom>
        </p:spPr>
      </p:pic>
      <p:sp>
        <p:nvSpPr>
          <p:cNvPr id="13" name="Title 6">
            <a:extLst>
              <a:ext uri="{FF2B5EF4-FFF2-40B4-BE49-F238E27FC236}">
                <a16:creationId xmlns:a16="http://schemas.microsoft.com/office/drawing/2014/main" id="{FBA9A110-A740-4FA5-8B24-8362DBF793F4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4889697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Exporting and Sharing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33F9A3F-DC0E-48FD-9B7A-2DE4C06C74D0}"/>
              </a:ext>
            </a:extLst>
          </p:cNvPr>
          <p:cNvSpPr txBox="1">
            <a:spLocks/>
          </p:cNvSpPr>
          <p:nvPr/>
        </p:nvSpPr>
        <p:spPr>
          <a:xfrm>
            <a:off x="6704345" y="307550"/>
            <a:ext cx="5324510" cy="592610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50000"/>
              </a:lnSpc>
            </a:pPr>
            <a:r>
              <a:rPr lang="en-GB" dirty="0"/>
              <a:t>Export PowerPoint / PDF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Print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Email Subscription</a:t>
            </a:r>
          </a:p>
          <a:p>
            <a:pPr>
              <a:lnSpc>
                <a:spcPct val="250000"/>
              </a:lnSpc>
            </a:pPr>
            <a:r>
              <a:rPr lang="en-GB" dirty="0"/>
              <a:t>Certification</a:t>
            </a:r>
          </a:p>
        </p:txBody>
      </p:sp>
      <p:pic>
        <p:nvPicPr>
          <p:cNvPr id="3" name="Graphic 2" descr="Fax">
            <a:extLst>
              <a:ext uri="{FF2B5EF4-FFF2-40B4-BE49-F238E27FC236}">
                <a16:creationId xmlns:a16="http://schemas.microsoft.com/office/drawing/2014/main" id="{26ACCD26-3C34-4240-B242-AA9ACC393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330524"/>
            <a:ext cx="914400" cy="914400"/>
          </a:xfrm>
          <a:prstGeom prst="rect">
            <a:avLst/>
          </a:prstGeom>
        </p:spPr>
      </p:pic>
      <p:pic>
        <p:nvPicPr>
          <p:cNvPr id="5" name="Graphic 4" descr="Presentation with pie chart">
            <a:extLst>
              <a:ext uri="{FF2B5EF4-FFF2-40B4-BE49-F238E27FC236}">
                <a16:creationId xmlns:a16="http://schemas.microsoft.com/office/drawing/2014/main" id="{B56A1FF4-4F8F-4516-A709-9EBF6D2ECB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9918" y="910884"/>
            <a:ext cx="914400" cy="914400"/>
          </a:xfrm>
          <a:prstGeom prst="rect">
            <a:avLst/>
          </a:prstGeom>
        </p:spPr>
      </p:pic>
      <p:pic>
        <p:nvPicPr>
          <p:cNvPr id="9" name="Graphic 8" descr="Open envelope">
            <a:extLst>
              <a:ext uri="{FF2B5EF4-FFF2-40B4-BE49-F238E27FC236}">
                <a16:creationId xmlns:a16="http://schemas.microsoft.com/office/drawing/2014/main" id="{6CF6DDF8-08B7-4D72-9D0B-2AEB9AC92A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3847886"/>
            <a:ext cx="914400" cy="914400"/>
          </a:xfrm>
          <a:prstGeom prst="rect">
            <a:avLst/>
          </a:prstGeom>
        </p:spPr>
      </p:pic>
      <p:pic>
        <p:nvPicPr>
          <p:cNvPr id="22" name="Graphic 21" descr="Diploma">
            <a:extLst>
              <a:ext uri="{FF2B5EF4-FFF2-40B4-BE49-F238E27FC236}">
                <a16:creationId xmlns:a16="http://schemas.microsoft.com/office/drawing/2014/main" id="{95F41BE9-7895-4AE9-A224-918FC3E901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530101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86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398">
        <p:fade/>
      </p:transition>
    </mc:Choice>
    <mc:Fallback xmlns="">
      <p:transition spd="med" advTm="543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1" grpId="0" animBg="1"/>
      <p:bldP spid="14" grpId="0" animBg="1"/>
      <p:bldP spid="14" grpId="1" animBg="1"/>
      <p:bldP spid="1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FBA9A110-A740-4FA5-8B24-8362DBF793F4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4889697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Exporting and Sharing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DC986C-4621-4C00-A138-A427E37143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"/>
          <a:stretch/>
        </p:blipFill>
        <p:spPr>
          <a:xfrm>
            <a:off x="175781" y="3643534"/>
            <a:ext cx="3682800" cy="2048904"/>
          </a:xfrm>
          <a:prstGeom prst="rect">
            <a:avLst/>
          </a:prstGeom>
        </p:spPr>
      </p:pic>
      <p:pic>
        <p:nvPicPr>
          <p:cNvPr id="11" name="Graphic 10" descr="Share">
            <a:extLst>
              <a:ext uri="{FF2B5EF4-FFF2-40B4-BE49-F238E27FC236}">
                <a16:creationId xmlns:a16="http://schemas.microsoft.com/office/drawing/2014/main" id="{1D711F5E-AE01-471E-8876-996BE1BFB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846406"/>
            <a:ext cx="914400" cy="914400"/>
          </a:xfrm>
          <a:prstGeom prst="rect">
            <a:avLst/>
          </a:prstGeom>
        </p:spPr>
      </p:pic>
      <p:pic>
        <p:nvPicPr>
          <p:cNvPr id="12" name="Graphic 11" descr="Earth Globe Americas">
            <a:extLst>
              <a:ext uri="{FF2B5EF4-FFF2-40B4-BE49-F238E27FC236}">
                <a16:creationId xmlns:a16="http://schemas.microsoft.com/office/drawing/2014/main" id="{AFE45FDB-3A2F-44E9-96C3-F50FC3043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896610"/>
            <a:ext cx="914400" cy="914400"/>
          </a:xfrm>
          <a:prstGeom prst="rect">
            <a:avLst/>
          </a:prstGeom>
        </p:spPr>
      </p:pic>
      <p:pic>
        <p:nvPicPr>
          <p:cNvPr id="15" name="Graphic 14" descr="Download">
            <a:extLst>
              <a:ext uri="{FF2B5EF4-FFF2-40B4-BE49-F238E27FC236}">
                <a16:creationId xmlns:a16="http://schemas.microsoft.com/office/drawing/2014/main" id="{1CA2D78A-2091-4430-B787-172766D79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9918" y="5301019"/>
            <a:ext cx="914400" cy="91440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8667F39-FF9C-4AC6-86DC-06050C98F437}"/>
              </a:ext>
            </a:extLst>
          </p:cNvPr>
          <p:cNvSpPr txBox="1">
            <a:spLocks/>
          </p:cNvSpPr>
          <p:nvPr/>
        </p:nvSpPr>
        <p:spPr>
          <a:xfrm>
            <a:off x="6704345" y="307550"/>
            <a:ext cx="5324510" cy="5926109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50000"/>
              </a:lnSpc>
            </a:pPr>
            <a:r>
              <a:rPr lang="en-GB" dirty="0"/>
              <a:t>External Users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External Users can Edit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Publish to Web</a:t>
            </a:r>
          </a:p>
          <a:p>
            <a:pPr lvl="0">
              <a:lnSpc>
                <a:spcPct val="250000"/>
              </a:lnSpc>
            </a:pPr>
            <a:r>
              <a:rPr lang="en-GB" dirty="0"/>
              <a:t>Export Data</a:t>
            </a:r>
          </a:p>
        </p:txBody>
      </p:sp>
      <p:pic>
        <p:nvPicPr>
          <p:cNvPr id="4" name="Graphic 3" descr="Pencil">
            <a:extLst>
              <a:ext uri="{FF2B5EF4-FFF2-40B4-BE49-F238E27FC236}">
                <a16:creationId xmlns:a16="http://schemas.microsoft.com/office/drawing/2014/main" id="{BA1E374D-96BD-43E4-95C1-15C4200EC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2371508"/>
            <a:ext cx="914400" cy="914400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B6217F0B-B2FF-4F74-B103-C9218C0E1A02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2740159" cy="1098397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7DFC83-9D41-42CF-AB9B-998DBC30DA7C}"/>
              </a:ext>
            </a:extLst>
          </p:cNvPr>
          <p:cNvSpPr txBox="1"/>
          <p:nvPr/>
        </p:nvSpPr>
        <p:spPr>
          <a:xfrm>
            <a:off x="0" y="5901487"/>
            <a:ext cx="2591094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56918-4139-4C09-8B28-96FC6B1D8972}"/>
              </a:ext>
            </a:extLst>
          </p:cNvPr>
          <p:cNvSpPr txBox="1"/>
          <p:nvPr/>
        </p:nvSpPr>
        <p:spPr>
          <a:xfrm>
            <a:off x="0" y="5898070"/>
            <a:ext cx="2740158" cy="627864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Disabled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0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203">
        <p:fade/>
      </p:transition>
    </mc:Choice>
    <mc:Fallback xmlns="">
      <p:transition spd="med" advTm="1272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FB3200-795A-4275-9B1A-4A475DDA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2" y="3661440"/>
            <a:ext cx="3724446" cy="1810011"/>
          </a:xfrm>
          <a:prstGeom prst="rect">
            <a:avLst/>
          </a:prstGeom>
        </p:spPr>
      </p:pic>
      <p:sp>
        <p:nvSpPr>
          <p:cNvPr id="16" name="Title 6">
            <a:extLst>
              <a:ext uri="{FF2B5EF4-FFF2-40B4-BE49-F238E27FC236}">
                <a16:creationId xmlns:a16="http://schemas.microsoft.com/office/drawing/2014/main" id="{62EA7388-4E91-41EA-AD84-94270CAA7D00}"/>
              </a:ext>
            </a:extLst>
          </p:cNvPr>
          <p:cNvSpPr txBox="1">
            <a:spLocks/>
          </p:cNvSpPr>
          <p:nvPr/>
        </p:nvSpPr>
        <p:spPr>
          <a:xfrm>
            <a:off x="93783" y="645998"/>
            <a:ext cx="4980404" cy="235857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3600" dirty="0"/>
              <a:t>Content Pack and Apps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8585B0F-1E6B-4E86-AF26-51E6519AFE2E}"/>
              </a:ext>
            </a:extLst>
          </p:cNvPr>
          <p:cNvSpPr txBox="1">
            <a:spLocks/>
          </p:cNvSpPr>
          <p:nvPr/>
        </p:nvSpPr>
        <p:spPr>
          <a:xfrm>
            <a:off x="93783" y="2455371"/>
            <a:ext cx="3809025" cy="109839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500" b="0" kern="1200" cap="none" spc="-100" baseline="0" dirty="0">
                <a:ln w="3175">
                  <a:noFill/>
                </a:ln>
                <a:solidFill>
                  <a:srgbClr val="F2C811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Group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8F5A8C3-647C-4140-861B-D0B587E53C01}"/>
              </a:ext>
            </a:extLst>
          </p:cNvPr>
          <p:cNvSpPr txBox="1">
            <a:spLocks/>
          </p:cNvSpPr>
          <p:nvPr/>
        </p:nvSpPr>
        <p:spPr>
          <a:xfrm>
            <a:off x="6696108" y="408538"/>
            <a:ext cx="4980404" cy="51920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3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marR="0" indent="-216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0" marR="0" indent="-18000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300000"/>
              </a:lnSpc>
            </a:pPr>
            <a:r>
              <a:rPr lang="en-GB" dirty="0"/>
              <a:t>Entire Organisation</a:t>
            </a:r>
          </a:p>
          <a:p>
            <a:pPr lvl="0">
              <a:lnSpc>
                <a:spcPct val="300000"/>
              </a:lnSpc>
            </a:pPr>
            <a:r>
              <a:rPr lang="en-GB" dirty="0"/>
              <a:t>Template Apps</a:t>
            </a:r>
          </a:p>
          <a:p>
            <a:pPr lvl="0">
              <a:lnSpc>
                <a:spcPct val="300000"/>
              </a:lnSpc>
            </a:pPr>
            <a:r>
              <a:rPr lang="en-GB" dirty="0"/>
              <a:t>Push Apps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06D51-3E0A-4860-A541-395F32863DD1}"/>
              </a:ext>
            </a:extLst>
          </p:cNvPr>
          <p:cNvSpPr txBox="1"/>
          <p:nvPr/>
        </p:nvSpPr>
        <p:spPr>
          <a:xfrm>
            <a:off x="0" y="5901487"/>
            <a:ext cx="2591094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Enabled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7C910-C16C-4A56-B172-CAF2AA5B101D}"/>
              </a:ext>
            </a:extLst>
          </p:cNvPr>
          <p:cNvSpPr txBox="1"/>
          <p:nvPr/>
        </p:nvSpPr>
        <p:spPr>
          <a:xfrm>
            <a:off x="0" y="5898070"/>
            <a:ext cx="2740158" cy="627864"/>
          </a:xfrm>
          <a:prstGeom prst="rect">
            <a:avLst/>
          </a:prstGeom>
          <a:solidFill>
            <a:schemeClr val="tx1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solidFill>
                  <a:schemeClr val="bg1"/>
                </a:solidFill>
              </a:rPr>
              <a:t>Default: Disabled</a:t>
            </a:r>
          </a:p>
        </p:txBody>
      </p:sp>
      <p:pic>
        <p:nvPicPr>
          <p:cNvPr id="3" name="Graphic 2" descr="Cheers">
            <a:extLst>
              <a:ext uri="{FF2B5EF4-FFF2-40B4-BE49-F238E27FC236}">
                <a16:creationId xmlns:a16="http://schemas.microsoft.com/office/drawing/2014/main" id="{4B899325-028B-403A-8C90-41BB2FF7D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257400"/>
            <a:ext cx="914400" cy="914400"/>
          </a:xfrm>
          <a:prstGeom prst="rect">
            <a:avLst/>
          </a:prstGeom>
        </p:spPr>
      </p:pic>
      <p:pic>
        <p:nvPicPr>
          <p:cNvPr id="5" name="Graphic 4" descr="Arrow Slight curve">
            <a:extLst>
              <a:ext uri="{FF2B5EF4-FFF2-40B4-BE49-F238E27FC236}">
                <a16:creationId xmlns:a16="http://schemas.microsoft.com/office/drawing/2014/main" id="{2725E45E-B1B9-4F97-B88E-0F7A31341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686200"/>
            <a:ext cx="914400" cy="914400"/>
          </a:xfrm>
          <a:prstGeom prst="rect">
            <a:avLst/>
          </a:prstGeom>
        </p:spPr>
      </p:pic>
      <p:pic>
        <p:nvPicPr>
          <p:cNvPr id="10" name="Graphic 9" descr="Puzzle pieces">
            <a:extLst>
              <a:ext uri="{FF2B5EF4-FFF2-40B4-BE49-F238E27FC236}">
                <a16:creationId xmlns:a16="http://schemas.microsoft.com/office/drawing/2014/main" id="{FE769018-1B3F-4289-9AC4-0F0148FE05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286950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67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625">
        <p:fade/>
      </p:transition>
    </mc:Choice>
    <mc:Fallback xmlns="">
      <p:transition spd="med" advTm="786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9.3|3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9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7.3|2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3|5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2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5.4|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4.8|6.8|1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1.5|1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1.5|32.9|67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4.7|2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25.1|6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31.2|33.6|51.6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7B4969-6646-44DA-99B3-23CDB9C78715}"/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1357</Words>
  <Application>Microsoft Office PowerPoint</Application>
  <PresentationFormat>Widescreen</PresentationFormat>
  <Paragraphs>300</Paragraphs>
  <Slides>39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Castellar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Admin Portal</vt:lpstr>
      <vt:lpstr>Tenant Settings</vt:lpstr>
      <vt:lpstr>Granular Tenant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should the Power BI Tenant Settings be set to?</vt:lpstr>
      <vt:lpstr>Who will be responsible for administering Power BI tenant settings?</vt:lpstr>
      <vt:lpstr>PowerPoint Presentation</vt:lpstr>
      <vt:lpstr>Usage Metrics – Admin Portal</vt:lpstr>
      <vt:lpstr>Usage Metrics – Report / Dashboard</vt:lpstr>
      <vt:lpstr>Auditing</vt:lpstr>
      <vt:lpstr>Auditing</vt:lpstr>
      <vt:lpstr>How will audit log data be used?</vt:lpstr>
      <vt:lpstr>Do you require connectivity to on-premises Data Sources?</vt:lpstr>
      <vt:lpstr>What is an On-premises Data Gateway?</vt:lpstr>
      <vt:lpstr>Install an On-premises Data Gateway</vt:lpstr>
      <vt:lpstr>Add users to an On-Premises Data Gateway</vt:lpstr>
      <vt:lpstr>Connect to Data Sources</vt:lpstr>
      <vt:lpstr>Guidance for On-Premises Data Gateways</vt:lpstr>
      <vt:lpstr>Who will be responsible for administering and monitoring Gateways?</vt:lpstr>
      <vt:lpstr>Where will Gateways be installed and how will they be configured?</vt:lpstr>
      <vt:lpstr>Power BI Premium</vt:lpstr>
      <vt:lpstr>How will you purchase and configure Premium?</vt:lpstr>
      <vt:lpstr>Premium Capacity Management</vt:lpstr>
      <vt:lpstr>How to use Premium Capacity- Recommendation</vt:lpstr>
      <vt:lpstr>How will you purchase and configure Premium?</vt:lpstr>
      <vt:lpstr>Premium Capacity Monitoring</vt:lpstr>
      <vt:lpstr>How will you monitor Premium?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Service Management</dc:title>
  <dc:creator/>
  <cp:lastModifiedBy/>
  <cp:revision>5</cp:revision>
  <dcterms:modified xsi:type="dcterms:W3CDTF">2019-11-08T18:08:55Z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0x0101004637B333D9039F42B4A841E7D21AD3E7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2018-02-21T14:09:56.9846562Z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AuthorIds_UIVersion_1536">
    <vt:lpwstr>10</vt:lpwstr>
  </property>
</Properties>
</file>