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16"/>
  </p:notesMasterIdLst>
  <p:handoutMasterIdLst>
    <p:handoutMasterId r:id="rId17"/>
  </p:handoutMasterIdLst>
  <p:sldIdLst>
    <p:sldId id="8825" r:id="rId5"/>
    <p:sldId id="322" r:id="rId6"/>
    <p:sldId id="323" r:id="rId7"/>
    <p:sldId id="324" r:id="rId8"/>
    <p:sldId id="326" r:id="rId9"/>
    <p:sldId id="328" r:id="rId10"/>
    <p:sldId id="329" r:id="rId11"/>
    <p:sldId id="330" r:id="rId12"/>
    <p:sldId id="519" r:id="rId13"/>
    <p:sldId id="431" r:id="rId14"/>
    <p:sldId id="8861" r:id="rId1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11"/>
    <a:srgbClr val="EDC30D"/>
    <a:srgbClr val="F2C812"/>
    <a:srgbClr val="494949"/>
    <a:srgbClr val="FFC000"/>
    <a:srgbClr val="DEEBF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74C3E-915F-41B3-93D9-A01D854B53CA}" v="13" dt="2019-11-08T18:09:07.640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71065" autoAdjust="0"/>
  </p:normalViewPr>
  <p:slideViewPr>
    <p:cSldViewPr snapToGrid="0">
      <p:cViewPr varScale="1">
        <p:scale>
          <a:sx n="79" d="100"/>
          <a:sy n="79" d="100"/>
        </p:scale>
        <p:origin x="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https://appsource.microsoft.com/en-gb/marketplace/consulting-services?product=power-bi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3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DFFDE-D41D-40E3-9AAA-B29C428D2E6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890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0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5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1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25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6175986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318302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49442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297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2" r:id="rId3"/>
    <p:sldLayoutId id="2147483894" r:id="rId4"/>
    <p:sldLayoutId id="2147483895" r:id="rId5"/>
    <p:sldLayoutId id="2147483965" r:id="rId6"/>
    <p:sldLayoutId id="2147483982" r:id="rId7"/>
    <p:sldLayoutId id="2147483981" r:id="rId8"/>
    <p:sldLayoutId id="214748396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2.svg"/><Relationship Id="rId4" Type="http://schemas.openxmlformats.org/officeDocument/2006/relationships/image" Target="../media/image28.sv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User Identity in Power BI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5F356-B906-4482-B7A2-A576C6E7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Marketplace Offerings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29414"/>
      </p:ext>
    </p:extLst>
  </p:cSld>
  <p:clrMapOvr>
    <a:masterClrMapping/>
  </p:clrMapOvr>
  <p:transition advTm="11681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Identity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2EF726E-601D-4366-95DE-7EAF986A748E}"/>
              </a:ext>
            </a:extLst>
          </p:cNvPr>
          <p:cNvSpPr txBox="1">
            <a:spLocks/>
          </p:cNvSpPr>
          <p:nvPr/>
        </p:nvSpPr>
        <p:spPr>
          <a:xfrm>
            <a:off x="6725553" y="1422121"/>
            <a:ext cx="5066322" cy="3668568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</a:pPr>
            <a:r>
              <a:rPr lang="en-GB" dirty="0"/>
              <a:t>Runs on Azure</a:t>
            </a:r>
          </a:p>
          <a:p>
            <a:pPr>
              <a:lnSpc>
                <a:spcPct val="200000"/>
              </a:lnSpc>
            </a:pPr>
            <a:r>
              <a:rPr lang="en-US" dirty="0"/>
              <a:t>Azure Active Directory</a:t>
            </a:r>
          </a:p>
          <a:p>
            <a:pPr lvl="0">
              <a:lnSpc>
                <a:spcPct val="200000"/>
              </a:lnSpc>
            </a:pPr>
            <a:r>
              <a:rPr lang="en-GB" dirty="0"/>
              <a:t>Users and Groups</a:t>
            </a:r>
          </a:p>
        </p:txBody>
      </p:sp>
      <p:pic>
        <p:nvPicPr>
          <p:cNvPr id="3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21C6A1C-3477-467F-9FB3-B82E17F587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86" y="3038855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361BE4-6012-463F-AA7B-32AA35E33B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13" y="1728219"/>
            <a:ext cx="1046436" cy="780291"/>
          </a:xfrm>
          <a:prstGeom prst="rect">
            <a:avLst/>
          </a:prstGeom>
        </p:spPr>
      </p:pic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F3C02EC3-C90E-49F9-B441-67F6E5F50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5431" y="41762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43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2130">
        <p:fade/>
      </p:transition>
    </mc:Choice>
    <mc:Fallback xmlns="">
      <p:transition spd="med" advTm="1321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Identity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2EF726E-601D-4366-95DE-7EAF986A748E}"/>
              </a:ext>
            </a:extLst>
          </p:cNvPr>
          <p:cNvSpPr txBox="1">
            <a:spLocks/>
          </p:cNvSpPr>
          <p:nvPr/>
        </p:nvSpPr>
        <p:spPr>
          <a:xfrm>
            <a:off x="6725553" y="1422121"/>
            <a:ext cx="5066322" cy="384105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</a:pPr>
            <a:r>
              <a:rPr lang="en-GB" dirty="0"/>
              <a:t>Managed Identities</a:t>
            </a:r>
          </a:p>
          <a:p>
            <a:pPr>
              <a:lnSpc>
                <a:spcPct val="200000"/>
              </a:lnSpc>
            </a:pPr>
            <a:r>
              <a:rPr lang="en-US" dirty="0"/>
              <a:t>Federated Identities</a:t>
            </a:r>
          </a:p>
          <a:p>
            <a:pPr lvl="0">
              <a:lnSpc>
                <a:spcPct val="200000"/>
              </a:lnSpc>
            </a:pPr>
            <a:r>
              <a:rPr lang="en-GB" dirty="0"/>
              <a:t>On-Premises Directory</a:t>
            </a:r>
          </a:p>
        </p:txBody>
      </p:sp>
      <p:pic>
        <p:nvPicPr>
          <p:cNvPr id="5" name="Graphic 4" descr="Building">
            <a:extLst>
              <a:ext uri="{FF2B5EF4-FFF2-40B4-BE49-F238E27FC236}">
                <a16:creationId xmlns:a16="http://schemas.microsoft.com/office/drawing/2014/main" id="{18112B56-7E44-411E-BC06-E4B6D9BFC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242623"/>
            <a:ext cx="914400" cy="914400"/>
          </a:xfrm>
          <a:prstGeom prst="rect">
            <a:avLst/>
          </a:prstGeom>
        </p:spPr>
      </p:pic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2A43A9CE-70AD-4731-B342-5385E086C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DED8F361-A41A-4D03-A438-117A36F9B1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1700977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75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6452">
        <p:fade/>
      </p:transition>
    </mc:Choice>
    <mc:Fallback xmlns="">
      <p:transition spd="med" advTm="1164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Authentication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54113" y="4588149"/>
            <a:ext cx="1235651" cy="9198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r>
              <a:rPr lang="en-US" kern="0" dirty="0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3247039" y="2558314"/>
            <a:ext cx="1207075" cy="10476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r>
              <a:rPr lang="en-US" kern="0" dirty="0">
                <a:solidFill>
                  <a:schemeClr val="bg1"/>
                </a:solidFill>
              </a:rPr>
              <a:t>Azure CDN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4383855" y="1549892"/>
            <a:ext cx="1376167" cy="74760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r>
              <a:rPr lang="en-US" kern="0" dirty="0">
                <a:solidFill>
                  <a:schemeClr val="bg1"/>
                </a:solidFill>
              </a:rPr>
              <a:t>ATM</a:t>
            </a:r>
            <a:br>
              <a:rPr lang="en-US" kern="0" dirty="0">
                <a:solidFill>
                  <a:schemeClr val="bg1"/>
                </a:solidFill>
              </a:rPr>
            </a:br>
            <a:r>
              <a:rPr lang="en-US" sz="1200" kern="0" dirty="0">
                <a:solidFill>
                  <a:schemeClr val="bg1"/>
                </a:solidFill>
              </a:rPr>
              <a:t>(Azure Traffic Manager)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6602778" y="1549892"/>
            <a:ext cx="1376167" cy="74760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r>
              <a:rPr lang="en-US" kern="0" dirty="0">
                <a:solidFill>
                  <a:schemeClr val="bg1"/>
                </a:solidFill>
              </a:rPr>
              <a:t>AAD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471817" y="2558315"/>
            <a:ext cx="1616650" cy="2114252"/>
            <a:chOff x="5381624" y="2795583"/>
            <a:chExt cx="1616879" cy="2114552"/>
          </a:xfrm>
          <a:solidFill>
            <a:schemeClr val="tx1"/>
          </a:solidFill>
        </p:grpSpPr>
        <p:sp>
          <p:nvSpPr>
            <p:cNvPr id="9" name="Flowchart: Process 8"/>
            <p:cNvSpPr/>
            <p:nvPr/>
          </p:nvSpPr>
          <p:spPr>
            <a:xfrm>
              <a:off x="5381624" y="2795583"/>
              <a:ext cx="1616879" cy="2114552"/>
            </a:xfrm>
            <a:prstGeom prst="flowChartProcess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896386">
                <a:defRPr/>
              </a:pPr>
              <a:r>
                <a:rPr lang="en-US" kern="0" dirty="0">
                  <a:solidFill>
                    <a:schemeClr val="bg1"/>
                  </a:solidFill>
                </a:rPr>
                <a:t>WFE</a:t>
              </a: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5512604" y="4052884"/>
              <a:ext cx="1376362" cy="747713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386">
                <a:defRPr/>
              </a:pPr>
              <a:r>
                <a:rPr lang="en-US" kern="0" dirty="0">
                  <a:solidFill>
                    <a:schemeClr val="bg1"/>
                  </a:solidFill>
                </a:rPr>
                <a:t>ASP.NET</a:t>
              </a:r>
            </a:p>
          </p:txBody>
        </p:sp>
      </p:grpSp>
      <p:sp>
        <p:nvSpPr>
          <p:cNvPr id="11" name="Flowchart: Process 10"/>
          <p:cNvSpPr/>
          <p:nvPr/>
        </p:nvSpPr>
        <p:spPr>
          <a:xfrm>
            <a:off x="8728922" y="2779738"/>
            <a:ext cx="1947587" cy="6047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r>
              <a:rPr lang="en-US" kern="0" dirty="0">
                <a:solidFill>
                  <a:schemeClr val="bg1"/>
                </a:solidFill>
              </a:rPr>
              <a:t>Global Service</a:t>
            </a:r>
          </a:p>
          <a:p>
            <a:pPr algn="ctr" defTabSz="896386">
              <a:defRPr/>
            </a:pPr>
            <a:r>
              <a:rPr lang="en-US" sz="1200" kern="0" dirty="0">
                <a:solidFill>
                  <a:schemeClr val="bg1"/>
                </a:solidFill>
              </a:rPr>
              <a:t>(Azure Table)</a:t>
            </a:r>
          </a:p>
        </p:txBody>
      </p:sp>
      <p:cxnSp>
        <p:nvCxnSpPr>
          <p:cNvPr id="13" name="Straight Arrow Connector 12"/>
          <p:cNvCxnSpPr>
            <a:stCxn id="6" idx="4"/>
            <a:endCxn id="5" idx="1"/>
          </p:cNvCxnSpPr>
          <p:nvPr/>
        </p:nvCxnSpPr>
        <p:spPr>
          <a:xfrm rot="16200000" flipH="1">
            <a:off x="3431275" y="4025216"/>
            <a:ext cx="1442138" cy="603538"/>
          </a:xfrm>
          <a:prstGeom prst="curvedConnector2">
            <a:avLst/>
          </a:prstGeom>
          <a:ln w="22225">
            <a:solidFill>
              <a:srgbClr val="0078D7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71944" y="2297499"/>
            <a:ext cx="0" cy="2290650"/>
          </a:xfrm>
          <a:prstGeom prst="straightConnector1">
            <a:avLst/>
          </a:prstGeom>
          <a:ln w="22225">
            <a:solidFill>
              <a:srgbClr val="0078D7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10" idx="1"/>
          </p:cNvCxnSpPr>
          <p:nvPr/>
        </p:nvCxnSpPr>
        <p:spPr>
          <a:xfrm flipV="1">
            <a:off x="5689764" y="4189242"/>
            <a:ext cx="913014" cy="858813"/>
          </a:xfrm>
          <a:prstGeom prst="curvedConnector3">
            <a:avLst>
              <a:gd name="adj1" fmla="val 50000"/>
            </a:avLst>
          </a:prstGeom>
          <a:ln w="22225">
            <a:solidFill>
              <a:srgbClr val="0078D7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7290862" y="2297499"/>
            <a:ext cx="0" cy="1517939"/>
          </a:xfrm>
          <a:prstGeom prst="straightConnector1">
            <a:avLst/>
          </a:prstGeom>
          <a:ln w="22225">
            <a:solidFill>
              <a:srgbClr val="0078D7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1" idx="1"/>
          </p:cNvCxnSpPr>
          <p:nvPr/>
        </p:nvCxnSpPr>
        <p:spPr>
          <a:xfrm flipV="1">
            <a:off x="7978946" y="3082116"/>
            <a:ext cx="749976" cy="1107126"/>
          </a:xfrm>
          <a:prstGeom prst="curvedConnector3">
            <a:avLst>
              <a:gd name="adj1" fmla="val 50000"/>
            </a:avLst>
          </a:prstGeom>
          <a:ln w="22225">
            <a:solidFill>
              <a:srgbClr val="0078D7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8595590" y="4327327"/>
            <a:ext cx="1376167" cy="74760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r>
              <a:rPr lang="en-US" kern="0" dirty="0">
                <a:solidFill>
                  <a:schemeClr val="bg1"/>
                </a:solidFill>
              </a:rPr>
              <a:t>Backend Service</a:t>
            </a:r>
          </a:p>
        </p:txBody>
      </p:sp>
      <p:cxnSp>
        <p:nvCxnSpPr>
          <p:cNvPr id="39" name="Curved Connector 38"/>
          <p:cNvCxnSpPr>
            <a:stCxn id="9" idx="2"/>
          </p:cNvCxnSpPr>
          <p:nvPr/>
        </p:nvCxnSpPr>
        <p:spPr>
          <a:xfrm rot="5400000">
            <a:off x="6196866" y="4165466"/>
            <a:ext cx="576177" cy="1590379"/>
          </a:xfrm>
          <a:prstGeom prst="curvedConnector2">
            <a:avLst/>
          </a:prstGeom>
          <a:ln w="22225">
            <a:solidFill>
              <a:srgbClr val="0078D7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5" idx="2"/>
            <a:endCxn id="35" idx="2"/>
          </p:cNvCxnSpPr>
          <p:nvPr/>
        </p:nvCxnSpPr>
        <p:spPr>
          <a:xfrm rot="5400000" flipH="1" flipV="1">
            <a:off x="6961292" y="3185579"/>
            <a:ext cx="433027" cy="4211736"/>
          </a:xfrm>
          <a:prstGeom prst="curvedConnector3">
            <a:avLst>
              <a:gd name="adj1" fmla="val -52784"/>
            </a:avLst>
          </a:prstGeom>
          <a:ln w="22225">
            <a:solidFill>
              <a:srgbClr val="0078D7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1389770" y="5507960"/>
            <a:ext cx="1376167" cy="74760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r>
              <a:rPr lang="en-US" kern="0" dirty="0">
                <a:solidFill>
                  <a:schemeClr val="bg1"/>
                </a:solidFill>
              </a:rPr>
              <a:t>Microsoft Login</a:t>
            </a:r>
          </a:p>
        </p:txBody>
      </p:sp>
      <p:cxnSp>
        <p:nvCxnSpPr>
          <p:cNvPr id="46" name="Straight Arrow Connector 12"/>
          <p:cNvCxnSpPr>
            <a:stCxn id="5" idx="1"/>
            <a:endCxn id="45" idx="0"/>
          </p:cNvCxnSpPr>
          <p:nvPr/>
        </p:nvCxnSpPr>
        <p:spPr>
          <a:xfrm rot="10800000" flipV="1">
            <a:off x="2077855" y="5048055"/>
            <a:ext cx="2376260" cy="459906"/>
          </a:xfrm>
          <a:prstGeom prst="curvedConnector2">
            <a:avLst/>
          </a:prstGeom>
          <a:ln w="22225">
            <a:solidFill>
              <a:srgbClr val="0078D7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48124" y="2297499"/>
            <a:ext cx="0" cy="2290650"/>
          </a:xfrm>
          <a:prstGeom prst="straightConnector1">
            <a:avLst/>
          </a:prstGeom>
          <a:ln w="22225">
            <a:solidFill>
              <a:srgbClr val="0078D7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78878" y="5127275"/>
            <a:ext cx="1381144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176" kern="0" dirty="0">
                <a:solidFill>
                  <a:schemeClr val="bg1"/>
                </a:solidFill>
              </a:rPr>
              <a:t>app.powerbi.com</a:t>
            </a:r>
          </a:p>
        </p:txBody>
      </p:sp>
      <p:pic>
        <p:nvPicPr>
          <p:cNvPr id="2" name="Picture 1" descr="File:User icon 2.sv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45" y="4362251"/>
            <a:ext cx="620629" cy="620629"/>
          </a:xfrm>
          <a:prstGeom prst="rect">
            <a:avLst/>
          </a:prstGeom>
          <a:noFill/>
        </p:spPr>
      </p:pic>
      <p:pic>
        <p:nvPicPr>
          <p:cNvPr id="3" name="Picture 2" descr="Wikipédia:Lumière sur/Internet Explorer — Wikipédia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99" y="4632842"/>
            <a:ext cx="323112" cy="350038"/>
          </a:xfrm>
          <a:prstGeom prst="rect">
            <a:avLst/>
          </a:prstGeom>
          <a:solidFill>
            <a:schemeClr val="tx1"/>
          </a:solidFill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19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6590">
        <p:fade/>
      </p:transition>
    </mc:Choice>
    <mc:Fallback xmlns="">
      <p:transition spd="med" advTm="1765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35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C3CFFCE-723E-4F07-A5BE-ED78A283F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86" y="1404930"/>
            <a:ext cx="780290" cy="78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A4314E-ACB1-4BE8-88F7-092688DEB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47" y="2583543"/>
            <a:ext cx="3444498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0" y="224971"/>
            <a:ext cx="5066323" cy="2358572"/>
          </a:xfrm>
        </p:spPr>
        <p:txBody>
          <a:bodyPr/>
          <a:lstStyle/>
          <a:p>
            <a:r>
              <a:rPr lang="en-GB" dirty="0"/>
              <a:t>Multi-Factor Authentication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E59E3C-75F0-41BF-9D93-BB6DEC40E691}"/>
              </a:ext>
            </a:extLst>
          </p:cNvPr>
          <p:cNvSpPr txBox="1">
            <a:spLocks/>
          </p:cNvSpPr>
          <p:nvPr/>
        </p:nvSpPr>
        <p:spPr>
          <a:xfrm>
            <a:off x="6715734" y="985318"/>
            <a:ext cx="5476266" cy="488736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</a:pPr>
            <a:r>
              <a:rPr lang="en-GB" dirty="0"/>
              <a:t>Office 365 / AAD Premium</a:t>
            </a:r>
          </a:p>
          <a:p>
            <a:pPr lvl="0">
              <a:lnSpc>
                <a:spcPct val="200000"/>
              </a:lnSpc>
            </a:pPr>
            <a:r>
              <a:rPr lang="en-GB" dirty="0"/>
              <a:t>Phone Call</a:t>
            </a:r>
          </a:p>
          <a:p>
            <a:pPr lvl="0">
              <a:lnSpc>
                <a:spcPct val="200000"/>
              </a:lnSpc>
            </a:pPr>
            <a:r>
              <a:rPr lang="en-GB" dirty="0"/>
              <a:t>Text</a:t>
            </a:r>
          </a:p>
          <a:p>
            <a:pPr lvl="0">
              <a:lnSpc>
                <a:spcPct val="200000"/>
              </a:lnSpc>
            </a:pPr>
            <a:r>
              <a:rPr lang="en-GB" dirty="0"/>
              <a:t>App</a:t>
            </a:r>
          </a:p>
        </p:txBody>
      </p:sp>
      <p:pic>
        <p:nvPicPr>
          <p:cNvPr id="4" name="Graphic 3" descr="Receiver">
            <a:extLst>
              <a:ext uri="{FF2B5EF4-FFF2-40B4-BE49-F238E27FC236}">
                <a16:creationId xmlns:a16="http://schemas.microsoft.com/office/drawing/2014/main" id="{71B4DD9F-5D83-480D-8177-84A80B983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514600"/>
            <a:ext cx="914400" cy="914400"/>
          </a:xfrm>
          <a:prstGeom prst="rect">
            <a:avLst/>
          </a:prstGeom>
        </p:spPr>
      </p:pic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46BDF96A-582D-4083-B772-23698F14E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958282"/>
            <a:ext cx="914400" cy="914400"/>
          </a:xfrm>
          <a:prstGeom prst="rect">
            <a:avLst/>
          </a:prstGeom>
        </p:spPr>
      </p:pic>
      <p:pic>
        <p:nvPicPr>
          <p:cNvPr id="16" name="Graphic 15" descr="Speech">
            <a:extLst>
              <a:ext uri="{FF2B5EF4-FFF2-40B4-BE49-F238E27FC236}">
                <a16:creationId xmlns:a16="http://schemas.microsoft.com/office/drawing/2014/main" id="{671A48CA-75A3-4289-A3CE-7E629FD33D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24968" y="37583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369">
        <p:fade/>
      </p:transition>
    </mc:Choice>
    <mc:Fallback xmlns="">
      <p:transition spd="med" advTm="3136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0" y="224971"/>
            <a:ext cx="5066323" cy="2358572"/>
          </a:xfrm>
        </p:spPr>
        <p:txBody>
          <a:bodyPr/>
          <a:lstStyle/>
          <a:p>
            <a:r>
              <a:rPr lang="en-GB" dirty="0"/>
              <a:t>User Access Control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E59E3C-75F0-41BF-9D93-BB6DEC40E691}"/>
              </a:ext>
            </a:extLst>
          </p:cNvPr>
          <p:cNvSpPr txBox="1">
            <a:spLocks/>
          </p:cNvSpPr>
          <p:nvPr/>
        </p:nvSpPr>
        <p:spPr>
          <a:xfrm>
            <a:off x="6715734" y="1579812"/>
            <a:ext cx="4980404" cy="350865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GB" dirty="0"/>
              <a:t>Mobile Device Policies</a:t>
            </a:r>
          </a:p>
          <a:p>
            <a:pPr lvl="0">
              <a:lnSpc>
                <a:spcPct val="100000"/>
              </a:lnSpc>
            </a:pPr>
            <a:endParaRPr lang="en-GB" dirty="0"/>
          </a:p>
          <a:p>
            <a:pPr lvl="0">
              <a:lnSpc>
                <a:spcPct val="100000"/>
              </a:lnSpc>
            </a:pPr>
            <a:r>
              <a:rPr lang="en-GB" dirty="0"/>
              <a:t>Intune</a:t>
            </a:r>
          </a:p>
          <a:p>
            <a:pPr lvl="0">
              <a:lnSpc>
                <a:spcPct val="100000"/>
              </a:lnSpc>
            </a:pPr>
            <a:endParaRPr lang="en-GB" dirty="0"/>
          </a:p>
          <a:p>
            <a:pPr lvl="0">
              <a:lnSpc>
                <a:spcPct val="100000"/>
              </a:lnSpc>
            </a:pPr>
            <a:r>
              <a:rPr lang="en-GB" dirty="0"/>
              <a:t>Company Portal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45E972-3C81-46B9-9F2A-316B8AFCC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39" y="2583543"/>
            <a:ext cx="2230983" cy="3952238"/>
          </a:xfrm>
          <a:prstGeom prst="rect">
            <a:avLst/>
          </a:prstGeom>
        </p:spPr>
      </p:pic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F5C8A6F5-FFBC-493D-8CD8-520B5F209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570506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67B29-D444-4220-A8BC-8C1AF0EEE95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38800" y="2812563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EF2C2-2B44-4CB3-83DB-8CC54922AA3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38800" y="41024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4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41">
        <p:fade/>
      </p:transition>
    </mc:Choice>
    <mc:Fallback xmlns="">
      <p:transition spd="med" advTm="2674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Access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2EF726E-601D-4366-95DE-7EAF986A748E}"/>
              </a:ext>
            </a:extLst>
          </p:cNvPr>
          <p:cNvSpPr txBox="1">
            <a:spLocks/>
          </p:cNvSpPr>
          <p:nvPr/>
        </p:nvSpPr>
        <p:spPr>
          <a:xfrm>
            <a:off x="6605849" y="899076"/>
            <a:ext cx="5066322" cy="505984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</a:pPr>
            <a:r>
              <a:rPr lang="en-US" dirty="0"/>
              <a:t>IP Addresses (</a:t>
            </a:r>
            <a:r>
              <a:rPr lang="en-US" dirty="0" err="1"/>
              <a:t>corp</a:t>
            </a:r>
            <a:r>
              <a:rPr lang="en-US" dirty="0"/>
              <a:t> net)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Devices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Users / Groups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Multi-factor </a:t>
            </a:r>
            <a:r>
              <a:rPr lang="en-US" dirty="0" err="1"/>
              <a:t>Auth</a:t>
            </a:r>
            <a:endParaRPr lang="en-GB" dirty="0"/>
          </a:p>
        </p:txBody>
      </p: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F3C02EC3-C90E-49F9-B441-67F6E5F50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5431" y="3681618"/>
            <a:ext cx="914400" cy="914400"/>
          </a:xfrm>
          <a:prstGeom prst="rect">
            <a:avLst/>
          </a:prstGeom>
        </p:spPr>
      </p:pic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B2287E91-F4F4-4757-AD17-9AF2B87523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514599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3E12F8-C7D1-446E-8E0B-36C0EC584F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3575" y="1309843"/>
            <a:ext cx="704850" cy="790575"/>
          </a:xfrm>
          <a:prstGeom prst="rect">
            <a:avLst/>
          </a:prstGeom>
        </p:spPr>
      </p:pic>
      <p:pic>
        <p:nvPicPr>
          <p:cNvPr id="13" name="Picture 12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AC84133-046E-4E14-9AF8-A6D20E79574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55" y="4887645"/>
            <a:ext cx="780290" cy="7802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447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644">
        <p:fade/>
      </p:transition>
    </mc:Choice>
    <mc:Fallback xmlns="">
      <p:transition spd="med" advTm="5164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 Control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2EF726E-601D-4366-95DE-7EAF986A748E}"/>
              </a:ext>
            </a:extLst>
          </p:cNvPr>
          <p:cNvSpPr txBox="1">
            <a:spLocks/>
          </p:cNvSpPr>
          <p:nvPr/>
        </p:nvSpPr>
        <p:spPr>
          <a:xfrm>
            <a:off x="6725553" y="1422121"/>
            <a:ext cx="5066322" cy="384105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</a:pPr>
            <a:r>
              <a:rPr lang="en-US" dirty="0"/>
              <a:t>Self Sign-Up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Sharing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Exporting</a:t>
            </a:r>
            <a:endParaRPr lang="en-GB" dirty="0"/>
          </a:p>
        </p:txBody>
      </p:sp>
      <p:pic>
        <p:nvPicPr>
          <p:cNvPr id="7" name="Graphic 6" descr="Share">
            <a:extLst>
              <a:ext uri="{FF2B5EF4-FFF2-40B4-BE49-F238E27FC236}">
                <a16:creationId xmlns:a16="http://schemas.microsoft.com/office/drawing/2014/main" id="{C5BABB02-78EB-45B5-84F2-D0D1C96FC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5431" y="4151086"/>
            <a:ext cx="914400" cy="914400"/>
          </a:xfrm>
          <a:prstGeom prst="rect">
            <a:avLst/>
          </a:prstGeom>
        </p:spPr>
      </p:pic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A77EC894-4B32-4C65-BD76-F6905691D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954243"/>
            <a:ext cx="914400" cy="9144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57729419-0083-4AC1-8724-4F4A0100B8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1757400"/>
            <a:ext cx="914400" cy="914400"/>
          </a:xfrm>
          <a:prstGeom prst="rect">
            <a:avLst/>
          </a:prstGeom>
        </p:spPr>
      </p:pic>
      <p:pic>
        <p:nvPicPr>
          <p:cNvPr id="11" name="Graphic 10" descr="Add">
            <a:extLst>
              <a:ext uri="{FF2B5EF4-FFF2-40B4-BE49-F238E27FC236}">
                <a16:creationId xmlns:a16="http://schemas.microsoft.com/office/drawing/2014/main" id="{B12C9326-320A-4F88-905B-4BE0D91AA1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4262" y="21459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798">
        <p:fade/>
      </p:transition>
    </mc:Choice>
    <mc:Fallback xmlns="">
      <p:transition spd="med" advTm="17798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 you want to add controls for Power BI Environment Access?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DA0EA3-28A7-4A18-996B-647822FFB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Do you want users to be able to access non-corporate tenants?</a:t>
            </a:r>
          </a:p>
          <a:p>
            <a:pPr lvl="3"/>
            <a:r>
              <a:rPr lang="en-GB" sz="2000" dirty="0">
                <a:solidFill>
                  <a:srgbClr val="EDC30D"/>
                </a:solidFill>
                <a:latin typeface="+mj-lt"/>
              </a:rPr>
              <a:t>Block access to Office 365 tenant</a:t>
            </a:r>
          </a:p>
          <a:p>
            <a:pPr lvl="3"/>
            <a:endParaRPr lang="en-GB" sz="2000" dirty="0"/>
          </a:p>
          <a:p>
            <a:r>
              <a:rPr lang="en-GB" sz="2400" dirty="0"/>
              <a:t>Do you want to have 2 factor authentication for user access?</a:t>
            </a:r>
          </a:p>
          <a:p>
            <a:pPr lvl="3"/>
            <a:r>
              <a:rPr lang="en-GB" sz="2000" dirty="0">
                <a:solidFill>
                  <a:srgbClr val="EDC30D"/>
                </a:solidFill>
                <a:latin typeface="+mj-lt"/>
              </a:rPr>
              <a:t>Review / purchase licenses that include MFA, like Azure Active Directory Premium</a:t>
            </a:r>
          </a:p>
          <a:p>
            <a:pPr lvl="3"/>
            <a:r>
              <a:rPr lang="en-GB" sz="2000" dirty="0">
                <a:solidFill>
                  <a:srgbClr val="EDC30D"/>
                </a:solidFill>
                <a:latin typeface="+mj-lt"/>
              </a:rPr>
              <a:t>Enable MFA in the Office 365 Admin Centre for all required users</a:t>
            </a:r>
          </a:p>
          <a:p>
            <a:pPr lvl="3"/>
            <a:endParaRPr lang="en-GB" sz="2000" dirty="0"/>
          </a:p>
          <a:p>
            <a:r>
              <a:rPr lang="en-GB" sz="2400" dirty="0"/>
              <a:t>Do you want to disable self sign-up for Power BI?</a:t>
            </a:r>
          </a:p>
          <a:p>
            <a:pPr lvl="3"/>
            <a:r>
              <a:rPr lang="en-GB" sz="2000" dirty="0">
                <a:solidFill>
                  <a:srgbClr val="EDC30D"/>
                </a:solidFill>
                <a:latin typeface="+mj-lt"/>
              </a:rPr>
              <a:t>Disable this feature at O365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97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045">
        <p:fade/>
      </p:transition>
    </mc:Choice>
    <mc:Fallback xmlns="">
      <p:transition spd="med" advTm="32045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8.1|58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3.5|1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2|15.5|6.7|17|6.1|10.3|24.2|5.9|2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8|7.1|6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7E277684-3874-467C-95CC-44A3A115C1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7" ma:contentTypeDescription="Create a new document." ma:contentTypeScope="" ma:versionID="385892ca22301f732aa61e9e24b0427a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524886d73bd9f25fcf95cbf5af8c08e0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F9AA67-E4EE-4EFC-89A3-92E2AF37E39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67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think-cell Slide</vt:lpstr>
      <vt:lpstr>Power BI Adoption Framework</vt:lpstr>
      <vt:lpstr>User Identity</vt:lpstr>
      <vt:lpstr>User Identity</vt:lpstr>
      <vt:lpstr>Power BI Authentication</vt:lpstr>
      <vt:lpstr>Multi-Factor Authentication</vt:lpstr>
      <vt:lpstr>User Access Control</vt:lpstr>
      <vt:lpstr>Conditional Access</vt:lpstr>
      <vt:lpstr>Admin Control</vt:lpstr>
      <vt:lpstr>Do you want to add controls for Power BI Environment Access?</vt:lpstr>
      <vt:lpstr>Marketplace Offerings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Security</dc:title>
  <dc:creator/>
  <cp:lastModifiedBy/>
  <cp:revision>1</cp:revision>
  <dcterms:modified xsi:type="dcterms:W3CDTF">2019-11-08T18:09:08Z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0x0101004637B333D9039F42B4A841E7D21AD3E7</vt:lpwstr>
  </property>
  <property fmtid="{D5CDD505-2E9C-101B-9397-08002B2CF9AE}" pid="3" name="p1cd454bacc149bfbcfd764edd279de7">
    <vt:lpwstr/>
  </property>
  <property fmtid="{D5CDD505-2E9C-101B-9397-08002B2CF9AE}" pid="4" name="of67e5d4b76f4a9db8769983fda9cec0">
    <vt:lpwstr/>
  </property>
  <property fmtid="{D5CDD505-2E9C-101B-9397-08002B2CF9AE}" pid="5" name="TaxKeyword">
    <vt:lpwstr/>
  </property>
  <property fmtid="{D5CDD505-2E9C-101B-9397-08002B2CF9AE}" pid="6" name="NewsType">
    <vt:lpwstr/>
  </property>
  <property fmtid="{D5CDD505-2E9C-101B-9397-08002B2CF9AE}" pid="7" name="_dlc_policyId">
    <vt:lpwstr/>
  </property>
  <property fmtid="{D5CDD505-2E9C-101B-9397-08002B2CF9AE}" pid="8" name="Region">
    <vt:lpwstr/>
  </property>
  <property fmtid="{D5CDD505-2E9C-101B-9397-08002B2CF9AE}" pid="9" name="Confidentiality">
    <vt:lpwstr>14;#customer ready|8986c41d-21c5-4f8f-8a12-ea4625b46858</vt:lpwstr>
  </property>
  <property fmtid="{D5CDD505-2E9C-101B-9397-08002B2CF9AE}" pid="10" name="ItemType">
    <vt:lpwstr>435;#technical presentations|83a894cf-702b-47fc-aba5-41bd10dc1e75;#351;#feedback requests|00ce1828-98a3-430e-af54-eda270e1be04</vt:lpwstr>
  </property>
  <property fmtid="{D5CDD505-2E9C-101B-9397-08002B2CF9AE}" pid="11" name="bc28b5f076654a3b96073bbbebfeb8c9">
    <vt:lpwstr/>
  </property>
  <property fmtid="{D5CDD505-2E9C-101B-9397-08002B2CF9AE}" pid="12" name="ga0c0bf70a6644469c61b3efa7025301">
    <vt:lpwstr/>
  </property>
  <property fmtid="{D5CDD505-2E9C-101B-9397-08002B2CF9AE}" pid="13" name="Industries">
    <vt:lpwstr/>
  </property>
  <property fmtid="{D5CDD505-2E9C-101B-9397-08002B2CF9AE}" pid="14" name="MSProducts">
    <vt:lpwstr/>
  </property>
  <property fmtid="{D5CDD505-2E9C-101B-9397-08002B2CF9AE}" pid="15" name="j4d667fb28274e85b2214f6e751c8d1f">
    <vt:lpwstr/>
  </property>
  <property fmtid="{D5CDD505-2E9C-101B-9397-08002B2CF9AE}" pid="16" name="Competitors">
    <vt:lpwstr/>
  </property>
  <property fmtid="{D5CDD505-2E9C-101B-9397-08002B2CF9AE}" pid="17" name="SMSGDomain">
    <vt:lpwstr>82;#SQL Server Domain|0c0f1824-39dc-4b26-8c74-eff4364b812b;#22;#Server and Tools Business|6783548d-8609-4f97-be4a-4ca2616905a6</vt:lpwstr>
  </property>
  <property fmtid="{D5CDD505-2E9C-101B-9397-08002B2CF9AE}" pid="18" name="ExperienceContentType">
    <vt:lpwstr/>
  </property>
  <property fmtid="{D5CDD505-2E9C-101B-9397-08002B2CF9AE}" pid="19" name="BusinessArchitecture">
    <vt:lpwstr>231;#business intelligence|e1f9659f-bde9-4479-81f9-2bc6e8ec0057;#166;#Power BI solution|a774047b-2f39-4ee6-a302-4d53f94b9400</vt:lpwstr>
  </property>
  <property fmtid="{D5CDD505-2E9C-101B-9397-08002B2CF9AE}" pid="20" name="j031aa32f4154c8c9a646efae715ebde">
    <vt:lpwstr/>
  </property>
  <property fmtid="{D5CDD505-2E9C-101B-9397-08002B2CF9AE}" pid="21" name="Products">
    <vt:lpwstr>73;#Microsoft SQL Server|261ba873-f3ab-420e-96d6-e3004596a551;#598;#Microsoft SQL Server Business Intelligence|9ffb7045-1f1b-41c0-987f-ffdc7c6f53c0</vt:lpwstr>
  </property>
  <property fmtid="{D5CDD505-2E9C-101B-9397-08002B2CF9AE}" pid="22" name="ContentExtensions">
    <vt:lpwstr/>
  </property>
  <property fmtid="{D5CDD505-2E9C-101B-9397-08002B2CF9AE}" pid="23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4" name="l6f004f21209409da86a713c0f24627d">
    <vt:lpwstr/>
  </property>
  <property fmtid="{D5CDD505-2E9C-101B-9397-08002B2CF9AE}" pid="25" name="MSProductsTaxHTField0">
    <vt:lpwstr/>
  </property>
  <property fmtid="{D5CDD505-2E9C-101B-9397-08002B2CF9AE}" pid="26" name="Topics">
    <vt:lpwstr/>
  </property>
  <property fmtid="{D5CDD505-2E9C-101B-9397-08002B2CF9AE}" pid="27" name="Groups">
    <vt:lpwstr>399;#SQL Server Marketing|bb7921b3-c1d8-4da4-b894-8b6075d9546d;#42;#Cloud and Enterprise Marketing Group|4f75e184-e5aa-4234-a07f-b032d60df254</vt:lpwstr>
  </property>
  <property fmtid="{D5CDD505-2E9C-101B-9397-08002B2CF9AE}" pid="28" name="_docset_NoMedatataSyncRequired">
    <vt:lpwstr>False</vt:lpwstr>
  </property>
  <property fmtid="{D5CDD505-2E9C-101B-9397-08002B2CF9AE}" pid="29" name="MSLanguage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messageframeworktype">
    <vt:lpwstr/>
  </property>
  <property fmtid="{D5CDD505-2E9C-101B-9397-08002B2CF9AE}" pid="33" name="cb7870d3641f4a52807a63577a9c1b08">
    <vt:lpwstr/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earningOrganization">
    <vt:lpwstr/>
  </property>
  <property fmtid="{D5CDD505-2E9C-101B-9397-08002B2CF9AE}" pid="37" name="ldac8aee9d1f469e8cd8c3f8d6a615f2">
    <vt:lpwstr/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SalesGeography">
    <vt:lpwstr/>
  </property>
  <property fmtid="{D5CDD505-2E9C-101B-9397-08002B2CF9AE}" pid="41" name="LearningDeliveryMethod">
    <vt:lpwstr/>
  </property>
  <property fmtid="{D5CDD505-2E9C-101B-9397-08002B2CF9AE}" pid="42" name="Roles">
    <vt:lpwstr/>
  </property>
  <property fmtid="{D5CDD505-2E9C-101B-9397-08002B2CF9AE}" pid="43" name="ItemRetentionFormula">
    <vt:lpwstr/>
  </property>
  <property fmtid="{D5CDD505-2E9C-101B-9397-08002B2CF9AE}" pid="44" name="NewsSource">
    <vt:lpwstr/>
  </property>
  <property fmtid="{D5CDD505-2E9C-101B-9397-08002B2CF9AE}" pid="45" name="SMSGTags">
    <vt:lpwstr/>
  </property>
  <property fmtid="{D5CDD505-2E9C-101B-9397-08002B2CF9AE}" pid="46" name="_dlc_DocIdItemGuid">
    <vt:lpwstr>07721352-f0bf-41fc-8da7-ba3749a88128</vt:lpwstr>
  </property>
  <property fmtid="{D5CDD505-2E9C-101B-9397-08002B2CF9AE}" pid="47" name="MSPhysicalGeography">
    <vt:lpwstr/>
  </property>
  <property fmtid="{D5CDD505-2E9C-101B-9397-08002B2CF9AE}" pid="48" name="l311460e3fdf46688abc31ddb7bdc05a">
    <vt:lpwstr/>
  </property>
  <property fmtid="{D5CDD505-2E9C-101B-9397-08002B2CF9AE}" pid="49" name="EnterpriseDomainTags">
    <vt:lpwstr/>
  </property>
  <property fmtid="{D5CDD505-2E9C-101B-9397-08002B2CF9AE}" pid="50" name="j3562c58ee414e028925bc902cfc01a1">
    <vt:lpwstr/>
  </property>
  <property fmtid="{D5CDD505-2E9C-101B-9397-08002B2CF9AE}" pid="51" name="ActivitiesAndPrograms">
    <vt:lpwstr/>
  </property>
  <property fmtid="{D5CDD505-2E9C-101B-9397-08002B2CF9AE}" pid="52" name="Segments">
    <vt:lpwstr/>
  </property>
  <property fmtid="{D5CDD505-2E9C-101B-9397-08002B2CF9AE}" pid="53" name="Partners">
    <vt:lpwstr/>
  </property>
  <property fmtid="{D5CDD505-2E9C-101B-9397-08002B2CF9AE}" pid="54" name="la4444b61d19467597d63190b69ac227">
    <vt:lpwstr/>
  </property>
  <property fmtid="{D5CDD505-2E9C-101B-9397-08002B2CF9AE}" pid="55" name="SharedWithUsers">
    <vt:lpwstr>63906;#Hui Jeng Lee (Alfa Connections Pte Ltd)</vt:lpwstr>
  </property>
  <property fmtid="{D5CDD505-2E9C-101B-9397-08002B2CF9AE}" pid="56" name="MSIP_Label_f42aa342-8706-4288-bd11-ebb85995028c_Enabled">
    <vt:lpwstr>True</vt:lpwstr>
  </property>
  <property fmtid="{D5CDD505-2E9C-101B-9397-08002B2CF9AE}" pid="57" name="MSIP_Label_f42aa342-8706-4288-bd11-ebb85995028c_SiteId">
    <vt:lpwstr>72f988bf-86f1-41af-91ab-2d7cd011db47</vt:lpwstr>
  </property>
  <property fmtid="{D5CDD505-2E9C-101B-9397-08002B2CF9AE}" pid="58" name="MSIP_Label_f42aa342-8706-4288-bd11-ebb85995028c_Ref">
    <vt:lpwstr>https://api.informationprotection.azure.com/api/72f988bf-86f1-41af-91ab-2d7cd011db47</vt:lpwstr>
  </property>
  <property fmtid="{D5CDD505-2E9C-101B-9397-08002B2CF9AE}" pid="59" name="MSIP_Label_f42aa342-8706-4288-bd11-ebb85995028c_Owner">
    <vt:lpwstr>makanw@microsoft.com</vt:lpwstr>
  </property>
  <property fmtid="{D5CDD505-2E9C-101B-9397-08002B2CF9AE}" pid="60" name="MSIP_Label_f42aa342-8706-4288-bd11-ebb85995028c_SetDate">
    <vt:lpwstr>2017-10-10T13:02:40.6276031+01:00</vt:lpwstr>
  </property>
  <property fmtid="{D5CDD505-2E9C-101B-9397-08002B2CF9AE}" pid="61" name="MSIP_Label_f42aa342-8706-4288-bd11-ebb85995028c_Name">
    <vt:lpwstr>General</vt:lpwstr>
  </property>
  <property fmtid="{D5CDD505-2E9C-101B-9397-08002B2CF9AE}" pid="62" name="MSIP_Label_f42aa342-8706-4288-bd11-ebb85995028c_Application">
    <vt:lpwstr>Microsoft Azure Information Protection</vt:lpwstr>
  </property>
  <property fmtid="{D5CDD505-2E9C-101B-9397-08002B2CF9AE}" pid="63" name="MSIP_Label_f42aa342-8706-4288-bd11-ebb85995028c_Extended_MSFT_Method">
    <vt:lpwstr>Automatic</vt:lpwstr>
  </property>
  <property fmtid="{D5CDD505-2E9C-101B-9397-08002B2CF9AE}" pid="64" name="Sensitivity">
    <vt:lpwstr>General</vt:lpwstr>
  </property>
  <property fmtid="{D5CDD505-2E9C-101B-9397-08002B2CF9AE}" pid="65" name="AuthorIds_UIVersion_1536">
    <vt:lpwstr>10</vt:lpwstr>
  </property>
</Properties>
</file>