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20"/>
  </p:notesMasterIdLst>
  <p:handoutMasterIdLst>
    <p:handoutMasterId r:id="rId21"/>
  </p:handoutMasterIdLst>
  <p:sldIdLst>
    <p:sldId id="8825" r:id="rId5"/>
    <p:sldId id="271" r:id="rId6"/>
    <p:sldId id="265" r:id="rId7"/>
    <p:sldId id="269" r:id="rId8"/>
    <p:sldId id="335" r:id="rId9"/>
    <p:sldId id="312" r:id="rId10"/>
    <p:sldId id="334" r:id="rId11"/>
    <p:sldId id="275" r:id="rId12"/>
    <p:sldId id="331" r:id="rId13"/>
    <p:sldId id="288" r:id="rId14"/>
    <p:sldId id="289" r:id="rId15"/>
    <p:sldId id="463" r:id="rId16"/>
    <p:sldId id="332" r:id="rId17"/>
    <p:sldId id="427" r:id="rId18"/>
    <p:sldId id="8862"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811"/>
    <a:srgbClr val="EDC30D"/>
    <a:srgbClr val="F2C812"/>
    <a:srgbClr val="494949"/>
    <a:srgbClr val="FFC000"/>
    <a:srgbClr val="DEEB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C1EB62-3253-434D-926F-D647528CA1BE}" v="13" dt="2019-11-08T18:09:22.94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8" autoAdjust="0"/>
    <p:restoredTop sz="71065" autoAdjust="0"/>
  </p:normalViewPr>
  <p:slideViewPr>
    <p:cSldViewPr snapToGrid="0">
      <p:cViewPr varScale="1">
        <p:scale>
          <a:sx n="79" d="100"/>
          <a:sy n="79" d="100"/>
        </p:scale>
        <p:origin x="84" y="28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A20ACBEE-26EB-47D1-A9F0-3869EF1078CC}" type="datetimeFigureOut">
              <a:rPr lang="en-US" smtClean="0"/>
              <a:t>11/8/2019</a:t>
            </a:fld>
            <a:endParaRPr lang="en-US"/>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76A12792-E5BA-4BF5-BFE4-0C13B9FB5B42}" type="slidenum">
              <a:rPr lang="en-US" smtClean="0"/>
              <a:t>‹#›</a:t>
            </a:fld>
            <a:endParaRPr lang="en-US"/>
          </a:p>
        </p:txBody>
      </p:sp>
    </p:spTree>
    <p:extLst>
      <p:ext uri="{BB962C8B-B14F-4D97-AF65-F5344CB8AC3E}">
        <p14:creationId xmlns:p14="http://schemas.microsoft.com/office/powerpoint/2010/main" val="170753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1F472B0-9DBF-4374-8A70-DE9093E7996C}" type="datetimeFigureOut">
              <a:rPr lang="en-US" smtClean="0"/>
              <a:t>11/8/2019</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D81A89D-8738-4ED5-BF6E-F438F4965D3F}" type="slidenum">
              <a:rPr lang="en-US" smtClean="0"/>
              <a:t>‹#›</a:t>
            </a:fld>
            <a:endParaRPr lang="en-US"/>
          </a:p>
        </p:txBody>
      </p:sp>
    </p:spTree>
    <p:extLst>
      <p:ext uri="{BB962C8B-B14F-4D97-AF65-F5344CB8AC3E}">
        <p14:creationId xmlns:p14="http://schemas.microsoft.com/office/powerpoint/2010/main" val="427002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B2D09C-E420-4905-8E74-B16C6480135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6945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10</a:t>
            </a:fld>
            <a:endParaRPr lang="en-US"/>
          </a:p>
        </p:txBody>
      </p:sp>
    </p:spTree>
    <p:extLst>
      <p:ext uri="{BB962C8B-B14F-4D97-AF65-F5344CB8AC3E}">
        <p14:creationId xmlns:p14="http://schemas.microsoft.com/office/powerpoint/2010/main" val="177789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11</a:t>
            </a:fld>
            <a:endParaRPr lang="en-US"/>
          </a:p>
        </p:txBody>
      </p:sp>
    </p:spTree>
    <p:extLst>
      <p:ext uri="{BB962C8B-B14F-4D97-AF65-F5344CB8AC3E}">
        <p14:creationId xmlns:p14="http://schemas.microsoft.com/office/powerpoint/2010/main" val="142533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203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262" lvl="1" indent="0">
              <a:buFont typeface="Arial" panose="020B0604020202020204" pitchFamily="34" charset="0"/>
              <a:buNone/>
            </a:pPr>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4A55B-0232-4B2A-8DB0-D59B999B87D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11/8/2019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899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Action: Partner to link to their or another partner</a:t>
            </a:r>
            <a:r>
              <a:rPr lang="en-GB" dirty="0"/>
              <a:t> offering around how to purchase, implement and maintain ExpressRoute with the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b="0" i="0" u="none" strike="noStrike" kern="1200" dirty="0">
                <a:solidFill>
                  <a:schemeClr val="tx1"/>
                </a:solidFill>
                <a:effectLst/>
                <a:latin typeface="+mn-lt"/>
                <a:ea typeface="+mn-ea"/>
                <a:cs typeface="+mn-cs"/>
              </a:rPr>
              <a:t>Information:</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ExpressRoute</a:t>
            </a:r>
            <a:r>
              <a:rPr lang="en-US" sz="1200" b="0" i="0" u="none" strike="noStrike" kern="1200" dirty="0">
                <a:solidFill>
                  <a:schemeClr val="tx1"/>
                </a:solidFill>
                <a:effectLst/>
                <a:latin typeface="+mn-lt"/>
                <a:ea typeface="+mn-ea"/>
                <a:cs typeface="+mn-cs"/>
              </a:rPr>
              <a:t> is an Azure service that lets you create private connections between Azure datacenters (where Power BI resides) and your on-premises infrastructure, or create private connections between Azure datacenters and your colocation environment.</a:t>
            </a:r>
          </a:p>
          <a:p>
            <a:r>
              <a:rPr lang="en-US" sz="1200" b="0" i="0" u="none" strike="noStrike" kern="1200" dirty="0">
                <a:solidFill>
                  <a:schemeClr val="tx1"/>
                </a:solidFill>
                <a:effectLst/>
                <a:latin typeface="+mn-lt"/>
                <a:ea typeface="+mn-ea"/>
                <a:cs typeface="+mn-cs"/>
              </a:rPr>
              <a:t>With </a:t>
            </a:r>
            <a:r>
              <a:rPr lang="en-US" sz="1200" b="1" i="0" u="none" strike="noStrike" kern="1200" dirty="0">
                <a:solidFill>
                  <a:schemeClr val="tx1"/>
                </a:solidFill>
                <a:effectLst/>
                <a:latin typeface="+mn-lt"/>
                <a:ea typeface="+mn-ea"/>
                <a:cs typeface="+mn-cs"/>
              </a:rPr>
              <a:t>Power BI</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ExpressRoute</a:t>
            </a:r>
            <a:r>
              <a:rPr lang="en-US" sz="1200" b="0" i="0" u="none" strike="noStrike" kern="1200" dirty="0">
                <a:solidFill>
                  <a:schemeClr val="tx1"/>
                </a:solidFill>
                <a:effectLst/>
                <a:latin typeface="+mn-lt"/>
                <a:ea typeface="+mn-ea"/>
                <a:cs typeface="+mn-cs"/>
              </a:rPr>
              <a:t>, you can create a private network connection from your organization to Power BI (or using an ISP’s colocation facility), bypassing the Internet to better secure your sensitive Power BI data and connections.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US" dirty="0"/>
              <a:t>Overview - https://docs.microsoft.com/en-us/power-bi/service-admin-power-bi-expressroute</a:t>
            </a:r>
          </a:p>
          <a:p>
            <a:r>
              <a:rPr lang="en-US" dirty="0"/>
              <a:t>Prerequisites - https://docs.microsoft.com/en-us/azure/expressroute/expressroute-prerequisites</a:t>
            </a:r>
          </a:p>
          <a:p>
            <a:r>
              <a:rPr lang="en-GB" dirty="0"/>
              <a:t>C</a:t>
            </a:r>
            <a:r>
              <a:rPr lang="en-US" dirty="0" err="1"/>
              <a:t>onnectivity</a:t>
            </a:r>
            <a:r>
              <a:rPr lang="en-US" dirty="0"/>
              <a:t> Provider - https://docs.microsoft.com/en-us/azure/expressroute/expressroute-locations</a:t>
            </a:r>
          </a:p>
          <a:p>
            <a:r>
              <a:rPr lang="en-GB" dirty="0"/>
              <a:t>C</a:t>
            </a:r>
            <a:r>
              <a:rPr lang="en-US" dirty="0" err="1"/>
              <a:t>reate</a:t>
            </a:r>
            <a:r>
              <a:rPr lang="en-US" dirty="0"/>
              <a:t> circuit - https://docs.microsoft.com/en-us/azure/expressroute/expressroute-howto-circuit-arm</a:t>
            </a:r>
          </a:p>
          <a:p>
            <a:r>
              <a:rPr lang="en-GB" dirty="0"/>
              <a:t>R</a:t>
            </a:r>
            <a:r>
              <a:rPr lang="en-US" dirty="0"/>
              <a:t>outing - https://docs.microsoft.com/en-us/azure/expressroute/expressroute-howto-routing-arm</a:t>
            </a:r>
          </a:p>
          <a:p>
            <a:r>
              <a:rPr lang="en-GB" dirty="0"/>
              <a:t>L</a:t>
            </a:r>
            <a:r>
              <a:rPr lang="en-US" dirty="0"/>
              <a:t>inking - https://docs.microsoft.com/en-us/azure/expressroute/expressroute-howto-linkvnet-arm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41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2</a:t>
            </a:fld>
            <a:endParaRPr lang="en-US"/>
          </a:p>
        </p:txBody>
      </p:sp>
    </p:spTree>
    <p:extLst>
      <p:ext uri="{BB962C8B-B14F-4D97-AF65-F5344CB8AC3E}">
        <p14:creationId xmlns:p14="http://schemas.microsoft.com/office/powerpoint/2010/main" val="182114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DD81A89D-8738-4ED5-BF6E-F438F4965D3F}" type="slidenum">
              <a:rPr lang="en-US" smtClean="0"/>
              <a:t>3</a:t>
            </a:fld>
            <a:endParaRPr lang="en-US"/>
          </a:p>
        </p:txBody>
      </p:sp>
    </p:spTree>
    <p:extLst>
      <p:ext uri="{BB962C8B-B14F-4D97-AF65-F5344CB8AC3E}">
        <p14:creationId xmlns:p14="http://schemas.microsoft.com/office/powerpoint/2010/main" val="121257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1A89D-8738-4ED5-BF6E-F438F4965D3F}" type="slidenum">
              <a:rPr lang="en-US" smtClean="0"/>
              <a:t>4</a:t>
            </a:fld>
            <a:endParaRPr lang="en-US"/>
          </a:p>
        </p:txBody>
      </p:sp>
    </p:spTree>
    <p:extLst>
      <p:ext uri="{BB962C8B-B14F-4D97-AF65-F5344CB8AC3E}">
        <p14:creationId xmlns:p14="http://schemas.microsoft.com/office/powerpoint/2010/main" val="106047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5</a:t>
            </a:fld>
            <a:endParaRPr lang="en-US"/>
          </a:p>
        </p:txBody>
      </p:sp>
    </p:spTree>
    <p:extLst>
      <p:ext uri="{BB962C8B-B14F-4D97-AF65-F5344CB8AC3E}">
        <p14:creationId xmlns:p14="http://schemas.microsoft.com/office/powerpoint/2010/main" val="339418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6</a:t>
            </a:fld>
            <a:endParaRPr lang="en-US"/>
          </a:p>
        </p:txBody>
      </p:sp>
    </p:spTree>
    <p:extLst>
      <p:ext uri="{BB962C8B-B14F-4D97-AF65-F5344CB8AC3E}">
        <p14:creationId xmlns:p14="http://schemas.microsoft.com/office/powerpoint/2010/main" val="340663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7</a:t>
            </a:fld>
            <a:endParaRPr lang="en-US"/>
          </a:p>
        </p:txBody>
      </p:sp>
    </p:spTree>
    <p:extLst>
      <p:ext uri="{BB962C8B-B14F-4D97-AF65-F5344CB8AC3E}">
        <p14:creationId xmlns:p14="http://schemas.microsoft.com/office/powerpoint/2010/main" val="460057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1A89D-8738-4ED5-BF6E-F438F4965D3F}" type="slidenum">
              <a:rPr lang="en-US" smtClean="0"/>
              <a:t>8</a:t>
            </a:fld>
            <a:endParaRPr lang="en-US"/>
          </a:p>
        </p:txBody>
      </p:sp>
    </p:spTree>
    <p:extLst>
      <p:ext uri="{BB962C8B-B14F-4D97-AF65-F5344CB8AC3E}">
        <p14:creationId xmlns:p14="http://schemas.microsoft.com/office/powerpoint/2010/main" val="368887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11/8/2019 6:09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9197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04999" y="562219"/>
            <a:ext cx="6175986" cy="2114425"/>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569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419011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Rectangle 15"/>
          <p:cNvSpPr/>
          <p:nvPr userDrawn="1"/>
        </p:nvSpPr>
        <p:spPr bwMode="auto">
          <a:xfrm>
            <a:off x="883" y="993"/>
            <a:ext cx="4105125"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100" y="2249714"/>
            <a:ext cx="3747478"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318707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3"/>
          <p:cNvSpPr/>
          <p:nvPr userDrawn="1"/>
        </p:nvSpPr>
        <p:spPr>
          <a:xfrm>
            <a:off x="0" y="0"/>
            <a:ext cx="12192000" cy="118949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0" rIns="457200" rtlCol="0" anchor="ctr"/>
          <a:lstStyle/>
          <a:p>
            <a:endParaRPr lang="en-US" sz="5400">
              <a:solidFill>
                <a:srgbClr val="EDC30D"/>
              </a:solidFill>
              <a:latin typeface="Segoe UI Light" panose="020B0502040204020203" pitchFamily="34" charset="0"/>
              <a:cs typeface="Segoe UI Light" panose="020B0502040204020203" pitchFamily="34" charset="0"/>
            </a:endParaRPr>
          </a:p>
        </p:txBody>
      </p:sp>
      <p:sp>
        <p:nvSpPr>
          <p:cNvPr id="5" name="Title 1"/>
          <p:cNvSpPr>
            <a:spLocks noGrp="1"/>
          </p:cNvSpPr>
          <p:nvPr>
            <p:ph type="title" hasCustomPrompt="1"/>
          </p:nvPr>
        </p:nvSpPr>
        <p:spPr>
          <a:xfrm>
            <a:off x="269240" y="123092"/>
            <a:ext cx="11655840" cy="956908"/>
          </a:xfrm>
        </p:spPr>
        <p:txBody>
          <a:bodyPr lIns="180000"/>
          <a:lstStyle>
            <a:lvl1pPr>
              <a:defRPr sz="4800">
                <a:solidFill>
                  <a:srgbClr val="F2C811"/>
                </a:solidFill>
                <a:latin typeface="Segoe UI Light" panose="020B0502040204020203" pitchFamily="34" charset="0"/>
                <a:cs typeface="Segoe UI Light" panose="020B0502040204020203" pitchFamily="34" charset="0"/>
              </a:defRPr>
            </a:lvl1pPr>
          </a:lstStyle>
          <a:p>
            <a:r>
              <a:rPr lang="en-US"/>
              <a:t>Slide title</a:t>
            </a:r>
          </a:p>
        </p:txBody>
      </p:sp>
    </p:spTree>
    <p:extLst>
      <p:ext uri="{BB962C8B-B14F-4D97-AF65-F5344CB8AC3E}">
        <p14:creationId xmlns:p14="http://schemas.microsoft.com/office/powerpoint/2010/main" val="344548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Rectangle 3"/>
          <p:cNvSpPr/>
          <p:nvPr userDrawn="1"/>
        </p:nvSpPr>
        <p:spPr>
          <a:xfrm>
            <a:off x="0" y="0"/>
            <a:ext cx="12192000" cy="118949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0" rIns="457200" rtlCol="0" anchor="ctr"/>
          <a:lstStyle/>
          <a:p>
            <a:endParaRPr lang="en-US" sz="5400">
              <a:solidFill>
                <a:srgbClr val="EDC30D"/>
              </a:solidFill>
              <a:latin typeface="Segoe UI Light" panose="020B0502040204020203" pitchFamily="34" charset="0"/>
              <a:cs typeface="Segoe UI Light" panose="020B0502040204020203" pitchFamily="34" charset="0"/>
            </a:endParaRPr>
          </a:p>
        </p:txBody>
      </p:sp>
      <p:sp>
        <p:nvSpPr>
          <p:cNvPr id="5" name="Title 1"/>
          <p:cNvSpPr>
            <a:spLocks noGrp="1"/>
          </p:cNvSpPr>
          <p:nvPr>
            <p:ph type="title" hasCustomPrompt="1"/>
          </p:nvPr>
        </p:nvSpPr>
        <p:spPr>
          <a:xfrm>
            <a:off x="269240" y="123092"/>
            <a:ext cx="11655840" cy="956908"/>
          </a:xfrm>
        </p:spPr>
        <p:txBody>
          <a:bodyPr lIns="180000"/>
          <a:lstStyle>
            <a:lvl1pPr>
              <a:defRPr sz="4800">
                <a:solidFill>
                  <a:srgbClr val="F2C811"/>
                </a:solidFill>
                <a:latin typeface="Segoe UI Light" panose="020B0502040204020203" pitchFamily="34" charset="0"/>
                <a:cs typeface="Segoe UI Light" panose="020B0502040204020203" pitchFamily="34" charset="0"/>
              </a:defRPr>
            </a:lvl1pPr>
          </a:lstStyle>
          <a:p>
            <a:r>
              <a:rPr lang="en-US"/>
              <a:t>Slide title</a:t>
            </a:r>
          </a:p>
        </p:txBody>
      </p:sp>
      <p:sp>
        <p:nvSpPr>
          <p:cNvPr id="6"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0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Title">
    <p:bg>
      <p:bgPr>
        <a:solidFill>
          <a:srgbClr val="EDC30D"/>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2890684"/>
            <a:ext cx="12192000" cy="39673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302482" y="1117590"/>
            <a:ext cx="11587037" cy="1655108"/>
          </a:xfrm>
        </p:spPr>
        <p:txBody>
          <a:bodyPr anchor="b"/>
          <a:lstStyle>
            <a:lvl1pPr indent="0" algn="l">
              <a:defRPr sz="4800">
                <a:solidFill>
                  <a:schemeClr val="tx1"/>
                </a:solidFill>
                <a:latin typeface="Segoe UI Semibold" panose="020B0702040204020203" pitchFamily="34" charset="0"/>
                <a:cs typeface="Segoe UI Semibold" panose="020B0702040204020203" pitchFamily="34" charset="0"/>
              </a:defRPr>
            </a:lvl1pPr>
          </a:lstStyle>
          <a:p>
            <a:r>
              <a:rPr lang="en-US" dirty="0"/>
              <a:t>Module title</a:t>
            </a:r>
          </a:p>
        </p:txBody>
      </p:sp>
      <p:sp>
        <p:nvSpPr>
          <p:cNvPr id="9" name="Text Placeholder 8"/>
          <p:cNvSpPr>
            <a:spLocks noGrp="1"/>
          </p:cNvSpPr>
          <p:nvPr>
            <p:ph type="body" sz="quarter" idx="10" hasCustomPrompt="1"/>
          </p:nvPr>
        </p:nvSpPr>
        <p:spPr>
          <a:xfrm>
            <a:off x="302482" y="3178513"/>
            <a:ext cx="11587037" cy="3480144"/>
          </a:xfrm>
        </p:spPr>
        <p:txBody>
          <a:bodyPr>
            <a:normAutofit/>
          </a:bodyPr>
          <a:lstStyle>
            <a:lvl1pPr marL="354013" indent="-354013">
              <a:buFont typeface="Wingdings" panose="05000000000000000000" pitchFamily="2" charset="2"/>
              <a:buChar char="§"/>
              <a:defRPr sz="3200">
                <a:solidFill>
                  <a:srgbClr val="EDC30D"/>
                </a:solidFill>
              </a:defRPr>
            </a:lvl1pPr>
          </a:lstStyle>
          <a:p>
            <a:pPr lvl="0"/>
            <a:r>
              <a:rPr lang="en-US"/>
              <a:t>Module content</a:t>
            </a:r>
          </a:p>
        </p:txBody>
      </p:sp>
    </p:spTree>
    <p:extLst>
      <p:ext uri="{BB962C8B-B14F-4D97-AF65-F5344CB8AC3E}">
        <p14:creationId xmlns:p14="http://schemas.microsoft.com/office/powerpoint/2010/main" val="21566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tmplLst>
          <p:tmpl>
            <p:tnLst>
              <p:par>
                <p:cTn presetID="2" presetClass="entr" presetSubtype="4"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Closing">
    <p:bg>
      <p:bgPr>
        <a:solidFill>
          <a:srgbClr val="EDC30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5" name="Picture 4" descr="A picture containing plate&#10;&#10;Description automatically generated">
            <a:extLst>
              <a:ext uri="{FF2B5EF4-FFF2-40B4-BE49-F238E27FC236}">
                <a16:creationId xmlns:a16="http://schemas.microsoft.com/office/drawing/2014/main" id="{66FC881D-83BE-4DF4-91B1-42EB97D23392}"/>
              </a:ext>
            </a:extLst>
          </p:cNvPr>
          <p:cNvPicPr>
            <a:picLocks noChangeAspect="1"/>
          </p:cNvPicPr>
          <p:nvPr userDrawn="1"/>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42339" y="5659526"/>
            <a:ext cx="1157963" cy="1157963"/>
          </a:xfrm>
          <a:prstGeom prst="rect">
            <a:avLst/>
          </a:prstGeom>
        </p:spPr>
      </p:pic>
      <p:sp>
        <p:nvSpPr>
          <p:cNvPr id="6" name="Title 1">
            <a:extLst>
              <a:ext uri="{FF2B5EF4-FFF2-40B4-BE49-F238E27FC236}">
                <a16:creationId xmlns:a16="http://schemas.microsoft.com/office/drawing/2014/main" id="{51E36CE3-C893-42CC-8706-D086D6C92178}"/>
              </a:ext>
            </a:extLst>
          </p:cNvPr>
          <p:cNvSpPr>
            <a:spLocks noGrp="1"/>
          </p:cNvSpPr>
          <p:nvPr>
            <p:ph type="ctrTitle" hasCustomPrompt="1"/>
          </p:nvPr>
        </p:nvSpPr>
        <p:spPr>
          <a:xfrm>
            <a:off x="1488558" y="1776549"/>
            <a:ext cx="9788342" cy="2721023"/>
          </a:xfrm>
        </p:spPr>
        <p:txBody>
          <a:bodyPr/>
          <a:lstStyle>
            <a:lvl1pPr>
              <a:defRPr sz="6000">
                <a:solidFill>
                  <a:schemeClr val="tx1"/>
                </a:solidFill>
                <a:latin typeface="Segoe UI Semibold" panose="020B0702040204020203" pitchFamily="34" charset="0"/>
                <a:cs typeface="Segoe UI Semibold" panose="020B0702040204020203" pitchFamily="34" charset="0"/>
              </a:defRPr>
            </a:lvl1pPr>
          </a:lstStyle>
          <a:p>
            <a:r>
              <a:rPr lang="en-US" dirty="0"/>
              <a:t>Thank you</a:t>
            </a:r>
          </a:p>
        </p:txBody>
      </p:sp>
    </p:spTree>
    <p:extLst>
      <p:ext uri="{BB962C8B-B14F-4D97-AF65-F5344CB8AC3E}">
        <p14:creationId xmlns:p14="http://schemas.microsoft.com/office/powerpoint/2010/main" val="141084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65607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Presentation Title">
    <p:bg>
      <p:bgPr>
        <a:solidFill>
          <a:srgbClr val="EDC30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88558" y="1776549"/>
            <a:ext cx="9788342" cy="2721023"/>
          </a:xfrm>
        </p:spPr>
        <p:txBody>
          <a:bodyPr/>
          <a:lstStyle>
            <a:lvl1pPr>
              <a:defRPr sz="6000">
                <a:solidFill>
                  <a:schemeClr val="tx1"/>
                </a:solidFill>
                <a:latin typeface="Segoe UI Semibold" panose="020B0702040204020203" pitchFamily="34" charset="0"/>
                <a:cs typeface="Segoe UI Semibold" panose="020B0702040204020203" pitchFamily="34" charset="0"/>
              </a:defRPr>
            </a:lvl1pPr>
          </a:lstStyle>
          <a:p>
            <a:r>
              <a:rPr lang="en-US"/>
              <a:t>Presentation title</a:t>
            </a:r>
          </a:p>
        </p:txBody>
      </p:sp>
      <p:sp>
        <p:nvSpPr>
          <p:cNvPr id="3" name="Subtitle 2"/>
          <p:cNvSpPr>
            <a:spLocks noGrp="1"/>
          </p:cNvSpPr>
          <p:nvPr>
            <p:ph type="subTitle" idx="1" hasCustomPrompt="1"/>
          </p:nvPr>
        </p:nvSpPr>
        <p:spPr>
          <a:xfrm>
            <a:off x="1488558" y="4749150"/>
            <a:ext cx="9788342" cy="1034782"/>
          </a:xfrm>
        </p:spPr>
        <p:txBody>
          <a:bodyPr/>
          <a:lstStyle>
            <a:lvl1pPr marL="0" indent="0" algn="l">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6" name="Picture 5" descr="A picture containing plate&#10;&#10;Description automatically generated">
            <a:extLst>
              <a:ext uri="{FF2B5EF4-FFF2-40B4-BE49-F238E27FC236}">
                <a16:creationId xmlns:a16="http://schemas.microsoft.com/office/drawing/2014/main" id="{D6A85A30-250C-419D-AF40-7BE0DC23EC7D}"/>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42339" y="5659526"/>
            <a:ext cx="1157963" cy="1157963"/>
          </a:xfrm>
          <a:prstGeom prst="rect">
            <a:avLst/>
          </a:prstGeom>
        </p:spPr>
      </p:pic>
    </p:spTree>
    <p:extLst>
      <p:ext uri="{BB962C8B-B14F-4D97-AF65-F5344CB8AC3E}">
        <p14:creationId xmlns:p14="http://schemas.microsoft.com/office/powerpoint/2010/main" val="73680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556063"/>
          </a:xfrm>
          <a:prstGeom prst="rect">
            <a:avLst/>
          </a:prstGeom>
        </p:spPr>
        <p:txBody>
          <a:bodyPr vert="horz" wrap="square" lIns="146304" tIns="91440" rIns="146304" bIns="91440" rtlCol="0" anchor="ctr">
            <a:noAutofit/>
          </a:bodyPr>
          <a:lstStyle/>
          <a:p>
            <a:r>
              <a:rPr lang="en-US"/>
              <a:t>Click to edit slide title</a:t>
            </a:r>
          </a:p>
        </p:txBody>
      </p:sp>
      <p:sp>
        <p:nvSpPr>
          <p:cNvPr id="4" name="Text Placeholder 3"/>
          <p:cNvSpPr>
            <a:spLocks noGrp="1"/>
          </p:cNvSpPr>
          <p:nvPr>
            <p:ph type="body" idx="1"/>
          </p:nvPr>
        </p:nvSpPr>
        <p:spPr>
          <a:xfrm>
            <a:off x="269241" y="1807534"/>
            <a:ext cx="11653521" cy="5050466"/>
          </a:xfrm>
          <a:prstGeom prst="rect">
            <a:avLst/>
          </a:prstGeom>
        </p:spPr>
        <p:txBody>
          <a:bodyPr vert="horz" wrap="square" lIns="182880" tIns="146304" rIns="182880" bIns="146304" rtlCol="0">
            <a:normAutofit/>
          </a:body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29164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2" r:id="rId3"/>
    <p:sldLayoutId id="2147483894" r:id="rId4"/>
    <p:sldLayoutId id="2147483895" r:id="rId5"/>
    <p:sldLayoutId id="2147483953" r:id="rId6"/>
    <p:sldLayoutId id="2147483977" r:id="rId7"/>
    <p:sldLayoutId id="2147483978" r:id="rId8"/>
    <p:sldLayoutId id="214748396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400" b="0" kern="1200" cap="none" spc="-100" baseline="0" dirty="0" smtClean="0">
          <a:ln w="3175">
            <a:noFill/>
          </a:ln>
          <a:solidFill>
            <a:schemeClr val="tx1"/>
          </a:solidFill>
          <a:effectLst/>
          <a:latin typeface="+mn-lt"/>
          <a:ea typeface="+mn-ea"/>
          <a:cs typeface="Segoe UI" pitchFamily="34" charset="0"/>
        </a:defRPr>
      </a:lvl1pPr>
    </p:titleStyle>
    <p:bodyStyle>
      <a:lvl1pPr marL="0" marR="0" indent="0" algn="l" defTabSz="914367" rtl="0" eaLnBrk="1" fontAlgn="auto" latinLnBrk="0" hangingPunct="1">
        <a:lnSpc>
          <a:spcPct val="90000"/>
        </a:lnSpc>
        <a:spcBef>
          <a:spcPct val="20000"/>
        </a:spcBef>
        <a:spcAft>
          <a:spcPts val="0"/>
        </a:spcAft>
        <a:buClrTx/>
        <a:buSzPct val="90000"/>
        <a:buFontTx/>
        <a:buNone/>
        <a:tabLst/>
        <a:defRPr sz="32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notesSlide" Target="../notesSlides/notesSlide10.xml"/><Relationship Id="rId7"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49.png"/><Relationship Id="rId3" Type="http://schemas.openxmlformats.org/officeDocument/2006/relationships/notesSlide" Target="../notesSlides/notesSlide11.xml"/><Relationship Id="rId7" Type="http://schemas.openxmlformats.org/officeDocument/2006/relationships/image" Target="../media/image7.png"/><Relationship Id="rId12" Type="http://schemas.openxmlformats.org/officeDocument/2006/relationships/image" Target="../media/image48.svg"/><Relationship Id="rId2" Type="http://schemas.openxmlformats.org/officeDocument/2006/relationships/slideLayout" Target="../slideLayouts/slideLayout1.xml"/><Relationship Id="rId16" Type="http://schemas.openxmlformats.org/officeDocument/2006/relationships/image" Target="../media/image52.svg"/><Relationship Id="rId1" Type="http://schemas.openxmlformats.org/officeDocument/2006/relationships/tags" Target="../tags/tag6.xml"/><Relationship Id="rId6" Type="http://schemas.openxmlformats.org/officeDocument/2006/relationships/image" Target="../media/image44.svg"/><Relationship Id="rId11" Type="http://schemas.openxmlformats.org/officeDocument/2006/relationships/image" Target="../media/image47.png"/><Relationship Id="rId5" Type="http://schemas.openxmlformats.org/officeDocument/2006/relationships/image" Target="../media/image43.png"/><Relationship Id="rId15" Type="http://schemas.openxmlformats.org/officeDocument/2006/relationships/image" Target="../media/image51.png"/><Relationship Id="rId10" Type="http://schemas.openxmlformats.org/officeDocument/2006/relationships/image" Target="../media/image46.svg"/><Relationship Id="rId4" Type="http://schemas.openxmlformats.org/officeDocument/2006/relationships/image" Target="../media/image36.png"/><Relationship Id="rId9" Type="http://schemas.openxmlformats.org/officeDocument/2006/relationships/image" Target="../media/image45.png"/><Relationship Id="rId14" Type="http://schemas.openxmlformats.org/officeDocument/2006/relationships/image" Target="../media/image50.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product=PowerBI"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www.microsoft.com/en-us/trustcenter/privacy/powerbi-locati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notesSlide" Target="../notesSlides/notesSlide3.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6.xml"/><Relationship Id="rId7" Type="http://schemas.openxmlformats.org/officeDocument/2006/relationships/image" Target="../media/image20.sv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3.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hyperlink" Target="http://www.microsoftvolumelicensing.com/DocumentSearch.aspx?Mode=3&amp;DocumentTypeId=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80999" y="1170446"/>
            <a:ext cx="9788342" cy="2387600"/>
          </a:xfrm>
        </p:spPr>
        <p:txBody>
          <a:bodyPr>
            <a:normAutofit/>
          </a:bodyPr>
          <a:lstStyle/>
          <a:p>
            <a:pPr algn="l"/>
            <a:r>
              <a:rPr lang="en-US" dirty="0">
                <a:solidFill>
                  <a:srgbClr val="282828"/>
                </a:solidFill>
                <a:latin typeface="Segoe UI Black" panose="020B0A02040204020203" pitchFamily="34" charset="0"/>
                <a:ea typeface="Segoe UI Black" panose="020B0A02040204020203" pitchFamily="34" charset="0"/>
                <a:cs typeface="Segoe UI Black" panose="020B0A02040204020203" pitchFamily="34" charset="0"/>
              </a:rPr>
              <a:t>Power BI </a:t>
            </a:r>
            <a:r>
              <a:rPr lang="en-US" sz="5400" dirty="0">
                <a:solidFill>
                  <a:srgbClr val="282828"/>
                </a:solidFill>
                <a:latin typeface="Segoe UI Light" panose="020B0502040204020203" pitchFamily="34" charset="0"/>
                <a:cs typeface="Segoe UI Light" panose="020B0502040204020203" pitchFamily="34" charset="0"/>
              </a:rPr>
              <a:t>Adoption Framework</a:t>
            </a:r>
            <a:endParaRPr lang="en-US" sz="4800" dirty="0">
              <a:solidFill>
                <a:srgbClr val="282828"/>
              </a:solidFill>
              <a:latin typeface="Segoe UI Light" panose="020B0502040204020203" pitchFamily="34" charset="0"/>
              <a:cs typeface="Segoe UI Light" panose="020B0502040204020203" pitchFamily="34" charset="0"/>
            </a:endParaRPr>
          </a:p>
        </p:txBody>
      </p:sp>
      <p:sp>
        <p:nvSpPr>
          <p:cNvPr id="4" name="Subtitle 2">
            <a:extLst>
              <a:ext uri="{FF2B5EF4-FFF2-40B4-BE49-F238E27FC236}">
                <a16:creationId xmlns:a16="http://schemas.microsoft.com/office/drawing/2014/main" id="{AC1E7656-E20F-406F-86AF-94364F704489}"/>
              </a:ext>
            </a:extLst>
          </p:cNvPr>
          <p:cNvSpPr>
            <a:spLocks noGrp="1"/>
          </p:cNvSpPr>
          <p:nvPr>
            <p:ph type="subTitle" idx="1"/>
          </p:nvPr>
        </p:nvSpPr>
        <p:spPr>
          <a:xfrm>
            <a:off x="1201829" y="3039204"/>
            <a:ext cx="9788342" cy="2648350"/>
          </a:xfrm>
        </p:spPr>
        <p:txBody>
          <a:bodyPr>
            <a:normAutofit/>
          </a:bodyPr>
          <a:lstStyle/>
          <a:p>
            <a:r>
              <a:rPr lang="en-US" sz="1800" dirty="0"/>
              <a:t>Empower every decision maker</a:t>
            </a:r>
          </a:p>
          <a:p>
            <a:endParaRPr lang="en-US" sz="1800" dirty="0"/>
          </a:p>
          <a:p>
            <a:r>
              <a:rPr lang="en-US" sz="1800" dirty="0"/>
              <a:t>Security Architecture</a:t>
            </a:r>
          </a:p>
        </p:txBody>
      </p:sp>
    </p:spTree>
    <p:custDataLst>
      <p:tags r:id="rId1"/>
    </p:custDataLst>
    <p:extLst>
      <p:ext uri="{BB962C8B-B14F-4D97-AF65-F5344CB8AC3E}">
        <p14:creationId xmlns:p14="http://schemas.microsoft.com/office/powerpoint/2010/main" val="3342699643"/>
      </p:ext>
    </p:extLst>
  </p:cSld>
  <p:clrMapOvr>
    <a:masterClrMapping/>
  </p:clrMapOvr>
  <mc:AlternateContent xmlns:mc="http://schemas.openxmlformats.org/markup-compatibility/2006" xmlns:p14="http://schemas.microsoft.com/office/powerpoint/2010/main">
    <mc:Choice Requires="p14">
      <p:transition spd="med" p14:dur="700" advTm="19151">
        <p:fade/>
      </p:transition>
    </mc:Choice>
    <mc:Fallback xmlns="">
      <p:transition spd="med" advTm="1915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70" y="224971"/>
            <a:ext cx="5066323" cy="2358572"/>
          </a:xfrm>
        </p:spPr>
        <p:txBody>
          <a:bodyPr/>
          <a:lstStyle/>
          <a:p>
            <a:r>
              <a:rPr lang="en-GB"/>
              <a:t>ExpressRoute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39" y="3164544"/>
            <a:ext cx="4536617" cy="2672068"/>
          </a:xfrm>
          <a:prstGeom prst="rect">
            <a:avLst/>
          </a:prstGeom>
        </p:spPr>
      </p:pic>
      <p:sp>
        <p:nvSpPr>
          <p:cNvPr id="7" name="Text Placeholder 3">
            <a:extLst>
              <a:ext uri="{FF2B5EF4-FFF2-40B4-BE49-F238E27FC236}">
                <a16:creationId xmlns:a16="http://schemas.microsoft.com/office/drawing/2014/main" id="{B1D82A9A-B0B6-4E2B-BE13-A2BB8ADF6316}"/>
              </a:ext>
            </a:extLst>
          </p:cNvPr>
          <p:cNvSpPr txBox="1">
            <a:spLocks/>
          </p:cNvSpPr>
          <p:nvPr/>
        </p:nvSpPr>
        <p:spPr>
          <a:xfrm>
            <a:off x="6735357" y="1255336"/>
            <a:ext cx="4980404" cy="4228850"/>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US" dirty="0"/>
              <a:t>Bypass the internet</a:t>
            </a:r>
          </a:p>
          <a:p>
            <a:pPr lvl="0"/>
            <a:endParaRPr lang="en-GB" dirty="0"/>
          </a:p>
          <a:p>
            <a:pPr lvl="0"/>
            <a:r>
              <a:rPr lang="en-US" dirty="0"/>
              <a:t>Built-In Redundancy</a:t>
            </a:r>
          </a:p>
          <a:p>
            <a:pPr lvl="0"/>
            <a:endParaRPr lang="en-GB" dirty="0"/>
          </a:p>
          <a:p>
            <a:pPr lvl="0"/>
            <a:r>
              <a:rPr lang="en-US" dirty="0"/>
              <a:t>Predictable network performance and availability</a:t>
            </a:r>
            <a:endParaRPr lang="en-GB" dirty="0"/>
          </a:p>
        </p:txBody>
      </p:sp>
      <p:pic>
        <p:nvPicPr>
          <p:cNvPr id="11" name="Graphic 10" descr="Line Arrow: Rotate left">
            <a:extLst>
              <a:ext uri="{FF2B5EF4-FFF2-40B4-BE49-F238E27FC236}">
                <a16:creationId xmlns:a16="http://schemas.microsoft.com/office/drawing/2014/main" id="{A5CB15EA-6573-42A4-90F3-96465A925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231445"/>
            <a:ext cx="914400" cy="914400"/>
          </a:xfrm>
          <a:prstGeom prst="rect">
            <a:avLst/>
          </a:prstGeom>
        </p:spPr>
      </p:pic>
      <p:pic>
        <p:nvPicPr>
          <p:cNvPr id="13" name="Graphic 12" descr="Repeat">
            <a:extLst>
              <a:ext uri="{FF2B5EF4-FFF2-40B4-BE49-F238E27FC236}">
                <a16:creationId xmlns:a16="http://schemas.microsoft.com/office/drawing/2014/main" id="{D4E727CC-1F69-467B-BA4A-F009B68192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433383"/>
            <a:ext cx="914400" cy="914400"/>
          </a:xfrm>
          <a:prstGeom prst="rect">
            <a:avLst/>
          </a:prstGeom>
        </p:spPr>
      </p:pic>
      <p:pic>
        <p:nvPicPr>
          <p:cNvPr id="15" name="Graphic 14" descr="Network">
            <a:extLst>
              <a:ext uri="{FF2B5EF4-FFF2-40B4-BE49-F238E27FC236}">
                <a16:creationId xmlns:a16="http://schemas.microsoft.com/office/drawing/2014/main" id="{DF3D651B-B16C-4DD1-9259-CFA6CA2769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3868876"/>
            <a:ext cx="914400" cy="914400"/>
          </a:xfrm>
          <a:prstGeom prst="rect">
            <a:avLst/>
          </a:prstGeom>
        </p:spPr>
      </p:pic>
    </p:spTree>
    <p:custDataLst>
      <p:tags r:id="rId1"/>
    </p:custDataLst>
    <p:extLst>
      <p:ext uri="{BB962C8B-B14F-4D97-AF65-F5344CB8AC3E}">
        <p14:creationId xmlns:p14="http://schemas.microsoft.com/office/powerpoint/2010/main" val="1003691614"/>
      </p:ext>
    </p:extLst>
  </p:cSld>
  <p:clrMapOvr>
    <a:masterClrMapping/>
  </p:clrMapOvr>
  <mc:AlternateContent xmlns:mc="http://schemas.openxmlformats.org/markup-compatibility/2006" xmlns:p14="http://schemas.microsoft.com/office/powerpoint/2010/main">
    <mc:Choice Requires="p14">
      <p:transition spd="med" p14:dur="700" advTm="71402">
        <p:fade/>
      </p:transition>
    </mc:Choice>
    <mc:Fallback xmlns="">
      <p:transition spd="med" advTm="714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70" y="224971"/>
            <a:ext cx="5066323" cy="2358572"/>
          </a:xfrm>
        </p:spPr>
        <p:txBody>
          <a:bodyPr/>
          <a:lstStyle/>
          <a:p>
            <a:r>
              <a:rPr lang="en-GB"/>
              <a:t>ExpressRoute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39" y="3164544"/>
            <a:ext cx="4536617" cy="2672068"/>
          </a:xfrm>
          <a:prstGeom prst="rect">
            <a:avLst/>
          </a:prstGeom>
        </p:spPr>
      </p:pic>
      <p:sp>
        <p:nvSpPr>
          <p:cNvPr id="6" name="Title 2"/>
          <p:cNvSpPr txBox="1">
            <a:spLocks/>
          </p:cNvSpPr>
          <p:nvPr/>
        </p:nvSpPr>
        <p:spPr>
          <a:xfrm>
            <a:off x="219135" y="1712241"/>
            <a:ext cx="5066323" cy="1098397"/>
          </a:xfrm>
          <a:prstGeom prst="rect">
            <a:avLst/>
          </a:prstGeom>
        </p:spPr>
        <p:txBody>
          <a:bodyPr vert="horz" wrap="square" lIns="146304" tIns="91440" rIns="146304" bIns="91440" rtlCol="0" anchor="ctr">
            <a:noAutofit/>
          </a:bodyPr>
          <a:lstStyle>
            <a:lvl1pPr algn="l" defTabSz="914367" rtl="0" eaLnBrk="1" latinLnBrk="0" hangingPunct="1">
              <a:lnSpc>
                <a:spcPct val="90000"/>
              </a:lnSpc>
              <a:spcBef>
                <a:spcPct val="0"/>
              </a:spcBef>
              <a:buNone/>
              <a:defRPr lang="en-US" sz="5500" b="0" kern="1200" cap="none" spc="-100" baseline="0" dirty="0">
                <a:ln w="3175">
                  <a:noFill/>
                </a:ln>
                <a:solidFill>
                  <a:srgbClr val="F2C811"/>
                </a:solidFill>
                <a:effectLst/>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GB" sz="2400">
                <a:solidFill>
                  <a:schemeClr val="bg1"/>
                </a:solidFill>
                <a:latin typeface="+mj-lt"/>
              </a:rPr>
              <a:t>Exceptions</a:t>
            </a:r>
          </a:p>
        </p:txBody>
      </p:sp>
      <p:sp>
        <p:nvSpPr>
          <p:cNvPr id="7" name="Text Placeholder 3">
            <a:extLst>
              <a:ext uri="{FF2B5EF4-FFF2-40B4-BE49-F238E27FC236}">
                <a16:creationId xmlns:a16="http://schemas.microsoft.com/office/drawing/2014/main" id="{B27496E2-9C34-47DB-9523-9D2C5A235905}"/>
              </a:ext>
            </a:extLst>
          </p:cNvPr>
          <p:cNvSpPr txBox="1">
            <a:spLocks/>
          </p:cNvSpPr>
          <p:nvPr/>
        </p:nvSpPr>
        <p:spPr>
          <a:xfrm>
            <a:off x="6553200" y="562895"/>
            <a:ext cx="4980404" cy="5732210"/>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50000"/>
              </a:lnSpc>
            </a:pPr>
            <a:r>
              <a:rPr lang="en-GB" dirty="0"/>
              <a:t>Desktop / Gateway</a:t>
            </a:r>
          </a:p>
          <a:p>
            <a:pPr lvl="0">
              <a:lnSpc>
                <a:spcPct val="150000"/>
              </a:lnSpc>
            </a:pPr>
            <a:r>
              <a:rPr lang="en-GB" dirty="0"/>
              <a:t>Public Content Packs</a:t>
            </a:r>
          </a:p>
          <a:p>
            <a:pPr lvl="0">
              <a:lnSpc>
                <a:spcPct val="150000"/>
              </a:lnSpc>
            </a:pPr>
            <a:r>
              <a:rPr lang="en-GB" dirty="0"/>
              <a:t>Telemetry Data</a:t>
            </a:r>
          </a:p>
          <a:p>
            <a:pPr lvl="0">
              <a:lnSpc>
                <a:spcPct val="150000"/>
              </a:lnSpc>
            </a:pPr>
            <a:r>
              <a:rPr lang="en-GB" dirty="0"/>
              <a:t>Map Visuals</a:t>
            </a:r>
          </a:p>
          <a:p>
            <a:pPr lvl="0">
              <a:lnSpc>
                <a:spcPct val="150000"/>
              </a:lnSpc>
            </a:pPr>
            <a:r>
              <a:rPr lang="en-GB" dirty="0"/>
              <a:t>Cortana</a:t>
            </a:r>
          </a:p>
          <a:p>
            <a:pPr lvl="0">
              <a:lnSpc>
                <a:spcPct val="150000"/>
              </a:lnSpc>
            </a:pPr>
            <a:r>
              <a:rPr lang="en-GB" dirty="0"/>
              <a:t>Custom Links</a:t>
            </a:r>
          </a:p>
        </p:txBody>
      </p:sp>
      <p:pic>
        <p:nvPicPr>
          <p:cNvPr id="11" name="Graphic 10" descr="Download">
            <a:extLst>
              <a:ext uri="{FF2B5EF4-FFF2-40B4-BE49-F238E27FC236}">
                <a16:creationId xmlns:a16="http://schemas.microsoft.com/office/drawing/2014/main" id="{91ABB206-4550-4425-9B6E-EBFC65A707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718129"/>
            <a:ext cx="914400" cy="914400"/>
          </a:xfrm>
          <a:prstGeom prst="rect">
            <a:avLst/>
          </a:prstGeom>
        </p:spPr>
      </p:pic>
      <p:pic>
        <p:nvPicPr>
          <p:cNvPr id="13" name="Graphic 12" descr="Users">
            <a:extLst>
              <a:ext uri="{FF2B5EF4-FFF2-40B4-BE49-F238E27FC236}">
                <a16:creationId xmlns:a16="http://schemas.microsoft.com/office/drawing/2014/main" id="{5D85C240-AF08-459E-9C3F-112B2E2118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1650836"/>
            <a:ext cx="914400" cy="914400"/>
          </a:xfrm>
          <a:prstGeom prst="rect">
            <a:avLst/>
          </a:prstGeom>
        </p:spPr>
      </p:pic>
      <p:pic>
        <p:nvPicPr>
          <p:cNvPr id="15" name="Graphic 14" descr="Telescope">
            <a:extLst>
              <a:ext uri="{FF2B5EF4-FFF2-40B4-BE49-F238E27FC236}">
                <a16:creationId xmlns:a16="http://schemas.microsoft.com/office/drawing/2014/main" id="{7CB39861-D115-47A1-A5FB-8CA2F2F66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2583543"/>
            <a:ext cx="914400" cy="914400"/>
          </a:xfrm>
          <a:prstGeom prst="rect">
            <a:avLst/>
          </a:prstGeom>
        </p:spPr>
      </p:pic>
      <p:pic>
        <p:nvPicPr>
          <p:cNvPr id="17" name="Graphic 16" descr="Earth Globe Europe-Africa">
            <a:extLst>
              <a:ext uri="{FF2B5EF4-FFF2-40B4-BE49-F238E27FC236}">
                <a16:creationId xmlns:a16="http://schemas.microsoft.com/office/drawing/2014/main" id="{4C7EB373-B141-45EF-ABD1-960655F2EF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38800" y="3516250"/>
            <a:ext cx="914400" cy="914400"/>
          </a:xfrm>
          <a:prstGeom prst="rect">
            <a:avLst/>
          </a:prstGeom>
        </p:spPr>
      </p:pic>
      <p:pic>
        <p:nvPicPr>
          <p:cNvPr id="19" name="Graphic 18" descr="Optical disc">
            <a:extLst>
              <a:ext uri="{FF2B5EF4-FFF2-40B4-BE49-F238E27FC236}">
                <a16:creationId xmlns:a16="http://schemas.microsoft.com/office/drawing/2014/main" id="{982D2B0C-BDCA-49C0-A044-C85B7678334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8800" y="4430650"/>
            <a:ext cx="914400" cy="914400"/>
          </a:xfrm>
          <a:prstGeom prst="rect">
            <a:avLst/>
          </a:prstGeom>
        </p:spPr>
      </p:pic>
      <p:pic>
        <p:nvPicPr>
          <p:cNvPr id="21" name="Graphic 20" descr="Link">
            <a:extLst>
              <a:ext uri="{FF2B5EF4-FFF2-40B4-BE49-F238E27FC236}">
                <a16:creationId xmlns:a16="http://schemas.microsoft.com/office/drawing/2014/main" id="{9AA69144-61B5-4BD0-8F44-7A703315227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38800" y="5362877"/>
            <a:ext cx="914400" cy="914400"/>
          </a:xfrm>
          <a:prstGeom prst="rect">
            <a:avLst/>
          </a:prstGeom>
        </p:spPr>
      </p:pic>
    </p:spTree>
    <p:custDataLst>
      <p:tags r:id="rId1"/>
    </p:custDataLst>
    <p:extLst>
      <p:ext uri="{BB962C8B-B14F-4D97-AF65-F5344CB8AC3E}">
        <p14:creationId xmlns:p14="http://schemas.microsoft.com/office/powerpoint/2010/main" val="283720539"/>
      </p:ext>
    </p:extLst>
  </p:cSld>
  <p:clrMapOvr>
    <a:masterClrMapping/>
  </p:clrMapOvr>
  <mc:AlternateContent xmlns:mc="http://schemas.openxmlformats.org/markup-compatibility/2006" xmlns:p14="http://schemas.microsoft.com/office/powerpoint/2010/main">
    <mc:Choice Requires="p14">
      <p:transition spd="med" p14:dur="700" advTm="200581">
        <p:fade/>
      </p:transition>
    </mc:Choice>
    <mc:Fallback xmlns="">
      <p:transition spd="med" advTm="2005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500"/>
                                        <p:tgtEl>
                                          <p:spTgt spid="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Effect transition="in" filter="fade">
                                      <p:cBhvr>
                                        <p:cTn id="4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370C4A-E637-4D73-9D6C-41FF27EC1710}"/>
              </a:ext>
            </a:extLst>
          </p:cNvPr>
          <p:cNvSpPr>
            <a:spLocks noGrp="1"/>
          </p:cNvSpPr>
          <p:nvPr>
            <p:ph type="ctrTitle"/>
          </p:nvPr>
        </p:nvSpPr>
        <p:spPr/>
        <p:txBody>
          <a:bodyPr/>
          <a:lstStyle/>
          <a:p>
            <a:r>
              <a:rPr lang="en-GB" dirty="0"/>
              <a:t>Do you want to bypass the internet when connecting to Power BI?</a:t>
            </a:r>
            <a:endParaRPr lang="en-US" dirty="0"/>
          </a:p>
        </p:txBody>
      </p:sp>
      <p:sp>
        <p:nvSpPr>
          <p:cNvPr id="4" name="Text Placeholder 1">
            <a:extLst>
              <a:ext uri="{FF2B5EF4-FFF2-40B4-BE49-F238E27FC236}">
                <a16:creationId xmlns:a16="http://schemas.microsoft.com/office/drawing/2014/main" id="{9AC517FB-116F-419E-B6AC-4BADF365DF64}"/>
              </a:ext>
            </a:extLst>
          </p:cNvPr>
          <p:cNvSpPr>
            <a:spLocks noGrp="1"/>
          </p:cNvSpPr>
          <p:nvPr>
            <p:ph type="body" sz="quarter" idx="10"/>
          </p:nvPr>
        </p:nvSpPr>
        <p:spPr>
          <a:xfrm>
            <a:off x="302482" y="3178513"/>
            <a:ext cx="11587037" cy="3480144"/>
          </a:xfrm>
        </p:spPr>
        <p:txBody>
          <a:bodyPr/>
          <a:lstStyle/>
          <a:p>
            <a:r>
              <a:rPr lang="en-GB" dirty="0"/>
              <a:t>Actions</a:t>
            </a:r>
          </a:p>
          <a:p>
            <a:pPr lvl="2"/>
            <a:r>
              <a:rPr lang="en-GB" dirty="0">
                <a:solidFill>
                  <a:srgbClr val="EDC30D"/>
                </a:solidFill>
              </a:rPr>
              <a:t>Confirm ExpressRoute prerequisites met</a:t>
            </a:r>
          </a:p>
          <a:p>
            <a:pPr lvl="2"/>
            <a:r>
              <a:rPr lang="en-GB" dirty="0">
                <a:solidFill>
                  <a:srgbClr val="EDC30D"/>
                </a:solidFill>
              </a:rPr>
              <a:t>Find an ExpressRoute connectivity provider</a:t>
            </a:r>
          </a:p>
          <a:p>
            <a:pPr lvl="2"/>
            <a:r>
              <a:rPr lang="en-GB" dirty="0">
                <a:solidFill>
                  <a:srgbClr val="EDC30D"/>
                </a:solidFill>
              </a:rPr>
              <a:t>Create an ExpressRoute circuit</a:t>
            </a:r>
          </a:p>
          <a:p>
            <a:pPr lvl="2"/>
            <a:r>
              <a:rPr lang="en-GB" dirty="0">
                <a:solidFill>
                  <a:srgbClr val="EDC30D"/>
                </a:solidFill>
              </a:rPr>
              <a:t>Create routing for ExpressRoute circuit</a:t>
            </a:r>
          </a:p>
          <a:p>
            <a:pPr lvl="2"/>
            <a:r>
              <a:rPr lang="en-GB" dirty="0">
                <a:solidFill>
                  <a:srgbClr val="EDC30D"/>
                </a:solidFill>
              </a:rPr>
              <a:t>Link Virtual Network to ExpressRoute</a:t>
            </a:r>
            <a:endParaRPr lang="en-US" dirty="0">
              <a:solidFill>
                <a:srgbClr val="EDC30D"/>
              </a:solidFill>
            </a:endParaRPr>
          </a:p>
        </p:txBody>
      </p:sp>
    </p:spTree>
    <p:custDataLst>
      <p:tags r:id="rId1"/>
    </p:custDataLst>
    <p:extLst>
      <p:ext uri="{BB962C8B-B14F-4D97-AF65-F5344CB8AC3E}">
        <p14:creationId xmlns:p14="http://schemas.microsoft.com/office/powerpoint/2010/main" val="514022627"/>
      </p:ext>
    </p:extLst>
  </p:cSld>
  <p:clrMapOvr>
    <a:masterClrMapping/>
  </p:clrMapOvr>
  <mc:AlternateContent xmlns:mc="http://schemas.openxmlformats.org/markup-compatibility/2006" xmlns:p14="http://schemas.microsoft.com/office/powerpoint/2010/main">
    <mc:Choice Requires="p14">
      <p:transition spd="med" p14:dur="700" advTm="30106">
        <p:fade/>
      </p:transition>
    </mc:Choice>
    <mc:Fallback xmlns="">
      <p:transition spd="med" advTm="3010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Compliance and market availability</a:t>
            </a:r>
          </a:p>
        </p:txBody>
      </p:sp>
      <p:graphicFrame>
        <p:nvGraphicFramePr>
          <p:cNvPr id="6" name="Table 5"/>
          <p:cNvGraphicFramePr>
            <a:graphicFrameLocks noGrp="1"/>
          </p:cNvGraphicFramePr>
          <p:nvPr>
            <p:extLst>
              <p:ext uri="{D42A27DB-BD31-4B8C-83A1-F6EECF244321}">
                <p14:modId xmlns:p14="http://schemas.microsoft.com/office/powerpoint/2010/main" val="23085472"/>
              </p:ext>
            </p:extLst>
          </p:nvPr>
        </p:nvGraphicFramePr>
        <p:xfrm>
          <a:off x="418176" y="1357640"/>
          <a:ext cx="3838968" cy="3921958"/>
        </p:xfrm>
        <a:graphic>
          <a:graphicData uri="http://schemas.openxmlformats.org/drawingml/2006/table">
            <a:tbl>
              <a:tblPr firstRow="1" firstCol="1" bandRow="1"/>
              <a:tblGrid>
                <a:gridCol w="2513173">
                  <a:extLst>
                    <a:ext uri="{9D8B030D-6E8A-4147-A177-3AD203B41FA5}">
                      <a16:colId xmlns:a16="http://schemas.microsoft.com/office/drawing/2014/main" val="20000"/>
                    </a:ext>
                  </a:extLst>
                </a:gridCol>
                <a:gridCol w="1325795">
                  <a:extLst>
                    <a:ext uri="{9D8B030D-6E8A-4147-A177-3AD203B41FA5}">
                      <a16:colId xmlns:a16="http://schemas.microsoft.com/office/drawing/2014/main" val="1250221636"/>
                    </a:ext>
                  </a:extLst>
                </a:gridCol>
              </a:tblGrid>
              <a:tr h="298808">
                <a:tc>
                  <a:txBody>
                    <a:bodyPr/>
                    <a:lstStyle/>
                    <a:p>
                      <a:pPr marL="0" marR="0" algn="l">
                        <a:spcBef>
                          <a:spcPts val="0"/>
                        </a:spcBef>
                        <a:spcAft>
                          <a:spcPts val="0"/>
                        </a:spcAft>
                      </a:pPr>
                      <a:r>
                        <a:rPr lang="en-US" sz="1400" b="0" i="0" dirty="0">
                          <a:gradFill>
                            <a:gsLst>
                              <a:gs pos="2917">
                                <a:schemeClr val="tx2"/>
                              </a:gs>
                              <a:gs pos="100000">
                                <a:schemeClr val="tx2"/>
                              </a:gs>
                            </a:gsLst>
                            <a:lin ang="5400000" scaled="0"/>
                          </a:gradFill>
                          <a:effectLst/>
                          <a:latin typeface="Segoe UI Semibold" panose="020B0702040204020203" pitchFamily="34" charset="0"/>
                          <a:ea typeface="Segoe UI Black" panose="020B0A02040204020203" pitchFamily="34" charset="0"/>
                          <a:cs typeface="Segoe UI Semibold" panose="020B0702040204020203" pitchFamily="34" charset="0"/>
                        </a:rPr>
                        <a:t>COMPLIANCE</a:t>
                      </a:r>
                    </a:p>
                  </a:txBody>
                  <a:tcPr marL="44821" marR="44821" marT="44821" marB="44821"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p>
                  </a:txBody>
                  <a:tcPr marL="0" marR="44821" marT="44821" marB="44821"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CCSL (IRAP)</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5701">
                <a:tc>
                  <a:txBody>
                    <a:bodyPr/>
                    <a:lstStyle/>
                    <a:p>
                      <a:pPr marL="0" marR="0" algn="l">
                        <a:spcBef>
                          <a:spcPts val="0"/>
                        </a:spcBef>
                        <a:spcAft>
                          <a:spcPts val="0"/>
                        </a:spcAft>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China GB 18030</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961672139"/>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CJIS </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CSA STAR Attestation</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0004"/>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CSA STAR Certification</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DoD</a:t>
                      </a:r>
                      <a:endParaRPr lang="en-US" sz="1100" b="0" i="0" dirty="0">
                        <a:gradFill>
                          <a:gsLst>
                            <a:gs pos="2917">
                              <a:schemeClr val="tx1"/>
                            </a:gs>
                            <a:gs pos="100000">
                              <a:schemeClr val="tx1"/>
                            </a:gs>
                          </a:gsLst>
                          <a:lin ang="5400000" scaled="0"/>
                        </a:gradFill>
                        <a:latin typeface="+mn-lt"/>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algn="l"/>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89648698"/>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a:t>
                      </a: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EU Model Clauses</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6270736"/>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EU-U.S. Privacy Shield</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3911590867"/>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FedRAMP</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6977677"/>
                  </a:ext>
                </a:extLst>
              </a:tr>
              <a:tr h="325701">
                <a:tc>
                  <a:txBody>
                    <a:bodyPr/>
                    <a:lstStyle/>
                    <a:p>
                      <a:pPr marL="0" marR="0" algn="l">
                        <a:spcBef>
                          <a:spcPts val="0"/>
                        </a:spcBef>
                        <a:spcAft>
                          <a:spcPts val="0"/>
                        </a:spcAft>
                      </a:pPr>
                      <a:r>
                        <a:rPr lang="fr-FR" sz="1100" b="0" i="0">
                          <a:gradFill>
                            <a:gsLst>
                              <a:gs pos="2917">
                                <a:schemeClr val="tx1"/>
                              </a:gs>
                              <a:gs pos="100000">
                                <a:schemeClr val="tx1"/>
                              </a:gs>
                            </a:gsLst>
                            <a:lin ang="5400000" scaled="0"/>
                          </a:gradFill>
                          <a:effectLst/>
                          <a:latin typeface="+mn-lt"/>
                          <a:cs typeface="Segoe UI Semibold" panose="020B0702040204020203" pitchFamily="34" charset="0"/>
                        </a:rPr>
                        <a:t>     FERPA</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0006"/>
                  </a:ext>
                </a:extLst>
              </a:tr>
              <a:tr h="325701">
                <a:tc>
                  <a:txBody>
                    <a:bodyPr/>
                    <a:lstStyle/>
                    <a:p>
                      <a:pPr marL="0" marR="0" algn="l">
                        <a:spcBef>
                          <a:spcPts val="0"/>
                        </a:spcBef>
                        <a:spcAft>
                          <a:spcPts val="0"/>
                        </a:spcAft>
                      </a:pPr>
                      <a:r>
                        <a:rPr lang="fr-FR" sz="1100" b="0" i="0" dirty="0">
                          <a:gradFill>
                            <a:gsLst>
                              <a:gs pos="2917">
                                <a:schemeClr val="tx1"/>
                              </a:gs>
                              <a:gs pos="100000">
                                <a:schemeClr val="tx1"/>
                              </a:gs>
                            </a:gsLst>
                            <a:lin ang="5400000" scaled="0"/>
                          </a:gradFill>
                          <a:effectLst/>
                          <a:latin typeface="+mn-lt"/>
                          <a:cs typeface="Segoe UI Semibold" panose="020B0702040204020203" pitchFamily="34" charset="0"/>
                        </a:rPr>
                        <a:t>     FIPS 140-2</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3022373058"/>
                  </a:ext>
                </a:extLst>
              </a:tr>
            </a:tbl>
          </a:graphicData>
        </a:graphic>
      </p:graphicFrame>
      <p:sp>
        <p:nvSpPr>
          <p:cNvPr id="7" name="TextBox 6"/>
          <p:cNvSpPr txBox="1"/>
          <p:nvPr/>
        </p:nvSpPr>
        <p:spPr>
          <a:xfrm>
            <a:off x="308015" y="6029063"/>
            <a:ext cx="11883985" cy="600164"/>
          </a:xfrm>
          <a:prstGeom prst="rect">
            <a:avLst/>
          </a:prstGeom>
          <a:noFill/>
        </p:spPr>
        <p:txBody>
          <a:bodyPr wrap="square" rtlCol="0">
            <a:spAutoFit/>
          </a:bodyPr>
          <a:lstStyle/>
          <a:p>
            <a:pPr marL="217262" lvl="1">
              <a:defRPr/>
            </a:pPr>
            <a:r>
              <a:rPr lang="en-US" sz="1100" kern="0" dirty="0">
                <a:gradFill>
                  <a:gsLst>
                    <a:gs pos="2917">
                      <a:schemeClr val="accent5"/>
                    </a:gs>
                    <a:gs pos="100000">
                      <a:schemeClr val="accent5"/>
                    </a:gs>
                  </a:gsLst>
                  <a:lin ang="5400000" scaled="0"/>
                </a:gradFill>
              </a:rPr>
              <a:t>All dates are subject to change; </a:t>
            </a:r>
          </a:p>
          <a:p>
            <a:pPr marL="217262" lvl="1">
              <a:defRPr/>
            </a:pPr>
            <a:r>
              <a:rPr lang="en-GB" sz="1100" dirty="0">
                <a:hlinkClick r:id="rId3"/>
              </a:rPr>
              <a:t>https://www.microsoft.com/en-us/trustcenter/compliance/complianceofferings?product=PowerBI</a:t>
            </a:r>
            <a:endParaRPr lang="en-US" sz="1100" kern="0" dirty="0">
              <a:gradFill>
                <a:gsLst>
                  <a:gs pos="2917">
                    <a:schemeClr val="accent5"/>
                  </a:gs>
                  <a:gs pos="100000">
                    <a:schemeClr val="accent5"/>
                  </a:gs>
                </a:gsLst>
                <a:lin ang="5400000" scaled="0"/>
              </a:gradFill>
            </a:endParaRPr>
          </a:p>
          <a:p>
            <a:pPr marL="217262" lvl="1">
              <a:defRPr/>
            </a:pPr>
            <a:r>
              <a:rPr lang="en-US" sz="1100" kern="0" dirty="0">
                <a:gradFill>
                  <a:gsLst>
                    <a:gs pos="2917">
                      <a:schemeClr val="accent5"/>
                    </a:gs>
                    <a:gs pos="100000">
                      <a:schemeClr val="accent5"/>
                    </a:gs>
                  </a:gsLst>
                  <a:lin ang="5400000" scaled="0"/>
                </a:gradFill>
              </a:rPr>
              <a:t>Audit schedules are hard to predict and can be outside Microsoft’s control. Some certifications have an annual audit window and failure to pass the audit could result in a 1 year delay.</a:t>
            </a:r>
          </a:p>
        </p:txBody>
      </p:sp>
      <p:graphicFrame>
        <p:nvGraphicFramePr>
          <p:cNvPr id="8" name="Table 7"/>
          <p:cNvGraphicFramePr>
            <a:graphicFrameLocks noGrp="1"/>
          </p:cNvGraphicFramePr>
          <p:nvPr>
            <p:extLst>
              <p:ext uri="{D42A27DB-BD31-4B8C-83A1-F6EECF244321}">
                <p14:modId xmlns:p14="http://schemas.microsoft.com/office/powerpoint/2010/main" val="1026818607"/>
              </p:ext>
            </p:extLst>
          </p:nvPr>
        </p:nvGraphicFramePr>
        <p:xfrm>
          <a:off x="8442876" y="1232506"/>
          <a:ext cx="3441108" cy="3386378"/>
        </p:xfrm>
        <a:graphic>
          <a:graphicData uri="http://schemas.openxmlformats.org/drawingml/2006/table">
            <a:tbl>
              <a:tblPr firstRow="1" firstCol="1" bandRow="1"/>
              <a:tblGrid>
                <a:gridCol w="2204255">
                  <a:extLst>
                    <a:ext uri="{9D8B030D-6E8A-4147-A177-3AD203B41FA5}">
                      <a16:colId xmlns:a16="http://schemas.microsoft.com/office/drawing/2014/main" val="20000"/>
                    </a:ext>
                  </a:extLst>
                </a:gridCol>
                <a:gridCol w="1236853">
                  <a:extLst>
                    <a:ext uri="{9D8B030D-6E8A-4147-A177-3AD203B41FA5}">
                      <a16:colId xmlns:a16="http://schemas.microsoft.com/office/drawing/2014/main" val="1250221636"/>
                    </a:ext>
                  </a:extLst>
                </a:gridCol>
              </a:tblGrid>
              <a:tr h="425414">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400" b="0" i="0" kern="120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REGIONS </a:t>
                      </a:r>
                      <a:r>
                        <a:rPr lang="en-US" sz="1000" b="0" i="0" kern="120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hlinkClick r:id="rId4"/>
                        </a:rPr>
                        <a:t>DATA LOCATIONS</a:t>
                      </a:r>
                      <a:r>
                        <a:rPr lang="en-US" sz="1000" b="0" i="0" kern="120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 </a:t>
                      </a:r>
                    </a:p>
                  </a:txBody>
                  <a:tcPr marL="44821" marR="44821" marT="44821" marB="44821"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400" b="0" i="0" kern="1200" noProof="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endParaRPr lang="en-US" sz="1600" b="0" i="0" kern="1200" noProof="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0" marR="44821" marT="44821" marB="44821"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2883482"/>
                  </a:ext>
                </a:extLst>
              </a:tr>
              <a:tr h="325701">
                <a:tc>
                  <a:txBody>
                    <a:bodyPr/>
                    <a:lstStyle/>
                    <a:p>
                      <a:pPr marL="0" marR="0" algn="l" defTabSz="932563" rtl="0" eaLnBrk="1" latinLnBrk="0" hangingPunct="1">
                        <a:spcBef>
                          <a:spcPts val="0"/>
                        </a:spcBef>
                        <a:spcAft>
                          <a:spcPts val="0"/>
                        </a:spcAft>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Asia Pacific</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Australia</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0013"/>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Brazil</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4983510"/>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Canada</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074594757"/>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Europe</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4705897"/>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India</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2307468724"/>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Japan</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2825818"/>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United Kingdom</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653332300"/>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United States</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288304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2995841"/>
              </p:ext>
            </p:extLst>
          </p:nvPr>
        </p:nvGraphicFramePr>
        <p:xfrm>
          <a:off x="8442877" y="4739073"/>
          <a:ext cx="3441108" cy="1289990"/>
        </p:xfrm>
        <a:graphic>
          <a:graphicData uri="http://schemas.openxmlformats.org/drawingml/2006/table">
            <a:tbl>
              <a:tblPr firstRow="1" firstCol="1" bandRow="1"/>
              <a:tblGrid>
                <a:gridCol w="2206194">
                  <a:extLst>
                    <a:ext uri="{9D8B030D-6E8A-4147-A177-3AD203B41FA5}">
                      <a16:colId xmlns:a16="http://schemas.microsoft.com/office/drawing/2014/main" val="20000"/>
                    </a:ext>
                  </a:extLst>
                </a:gridCol>
                <a:gridCol w="1234914">
                  <a:extLst>
                    <a:ext uri="{9D8B030D-6E8A-4147-A177-3AD203B41FA5}">
                      <a16:colId xmlns:a16="http://schemas.microsoft.com/office/drawing/2014/main" val="1250221636"/>
                    </a:ext>
                  </a:extLst>
                </a:gridCol>
              </a:tblGrid>
              <a:tr h="298808">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400" b="0" i="0" kern="120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NATIONAL CLOUDS</a:t>
                      </a:r>
                    </a:p>
                  </a:txBody>
                  <a:tcPr marL="44821" marR="44821" marT="44821" marB="44821"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400" b="0" i="0" kern="1200" noProof="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p>
                  </a:txBody>
                  <a:tcPr marL="0" marR="44821" marT="44821" marB="44821"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2883482"/>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US Government </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4705897"/>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China</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714260897"/>
                  </a:ext>
                </a:extLst>
              </a:tr>
              <a:tr h="325701">
                <a:tc>
                  <a:txBody>
                    <a:bodyPr/>
                    <a:lstStyle/>
                    <a:p>
                      <a:pPr marL="0" marR="0" indent="0" algn="l" defTabSz="932563" rtl="0" eaLnBrk="1" fontAlgn="auto" latinLnBrk="0" hangingPunct="1">
                        <a:lnSpc>
                          <a:spcPct val="100000"/>
                        </a:lnSpc>
                        <a:spcBef>
                          <a:spcPts val="0"/>
                        </a:spcBef>
                        <a:spcAft>
                          <a:spcPts val="0"/>
                        </a:spcAft>
                        <a:buClrTx/>
                        <a:buSzTx/>
                        <a:buFontTx/>
                        <a:buNone/>
                        <a:tabLst/>
                        <a:defRPr/>
                      </a:pPr>
                      <a:r>
                        <a:rPr lang="en-US" sz="1100" b="0" i="0" kern="1200">
                          <a:gradFill>
                            <a:gsLst>
                              <a:gs pos="2917">
                                <a:schemeClr val="tx1"/>
                              </a:gs>
                              <a:gs pos="100000">
                                <a:schemeClr val="tx1"/>
                              </a:gs>
                            </a:gsLst>
                            <a:lin ang="5400000" scaled="0"/>
                          </a:gradFill>
                          <a:effectLst/>
                          <a:latin typeface="+mn-lt"/>
                          <a:ea typeface="+mn-ea"/>
                          <a:cs typeface="Segoe UI Semibold" panose="020B0702040204020203" pitchFamily="34" charset="0"/>
                        </a:rPr>
                        <a:t>     Germany</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lang="en-US" sz="1100" b="0" i="0" kern="1200" noProof="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218790"/>
                  </a:ext>
                </a:extLst>
              </a:tr>
            </a:tbl>
          </a:graphicData>
        </a:graphic>
      </p:graphicFrame>
      <p:graphicFrame>
        <p:nvGraphicFramePr>
          <p:cNvPr id="11" name="Table 10">
            <a:extLst>
              <a:ext uri="{FF2B5EF4-FFF2-40B4-BE49-F238E27FC236}">
                <a16:creationId xmlns:a16="http://schemas.microsoft.com/office/drawing/2014/main" id="{F660F5C6-184A-4DF5-AD93-CA659651638F}"/>
              </a:ext>
            </a:extLst>
          </p:cNvPr>
          <p:cNvGraphicFramePr>
            <a:graphicFrameLocks noGrp="1"/>
          </p:cNvGraphicFramePr>
          <p:nvPr>
            <p:extLst>
              <p:ext uri="{D42A27DB-BD31-4B8C-83A1-F6EECF244321}">
                <p14:modId xmlns:p14="http://schemas.microsoft.com/office/powerpoint/2010/main" val="4114184424"/>
              </p:ext>
            </p:extLst>
          </p:nvPr>
        </p:nvGraphicFramePr>
        <p:xfrm>
          <a:off x="4430526" y="1357640"/>
          <a:ext cx="3838968" cy="3921958"/>
        </p:xfrm>
        <a:graphic>
          <a:graphicData uri="http://schemas.openxmlformats.org/drawingml/2006/table">
            <a:tbl>
              <a:tblPr firstRow="1" firstCol="1" bandRow="1"/>
              <a:tblGrid>
                <a:gridCol w="2513173">
                  <a:extLst>
                    <a:ext uri="{9D8B030D-6E8A-4147-A177-3AD203B41FA5}">
                      <a16:colId xmlns:a16="http://schemas.microsoft.com/office/drawing/2014/main" val="20000"/>
                    </a:ext>
                  </a:extLst>
                </a:gridCol>
                <a:gridCol w="1325795">
                  <a:extLst>
                    <a:ext uri="{9D8B030D-6E8A-4147-A177-3AD203B41FA5}">
                      <a16:colId xmlns:a16="http://schemas.microsoft.com/office/drawing/2014/main" val="1250221636"/>
                    </a:ext>
                  </a:extLst>
                </a:gridCol>
              </a:tblGrid>
              <a:tr h="298808">
                <a:tc>
                  <a:txBody>
                    <a:bodyPr/>
                    <a:lstStyle/>
                    <a:p>
                      <a:pPr marL="0" marR="0" algn="l">
                        <a:spcBef>
                          <a:spcPts val="0"/>
                        </a:spcBef>
                        <a:spcAft>
                          <a:spcPts val="0"/>
                        </a:spcAft>
                      </a:pPr>
                      <a:r>
                        <a:rPr lang="en-US" sz="1400" b="0" i="0" dirty="0">
                          <a:gradFill>
                            <a:gsLst>
                              <a:gs pos="2917">
                                <a:schemeClr val="tx2"/>
                              </a:gs>
                              <a:gs pos="100000">
                                <a:schemeClr val="tx2"/>
                              </a:gs>
                            </a:gsLst>
                            <a:lin ang="5400000" scaled="0"/>
                          </a:gradFill>
                          <a:effectLst/>
                          <a:latin typeface="Segoe UI Semibold" panose="020B0702040204020203" pitchFamily="34" charset="0"/>
                          <a:ea typeface="Segoe UI Black" panose="020B0A02040204020203" pitchFamily="34" charset="0"/>
                          <a:cs typeface="Segoe UI Semibold" panose="020B0702040204020203" pitchFamily="34" charset="0"/>
                        </a:rPr>
                        <a:t>COMPLIANCE</a:t>
                      </a:r>
                    </a:p>
                  </a:txBody>
                  <a:tcPr marL="44821" marR="44821" marT="44821" marB="44821"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dirty="0">
                          <a:gradFill>
                            <a:gsLst>
                              <a:gs pos="2917">
                                <a:schemeClr val="tx2"/>
                              </a:gs>
                              <a:gs pos="100000">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p>
                  </a:txBody>
                  <a:tcPr marL="0" marR="44821" marT="44821" marB="44821"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FISC</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5701">
                <a:tc>
                  <a:txBody>
                    <a:bodyPr/>
                    <a:lstStyle/>
                    <a:p>
                      <a:pPr marL="0" marR="0" algn="l">
                        <a:spcBef>
                          <a:spcPts val="0"/>
                        </a:spcBef>
                        <a:spcAft>
                          <a:spcPts val="0"/>
                        </a:spcAft>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HIPAA/HITECH</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961672139"/>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ISO 27001 </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ISO 27018</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0004"/>
                  </a:ext>
                </a:extLst>
              </a:tr>
              <a:tr h="325701">
                <a:tc>
                  <a:txBody>
                    <a:bodyPr/>
                    <a:lstStyle/>
                    <a:p>
                      <a:pPr marL="0" marR="0" algn="l">
                        <a:spcBef>
                          <a:spcPts val="0"/>
                        </a:spcBef>
                        <a:spcAft>
                          <a:spcPts val="0"/>
                        </a:spcAft>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a:t>
                      </a:r>
                      <a:r>
                        <a:rPr lang="en-US" sz="1100" b="0" i="0" dirty="0" err="1">
                          <a:gradFill>
                            <a:gsLst>
                              <a:gs pos="2917">
                                <a:schemeClr val="tx1"/>
                              </a:gs>
                              <a:gs pos="100000">
                                <a:schemeClr val="tx1"/>
                              </a:gs>
                            </a:gsLst>
                            <a:lin ang="5400000" scaled="0"/>
                          </a:gradFill>
                          <a:effectLst/>
                          <a:latin typeface="+mn-lt"/>
                          <a:cs typeface="Segoe UI Semibold" panose="020B0702040204020203" pitchFamily="34" charset="0"/>
                        </a:rPr>
                        <a:t>MeitY</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t>
                      </a: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NZ CC Framework</a:t>
                      </a:r>
                      <a:endParaRPr lang="en-US" sz="1100" b="0" i="0" dirty="0">
                        <a:gradFill>
                          <a:gsLst>
                            <a:gs pos="2917">
                              <a:schemeClr val="tx1"/>
                            </a:gs>
                            <a:gs pos="100000">
                              <a:schemeClr val="tx1"/>
                            </a:gs>
                          </a:gsLst>
                          <a:lin ang="5400000" scaled="0"/>
                        </a:gradFill>
                        <a:latin typeface="+mn-lt"/>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algn="l"/>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89648698"/>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gradFill>
                            <a:gsLst>
                              <a:gs pos="2917">
                                <a:schemeClr val="tx1"/>
                              </a:gs>
                              <a:gs pos="100000">
                                <a:schemeClr val="tx1"/>
                              </a:gs>
                            </a:gsLst>
                            <a:lin ang="5400000" scaled="0"/>
                          </a:gradFill>
                          <a:effectLst/>
                          <a:latin typeface="+mn-lt"/>
                          <a:cs typeface="Segoe UI Semibold" panose="020B0702040204020203" pitchFamily="34" charset="0"/>
                        </a:rPr>
                        <a:t>     </a:t>
                      </a: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PCI DSS</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6270736"/>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SOC 1</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3911590867"/>
                  </a:ext>
                </a:extLst>
              </a:tr>
              <a:tr h="325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rPr>
                        <a:t>     SOC 2</a:t>
                      </a: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6977677"/>
                  </a:ext>
                </a:extLst>
              </a:tr>
              <a:tr h="325701">
                <a:tc>
                  <a:txBody>
                    <a:bodyPr/>
                    <a:lstStyle/>
                    <a:p>
                      <a:pPr marL="0" marR="0" algn="l">
                        <a:spcBef>
                          <a:spcPts val="0"/>
                        </a:spcBef>
                        <a:spcAft>
                          <a:spcPts val="0"/>
                        </a:spcAft>
                      </a:pPr>
                      <a:r>
                        <a:rPr lang="fr-FR" sz="1100" b="0" i="0" dirty="0">
                          <a:gradFill>
                            <a:gsLst>
                              <a:gs pos="2917">
                                <a:schemeClr val="tx1"/>
                              </a:gs>
                              <a:gs pos="100000">
                                <a:schemeClr val="tx1"/>
                              </a:gs>
                            </a:gsLst>
                            <a:lin ang="5400000" scaled="0"/>
                          </a:gradFill>
                          <a:effectLst/>
                          <a:latin typeface="+mn-lt"/>
                          <a:cs typeface="Segoe UI Semibold" panose="020B0702040204020203" pitchFamily="34" charset="0"/>
                        </a:rPr>
                        <a:t>     SOC 3</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10006"/>
                  </a:ext>
                </a:extLst>
              </a:tr>
              <a:tr h="325701">
                <a:tc>
                  <a:txBody>
                    <a:bodyPr/>
                    <a:lstStyle/>
                    <a:p>
                      <a:pPr marL="0" marR="0" algn="l">
                        <a:spcBef>
                          <a:spcPts val="0"/>
                        </a:spcBef>
                        <a:spcAft>
                          <a:spcPts val="0"/>
                        </a:spcAft>
                      </a:pPr>
                      <a:r>
                        <a:rPr lang="fr-FR" sz="1100" b="0" i="0" dirty="0">
                          <a:gradFill>
                            <a:gsLst>
                              <a:gs pos="2917">
                                <a:schemeClr val="tx1"/>
                              </a:gs>
                              <a:gs pos="100000">
                                <a:schemeClr val="tx1"/>
                              </a:gs>
                            </a:gsLst>
                            <a:lin ang="5400000" scaled="0"/>
                          </a:gradFill>
                          <a:effectLst/>
                          <a:latin typeface="+mn-lt"/>
                          <a:cs typeface="Segoe UI Semibold" panose="020B0702040204020203" pitchFamily="34" charset="0"/>
                        </a:rPr>
                        <a:t>     UK G-Cloud</a:t>
                      </a:r>
                      <a:endParaRPr lang="en-US" sz="1100" b="0" i="0" dirty="0">
                        <a:gradFill>
                          <a:gsLst>
                            <a:gs pos="2917">
                              <a:schemeClr val="tx1"/>
                            </a:gs>
                            <a:gs pos="100000">
                              <a:schemeClr val="tx1"/>
                            </a:gs>
                          </a:gsLst>
                          <a:lin ang="5400000" scaled="0"/>
                        </a:gradFill>
                        <a:effectLst/>
                        <a:latin typeface="+mn-lt"/>
                        <a:ea typeface="Calibri" panose="020F0502020204030204" pitchFamily="34" charset="0"/>
                        <a:cs typeface="Segoe UI Semibold" panose="020B0702040204020203" pitchFamily="34" charset="0"/>
                      </a:endParaRPr>
                    </a:p>
                  </a:txBody>
                  <a:tcPr marL="44821"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100" b="0" i="0" kern="1200" dirty="0">
                          <a:gradFill>
                            <a:gsLst>
                              <a:gs pos="2917">
                                <a:schemeClr val="tx1"/>
                              </a:gs>
                              <a:gs pos="100000">
                                <a:schemeClr val="tx1"/>
                              </a:gs>
                            </a:gsLst>
                            <a:lin ang="5400000" scaled="0"/>
                          </a:gradFill>
                          <a:effectLst/>
                          <a:latin typeface="Segoe UI Black" panose="020B0A02040204020203" pitchFamily="34" charset="0"/>
                          <a:ea typeface="Segoe UI Black" panose="020B0A02040204020203" pitchFamily="34" charset="0"/>
                          <a:cs typeface="Segoe UI Black" panose="020B0A02040204020203" pitchFamily="34" charset="0"/>
                        </a:rPr>
                        <a:t>√</a:t>
                      </a:r>
                      <a:endParaRPr lang="en-US" sz="1100" b="0" i="0" kern="1200" dirty="0">
                        <a:gradFill>
                          <a:gsLst>
                            <a:gs pos="2917">
                              <a:schemeClr val="tx1"/>
                            </a:gs>
                            <a:gs pos="100000">
                              <a:schemeClr val="tx1"/>
                            </a:gs>
                          </a:gsLst>
                          <a:lin ang="5400000" scaled="0"/>
                        </a:gradFill>
                        <a:effectLst/>
                        <a:latin typeface="+mn-lt"/>
                        <a:ea typeface="+mn-ea"/>
                        <a:cs typeface="Segoe UI Semibold" panose="020B0702040204020203" pitchFamily="34" charset="0"/>
                      </a:endParaRPr>
                    </a:p>
                  </a:txBody>
                  <a:tcPr marL="179285" marR="44821" marT="80678" marB="8067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0000"/>
                          <a:lumOff val="40000"/>
                        </a:schemeClr>
                      </a:solidFill>
                      <a:prstDash val="solid"/>
                      <a:round/>
                      <a:headEnd type="none" w="med" len="med"/>
                      <a:tailEnd type="none" w="med" len="med"/>
                    </a:lnT>
                    <a:lnB w="635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alpha val="40000"/>
                      </a:schemeClr>
                    </a:solidFill>
                  </a:tcPr>
                </a:tc>
                <a:extLst>
                  <a:ext uri="{0D108BD9-81ED-4DB2-BD59-A6C34878D82A}">
                    <a16:rowId xmlns:a16="http://schemas.microsoft.com/office/drawing/2014/main" val="3022373058"/>
                  </a:ext>
                </a:extLst>
              </a:tr>
            </a:tbl>
          </a:graphicData>
        </a:graphic>
      </p:graphicFrame>
    </p:spTree>
    <p:extLst>
      <p:ext uri="{BB962C8B-B14F-4D97-AF65-F5344CB8AC3E}">
        <p14:creationId xmlns:p14="http://schemas.microsoft.com/office/powerpoint/2010/main" val="1333378438"/>
      </p:ext>
    </p:extLst>
  </p:cSld>
  <p:clrMapOvr>
    <a:masterClrMapping/>
  </p:clrMapOvr>
  <mc:AlternateContent xmlns:mc="http://schemas.openxmlformats.org/markup-compatibility/2006" xmlns:p14="http://schemas.microsoft.com/office/powerpoint/2010/main">
    <mc:Choice Requires="p14">
      <p:transition spd="med" p14:dur="700" advTm="37295">
        <p:fade/>
      </p:transition>
    </mc:Choice>
    <mc:Fallback xmlns="">
      <p:transition spd="med" advTm="3729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D5F356-B906-4482-B7A2-A576C6E79010}"/>
              </a:ext>
            </a:extLst>
          </p:cNvPr>
          <p:cNvSpPr>
            <a:spLocks noGrp="1"/>
          </p:cNvSpPr>
          <p:nvPr>
            <p:ph type="title"/>
          </p:nvPr>
        </p:nvSpPr>
        <p:spPr/>
        <p:txBody>
          <a:bodyPr/>
          <a:lstStyle/>
          <a:p>
            <a:r>
              <a:rPr lang="en-GB" dirty="0"/>
              <a:t>ExpressRoute</a:t>
            </a:r>
            <a:endParaRPr lang="en-US" dirty="0"/>
          </a:p>
        </p:txBody>
      </p:sp>
    </p:spTree>
    <p:extLst>
      <p:ext uri="{BB962C8B-B14F-4D97-AF65-F5344CB8AC3E}">
        <p14:creationId xmlns:p14="http://schemas.microsoft.com/office/powerpoint/2010/main" val="2892324873"/>
      </p:ext>
    </p:extLst>
  </p:cSld>
  <p:clrMapOvr>
    <a:masterClrMapping/>
  </p:clrMapOvr>
  <p:transition advTm="13252">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2269-2646-4E69-B292-44CEB2100E8D}"/>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75436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5146" y="4173430"/>
            <a:ext cx="3241297" cy="1819135"/>
          </a:xfrm>
          <a:prstGeom prst="rect">
            <a:avLst/>
          </a:prstGeom>
        </p:spPr>
      </p:pic>
      <p:pic>
        <p:nvPicPr>
          <p:cNvPr id="7" name="Picture 6"/>
          <p:cNvPicPr>
            <a:picLocks noChangeAspect="1"/>
          </p:cNvPicPr>
          <p:nvPr/>
        </p:nvPicPr>
        <p:blipFill>
          <a:blip r:embed="rId4"/>
          <a:stretch>
            <a:fillRect/>
          </a:stretch>
        </p:blipFill>
        <p:spPr>
          <a:xfrm>
            <a:off x="3632002" y="4173430"/>
            <a:ext cx="1512754" cy="1819135"/>
          </a:xfrm>
          <a:prstGeom prst="rect">
            <a:avLst/>
          </a:prstGeom>
        </p:spPr>
      </p:pic>
      <p:sp>
        <p:nvSpPr>
          <p:cNvPr id="6" name="Title 2">
            <a:extLst>
              <a:ext uri="{FF2B5EF4-FFF2-40B4-BE49-F238E27FC236}">
                <a16:creationId xmlns:a16="http://schemas.microsoft.com/office/drawing/2014/main" id="{150A678A-1F07-4AC5-83D9-65BF0496A82F}"/>
              </a:ext>
            </a:extLst>
          </p:cNvPr>
          <p:cNvSpPr txBox="1">
            <a:spLocks/>
          </p:cNvSpPr>
          <p:nvPr/>
        </p:nvSpPr>
        <p:spPr>
          <a:xfrm>
            <a:off x="165099" y="1363446"/>
            <a:ext cx="5066323" cy="1098397"/>
          </a:xfrm>
          <a:prstGeom prst="rect">
            <a:avLst/>
          </a:prstGeom>
        </p:spPr>
        <p:txBody>
          <a:bodyPr vert="horz" wrap="square" lIns="146304" tIns="91440" rIns="146304" bIns="91440" rtlCol="0" anchor="ctr">
            <a:noAutofit/>
          </a:bodyPr>
          <a:lstStyle>
            <a:lvl1pPr algn="l" defTabSz="914367" rtl="0" eaLnBrk="1" latinLnBrk="0" hangingPunct="1">
              <a:lnSpc>
                <a:spcPct val="90000"/>
              </a:lnSpc>
              <a:spcBef>
                <a:spcPct val="0"/>
              </a:spcBef>
              <a:buNone/>
              <a:defRPr lang="en-US" sz="5500" b="0" kern="1200" cap="none" spc="-100" baseline="0" dirty="0">
                <a:ln w="3175">
                  <a:noFill/>
                </a:ln>
                <a:solidFill>
                  <a:srgbClr val="F2C811"/>
                </a:solidFill>
                <a:effectLst/>
                <a:latin typeface="Segoe UI Semibold" panose="020B0702040204020203" pitchFamily="34" charset="0"/>
                <a:ea typeface="Segoe UI Black" panose="020B0A02040204020203" pitchFamily="34" charset="0"/>
                <a:cs typeface="Segoe UI Semibold" panose="020B0702040204020203" pitchFamily="34" charset="0"/>
              </a:defRPr>
            </a:lvl1pPr>
          </a:lstStyle>
          <a:p>
            <a:pPr lvl="0">
              <a:defRPr/>
            </a:pPr>
            <a:r>
              <a:rPr lang="en-GB" dirty="0"/>
              <a:t>Tenants</a:t>
            </a:r>
            <a:endParaRPr kumimoji="0" lang="en-GB" sz="5500" b="0" i="0" u="none" strike="noStrike" kern="1200" cap="none" spc="-100" normalizeH="0" baseline="0" noProof="0" dirty="0">
              <a:ln w="3175">
                <a:noFill/>
              </a:ln>
              <a:solidFill>
                <a:srgbClr val="F2C811"/>
              </a:solidFill>
              <a:effectLst/>
              <a:uLnTx/>
              <a:uFillTx/>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10" name="Text Placeholder 3">
            <a:extLst>
              <a:ext uri="{FF2B5EF4-FFF2-40B4-BE49-F238E27FC236}">
                <a16:creationId xmlns:a16="http://schemas.microsoft.com/office/drawing/2014/main" id="{247F45BD-82D4-4A5D-9C85-C0FEAD445A2A}"/>
              </a:ext>
            </a:extLst>
          </p:cNvPr>
          <p:cNvSpPr txBox="1">
            <a:spLocks/>
          </p:cNvSpPr>
          <p:nvPr/>
        </p:nvSpPr>
        <p:spPr>
          <a:xfrm>
            <a:off x="6645396" y="1561992"/>
            <a:ext cx="4980404" cy="3668568"/>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200000"/>
              </a:lnSpc>
            </a:pPr>
            <a:r>
              <a:rPr lang="en-GB" dirty="0"/>
              <a:t>Distinct and Separate</a:t>
            </a:r>
          </a:p>
          <a:p>
            <a:pPr lvl="0">
              <a:lnSpc>
                <a:spcPct val="200000"/>
              </a:lnSpc>
            </a:pPr>
            <a:r>
              <a:rPr lang="en-GB" dirty="0"/>
              <a:t>Users and Company</a:t>
            </a:r>
          </a:p>
          <a:p>
            <a:pPr>
              <a:lnSpc>
                <a:spcPct val="200000"/>
              </a:lnSpc>
            </a:pPr>
            <a:r>
              <a:rPr lang="en-GB" dirty="0"/>
              <a:t>Single location</a:t>
            </a:r>
          </a:p>
        </p:txBody>
      </p:sp>
      <p:pic>
        <p:nvPicPr>
          <p:cNvPr id="16" name="Graphic 15" descr="Building">
            <a:extLst>
              <a:ext uri="{FF2B5EF4-FFF2-40B4-BE49-F238E27FC236}">
                <a16:creationId xmlns:a16="http://schemas.microsoft.com/office/drawing/2014/main" id="{91A6B4BB-94B3-4D5C-9FB1-852374E1EE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912644"/>
            <a:ext cx="914400" cy="914400"/>
          </a:xfrm>
          <a:prstGeom prst="rect">
            <a:avLst/>
          </a:prstGeom>
        </p:spPr>
      </p:pic>
      <p:pic>
        <p:nvPicPr>
          <p:cNvPr id="18" name="Graphic 17" descr="Users">
            <a:extLst>
              <a:ext uri="{FF2B5EF4-FFF2-40B4-BE49-F238E27FC236}">
                <a16:creationId xmlns:a16="http://schemas.microsoft.com/office/drawing/2014/main" id="{5C8B3662-0275-460F-B9EC-19BBB05E02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114402"/>
            <a:ext cx="914400" cy="914400"/>
          </a:xfrm>
          <a:prstGeom prst="rect">
            <a:avLst/>
          </a:prstGeom>
        </p:spPr>
      </p:pic>
      <p:pic>
        <p:nvPicPr>
          <p:cNvPr id="20" name="Graphic 19" descr="Marker">
            <a:extLst>
              <a:ext uri="{FF2B5EF4-FFF2-40B4-BE49-F238E27FC236}">
                <a16:creationId xmlns:a16="http://schemas.microsoft.com/office/drawing/2014/main" id="{F8BF08AA-77E7-482F-96AE-56F0088E634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4316160"/>
            <a:ext cx="914400" cy="914400"/>
          </a:xfrm>
          <a:prstGeom prst="rect">
            <a:avLst/>
          </a:prstGeom>
        </p:spPr>
      </p:pic>
    </p:spTree>
    <p:extLst>
      <p:ext uri="{BB962C8B-B14F-4D97-AF65-F5344CB8AC3E}">
        <p14:creationId xmlns:p14="http://schemas.microsoft.com/office/powerpoint/2010/main" val="3114872505"/>
      </p:ext>
    </p:extLst>
  </p:cSld>
  <p:clrMapOvr>
    <a:masterClrMapping/>
  </p:clrMapOvr>
  <mc:AlternateContent xmlns:mc="http://schemas.openxmlformats.org/markup-compatibility/2006" xmlns:p14="http://schemas.microsoft.com/office/powerpoint/2010/main">
    <mc:Choice Requires="p14">
      <p:transition spd="med" p14:dur="700" advTm="51351">
        <p:fade/>
      </p:transition>
    </mc:Choice>
    <mc:Fallback xmlns="">
      <p:transition spd="med" advTm="5135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70" y="224971"/>
            <a:ext cx="5066323" cy="2358572"/>
          </a:xfrm>
        </p:spPr>
        <p:txBody>
          <a:bodyPr/>
          <a:lstStyle/>
          <a:p>
            <a:r>
              <a:rPr lang="en-GB"/>
              <a:t>Web Front End Cluster</a:t>
            </a:r>
          </a:p>
        </p:txBody>
      </p:sp>
      <p:pic>
        <p:nvPicPr>
          <p:cNvPr id="8" name="Picture 7" descr="C:\Users\davidi\AppData\Local\Temp\SNAGHTML13384914.PNG"/>
          <p:cNvPicPr/>
          <p:nvPr/>
        </p:nvPicPr>
        <p:blipFill>
          <a:blip r:embed="rId4">
            <a:extLst>
              <a:ext uri="{28A0092B-C50C-407E-A947-70E740481C1C}">
                <a14:useLocalDpi xmlns:a14="http://schemas.microsoft.com/office/drawing/2010/main" val="0"/>
              </a:ext>
            </a:extLst>
          </a:blip>
          <a:srcRect/>
          <a:stretch>
            <a:fillRect/>
          </a:stretch>
        </p:blipFill>
        <p:spPr bwMode="auto">
          <a:xfrm>
            <a:off x="924877" y="2583543"/>
            <a:ext cx="3422039" cy="3592174"/>
          </a:xfrm>
          <a:prstGeom prst="rect">
            <a:avLst/>
          </a:prstGeom>
          <a:solidFill>
            <a:schemeClr val="bg1"/>
          </a:solidFill>
          <a:ln>
            <a:noFill/>
          </a:ln>
        </p:spPr>
      </p:pic>
      <p:sp>
        <p:nvSpPr>
          <p:cNvPr id="5" name="Text Placeholder 3">
            <a:extLst>
              <a:ext uri="{FF2B5EF4-FFF2-40B4-BE49-F238E27FC236}">
                <a16:creationId xmlns:a16="http://schemas.microsoft.com/office/drawing/2014/main" id="{81E59E3C-75F0-41BF-9D93-BB6DEC40E691}"/>
              </a:ext>
            </a:extLst>
          </p:cNvPr>
          <p:cNvSpPr txBox="1">
            <a:spLocks/>
          </p:cNvSpPr>
          <p:nvPr/>
        </p:nvSpPr>
        <p:spPr>
          <a:xfrm>
            <a:off x="6715734" y="1459892"/>
            <a:ext cx="4980404" cy="4062651"/>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pPr>
            <a:r>
              <a:rPr lang="en-GB" dirty="0"/>
              <a:t>Azure Active Directory</a:t>
            </a:r>
          </a:p>
          <a:p>
            <a:pPr lvl="0">
              <a:lnSpc>
                <a:spcPct val="100000"/>
              </a:lnSpc>
            </a:pPr>
            <a:endParaRPr lang="en-GB" dirty="0"/>
          </a:p>
          <a:p>
            <a:pPr lvl="0">
              <a:lnSpc>
                <a:spcPct val="100000"/>
              </a:lnSpc>
            </a:pPr>
            <a:r>
              <a:rPr lang="en-GB" dirty="0"/>
              <a:t>Azure Traffic Manager</a:t>
            </a:r>
          </a:p>
          <a:p>
            <a:pPr lvl="0">
              <a:lnSpc>
                <a:spcPct val="100000"/>
              </a:lnSpc>
            </a:pPr>
            <a:endParaRPr lang="en-GB" dirty="0"/>
          </a:p>
          <a:p>
            <a:pPr lvl="0">
              <a:lnSpc>
                <a:spcPct val="100000"/>
              </a:lnSpc>
            </a:pPr>
            <a:r>
              <a:rPr lang="en-GB" dirty="0"/>
              <a:t>Azure Content Delivery Network</a:t>
            </a:r>
          </a:p>
        </p:txBody>
      </p:sp>
      <p:pic>
        <p:nvPicPr>
          <p:cNvPr id="10" name="Graphic 9" descr="Key">
            <a:extLst>
              <a:ext uri="{FF2B5EF4-FFF2-40B4-BE49-F238E27FC236}">
                <a16:creationId xmlns:a16="http://schemas.microsoft.com/office/drawing/2014/main" id="{AD84666B-E761-4C91-9193-9912D7E90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459892"/>
            <a:ext cx="914400" cy="914400"/>
          </a:xfrm>
          <a:prstGeom prst="rect">
            <a:avLst/>
          </a:prstGeom>
        </p:spPr>
      </p:pic>
      <p:pic>
        <p:nvPicPr>
          <p:cNvPr id="12" name="Graphic 11" descr="Car">
            <a:extLst>
              <a:ext uri="{FF2B5EF4-FFF2-40B4-BE49-F238E27FC236}">
                <a16:creationId xmlns:a16="http://schemas.microsoft.com/office/drawing/2014/main" id="{58590006-1D6C-4BB3-B2D0-7A787D8B01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784514"/>
            <a:ext cx="914400" cy="914400"/>
          </a:xfrm>
          <a:prstGeom prst="rect">
            <a:avLst/>
          </a:prstGeom>
        </p:spPr>
      </p:pic>
      <p:pic>
        <p:nvPicPr>
          <p:cNvPr id="14" name="Graphic 13" descr="Truck">
            <a:extLst>
              <a:ext uri="{FF2B5EF4-FFF2-40B4-BE49-F238E27FC236}">
                <a16:creationId xmlns:a16="http://schemas.microsoft.com/office/drawing/2014/main" id="{25A5A17D-279A-4409-986B-62A98EB447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4311137"/>
            <a:ext cx="914400" cy="914400"/>
          </a:xfrm>
          <a:prstGeom prst="rect">
            <a:avLst/>
          </a:prstGeom>
        </p:spPr>
      </p:pic>
    </p:spTree>
    <p:custDataLst>
      <p:tags r:id="rId1"/>
    </p:custDataLst>
    <p:extLst>
      <p:ext uri="{BB962C8B-B14F-4D97-AF65-F5344CB8AC3E}">
        <p14:creationId xmlns:p14="http://schemas.microsoft.com/office/powerpoint/2010/main" val="2006247537"/>
      </p:ext>
    </p:extLst>
  </p:cSld>
  <p:clrMapOvr>
    <a:masterClrMapping/>
  </p:clrMapOvr>
  <mc:AlternateContent xmlns:mc="http://schemas.openxmlformats.org/markup-compatibility/2006" xmlns:p14="http://schemas.microsoft.com/office/powerpoint/2010/main">
    <mc:Choice Requires="p14">
      <p:transition spd="med" p14:dur="700" advTm="48872">
        <p:fade/>
      </p:transition>
    </mc:Choice>
    <mc:Fallback xmlns="">
      <p:transition spd="med" advTm="48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70" y="224971"/>
            <a:ext cx="5066323" cy="2358572"/>
          </a:xfrm>
        </p:spPr>
        <p:txBody>
          <a:bodyPr/>
          <a:lstStyle/>
          <a:p>
            <a:r>
              <a:rPr lang="en-GB"/>
              <a:t>Back End Cluster</a:t>
            </a:r>
          </a:p>
        </p:txBody>
      </p:sp>
      <p:pic>
        <p:nvPicPr>
          <p:cNvPr id="5" name="Picture 4"/>
          <p:cNvPicPr>
            <a:picLocks noChangeAspect="1"/>
          </p:cNvPicPr>
          <p:nvPr/>
        </p:nvPicPr>
        <p:blipFill>
          <a:blip r:embed="rId3"/>
          <a:stretch>
            <a:fillRect/>
          </a:stretch>
        </p:blipFill>
        <p:spPr>
          <a:xfrm>
            <a:off x="397329" y="3104244"/>
            <a:ext cx="4468586" cy="2542224"/>
          </a:xfrm>
          <a:prstGeom prst="rect">
            <a:avLst/>
          </a:prstGeom>
        </p:spPr>
      </p:pic>
      <p:sp>
        <p:nvSpPr>
          <p:cNvPr id="6" name="Text Placeholder 3">
            <a:extLst>
              <a:ext uri="{FF2B5EF4-FFF2-40B4-BE49-F238E27FC236}">
                <a16:creationId xmlns:a16="http://schemas.microsoft.com/office/drawing/2014/main" id="{151F405F-C30D-4B21-8421-B7720F3731A1}"/>
              </a:ext>
            </a:extLst>
          </p:cNvPr>
          <p:cNvSpPr txBox="1">
            <a:spLocks/>
          </p:cNvSpPr>
          <p:nvPr/>
        </p:nvSpPr>
        <p:spPr>
          <a:xfrm>
            <a:off x="6713783" y="1404257"/>
            <a:ext cx="4980404" cy="3668568"/>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200000"/>
              </a:lnSpc>
            </a:pPr>
            <a:r>
              <a:rPr lang="en-GB" dirty="0"/>
              <a:t>Visualisations</a:t>
            </a:r>
          </a:p>
          <a:p>
            <a:pPr lvl="0">
              <a:lnSpc>
                <a:spcPct val="200000"/>
              </a:lnSpc>
            </a:pPr>
            <a:r>
              <a:rPr lang="en-GB" dirty="0"/>
              <a:t>Data</a:t>
            </a:r>
          </a:p>
          <a:p>
            <a:pPr lvl="0">
              <a:lnSpc>
                <a:spcPct val="200000"/>
              </a:lnSpc>
            </a:pPr>
            <a:r>
              <a:rPr lang="en-GB" dirty="0"/>
              <a:t>Service Interactions</a:t>
            </a:r>
          </a:p>
        </p:txBody>
      </p:sp>
      <p:pic>
        <p:nvPicPr>
          <p:cNvPr id="10" name="Graphic 9" descr="Upward trend">
            <a:extLst>
              <a:ext uri="{FF2B5EF4-FFF2-40B4-BE49-F238E27FC236}">
                <a16:creationId xmlns:a16="http://schemas.microsoft.com/office/drawing/2014/main" id="{A2DA22BA-ACDD-4603-9C0C-47BF14F64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1669143"/>
            <a:ext cx="914400" cy="914400"/>
          </a:xfrm>
          <a:prstGeom prst="rect">
            <a:avLst/>
          </a:prstGeom>
        </p:spPr>
      </p:pic>
      <p:pic>
        <p:nvPicPr>
          <p:cNvPr id="12" name="Graphic 11" descr="Database">
            <a:extLst>
              <a:ext uri="{FF2B5EF4-FFF2-40B4-BE49-F238E27FC236}">
                <a16:creationId xmlns:a16="http://schemas.microsoft.com/office/drawing/2014/main" id="{51ACBC6A-D24E-448D-B0D5-32931DA409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2971800"/>
            <a:ext cx="914400" cy="914400"/>
          </a:xfrm>
          <a:prstGeom prst="rect">
            <a:avLst/>
          </a:prstGeom>
        </p:spPr>
      </p:pic>
      <p:pic>
        <p:nvPicPr>
          <p:cNvPr id="14" name="Graphic 13" descr="Playbook">
            <a:extLst>
              <a:ext uri="{FF2B5EF4-FFF2-40B4-BE49-F238E27FC236}">
                <a16:creationId xmlns:a16="http://schemas.microsoft.com/office/drawing/2014/main" id="{24BA6EFE-782D-44B9-9A69-9CE4E06FA8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4158425"/>
            <a:ext cx="914400" cy="914400"/>
          </a:xfrm>
          <a:prstGeom prst="rect">
            <a:avLst/>
          </a:prstGeom>
        </p:spPr>
      </p:pic>
    </p:spTree>
    <p:extLst>
      <p:ext uri="{BB962C8B-B14F-4D97-AF65-F5344CB8AC3E}">
        <p14:creationId xmlns:p14="http://schemas.microsoft.com/office/powerpoint/2010/main" val="491567755"/>
      </p:ext>
    </p:extLst>
  </p:cSld>
  <p:clrMapOvr>
    <a:masterClrMapping/>
  </p:clrMapOvr>
  <mc:AlternateContent xmlns:mc="http://schemas.openxmlformats.org/markup-compatibility/2006" xmlns:p14="http://schemas.microsoft.com/office/powerpoint/2010/main">
    <mc:Choice Requires="p14">
      <p:transition spd="med" p14:dur="700" advTm="51505">
        <p:fade/>
      </p:transition>
    </mc:Choice>
    <mc:Fallback xmlns="">
      <p:transition spd="med" advTm="5150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Encryption</a:t>
            </a:r>
          </a:p>
        </p:txBody>
      </p:sp>
      <p:sp>
        <p:nvSpPr>
          <p:cNvPr id="8" name="Text Placeholder 3">
            <a:extLst>
              <a:ext uri="{FF2B5EF4-FFF2-40B4-BE49-F238E27FC236}">
                <a16:creationId xmlns:a16="http://schemas.microsoft.com/office/drawing/2014/main" id="{9317DD2C-7F6C-4BC3-B45B-478B3000E858}"/>
              </a:ext>
            </a:extLst>
          </p:cNvPr>
          <p:cNvSpPr txBox="1">
            <a:spLocks/>
          </p:cNvSpPr>
          <p:nvPr/>
        </p:nvSpPr>
        <p:spPr>
          <a:xfrm>
            <a:off x="6726608" y="2042051"/>
            <a:ext cx="4980404" cy="2622256"/>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At Rest</a:t>
            </a:r>
          </a:p>
          <a:p>
            <a:pPr lvl="0"/>
            <a:endParaRPr lang="en-GB" dirty="0"/>
          </a:p>
          <a:p>
            <a:pPr lvl="0"/>
            <a:endParaRPr lang="en-GB" dirty="0"/>
          </a:p>
          <a:p>
            <a:pPr lvl="0"/>
            <a:r>
              <a:rPr lang="en-GB" dirty="0"/>
              <a:t>In Process</a:t>
            </a:r>
          </a:p>
        </p:txBody>
      </p:sp>
      <p:pic>
        <p:nvPicPr>
          <p:cNvPr id="10" name="Graphic 9" descr="Man">
            <a:extLst>
              <a:ext uri="{FF2B5EF4-FFF2-40B4-BE49-F238E27FC236}">
                <a16:creationId xmlns:a16="http://schemas.microsoft.com/office/drawing/2014/main" id="{AB029853-8C59-4227-B15E-FAAFFB1B1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913205"/>
            <a:ext cx="914400" cy="914400"/>
          </a:xfrm>
          <a:prstGeom prst="rect">
            <a:avLst/>
          </a:prstGeom>
        </p:spPr>
      </p:pic>
      <p:pic>
        <p:nvPicPr>
          <p:cNvPr id="13" name="Graphic 12" descr="Run">
            <a:extLst>
              <a:ext uri="{FF2B5EF4-FFF2-40B4-BE49-F238E27FC236}">
                <a16:creationId xmlns:a16="http://schemas.microsoft.com/office/drawing/2014/main" id="{6B77675F-A041-42B0-ABF7-A39F98BF0B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3749907"/>
            <a:ext cx="914400" cy="914400"/>
          </a:xfrm>
          <a:prstGeom prst="rect">
            <a:avLst/>
          </a:prstGeom>
        </p:spPr>
      </p:pic>
    </p:spTree>
    <p:extLst>
      <p:ext uri="{BB962C8B-B14F-4D97-AF65-F5344CB8AC3E}">
        <p14:creationId xmlns:p14="http://schemas.microsoft.com/office/powerpoint/2010/main" val="411755460"/>
      </p:ext>
    </p:extLst>
  </p:cSld>
  <p:clrMapOvr>
    <a:masterClrMapping/>
  </p:clrMapOvr>
  <mc:AlternateContent xmlns:mc="http://schemas.openxmlformats.org/markup-compatibility/2006" xmlns:p14="http://schemas.microsoft.com/office/powerpoint/2010/main">
    <mc:Choice Requires="p14">
      <p:transition spd="med" p14:dur="700" advTm="41529">
        <p:fade/>
      </p:transition>
    </mc:Choice>
    <mc:Fallback xmlns="">
      <p:transition spd="med" advTm="4152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Table">
            <a:extLst>
              <a:ext uri="{FF2B5EF4-FFF2-40B4-BE49-F238E27FC236}">
                <a16:creationId xmlns:a16="http://schemas.microsoft.com/office/drawing/2014/main" id="{6CE99241-8C1D-497E-85E5-F5BEA68C73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1613041"/>
            <a:ext cx="914400" cy="914400"/>
          </a:xfrm>
          <a:prstGeom prst="rect">
            <a:avLst/>
          </a:prstGeom>
        </p:spPr>
      </p:pic>
      <p:sp>
        <p:nvSpPr>
          <p:cNvPr id="2" name="Title 1"/>
          <p:cNvSpPr>
            <a:spLocks noGrp="1"/>
          </p:cNvSpPr>
          <p:nvPr>
            <p:ph type="title"/>
          </p:nvPr>
        </p:nvSpPr>
        <p:spPr/>
        <p:txBody>
          <a:bodyPr/>
          <a:lstStyle/>
          <a:p>
            <a:r>
              <a:rPr lang="en-GB" dirty="0"/>
              <a:t>Data At Rest</a:t>
            </a:r>
          </a:p>
        </p:txBody>
      </p:sp>
      <p:sp>
        <p:nvSpPr>
          <p:cNvPr id="8" name="Text Placeholder 3">
            <a:extLst>
              <a:ext uri="{FF2B5EF4-FFF2-40B4-BE49-F238E27FC236}">
                <a16:creationId xmlns:a16="http://schemas.microsoft.com/office/drawing/2014/main" id="{9317DD2C-7F6C-4BC3-B45B-478B3000E858}"/>
              </a:ext>
            </a:extLst>
          </p:cNvPr>
          <p:cNvSpPr txBox="1">
            <a:spLocks/>
          </p:cNvSpPr>
          <p:nvPr/>
        </p:nvSpPr>
        <p:spPr>
          <a:xfrm>
            <a:off x="6726608" y="1669143"/>
            <a:ext cx="4980404" cy="3231654"/>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Datasets</a:t>
            </a:r>
          </a:p>
          <a:p>
            <a:pPr lvl="0"/>
            <a:endParaRPr lang="en-GB" dirty="0"/>
          </a:p>
          <a:p>
            <a:r>
              <a:rPr lang="en-GB" dirty="0"/>
              <a:t>Reports</a:t>
            </a:r>
          </a:p>
          <a:p>
            <a:pPr lvl="0"/>
            <a:endParaRPr lang="en-GB" dirty="0"/>
          </a:p>
          <a:p>
            <a:r>
              <a:rPr lang="en-GB" dirty="0"/>
              <a:t>Dashboards</a:t>
            </a:r>
          </a:p>
        </p:txBody>
      </p:sp>
      <p:pic>
        <p:nvPicPr>
          <p:cNvPr id="4" name="Graphic 3" descr="Upward trend">
            <a:extLst>
              <a:ext uri="{FF2B5EF4-FFF2-40B4-BE49-F238E27FC236}">
                <a16:creationId xmlns:a16="http://schemas.microsoft.com/office/drawing/2014/main" id="{5DD4242C-FB33-45D6-8116-E7E9594670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2799719"/>
            <a:ext cx="914400" cy="914400"/>
          </a:xfrm>
          <a:prstGeom prst="rect">
            <a:avLst/>
          </a:prstGeom>
        </p:spPr>
      </p:pic>
      <p:pic>
        <p:nvPicPr>
          <p:cNvPr id="7" name="Graphic 6" descr="Playbook">
            <a:extLst>
              <a:ext uri="{FF2B5EF4-FFF2-40B4-BE49-F238E27FC236}">
                <a16:creationId xmlns:a16="http://schemas.microsoft.com/office/drawing/2014/main" id="{135B0D51-F8DB-4E8C-8BD9-14A3A687DD0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3986397"/>
            <a:ext cx="914400" cy="914400"/>
          </a:xfrm>
          <a:prstGeom prst="rect">
            <a:avLst/>
          </a:prstGeom>
        </p:spPr>
      </p:pic>
    </p:spTree>
    <p:custDataLst>
      <p:tags r:id="rId1"/>
    </p:custDataLst>
    <p:extLst>
      <p:ext uri="{BB962C8B-B14F-4D97-AF65-F5344CB8AC3E}">
        <p14:creationId xmlns:p14="http://schemas.microsoft.com/office/powerpoint/2010/main" val="1068410433"/>
      </p:ext>
    </p:extLst>
  </p:cSld>
  <p:clrMapOvr>
    <a:masterClrMapping/>
  </p:clrMapOvr>
  <mc:AlternateContent xmlns:mc="http://schemas.openxmlformats.org/markup-compatibility/2006" xmlns:p14="http://schemas.microsoft.com/office/powerpoint/2010/main">
    <mc:Choice Requires="p14">
      <p:transition spd="med" p14:dur="700" advTm="96364">
        <p:fade/>
      </p:transition>
    </mc:Choice>
    <mc:Fallback xmlns="">
      <p:transition spd="med" advTm="963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Encryption</a:t>
            </a:r>
          </a:p>
        </p:txBody>
      </p:sp>
      <p:sp>
        <p:nvSpPr>
          <p:cNvPr id="8" name="Text Placeholder 3">
            <a:extLst>
              <a:ext uri="{FF2B5EF4-FFF2-40B4-BE49-F238E27FC236}">
                <a16:creationId xmlns:a16="http://schemas.microsoft.com/office/drawing/2014/main" id="{A5906FAD-B17B-4AA9-998E-A9D706FFA657}"/>
              </a:ext>
            </a:extLst>
          </p:cNvPr>
          <p:cNvSpPr txBox="1">
            <a:spLocks/>
          </p:cNvSpPr>
          <p:nvPr/>
        </p:nvSpPr>
        <p:spPr>
          <a:xfrm>
            <a:off x="6726608" y="1669143"/>
            <a:ext cx="4980404" cy="3231654"/>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Azure SQL Database</a:t>
            </a:r>
          </a:p>
          <a:p>
            <a:pPr lvl="1" indent="0">
              <a:buNone/>
            </a:pPr>
            <a:r>
              <a:rPr lang="en-GB" sz="1800" dirty="0"/>
              <a:t>Transparent Data Encryption (TDE)</a:t>
            </a:r>
          </a:p>
          <a:p>
            <a:pPr lvl="1" indent="0">
              <a:buNone/>
            </a:pPr>
            <a:r>
              <a:rPr lang="en-GB" sz="1800" dirty="0"/>
              <a:t>Managed by Azure SQL</a:t>
            </a:r>
          </a:p>
          <a:p>
            <a:pPr lvl="1" indent="0">
              <a:buNone/>
            </a:pPr>
            <a:endParaRPr lang="en-GB" sz="1800" dirty="0"/>
          </a:p>
          <a:p>
            <a:pPr lvl="1" indent="0">
              <a:buNone/>
            </a:pPr>
            <a:endParaRPr lang="en-GB" sz="1800" dirty="0"/>
          </a:p>
          <a:p>
            <a:pPr lvl="0"/>
            <a:r>
              <a:rPr lang="en-GB" dirty="0"/>
              <a:t>Azure Blob Storage</a:t>
            </a:r>
          </a:p>
          <a:p>
            <a:pPr lvl="1" indent="0">
              <a:buNone/>
            </a:pPr>
            <a:r>
              <a:rPr lang="en-GB" sz="1800" dirty="0"/>
              <a:t>CEK - AES_CBC_256 Key</a:t>
            </a:r>
          </a:p>
          <a:p>
            <a:pPr lvl="1" indent="0">
              <a:buNone/>
            </a:pPr>
            <a:r>
              <a:rPr lang="en-GB" sz="1800" dirty="0"/>
              <a:t>KEK – A256KW 256-bit Key</a:t>
            </a:r>
          </a:p>
        </p:txBody>
      </p:sp>
      <p:pic>
        <p:nvPicPr>
          <p:cNvPr id="4" name="Picture 3" descr="A stop sign&#10;&#10;Description generated with high confidence">
            <a:extLst>
              <a:ext uri="{FF2B5EF4-FFF2-40B4-BE49-F238E27FC236}">
                <a16:creationId xmlns:a16="http://schemas.microsoft.com/office/drawing/2014/main" id="{01AFD1B4-0C50-4FC9-9848-D0ED44DC1B9C}"/>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05855" y="3494168"/>
            <a:ext cx="780290" cy="780290"/>
          </a:xfrm>
          <a:prstGeom prst="rect">
            <a:avLst/>
          </a:prstGeom>
        </p:spPr>
      </p:pic>
      <p:pic>
        <p:nvPicPr>
          <p:cNvPr id="7" name="Picture 6" descr="A close up of a sign&#10;&#10;Description generated with high confidence">
            <a:extLst>
              <a:ext uri="{FF2B5EF4-FFF2-40B4-BE49-F238E27FC236}">
                <a16:creationId xmlns:a16="http://schemas.microsoft.com/office/drawing/2014/main" id="{0141180B-8512-47B4-BE0D-4593868500F3}"/>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05855" y="1669143"/>
            <a:ext cx="780290" cy="780290"/>
          </a:xfrm>
          <a:prstGeom prst="rect">
            <a:avLst/>
          </a:prstGeom>
        </p:spPr>
      </p:pic>
    </p:spTree>
    <p:extLst>
      <p:ext uri="{BB962C8B-B14F-4D97-AF65-F5344CB8AC3E}">
        <p14:creationId xmlns:p14="http://schemas.microsoft.com/office/powerpoint/2010/main" val="2342744891"/>
      </p:ext>
    </p:extLst>
  </p:cSld>
  <p:clrMapOvr>
    <a:masterClrMapping/>
  </p:clrMapOvr>
  <mc:AlternateContent xmlns:mc="http://schemas.openxmlformats.org/markup-compatibility/2006" xmlns:p14="http://schemas.microsoft.com/office/powerpoint/2010/main">
    <mc:Choice Requires="p14">
      <p:transition spd="med" p14:dur="700" advTm="110487">
        <p:fade/>
      </p:transition>
    </mc:Choice>
    <mc:Fallback xmlns="">
      <p:transition spd="med" advTm="11048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 Process</a:t>
            </a:r>
          </a:p>
        </p:txBody>
      </p:sp>
      <p:sp>
        <p:nvSpPr>
          <p:cNvPr id="8" name="Rectangle 7"/>
          <p:cNvSpPr/>
          <p:nvPr/>
        </p:nvSpPr>
        <p:spPr>
          <a:xfrm>
            <a:off x="5706079" y="2249714"/>
            <a:ext cx="5508459" cy="108260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Rectangle 19"/>
          <p:cNvSpPr/>
          <p:nvPr/>
        </p:nvSpPr>
        <p:spPr>
          <a:xfrm>
            <a:off x="5812208" y="751155"/>
            <a:ext cx="2892610" cy="18871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Text Placeholder 3">
            <a:extLst>
              <a:ext uri="{FF2B5EF4-FFF2-40B4-BE49-F238E27FC236}">
                <a16:creationId xmlns:a16="http://schemas.microsoft.com/office/drawing/2014/main" id="{D7E6F097-EA7B-4F3A-B75E-D9BBF9AA36DA}"/>
              </a:ext>
            </a:extLst>
          </p:cNvPr>
          <p:cNvSpPr txBox="1">
            <a:spLocks/>
          </p:cNvSpPr>
          <p:nvPr/>
        </p:nvSpPr>
        <p:spPr>
          <a:xfrm>
            <a:off x="6726608" y="1669143"/>
            <a:ext cx="4980404" cy="3231654"/>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Data Role</a:t>
            </a:r>
          </a:p>
          <a:p>
            <a:pPr lvl="0"/>
            <a:endParaRPr lang="en-GB" dirty="0"/>
          </a:p>
          <a:p>
            <a:pPr lvl="0"/>
            <a:r>
              <a:rPr lang="en-GB" dirty="0"/>
              <a:t>Analysis Services Model</a:t>
            </a:r>
          </a:p>
          <a:p>
            <a:pPr lvl="0"/>
            <a:endParaRPr lang="en-GB" dirty="0"/>
          </a:p>
          <a:p>
            <a:pPr lvl="0"/>
            <a:r>
              <a:rPr lang="en-GB" dirty="0"/>
              <a:t>Visual Caches</a:t>
            </a:r>
          </a:p>
        </p:txBody>
      </p:sp>
      <p:pic>
        <p:nvPicPr>
          <p:cNvPr id="9" name="Graphic 8" descr="Upward trend">
            <a:extLst>
              <a:ext uri="{FF2B5EF4-FFF2-40B4-BE49-F238E27FC236}">
                <a16:creationId xmlns:a16="http://schemas.microsoft.com/office/drawing/2014/main" id="{54BE24AD-6FEE-476B-AA33-3FB013F4F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3967417"/>
            <a:ext cx="914400" cy="914400"/>
          </a:xfrm>
          <a:prstGeom prst="rect">
            <a:avLst/>
          </a:prstGeom>
        </p:spPr>
      </p:pic>
      <p:pic>
        <p:nvPicPr>
          <p:cNvPr id="4" name="Picture 3" descr="A picture containing object&#10;&#10;Description generated with high confidence">
            <a:extLst>
              <a:ext uri="{FF2B5EF4-FFF2-40B4-BE49-F238E27FC236}">
                <a16:creationId xmlns:a16="http://schemas.microsoft.com/office/drawing/2014/main" id="{90F17E0C-7820-4BEF-8757-FC94D834E249}"/>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06079" y="2979616"/>
            <a:ext cx="780290" cy="780290"/>
          </a:xfrm>
          <a:prstGeom prst="rect">
            <a:avLst/>
          </a:prstGeom>
        </p:spPr>
      </p:pic>
      <p:pic>
        <p:nvPicPr>
          <p:cNvPr id="13" name="Graphic 12" descr="Users">
            <a:extLst>
              <a:ext uri="{FF2B5EF4-FFF2-40B4-BE49-F238E27FC236}">
                <a16:creationId xmlns:a16="http://schemas.microsoft.com/office/drawing/2014/main" id="{F511ED3B-3E59-4E8C-BFAD-B082B77D86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1584295"/>
            <a:ext cx="914400" cy="914400"/>
          </a:xfrm>
          <a:prstGeom prst="rect">
            <a:avLst/>
          </a:prstGeom>
        </p:spPr>
      </p:pic>
    </p:spTree>
    <p:extLst>
      <p:ext uri="{BB962C8B-B14F-4D97-AF65-F5344CB8AC3E}">
        <p14:creationId xmlns:p14="http://schemas.microsoft.com/office/powerpoint/2010/main" val="4147694129"/>
      </p:ext>
    </p:extLst>
  </p:cSld>
  <p:clrMapOvr>
    <a:masterClrMapping/>
  </p:clrMapOvr>
  <mc:AlternateContent xmlns:mc="http://schemas.openxmlformats.org/markup-compatibility/2006" xmlns:p14="http://schemas.microsoft.com/office/powerpoint/2010/main">
    <mc:Choice Requires="p14">
      <p:transition spd="med" p14:dur="700" advTm="108483">
        <p:fade/>
      </p:transition>
    </mc:Choice>
    <mc:Fallback xmlns="">
      <p:transition spd="med" advTm="10848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my data stored?</a:t>
            </a:r>
          </a:p>
        </p:txBody>
      </p:sp>
      <p:pic>
        <p:nvPicPr>
          <p:cNvPr id="5" name="Picture 4"/>
          <p:cNvPicPr>
            <a:picLocks noChangeAspect="1"/>
          </p:cNvPicPr>
          <p:nvPr/>
        </p:nvPicPr>
        <p:blipFill>
          <a:blip r:embed="rId3"/>
          <a:stretch>
            <a:fillRect/>
          </a:stretch>
        </p:blipFill>
        <p:spPr>
          <a:xfrm>
            <a:off x="792153" y="1189494"/>
            <a:ext cx="1998280" cy="2334440"/>
          </a:xfrm>
          <a:prstGeom prst="rect">
            <a:avLst/>
          </a:prstGeom>
        </p:spPr>
      </p:pic>
      <p:sp>
        <p:nvSpPr>
          <p:cNvPr id="6" name="Title 1"/>
          <p:cNvSpPr txBox="1">
            <a:spLocks/>
          </p:cNvSpPr>
          <p:nvPr/>
        </p:nvSpPr>
        <p:spPr>
          <a:xfrm>
            <a:off x="269241" y="365310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t>Is my data stored in same region?</a:t>
            </a:r>
          </a:p>
        </p:txBody>
      </p:sp>
      <p:sp>
        <p:nvSpPr>
          <p:cNvPr id="7" name="Rectangle 6"/>
          <p:cNvSpPr/>
          <p:nvPr/>
        </p:nvSpPr>
        <p:spPr>
          <a:xfrm>
            <a:off x="493346" y="4773637"/>
            <a:ext cx="3961918" cy="693970"/>
          </a:xfrm>
          <a:prstGeom prst="rect">
            <a:avLst/>
          </a:prstGeom>
        </p:spPr>
        <p:txBody>
          <a:bodyPr wrap="none">
            <a:spAutoFit/>
          </a:bodyPr>
          <a:lstStyle/>
          <a:p>
            <a:pPr defTabSz="896386">
              <a:defRPr/>
            </a:pPr>
            <a:r>
              <a:rPr lang="en-US" sz="3921" kern="0" dirty="0">
                <a:solidFill>
                  <a:sysClr val="windowText" lastClr="000000"/>
                </a:solidFill>
                <a:hlinkClick r:id="rId4"/>
              </a:rPr>
              <a:t>Data Sovereignty</a:t>
            </a:r>
            <a:endParaRPr lang="en-US" sz="3921" kern="0" dirty="0">
              <a:solidFill>
                <a:sysClr val="windowText" lastClr="000000"/>
              </a:solidFill>
            </a:endParaRPr>
          </a:p>
        </p:txBody>
      </p:sp>
      <p:graphicFrame>
        <p:nvGraphicFramePr>
          <p:cNvPr id="3" name="Table 2">
            <a:extLst>
              <a:ext uri="{FF2B5EF4-FFF2-40B4-BE49-F238E27FC236}">
                <a16:creationId xmlns:a16="http://schemas.microsoft.com/office/drawing/2014/main" id="{3E8D02C9-9D4C-4EA5-93F5-E119997AC4B8}"/>
              </a:ext>
            </a:extLst>
          </p:cNvPr>
          <p:cNvGraphicFramePr>
            <a:graphicFrameLocks noGrp="1"/>
          </p:cNvGraphicFramePr>
          <p:nvPr/>
        </p:nvGraphicFramePr>
        <p:xfrm>
          <a:off x="4826065" y="4745657"/>
          <a:ext cx="6266694" cy="651900"/>
        </p:xfrm>
        <a:graphic>
          <a:graphicData uri="http://schemas.openxmlformats.org/drawingml/2006/table">
            <a:tbl>
              <a:tblPr/>
              <a:tblGrid>
                <a:gridCol w="1460842">
                  <a:extLst>
                    <a:ext uri="{9D8B030D-6E8A-4147-A177-3AD203B41FA5}">
                      <a16:colId xmlns:a16="http://schemas.microsoft.com/office/drawing/2014/main" val="3125400099"/>
                    </a:ext>
                  </a:extLst>
                </a:gridCol>
                <a:gridCol w="4805852">
                  <a:extLst>
                    <a:ext uri="{9D8B030D-6E8A-4147-A177-3AD203B41FA5}">
                      <a16:colId xmlns:a16="http://schemas.microsoft.com/office/drawing/2014/main" val="2883773696"/>
                    </a:ext>
                  </a:extLst>
                </a:gridCol>
              </a:tblGrid>
              <a:tr h="651900">
                <a:tc>
                  <a:txBody>
                    <a:bodyPr/>
                    <a:lstStyle/>
                    <a:p>
                      <a:pPr algn="l" fontAlgn="t"/>
                      <a:r>
                        <a:rPr lang="en-US" sz="1700" b="1">
                          <a:effectLst/>
                        </a:rPr>
                        <a:t>Europe</a:t>
                      </a:r>
                    </a:p>
                  </a:txBody>
                  <a:tcPr marL="74702" marR="74702" marT="62252" marB="62252">
                    <a:lnL>
                      <a:noFill/>
                    </a:lnL>
                    <a:lnR>
                      <a:noFill/>
                    </a:lnR>
                    <a:lnT>
                      <a:noFill/>
                    </a:lnT>
                    <a:lnB>
                      <a:noFill/>
                    </a:lnB>
                    <a:solidFill>
                      <a:srgbClr val="F0F1F1"/>
                    </a:solidFill>
                  </a:tcPr>
                </a:tc>
                <a:tc>
                  <a:txBody>
                    <a:bodyPr/>
                    <a:lstStyle/>
                    <a:p>
                      <a:pPr algn="l" fontAlgn="t">
                        <a:buFont typeface="Arial" panose="020B0604020202020204" pitchFamily="34" charset="0"/>
                        <a:buChar char="•"/>
                      </a:pPr>
                      <a:r>
                        <a:rPr lang="en-US" sz="1700" dirty="0">
                          <a:effectLst/>
                        </a:rPr>
                        <a:t>North Europe (Ireland)</a:t>
                      </a:r>
                    </a:p>
                    <a:p>
                      <a:pPr algn="l" fontAlgn="t">
                        <a:buFont typeface="Arial" panose="020B0604020202020204" pitchFamily="34" charset="0"/>
                        <a:buChar char="•"/>
                      </a:pPr>
                      <a:r>
                        <a:rPr lang="en-US" sz="1700" dirty="0">
                          <a:effectLst/>
                        </a:rPr>
                        <a:t>West Europe (Netherlands)</a:t>
                      </a:r>
                    </a:p>
                  </a:txBody>
                  <a:tcPr marL="74702" marR="74702" marT="62252" marB="62252">
                    <a:lnL>
                      <a:noFill/>
                    </a:lnL>
                    <a:lnR>
                      <a:noFill/>
                    </a:lnR>
                    <a:lnT>
                      <a:noFill/>
                    </a:lnT>
                    <a:lnB>
                      <a:noFill/>
                    </a:lnB>
                    <a:solidFill>
                      <a:srgbClr val="F0F1F1"/>
                    </a:solidFill>
                  </a:tcPr>
                </a:tc>
                <a:extLst>
                  <a:ext uri="{0D108BD9-81ED-4DB2-BD59-A6C34878D82A}">
                    <a16:rowId xmlns:a16="http://schemas.microsoft.com/office/drawing/2014/main" val="2234363720"/>
                  </a:ext>
                </a:extLst>
              </a:tr>
            </a:tbl>
          </a:graphicData>
        </a:graphic>
      </p:graphicFrame>
      <p:graphicFrame>
        <p:nvGraphicFramePr>
          <p:cNvPr id="8" name="Table 7">
            <a:extLst>
              <a:ext uri="{FF2B5EF4-FFF2-40B4-BE49-F238E27FC236}">
                <a16:creationId xmlns:a16="http://schemas.microsoft.com/office/drawing/2014/main" id="{E3A2419C-B072-4EAF-BA74-E5CDD57C7654}"/>
              </a:ext>
            </a:extLst>
          </p:cNvPr>
          <p:cNvGraphicFramePr>
            <a:graphicFrameLocks noGrp="1"/>
          </p:cNvGraphicFramePr>
          <p:nvPr/>
        </p:nvGraphicFramePr>
        <p:xfrm>
          <a:off x="4831794" y="5408016"/>
          <a:ext cx="6266694" cy="651900"/>
        </p:xfrm>
        <a:graphic>
          <a:graphicData uri="http://schemas.openxmlformats.org/drawingml/2006/table">
            <a:tbl>
              <a:tblPr/>
              <a:tblGrid>
                <a:gridCol w="1460842">
                  <a:extLst>
                    <a:ext uri="{9D8B030D-6E8A-4147-A177-3AD203B41FA5}">
                      <a16:colId xmlns:a16="http://schemas.microsoft.com/office/drawing/2014/main" val="3619379971"/>
                    </a:ext>
                  </a:extLst>
                </a:gridCol>
                <a:gridCol w="4805852">
                  <a:extLst>
                    <a:ext uri="{9D8B030D-6E8A-4147-A177-3AD203B41FA5}">
                      <a16:colId xmlns:a16="http://schemas.microsoft.com/office/drawing/2014/main" val="538620819"/>
                    </a:ext>
                  </a:extLst>
                </a:gridCol>
              </a:tblGrid>
              <a:tr h="651900">
                <a:tc>
                  <a:txBody>
                    <a:bodyPr/>
                    <a:lstStyle/>
                    <a:p>
                      <a:pPr algn="l" fontAlgn="t"/>
                      <a:r>
                        <a:rPr lang="en-US" sz="1700" b="1">
                          <a:effectLst/>
                        </a:rPr>
                        <a:t>Australia</a:t>
                      </a:r>
                    </a:p>
                  </a:txBody>
                  <a:tcPr marL="74702" marR="74702" marT="62252" marB="62252">
                    <a:lnL>
                      <a:noFill/>
                    </a:lnL>
                    <a:lnR>
                      <a:noFill/>
                    </a:lnR>
                    <a:lnT>
                      <a:noFill/>
                    </a:lnT>
                    <a:lnB>
                      <a:noFill/>
                    </a:lnB>
                    <a:solidFill>
                      <a:srgbClr val="F0F1F1"/>
                    </a:solidFill>
                  </a:tcPr>
                </a:tc>
                <a:tc>
                  <a:txBody>
                    <a:bodyPr/>
                    <a:lstStyle/>
                    <a:p>
                      <a:pPr algn="l" fontAlgn="t">
                        <a:buFont typeface="Arial" panose="020B0604020202020204" pitchFamily="34" charset="0"/>
                        <a:buChar char="•"/>
                      </a:pPr>
                      <a:r>
                        <a:rPr lang="en-US" sz="1700" dirty="0">
                          <a:effectLst/>
                        </a:rPr>
                        <a:t>Australia East (New South Wales)</a:t>
                      </a:r>
                    </a:p>
                    <a:p>
                      <a:pPr algn="l" fontAlgn="t">
                        <a:buFont typeface="Arial" panose="020B0604020202020204" pitchFamily="34" charset="0"/>
                        <a:buChar char="•"/>
                      </a:pPr>
                      <a:r>
                        <a:rPr lang="en-US" sz="1700" dirty="0">
                          <a:effectLst/>
                        </a:rPr>
                        <a:t>Australia Southeast (Victoria)</a:t>
                      </a:r>
                    </a:p>
                  </a:txBody>
                  <a:tcPr marL="74702" marR="74702" marT="62252" marB="62252">
                    <a:lnL>
                      <a:noFill/>
                    </a:lnL>
                    <a:lnR>
                      <a:noFill/>
                    </a:lnR>
                    <a:lnT>
                      <a:noFill/>
                    </a:lnT>
                    <a:lnB>
                      <a:noFill/>
                    </a:lnB>
                    <a:solidFill>
                      <a:srgbClr val="F0F1F1"/>
                    </a:solidFill>
                  </a:tcPr>
                </a:tc>
                <a:extLst>
                  <a:ext uri="{0D108BD9-81ED-4DB2-BD59-A6C34878D82A}">
                    <a16:rowId xmlns:a16="http://schemas.microsoft.com/office/drawing/2014/main" val="3081896976"/>
                  </a:ext>
                </a:extLst>
              </a:tr>
            </a:tbl>
          </a:graphicData>
        </a:graphic>
      </p:graphicFrame>
      <p:graphicFrame>
        <p:nvGraphicFramePr>
          <p:cNvPr id="9" name="Table 8">
            <a:extLst>
              <a:ext uri="{FF2B5EF4-FFF2-40B4-BE49-F238E27FC236}">
                <a16:creationId xmlns:a16="http://schemas.microsoft.com/office/drawing/2014/main" id="{71C66E54-2288-473F-BD16-AB8EB3C076A6}"/>
              </a:ext>
            </a:extLst>
          </p:cNvPr>
          <p:cNvGraphicFramePr>
            <a:graphicFrameLocks noGrp="1"/>
          </p:cNvGraphicFramePr>
          <p:nvPr/>
        </p:nvGraphicFramePr>
        <p:xfrm>
          <a:off x="4826065" y="6070374"/>
          <a:ext cx="6266694" cy="651900"/>
        </p:xfrm>
        <a:graphic>
          <a:graphicData uri="http://schemas.openxmlformats.org/drawingml/2006/table">
            <a:tbl>
              <a:tblPr/>
              <a:tblGrid>
                <a:gridCol w="1460842">
                  <a:extLst>
                    <a:ext uri="{9D8B030D-6E8A-4147-A177-3AD203B41FA5}">
                      <a16:colId xmlns:a16="http://schemas.microsoft.com/office/drawing/2014/main" val="4122192126"/>
                    </a:ext>
                  </a:extLst>
                </a:gridCol>
                <a:gridCol w="4805852">
                  <a:extLst>
                    <a:ext uri="{9D8B030D-6E8A-4147-A177-3AD203B41FA5}">
                      <a16:colId xmlns:a16="http://schemas.microsoft.com/office/drawing/2014/main" val="722850526"/>
                    </a:ext>
                  </a:extLst>
                </a:gridCol>
              </a:tblGrid>
              <a:tr h="651900">
                <a:tc>
                  <a:txBody>
                    <a:bodyPr/>
                    <a:lstStyle/>
                    <a:p>
                      <a:pPr algn="l" fontAlgn="t"/>
                      <a:r>
                        <a:rPr lang="en-US" sz="1700" b="1">
                          <a:effectLst/>
                        </a:rPr>
                        <a:t>United Kingdom</a:t>
                      </a:r>
                    </a:p>
                  </a:txBody>
                  <a:tcPr marL="74702" marR="74702" marT="62252" marB="62252">
                    <a:lnL>
                      <a:noFill/>
                    </a:lnL>
                    <a:lnR>
                      <a:noFill/>
                    </a:lnR>
                    <a:lnT>
                      <a:noFill/>
                    </a:lnT>
                    <a:lnB>
                      <a:noFill/>
                    </a:lnB>
                    <a:solidFill>
                      <a:srgbClr val="F0F1F1"/>
                    </a:solidFill>
                  </a:tcPr>
                </a:tc>
                <a:tc>
                  <a:txBody>
                    <a:bodyPr/>
                    <a:lstStyle/>
                    <a:p>
                      <a:pPr algn="l" fontAlgn="t">
                        <a:buFont typeface="Arial" panose="020B0604020202020204" pitchFamily="34" charset="0"/>
                        <a:buChar char="•"/>
                      </a:pPr>
                      <a:r>
                        <a:rPr lang="en-US" sz="1700" dirty="0">
                          <a:effectLst/>
                        </a:rPr>
                        <a:t>UK South (London, England)</a:t>
                      </a:r>
                    </a:p>
                    <a:p>
                      <a:pPr algn="l" fontAlgn="t">
                        <a:buFont typeface="Arial" panose="020B0604020202020204" pitchFamily="34" charset="0"/>
                        <a:buChar char="•"/>
                      </a:pPr>
                      <a:r>
                        <a:rPr lang="en-US" sz="1700" dirty="0">
                          <a:effectLst/>
                        </a:rPr>
                        <a:t>UK West (Cardiff, Wales)</a:t>
                      </a:r>
                    </a:p>
                  </a:txBody>
                  <a:tcPr marL="74702" marR="74702" marT="62252" marB="62252">
                    <a:lnL>
                      <a:noFill/>
                    </a:lnL>
                    <a:lnR>
                      <a:noFill/>
                    </a:lnR>
                    <a:lnT>
                      <a:noFill/>
                    </a:lnT>
                    <a:lnB>
                      <a:noFill/>
                    </a:lnB>
                    <a:solidFill>
                      <a:srgbClr val="F0F1F1"/>
                    </a:solidFill>
                  </a:tcPr>
                </a:tc>
                <a:extLst>
                  <a:ext uri="{0D108BD9-81ED-4DB2-BD59-A6C34878D82A}">
                    <a16:rowId xmlns:a16="http://schemas.microsoft.com/office/drawing/2014/main" val="553926336"/>
                  </a:ext>
                </a:extLst>
              </a:tr>
            </a:tbl>
          </a:graphicData>
        </a:graphic>
      </p:graphicFrame>
      <p:pic>
        <p:nvPicPr>
          <p:cNvPr id="12" name="Picture 11">
            <a:extLst>
              <a:ext uri="{FF2B5EF4-FFF2-40B4-BE49-F238E27FC236}">
                <a16:creationId xmlns:a16="http://schemas.microsoft.com/office/drawing/2014/main" id="{D00C110D-4C41-46AB-8BFB-8F33215BB566}"/>
              </a:ext>
            </a:extLst>
          </p:cNvPr>
          <p:cNvPicPr>
            <a:picLocks noChangeAspect="1"/>
          </p:cNvPicPr>
          <p:nvPr/>
        </p:nvPicPr>
        <p:blipFill>
          <a:blip r:embed="rId5"/>
          <a:stretch>
            <a:fillRect/>
          </a:stretch>
        </p:blipFill>
        <p:spPr>
          <a:xfrm>
            <a:off x="5157022" y="1239525"/>
            <a:ext cx="6768058" cy="2317075"/>
          </a:xfrm>
          <a:prstGeom prst="rect">
            <a:avLst/>
          </a:prstGeom>
        </p:spPr>
      </p:pic>
    </p:spTree>
    <p:extLst>
      <p:ext uri="{BB962C8B-B14F-4D97-AF65-F5344CB8AC3E}">
        <p14:creationId xmlns:p14="http://schemas.microsoft.com/office/powerpoint/2010/main" val="2631486505"/>
      </p:ext>
    </p:extLst>
  </p:cSld>
  <p:clrMapOvr>
    <a:masterClrMapping/>
  </p:clrMapOvr>
  <mc:AlternateContent xmlns:mc="http://schemas.openxmlformats.org/markup-compatibility/2006" xmlns:p14="http://schemas.microsoft.com/office/powerpoint/2010/main">
    <mc:Choice Requires="p14">
      <p:transition spd="med" p14:dur="700" advTm="143746">
        <p:fade/>
      </p:transition>
    </mc:Choice>
    <mc:Fallback xmlns="">
      <p:transition spd="med" advTm="14374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bd27f58f-8c31-4e7f-8019-4e9ea7440194&quot;,&quot;TimeStamp&quot;:&quot;2019-04-15T09:10:03.5177621-07:00&quot;}"/>
</p:tagLst>
</file>

<file path=ppt/tags/tag3.xml><?xml version="1.0" encoding="utf-8"?>
<p:tagLst xmlns:a="http://schemas.openxmlformats.org/drawingml/2006/main" xmlns:r="http://schemas.openxmlformats.org/officeDocument/2006/relationships" xmlns:p="http://schemas.openxmlformats.org/presentationml/2006/main">
  <p:tag name="TIMING" val="|6.1|13.6|14.6"/>
</p:tagLst>
</file>

<file path=ppt/tags/tag4.xml><?xml version="1.0" encoding="utf-8"?>
<p:tagLst xmlns:a="http://schemas.openxmlformats.org/drawingml/2006/main" xmlns:r="http://schemas.openxmlformats.org/officeDocument/2006/relationships" xmlns:p="http://schemas.openxmlformats.org/presentationml/2006/main">
  <p:tag name="TIMING" val="|9.4|40.9|19.5"/>
</p:tagLst>
</file>

<file path=ppt/tags/tag5.xml><?xml version="1.0" encoding="utf-8"?>
<p:tagLst xmlns:a="http://schemas.openxmlformats.org/drawingml/2006/main" xmlns:r="http://schemas.openxmlformats.org/officeDocument/2006/relationships" xmlns:p="http://schemas.openxmlformats.org/presentationml/2006/main">
  <p:tag name="TIMING" val="|17.4|20.5|22.1"/>
</p:tagLst>
</file>

<file path=ppt/tags/tag6.xml><?xml version="1.0" encoding="utf-8"?>
<p:tagLst xmlns:a="http://schemas.openxmlformats.org/drawingml/2006/main" xmlns:r="http://schemas.openxmlformats.org/officeDocument/2006/relationships" xmlns:p="http://schemas.openxmlformats.org/presentationml/2006/main">
  <p:tag name="TIMING" val="|9|58.6|20.4|33.7|7.2"/>
</p:tagLst>
</file>

<file path=ppt/tags/tag7.xml><?xml version="1.0" encoding="utf-8"?>
<p:tagLst xmlns:a="http://schemas.openxmlformats.org/drawingml/2006/main" xmlns:r="http://schemas.openxmlformats.org/officeDocument/2006/relationships" xmlns:p="http://schemas.openxmlformats.org/presentationml/2006/main">
  <p:tag name="TIMING" val="|16.6"/>
</p:tagLst>
</file>

<file path=ppt/theme/theme1.xml><?xml version="1.0" encoding="utf-8"?>
<a:theme xmlns:a="http://schemas.openxmlformats.org/drawingml/2006/main" name="STB Product Families 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74E9C57C-7738-40E5-9DA5-A2AFCC4D2718}" vid="{7E277684-3874-467C-95CC-44A3A115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37B333D9039F42B4A841E7D21AD3E7" ma:contentTypeVersion="7" ma:contentTypeDescription="Create a new document." ma:contentTypeScope="" ma:versionID="385892ca22301f732aa61e9e24b0427a">
  <xsd:schema xmlns:xsd="http://www.w3.org/2001/XMLSchema" xmlns:xs="http://www.w3.org/2001/XMLSchema" xmlns:p="http://schemas.microsoft.com/office/2006/metadata/properties" xmlns:ns2="3520180a-3b72-4868-9ddb-261d82f11a91" targetNamespace="http://schemas.microsoft.com/office/2006/metadata/properties" ma:root="true" ma:fieldsID="524886d73bd9f25fcf95cbf5af8c08e0" ns2:_="">
    <xsd:import namespace="3520180a-3b72-4868-9ddb-261d82f11a9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20180a-3b72-4868-9ddb-261d82f11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48A5D7-FD0D-4497-ADB2-773C6533B2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E526520-222D-4E7B-A419-9D8181B2C454}">
  <ds:schemaRefs>
    <ds:schemaRef ds:uri="http://schemas.microsoft.com/sharepoint/v3/contenttype/forms"/>
  </ds:schemaRefs>
</ds:datastoreItem>
</file>

<file path=customXml/itemProps3.xml><?xml version="1.0" encoding="utf-8"?>
<ds:datastoreItem xmlns:ds="http://schemas.openxmlformats.org/officeDocument/2006/customXml" ds:itemID="{5A9BB72E-FC5D-4FAF-A629-85C8EF281825}"/>
</file>

<file path=docProps/app.xml><?xml version="1.0" encoding="utf-8"?>
<Properties xmlns="http://schemas.openxmlformats.org/officeDocument/2006/extended-properties" xmlns:vt="http://schemas.openxmlformats.org/officeDocument/2006/docPropsVTypes">
  <TotalTime>0</TotalTime>
  <Words>804</Words>
  <Application>Microsoft Office PowerPoint</Application>
  <PresentationFormat>Widescreen</PresentationFormat>
  <Paragraphs>193</Paragraphs>
  <Slides>15</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Segoe UI</vt:lpstr>
      <vt:lpstr>Segoe UI Black</vt:lpstr>
      <vt:lpstr>Segoe UI Light</vt:lpstr>
      <vt:lpstr>Segoe UI Semibold</vt:lpstr>
      <vt:lpstr>Wingdings</vt:lpstr>
      <vt:lpstr>STB Product Families 2015</vt:lpstr>
      <vt:lpstr>think-cell Slide</vt:lpstr>
      <vt:lpstr>Power BI Adoption Framework</vt:lpstr>
      <vt:lpstr>PowerPoint Presentation</vt:lpstr>
      <vt:lpstr>Web Front End Cluster</vt:lpstr>
      <vt:lpstr>Back End Cluster</vt:lpstr>
      <vt:lpstr>Data Encryption</vt:lpstr>
      <vt:lpstr>Data At Rest</vt:lpstr>
      <vt:lpstr>Data Encryption</vt:lpstr>
      <vt:lpstr>Data In Process</vt:lpstr>
      <vt:lpstr>Where is my data stored?</vt:lpstr>
      <vt:lpstr>ExpressRoute</vt:lpstr>
      <vt:lpstr>ExpressRoute</vt:lpstr>
      <vt:lpstr>Do you want to bypass the internet when connecting to Power BI?</vt:lpstr>
      <vt:lpstr>Compliance and market availability</vt:lpstr>
      <vt:lpstr>ExpressRoute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  Security</dc:title>
  <dc:creator/>
  <cp:lastModifiedBy/>
  <cp:revision>1</cp:revision>
  <dcterms:modified xsi:type="dcterms:W3CDTF">2019-11-08T18:09:24Z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0x0101004637B333D9039F42B4A841E7D21AD3E7</vt:lpwstr>
  </property>
  <property fmtid="{D5CDD505-2E9C-101B-9397-08002B2CF9AE}" pid="3" name="p1cd454bacc149bfbcfd764edd279de7">
    <vt:lpwstr/>
  </property>
  <property fmtid="{D5CDD505-2E9C-101B-9397-08002B2CF9AE}" pid="4" name="of67e5d4b76f4a9db8769983fda9cec0">
    <vt:lpwstr/>
  </property>
  <property fmtid="{D5CDD505-2E9C-101B-9397-08002B2CF9AE}" pid="5" name="TaxKeyword">
    <vt:lpwstr/>
  </property>
  <property fmtid="{D5CDD505-2E9C-101B-9397-08002B2CF9AE}" pid="6" name="NewsType">
    <vt:lpwstr/>
  </property>
  <property fmtid="{D5CDD505-2E9C-101B-9397-08002B2CF9AE}" pid="7" name="_dlc_policyId">
    <vt:lpwstr/>
  </property>
  <property fmtid="{D5CDD505-2E9C-101B-9397-08002B2CF9AE}" pid="8" name="Region">
    <vt:lpwstr/>
  </property>
  <property fmtid="{D5CDD505-2E9C-101B-9397-08002B2CF9AE}" pid="9" name="Confidentiality">
    <vt:lpwstr>14;#customer ready|8986c41d-21c5-4f8f-8a12-ea4625b46858</vt:lpwstr>
  </property>
  <property fmtid="{D5CDD505-2E9C-101B-9397-08002B2CF9AE}" pid="10" name="ItemType">
    <vt:lpwstr>435;#technical presentations|83a894cf-702b-47fc-aba5-41bd10dc1e75;#351;#feedback requests|00ce1828-98a3-430e-af54-eda270e1be04</vt:lpwstr>
  </property>
  <property fmtid="{D5CDD505-2E9C-101B-9397-08002B2CF9AE}" pid="11" name="bc28b5f076654a3b96073bbbebfeb8c9">
    <vt:lpwstr/>
  </property>
  <property fmtid="{D5CDD505-2E9C-101B-9397-08002B2CF9AE}" pid="12" name="ga0c0bf70a6644469c61b3efa7025301">
    <vt:lpwstr/>
  </property>
  <property fmtid="{D5CDD505-2E9C-101B-9397-08002B2CF9AE}" pid="13" name="Industries">
    <vt:lpwstr/>
  </property>
  <property fmtid="{D5CDD505-2E9C-101B-9397-08002B2CF9AE}" pid="14" name="MSProducts">
    <vt:lpwstr/>
  </property>
  <property fmtid="{D5CDD505-2E9C-101B-9397-08002B2CF9AE}" pid="15" name="j4d667fb28274e85b2214f6e751c8d1f">
    <vt:lpwstr/>
  </property>
  <property fmtid="{D5CDD505-2E9C-101B-9397-08002B2CF9AE}" pid="16" name="Competitors">
    <vt:lpwstr/>
  </property>
  <property fmtid="{D5CDD505-2E9C-101B-9397-08002B2CF9AE}" pid="17" name="SMSGDomain">
    <vt:lpwstr>82;#SQL Server Domain|0c0f1824-39dc-4b26-8c74-eff4364b812b;#22;#Server and Tools Business|6783548d-8609-4f97-be4a-4ca2616905a6</vt:lpwstr>
  </property>
  <property fmtid="{D5CDD505-2E9C-101B-9397-08002B2CF9AE}" pid="18" name="ExperienceContentType">
    <vt:lpwstr/>
  </property>
  <property fmtid="{D5CDD505-2E9C-101B-9397-08002B2CF9AE}" pid="19" name="BusinessArchitecture">
    <vt:lpwstr>231;#business intelligence|e1f9659f-bde9-4479-81f9-2bc6e8ec0057;#166;#Power BI solution|a774047b-2f39-4ee6-a302-4d53f94b9400</vt:lpwstr>
  </property>
  <property fmtid="{D5CDD505-2E9C-101B-9397-08002B2CF9AE}" pid="20" name="j031aa32f4154c8c9a646efae715ebde">
    <vt:lpwstr/>
  </property>
  <property fmtid="{D5CDD505-2E9C-101B-9397-08002B2CF9AE}" pid="21" name="Products">
    <vt:lpwstr>73;#Microsoft SQL Server|261ba873-f3ab-420e-96d6-e3004596a551;#598;#Microsoft SQL Server Business Intelligence|9ffb7045-1f1b-41c0-987f-ffdc7c6f53c0</vt:lpwstr>
  </property>
  <property fmtid="{D5CDD505-2E9C-101B-9397-08002B2CF9AE}" pid="22" name="ContentExtensions">
    <vt:lpwstr/>
  </property>
  <property fmtid="{D5CDD505-2E9C-101B-9397-08002B2CF9AE}" pid="23" name="WorkflowChangePath">
    <vt:lpwstr>4c942473-d120-4286-a51a-b65ad3d92ffb,2;4c942473-d120-4286-a51a-b65ad3d92ffb,2;4c942473-d120-4286-a51a-b65ad3d92ffb,2;4c942473-d120-4286-a51a-b65ad3d92ffb,2;4c942473-d120-4286-a51a-b65ad3d92ffb,16;4c942473-d120-4286-a51a-b65ad3d92ffb,20;4c942473-d120-4286-</vt:lpwstr>
  </property>
  <property fmtid="{D5CDD505-2E9C-101B-9397-08002B2CF9AE}" pid="24" name="l6f004f21209409da86a713c0f24627d">
    <vt:lpwstr/>
  </property>
  <property fmtid="{D5CDD505-2E9C-101B-9397-08002B2CF9AE}" pid="25" name="MSProductsTaxHTField0">
    <vt:lpwstr/>
  </property>
  <property fmtid="{D5CDD505-2E9C-101B-9397-08002B2CF9AE}" pid="26" name="Topics">
    <vt:lpwstr/>
  </property>
  <property fmtid="{D5CDD505-2E9C-101B-9397-08002B2CF9AE}" pid="27" name="Groups">
    <vt:lpwstr>399;#SQL Server Marketing|bb7921b3-c1d8-4da4-b894-8b6075d9546d;#42;#Cloud and Enterprise Marketing Group|4f75e184-e5aa-4234-a07f-b032d60df254</vt:lpwstr>
  </property>
  <property fmtid="{D5CDD505-2E9C-101B-9397-08002B2CF9AE}" pid="28" name="_docset_NoMedatataSyncRequired">
    <vt:lpwstr>False</vt:lpwstr>
  </property>
  <property fmtid="{D5CDD505-2E9C-101B-9397-08002B2CF9AE}" pid="29" name="MSLanguage">
    <vt:lpwstr/>
  </property>
  <property fmtid="{D5CDD505-2E9C-101B-9397-08002B2CF9AE}" pid="30" name="e8080b0481964c759b2c36ae49591b31">
    <vt:lpwstr/>
  </property>
  <property fmtid="{D5CDD505-2E9C-101B-9397-08002B2CF9AE}" pid="31" name="Languages">
    <vt:lpwstr/>
  </property>
  <property fmtid="{D5CDD505-2E9C-101B-9397-08002B2CF9AE}" pid="32" name="messageframeworktype">
    <vt:lpwstr/>
  </property>
  <property fmtid="{D5CDD505-2E9C-101B-9397-08002B2CF9AE}" pid="33" name="cb7870d3641f4a52807a63577a9c1b08">
    <vt:lpwstr/>
  </property>
  <property fmtid="{D5CDD505-2E9C-101B-9397-08002B2CF9AE}" pid="34" name="TechnicalLevel">
    <vt:lpwstr/>
  </property>
  <property fmtid="{D5CDD505-2E9C-101B-9397-08002B2CF9AE}" pid="35" name="Audiences">
    <vt:lpwstr/>
  </property>
  <property fmtid="{D5CDD505-2E9C-101B-9397-08002B2CF9AE}" pid="36" name="LearningOrganization">
    <vt:lpwstr/>
  </property>
  <property fmtid="{D5CDD505-2E9C-101B-9397-08002B2CF9AE}" pid="37" name="ldac8aee9d1f469e8cd8c3f8d6a615f2">
    <vt:lpwstr/>
  </property>
  <property fmtid="{D5CDD505-2E9C-101B-9397-08002B2CF9AE}" pid="38" name="EmployeeRole">
    <vt:lpwstr/>
  </property>
  <property fmtid="{D5CDD505-2E9C-101B-9397-08002B2CF9AE}" pid="39" name="NewsTopic">
    <vt:lpwstr/>
  </property>
  <property fmtid="{D5CDD505-2E9C-101B-9397-08002B2CF9AE}" pid="40" name="SalesGeography">
    <vt:lpwstr/>
  </property>
  <property fmtid="{D5CDD505-2E9C-101B-9397-08002B2CF9AE}" pid="41" name="LearningDeliveryMethod">
    <vt:lpwstr/>
  </property>
  <property fmtid="{D5CDD505-2E9C-101B-9397-08002B2CF9AE}" pid="42" name="Roles">
    <vt:lpwstr/>
  </property>
  <property fmtid="{D5CDD505-2E9C-101B-9397-08002B2CF9AE}" pid="43" name="ItemRetentionFormula">
    <vt:lpwstr/>
  </property>
  <property fmtid="{D5CDD505-2E9C-101B-9397-08002B2CF9AE}" pid="44" name="NewsSource">
    <vt:lpwstr/>
  </property>
  <property fmtid="{D5CDD505-2E9C-101B-9397-08002B2CF9AE}" pid="45" name="SMSGTags">
    <vt:lpwstr/>
  </property>
  <property fmtid="{D5CDD505-2E9C-101B-9397-08002B2CF9AE}" pid="46" name="_dlc_DocIdItemGuid">
    <vt:lpwstr>07721352-f0bf-41fc-8da7-ba3749a88128</vt:lpwstr>
  </property>
  <property fmtid="{D5CDD505-2E9C-101B-9397-08002B2CF9AE}" pid="47" name="MSPhysicalGeography">
    <vt:lpwstr/>
  </property>
  <property fmtid="{D5CDD505-2E9C-101B-9397-08002B2CF9AE}" pid="48" name="l311460e3fdf46688abc31ddb7bdc05a">
    <vt:lpwstr/>
  </property>
  <property fmtid="{D5CDD505-2E9C-101B-9397-08002B2CF9AE}" pid="49" name="EnterpriseDomainTags">
    <vt:lpwstr/>
  </property>
  <property fmtid="{D5CDD505-2E9C-101B-9397-08002B2CF9AE}" pid="50" name="j3562c58ee414e028925bc902cfc01a1">
    <vt:lpwstr/>
  </property>
  <property fmtid="{D5CDD505-2E9C-101B-9397-08002B2CF9AE}" pid="51" name="ActivitiesAndPrograms">
    <vt:lpwstr/>
  </property>
  <property fmtid="{D5CDD505-2E9C-101B-9397-08002B2CF9AE}" pid="52" name="Segments">
    <vt:lpwstr/>
  </property>
  <property fmtid="{D5CDD505-2E9C-101B-9397-08002B2CF9AE}" pid="53" name="Partners">
    <vt:lpwstr/>
  </property>
  <property fmtid="{D5CDD505-2E9C-101B-9397-08002B2CF9AE}" pid="54" name="la4444b61d19467597d63190b69ac227">
    <vt:lpwstr/>
  </property>
  <property fmtid="{D5CDD505-2E9C-101B-9397-08002B2CF9AE}" pid="55" name="SharedWithUsers">
    <vt:lpwstr>63906;#Hui Jeng Lee (Alfa Connections Pte Ltd)</vt:lpwstr>
  </property>
  <property fmtid="{D5CDD505-2E9C-101B-9397-08002B2CF9AE}" pid="56" name="MSIP_Label_f42aa342-8706-4288-bd11-ebb85995028c_Enabled">
    <vt:lpwstr>True</vt:lpwstr>
  </property>
  <property fmtid="{D5CDD505-2E9C-101B-9397-08002B2CF9AE}" pid="57" name="MSIP_Label_f42aa342-8706-4288-bd11-ebb85995028c_SiteId">
    <vt:lpwstr>72f988bf-86f1-41af-91ab-2d7cd011db47</vt:lpwstr>
  </property>
  <property fmtid="{D5CDD505-2E9C-101B-9397-08002B2CF9AE}" pid="58" name="MSIP_Label_f42aa342-8706-4288-bd11-ebb85995028c_Ref">
    <vt:lpwstr>https://api.informationprotection.azure.com/api/72f988bf-86f1-41af-91ab-2d7cd011db47</vt:lpwstr>
  </property>
  <property fmtid="{D5CDD505-2E9C-101B-9397-08002B2CF9AE}" pid="59" name="MSIP_Label_f42aa342-8706-4288-bd11-ebb85995028c_Owner">
    <vt:lpwstr>makanw@microsoft.com</vt:lpwstr>
  </property>
  <property fmtid="{D5CDD505-2E9C-101B-9397-08002B2CF9AE}" pid="60" name="MSIP_Label_f42aa342-8706-4288-bd11-ebb85995028c_SetDate">
    <vt:lpwstr>2017-10-10T13:02:40.6276031+01:00</vt:lpwstr>
  </property>
  <property fmtid="{D5CDD505-2E9C-101B-9397-08002B2CF9AE}" pid="61" name="MSIP_Label_f42aa342-8706-4288-bd11-ebb85995028c_Name">
    <vt:lpwstr>General</vt:lpwstr>
  </property>
  <property fmtid="{D5CDD505-2E9C-101B-9397-08002B2CF9AE}" pid="62" name="MSIP_Label_f42aa342-8706-4288-bd11-ebb85995028c_Application">
    <vt:lpwstr>Microsoft Azure Information Protection</vt:lpwstr>
  </property>
  <property fmtid="{D5CDD505-2E9C-101B-9397-08002B2CF9AE}" pid="63" name="MSIP_Label_f42aa342-8706-4288-bd11-ebb85995028c_Extended_MSFT_Method">
    <vt:lpwstr>Automatic</vt:lpwstr>
  </property>
  <property fmtid="{D5CDD505-2E9C-101B-9397-08002B2CF9AE}" pid="64" name="Sensitivity">
    <vt:lpwstr>General</vt:lpwstr>
  </property>
  <property fmtid="{D5CDD505-2E9C-101B-9397-08002B2CF9AE}" pid="65" name="AuthorIds_UIVersion_1536">
    <vt:lpwstr>10</vt:lpwstr>
  </property>
</Properties>
</file>