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9"/>
  </p:notesMasterIdLst>
  <p:handoutMasterIdLst>
    <p:handoutMasterId r:id="rId20"/>
  </p:handoutMasterIdLst>
  <p:sldIdLst>
    <p:sldId id="8825" r:id="rId5"/>
    <p:sldId id="299" r:id="rId6"/>
    <p:sldId id="333" r:id="rId7"/>
    <p:sldId id="302" r:id="rId8"/>
    <p:sldId id="294" r:id="rId9"/>
    <p:sldId id="296" r:id="rId10"/>
    <p:sldId id="303" r:id="rId11"/>
    <p:sldId id="8861" r:id="rId12"/>
    <p:sldId id="8862" r:id="rId13"/>
    <p:sldId id="298" r:id="rId14"/>
    <p:sldId id="309" r:id="rId15"/>
    <p:sldId id="1570" r:id="rId16"/>
    <p:sldId id="478" r:id="rId17"/>
    <p:sldId id="8865" r:id="rId1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EDC30D"/>
    <a:srgbClr val="F2C812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5661A-EA04-4132-98D1-F8C593DBF7F2}" v="10" dt="2019-11-08T18:09:47.90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8" autoAdjust="0"/>
    <p:restoredTop sz="71065" autoAdjust="0"/>
  </p:normalViewPr>
  <p:slideViewPr>
    <p:cSldViewPr snapToGrid="0">
      <p:cViewPr varScale="1">
        <p:scale>
          <a:sx n="79" d="100"/>
          <a:sy n="7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14:44:14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0,'6'4,"-1"0,1-1,0 0,0 0,1 0,-1-1,0 0,1-1,-1 1,1-1,0 0,2-1,18 5,52 10,1-3,0-4,16-3,246-6,-149-2,1097 3,-1168-5,0-6,88-21,-144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14:44:21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1,'2862'0,"-2823"0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14:44:24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14:44:25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14:44:26.1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9T14:44:45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0,'4908'0,"-4846"0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FACFC4-F9FB-4B84-B931-EF3B3110F8D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5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6:09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57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2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6175986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66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2" r:id="rId3"/>
    <p:sldLayoutId id="2147483894" r:id="rId4"/>
    <p:sldLayoutId id="2147483895" r:id="rId5"/>
    <p:sldLayoutId id="2147483934" r:id="rId6"/>
    <p:sldLayoutId id="214748393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60.sv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png"/><Relationship Id="rId1" Type="http://schemas.openxmlformats.org/officeDocument/2006/relationships/tags" Target="../tags/tag10.xml"/><Relationship Id="rId6" Type="http://schemas.openxmlformats.org/officeDocument/2006/relationships/image" Target="../media/image63.png"/><Relationship Id="rId11" Type="http://schemas.openxmlformats.org/officeDocument/2006/relationships/customXml" Target="../ink/ink1.xml"/><Relationship Id="rId5" Type="http://schemas.openxmlformats.org/officeDocument/2006/relationships/image" Target="../media/image62.svg"/><Relationship Id="rId15" Type="http://schemas.openxmlformats.org/officeDocument/2006/relationships/customXml" Target="../ink/ink2.xml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8" Type="http://schemas.openxmlformats.org/officeDocument/2006/relationships/image" Target="../media/image6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1.svg"/><Relationship Id="rId12" Type="http://schemas.openxmlformats.org/officeDocument/2006/relationships/customXml" Target="../ink/ink3.xml"/><Relationship Id="rId17" Type="http://schemas.openxmlformats.org/officeDocument/2006/relationships/customXml" Target="../ink/ink5.xml"/><Relationship Id="rId2" Type="http://schemas.openxmlformats.org/officeDocument/2006/relationships/slideLayout" Target="../slideLayouts/slideLayout1.xml"/><Relationship Id="rId16" Type="http://schemas.openxmlformats.org/officeDocument/2006/relationships/customXml" Target="../ink/ink4.xml"/><Relationship Id="rId20" Type="http://schemas.openxmlformats.org/officeDocument/2006/relationships/image" Target="../media/image720.png"/><Relationship Id="rId1" Type="http://schemas.openxmlformats.org/officeDocument/2006/relationships/tags" Target="../tags/tag11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1.png"/><Relationship Id="rId10" Type="http://schemas.openxmlformats.org/officeDocument/2006/relationships/image" Target="../media/image74.png"/><Relationship Id="rId19" Type="http://schemas.openxmlformats.org/officeDocument/2006/relationships/customXml" Target="../ink/ink6.xml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create-workspa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power-bi/service-create-distribute-apps" TargetMode="External"/><Relationship Id="rId5" Type="http://schemas.openxmlformats.org/officeDocument/2006/relationships/hyperlink" Target="https://docs.microsoft.com/en-us/power-bi/service-share-dashboards" TargetMode="External"/><Relationship Id="rId4" Type="http://schemas.openxmlformats.org/officeDocument/2006/relationships/hyperlink" Target="https://docs.microsoft.com/en-us/power-bi/service-create-the-new-workspac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8.sv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27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svg"/><Relationship Id="rId1" Type="http://schemas.openxmlformats.org/officeDocument/2006/relationships/tags" Target="../tags/tag5.xml"/><Relationship Id="rId6" Type="http://schemas.openxmlformats.org/officeDocument/2006/relationships/image" Target="../media/image23.sv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sv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18.svg"/><Relationship Id="rId5" Type="http://schemas.openxmlformats.org/officeDocument/2006/relationships/image" Target="../media/image41.png"/><Relationship Id="rId15" Type="http://schemas.openxmlformats.org/officeDocument/2006/relationships/image" Target="../media/image31.svg"/><Relationship Id="rId10" Type="http://schemas.openxmlformats.org/officeDocument/2006/relationships/image" Target="../media/image17.png"/><Relationship Id="rId4" Type="http://schemas.openxmlformats.org/officeDocument/2006/relationships/image" Target="../media/image40.png"/><Relationship Id="rId9" Type="http://schemas.openxmlformats.org/officeDocument/2006/relationships/image" Target="../media/image43.sv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sv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27.svg"/><Relationship Id="rId10" Type="http://schemas.openxmlformats.org/officeDocument/2006/relationships/image" Target="../media/image51.svg"/><Relationship Id="rId4" Type="http://schemas.openxmlformats.org/officeDocument/2006/relationships/image" Target="../media/image26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How to secure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4" y="4253132"/>
            <a:ext cx="3771429" cy="193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65099" y="1363446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F2C811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Sharing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65099" y="2268467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0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 Black" panose="020B0A02040204020203" pitchFamily="34" charset="0"/>
                <a:cs typeface="Segoe UI Semibold" panose="020B0702040204020203" pitchFamily="34" charset="0"/>
              </a:rPr>
              <a:t>Public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CBEDFB-6955-4389-B62A-44034D968745}"/>
              </a:ext>
            </a:extLst>
          </p:cNvPr>
          <p:cNvSpPr txBox="1">
            <a:spLocks/>
          </p:cNvSpPr>
          <p:nvPr/>
        </p:nvSpPr>
        <p:spPr>
          <a:xfrm>
            <a:off x="6556549" y="1417892"/>
            <a:ext cx="5650246" cy="384105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GB" dirty="0"/>
              <a:t>Publicly available</a:t>
            </a:r>
            <a:endParaRPr lang="en-GB" dirty="0">
              <a:solidFill>
                <a:srgbClr val="EDC30D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GB" dirty="0"/>
              <a:t>Embed on Websites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Data Refresh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398CA7D3-1D43-4818-9F7D-C48D28C76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5452" y="1811267"/>
            <a:ext cx="914400" cy="914400"/>
          </a:xfrm>
          <a:prstGeom prst="rect">
            <a:avLst/>
          </a:prstGeom>
        </p:spPr>
      </p:pic>
      <p:pic>
        <p:nvPicPr>
          <p:cNvPr id="14" name="Graphic 13" descr="Playbook">
            <a:extLst>
              <a:ext uri="{FF2B5EF4-FFF2-40B4-BE49-F238E27FC236}">
                <a16:creationId xmlns:a16="http://schemas.microsoft.com/office/drawing/2014/main" id="{B17D0237-766D-4BEF-A646-06E7083FB2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5452" y="2909664"/>
            <a:ext cx="914400" cy="914400"/>
          </a:xfrm>
          <a:prstGeom prst="rect">
            <a:avLst/>
          </a:prstGeom>
        </p:spPr>
      </p:pic>
      <p:pic>
        <p:nvPicPr>
          <p:cNvPr id="16" name="Graphic 15" descr="Watch">
            <a:extLst>
              <a:ext uri="{FF2B5EF4-FFF2-40B4-BE49-F238E27FC236}">
                <a16:creationId xmlns:a16="http://schemas.microsoft.com/office/drawing/2014/main" id="{F98ED054-2A93-4323-B6F4-DEA901C9B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2149" y="4144115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07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71">
        <p:fade/>
      </p:transition>
    </mc:Choice>
    <mc:Fallback xmlns="">
      <p:transition spd="med" advTm="748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65099" y="1363446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F2C811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Sharing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65099" y="2268467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0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 Black" panose="020B0A02040204020203" pitchFamily="34" charset="0"/>
                <a:cs typeface="Segoe UI Semibold" panose="020B0702040204020203" pitchFamily="34" charset="0"/>
              </a:rPr>
              <a:t>Printing</a:t>
            </a:r>
          </a:p>
        </p:txBody>
      </p:sp>
      <p:pic>
        <p:nvPicPr>
          <p:cNvPr id="13" name="Graphic 12" descr="Gauge">
            <a:extLst>
              <a:ext uri="{FF2B5EF4-FFF2-40B4-BE49-F238E27FC236}">
                <a16:creationId xmlns:a16="http://schemas.microsoft.com/office/drawing/2014/main" id="{72EB769C-BAAE-47E2-99D0-D3EA833EE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104792"/>
            <a:ext cx="914400" cy="9144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1A757C7-8163-47AF-8BEC-B152C86A3556}"/>
              </a:ext>
            </a:extLst>
          </p:cNvPr>
          <p:cNvSpPr txBox="1">
            <a:spLocks/>
          </p:cNvSpPr>
          <p:nvPr/>
        </p:nvSpPr>
        <p:spPr>
          <a:xfrm>
            <a:off x="6643287" y="1203775"/>
            <a:ext cx="4980404" cy="445044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Entire Dashboard or Tile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Report page or Visual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Single Page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Export to PDF</a:t>
            </a:r>
          </a:p>
        </p:txBody>
      </p:sp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id="{926CFDC7-1894-437F-8080-FD7741B28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79554"/>
            <a:ext cx="914400" cy="914400"/>
          </a:xfrm>
          <a:prstGeom prst="rect">
            <a:avLst/>
          </a:prstGeom>
        </p:spPr>
      </p:pic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658D6350-DF6E-4903-892C-681D7489B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454316"/>
            <a:ext cx="914400" cy="914400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C20BDEFF-C646-4AF1-BC11-D74D76D69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62907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1847DA-99C7-447A-BCF9-954984076D7B}"/>
              </a:ext>
            </a:extLst>
          </p:cNvPr>
          <p:cNvSpPr txBox="1"/>
          <p:nvPr/>
        </p:nvSpPr>
        <p:spPr>
          <a:xfrm>
            <a:off x="5730996" y="4918708"/>
            <a:ext cx="73000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PDF</a:t>
            </a:r>
            <a:endParaRPr lang="en-US" sz="1600" dirty="0" err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3C1D4-F64C-4029-9B9B-C56816490B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63" y="3560509"/>
            <a:ext cx="3371850" cy="239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846E0C-CD2F-4C3F-81A8-7EA32B8D43EF}"/>
                  </a:ext>
                </a:extLst>
              </p14:cNvPr>
              <p14:cNvContentPartPr/>
              <p14:nvPr/>
            </p14:nvContentPartPr>
            <p14:xfrm>
              <a:off x="751256" y="5222984"/>
              <a:ext cx="1005120" cy="26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846E0C-CD2F-4C3F-81A8-7EA32B8D43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256" y="5213984"/>
                <a:ext cx="1022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8998C5-3F6D-42F7-81EB-A6DD8E5E34EB}"/>
                  </a:ext>
                </a:extLst>
              </p14:cNvPr>
              <p14:cNvContentPartPr/>
              <p14:nvPr/>
            </p14:nvContentPartPr>
            <p14:xfrm>
              <a:off x="713816" y="5798984"/>
              <a:ext cx="10447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8998C5-3F6D-42F7-81EB-A6DD8E5E34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4816" y="5790344"/>
                <a:ext cx="1062360" cy="1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80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468">
        <p:fade/>
      </p:transition>
    </mc:Choice>
    <mc:Fallback xmlns="">
      <p:transition spd="med" advTm="514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65099" y="1363446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F2C811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Sharing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65099" y="2268467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0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 Black" panose="020B0A02040204020203" pitchFamily="34" charset="0"/>
                <a:cs typeface="Segoe UI Semibold" panose="020B0702040204020203" pitchFamily="34" charset="0"/>
              </a:rPr>
              <a:t>PowerPoint</a:t>
            </a:r>
          </a:p>
        </p:txBody>
      </p:sp>
      <p:pic>
        <p:nvPicPr>
          <p:cNvPr id="13" name="Graphic 12" descr="Presentation with bar chart">
            <a:extLst>
              <a:ext uri="{FF2B5EF4-FFF2-40B4-BE49-F238E27FC236}">
                <a16:creationId xmlns:a16="http://schemas.microsoft.com/office/drawing/2014/main" id="{72EB769C-BAAE-47E2-99D0-D3EA833EE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38800" y="1104792"/>
            <a:ext cx="914400" cy="9144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1A757C7-8163-47AF-8BEC-B152C86A3556}"/>
              </a:ext>
            </a:extLst>
          </p:cNvPr>
          <p:cNvSpPr txBox="1">
            <a:spLocks/>
          </p:cNvSpPr>
          <p:nvPr/>
        </p:nvSpPr>
        <p:spPr>
          <a:xfrm>
            <a:off x="6643287" y="1203775"/>
            <a:ext cx="5548713" cy="445044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Each page becomes a slide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Single image in PowerPoint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Filters are preserved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Has a link to the report</a:t>
            </a:r>
          </a:p>
        </p:txBody>
      </p:sp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926CFDC7-1894-437F-8080-FD7741B28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38800" y="2279554"/>
            <a:ext cx="914400" cy="914400"/>
          </a:xfrm>
          <a:prstGeom prst="rect">
            <a:avLst/>
          </a:prstGeom>
        </p:spPr>
      </p:pic>
      <p:pic>
        <p:nvPicPr>
          <p:cNvPr id="16" name="Graphic 15" descr="Filter">
            <a:extLst>
              <a:ext uri="{FF2B5EF4-FFF2-40B4-BE49-F238E27FC236}">
                <a16:creationId xmlns:a16="http://schemas.microsoft.com/office/drawing/2014/main" id="{658D6350-DF6E-4903-892C-681D7489B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38800" y="3454316"/>
            <a:ext cx="914400" cy="914400"/>
          </a:xfrm>
          <a:prstGeom prst="rect">
            <a:avLst/>
          </a:prstGeom>
        </p:spPr>
      </p:pic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C20BDEFF-C646-4AF1-BC11-D74D76D69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638800" y="462907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2AAE3B-4373-4D19-A61F-93D74CED73A8}"/>
                  </a:ext>
                </a:extLst>
              </p14:cNvPr>
              <p14:cNvContentPartPr/>
              <p14:nvPr/>
            </p14:nvContentPartPr>
            <p14:xfrm>
              <a:off x="2454416" y="508510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2AAE3B-4373-4D19-A61F-93D74CED73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5776" y="50764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C42870-4CD8-4CB9-8711-3077A03FE95C}"/>
                  </a:ext>
                </a:extLst>
              </p14:cNvPr>
              <p14:cNvContentPartPr/>
              <p14:nvPr/>
            </p14:nvContentPartPr>
            <p14:xfrm>
              <a:off x="2642336" y="489718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C42870-4CD8-4CB9-8711-3077A03FE9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3696" y="48885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D36CE5-52A6-44DA-BC00-340F6F17B266}"/>
                  </a:ext>
                </a:extLst>
              </p14:cNvPr>
              <p14:cNvContentPartPr/>
              <p14:nvPr/>
            </p14:nvContentPartPr>
            <p14:xfrm>
              <a:off x="2792816" y="44839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D36CE5-52A6-44DA-BC00-340F6F17B2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4176" y="44752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9095222-A9E2-469C-B305-D827892DF1E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6807" y="3723320"/>
            <a:ext cx="3371850" cy="239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6E5C8-2054-4921-8977-E5DE964F314D}"/>
                  </a:ext>
                </a:extLst>
              </p14:cNvPr>
              <p14:cNvContentPartPr/>
              <p14:nvPr/>
            </p14:nvContentPartPr>
            <p14:xfrm>
              <a:off x="801296" y="4797464"/>
              <a:ext cx="17895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6E5C8-2054-4921-8977-E5DE964F31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296" y="4788464"/>
                <a:ext cx="1807200" cy="1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90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534">
        <p:fade/>
      </p:transition>
    </mc:Choice>
    <mc:Fallback xmlns="">
      <p:transition spd="med" advTm="465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981D94-0703-471B-BDA3-62853D8A4C21}"/>
              </a:ext>
            </a:extLst>
          </p:cNvPr>
          <p:cNvSpPr/>
          <p:nvPr/>
        </p:nvSpPr>
        <p:spPr>
          <a:xfrm>
            <a:off x="296488" y="1948509"/>
            <a:ext cx="1388226" cy="459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Audience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F2A87-E484-4B64-BCFB-E969662B30A8}"/>
              </a:ext>
            </a:extLst>
          </p:cNvPr>
          <p:cNvSpPr/>
          <p:nvPr/>
        </p:nvSpPr>
        <p:spPr>
          <a:xfrm>
            <a:off x="296488" y="2544254"/>
            <a:ext cx="1388226" cy="459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 Scenario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82A64-42AE-4DF7-B5FC-A64CB1570720}"/>
              </a:ext>
            </a:extLst>
          </p:cNvPr>
          <p:cNvSpPr/>
          <p:nvPr/>
        </p:nvSpPr>
        <p:spPr>
          <a:xfrm>
            <a:off x="296488" y="3139998"/>
            <a:ext cx="1388226" cy="867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Users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441CD-3568-4E00-B31A-754E4F00AF76}"/>
              </a:ext>
            </a:extLst>
          </p:cNvPr>
          <p:cNvSpPr/>
          <p:nvPr/>
        </p:nvSpPr>
        <p:spPr>
          <a:xfrm>
            <a:off x="296488" y="5510613"/>
            <a:ext cx="1388226" cy="831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5113FE-3084-4CAB-A4F3-F4E378E3BBAE}"/>
              </a:ext>
            </a:extLst>
          </p:cNvPr>
          <p:cNvSpPr/>
          <p:nvPr/>
        </p:nvSpPr>
        <p:spPr>
          <a:xfrm>
            <a:off x="296488" y="4062948"/>
            <a:ext cx="1388226" cy="655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O365 Dependency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EBABB8-A0E9-48F4-831F-615A951568B7}"/>
              </a:ext>
            </a:extLst>
          </p:cNvPr>
          <p:cNvSpPr/>
          <p:nvPr/>
        </p:nvSpPr>
        <p:spPr>
          <a:xfrm>
            <a:off x="296488" y="4781636"/>
            <a:ext cx="1388226" cy="6553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4F136-DDEE-4A98-9151-85656C5BE537}"/>
              </a:ext>
            </a:extLst>
          </p:cNvPr>
          <p:cNvSpPr/>
          <p:nvPr/>
        </p:nvSpPr>
        <p:spPr>
          <a:xfrm>
            <a:off x="5203804" y="1313971"/>
            <a:ext cx="3361328" cy="459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Workspaces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22CFC-5D2B-4DA5-9407-7339DA1298F9}"/>
              </a:ext>
            </a:extLst>
          </p:cNvPr>
          <p:cNvSpPr txBox="1"/>
          <p:nvPr/>
        </p:nvSpPr>
        <p:spPr>
          <a:xfrm>
            <a:off x="5203804" y="1948509"/>
            <a:ext cx="3361328" cy="46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Small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D0859-E53A-4508-8733-1E40A769261E}"/>
              </a:ext>
            </a:extLst>
          </p:cNvPr>
          <p:cNvSpPr txBox="1"/>
          <p:nvPr/>
        </p:nvSpPr>
        <p:spPr>
          <a:xfrm>
            <a:off x="5203804" y="2544254"/>
            <a:ext cx="3361328" cy="459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Development, i.e. collaboration with edit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0931C-4F3A-41DB-ABED-149DAAE0F6BB}"/>
              </a:ext>
            </a:extLst>
          </p:cNvPr>
          <p:cNvSpPr txBox="1"/>
          <p:nvPr/>
        </p:nvSpPr>
        <p:spPr>
          <a:xfrm>
            <a:off x="5203804" y="3139169"/>
            <a:ext cx="3361328" cy="867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Individuals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Security Groups (new Workspaces – in preview)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Distribution Lists (new Workspaces – in preview)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Office 365 Groups (new Workspaces – in preview)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CC3D41-D98B-4FEA-A6B5-CE35C97413F6}"/>
              </a:ext>
            </a:extLst>
          </p:cNvPr>
          <p:cNvSpPr txBox="1"/>
          <p:nvPr/>
        </p:nvSpPr>
        <p:spPr>
          <a:xfrm>
            <a:off x="5203804" y="5510612"/>
            <a:ext cx="3361328" cy="831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  <a:hlinkClick r:id="rId3"/>
              </a:rPr>
              <a:t>Create workspaces with your colleagues in Power BI</a:t>
            </a:r>
            <a:endParaRPr kumimoji="0" lang="en-US" sz="12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  <a:hlinkClick r:id="rId4"/>
              </a:rPr>
              <a:t>Create the new workspaces (preview) in Power BI</a:t>
            </a:r>
            <a:endParaRPr kumimoji="0" lang="en-US" sz="12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21B7E-E0CE-4D44-BE43-7B7547831551}"/>
              </a:ext>
            </a:extLst>
          </p:cNvPr>
          <p:cNvSpPr txBox="1"/>
          <p:nvPr/>
        </p:nvSpPr>
        <p:spPr>
          <a:xfrm>
            <a:off x="5203804" y="4062948"/>
            <a:ext cx="3361328" cy="65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Current workspaces create an 0365 group, but Workspaces currently in Preview do not.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FF8A87-F208-44C6-AC8F-5112EBFC018C}"/>
              </a:ext>
            </a:extLst>
          </p:cNvPr>
          <p:cNvSpPr txBox="1"/>
          <p:nvPr/>
        </p:nvSpPr>
        <p:spPr>
          <a:xfrm>
            <a:off x="5203804" y="4781636"/>
            <a:ext cx="3361328" cy="65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Pro License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F1F89-FEFA-4E6D-8318-D0E696984414}"/>
              </a:ext>
            </a:extLst>
          </p:cNvPr>
          <p:cNvSpPr/>
          <p:nvPr/>
        </p:nvSpPr>
        <p:spPr>
          <a:xfrm>
            <a:off x="1763595" y="1313971"/>
            <a:ext cx="3361328" cy="459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Individual Dashboards /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ED1DD-79EA-40F0-AC78-8DB0C4C8C56D}"/>
              </a:ext>
            </a:extLst>
          </p:cNvPr>
          <p:cNvSpPr txBox="1"/>
          <p:nvPr/>
        </p:nvSpPr>
        <p:spPr>
          <a:xfrm>
            <a:off x="1763595" y="1948509"/>
            <a:ext cx="3361328" cy="459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Small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508FE-CA01-46A7-92DD-254CC172B423}"/>
              </a:ext>
            </a:extLst>
          </p:cNvPr>
          <p:cNvSpPr txBox="1"/>
          <p:nvPr/>
        </p:nvSpPr>
        <p:spPr>
          <a:xfrm>
            <a:off x="1763595" y="2544254"/>
            <a:ext cx="3361328" cy="459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One off sharing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38670-ABF7-481F-B84F-963F2042763A}"/>
              </a:ext>
            </a:extLst>
          </p:cNvPr>
          <p:cNvSpPr txBox="1"/>
          <p:nvPr/>
        </p:nvSpPr>
        <p:spPr>
          <a:xfrm>
            <a:off x="1763595" y="3139169"/>
            <a:ext cx="3361328" cy="86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Individuals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Distribution Groups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AD security groups 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Does NOT work with Dynamic Distribution Groups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8B365-1F15-44E8-88E3-56546565B73B}"/>
              </a:ext>
            </a:extLst>
          </p:cNvPr>
          <p:cNvSpPr txBox="1"/>
          <p:nvPr/>
        </p:nvSpPr>
        <p:spPr>
          <a:xfrm>
            <a:off x="1763595" y="5510612"/>
            <a:ext cx="3361328" cy="831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  <a:hlinkClick r:id="rId5"/>
              </a:rPr>
              <a:t>Share your Power BI dashboards and reports with coworkers and others</a:t>
            </a: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2D66A-9393-448A-A105-DE15917C0D5E}"/>
              </a:ext>
            </a:extLst>
          </p:cNvPr>
          <p:cNvSpPr txBox="1"/>
          <p:nvPr/>
        </p:nvSpPr>
        <p:spPr>
          <a:xfrm>
            <a:off x="1763595" y="4062948"/>
            <a:ext cx="3361328" cy="65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566DB5-EF79-4E34-88C3-8522562856C9}"/>
              </a:ext>
            </a:extLst>
          </p:cNvPr>
          <p:cNvSpPr txBox="1"/>
          <p:nvPr/>
        </p:nvSpPr>
        <p:spPr>
          <a:xfrm>
            <a:off x="1763595" y="4781636"/>
            <a:ext cx="3361328" cy="65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Pro License or PBI Premium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ACB4E-4DCA-490F-89E7-B2C03996D86E}"/>
              </a:ext>
            </a:extLst>
          </p:cNvPr>
          <p:cNvSpPr/>
          <p:nvPr/>
        </p:nvSpPr>
        <p:spPr>
          <a:xfrm>
            <a:off x="8644013" y="1313971"/>
            <a:ext cx="3361328" cy="459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83769-0584-4B3D-90A4-5108511B746D}"/>
              </a:ext>
            </a:extLst>
          </p:cNvPr>
          <p:cNvSpPr txBox="1"/>
          <p:nvPr/>
        </p:nvSpPr>
        <p:spPr>
          <a:xfrm>
            <a:off x="8644013" y="1948509"/>
            <a:ext cx="3361328" cy="46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Large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942F3-6E81-40EA-B3EF-C86BA94AE8EF}"/>
              </a:ext>
            </a:extLst>
          </p:cNvPr>
          <p:cNvSpPr txBox="1"/>
          <p:nvPr/>
        </p:nvSpPr>
        <p:spPr>
          <a:xfrm>
            <a:off x="8644013" y="2544254"/>
            <a:ext cx="3361328" cy="459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Content Distribution; View access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AF2FAE-DD65-4918-8962-DF29D646D8F9}"/>
              </a:ext>
            </a:extLst>
          </p:cNvPr>
          <p:cNvSpPr txBox="1"/>
          <p:nvPr/>
        </p:nvSpPr>
        <p:spPr>
          <a:xfrm>
            <a:off x="8644013" y="3139169"/>
            <a:ext cx="3361328" cy="867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Everyone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Individuals 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AD Security Groups</a:t>
            </a:r>
          </a:p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E5899D-2199-452F-97F4-7CB43F4BF1CA}"/>
              </a:ext>
            </a:extLst>
          </p:cNvPr>
          <p:cNvSpPr txBox="1"/>
          <p:nvPr/>
        </p:nvSpPr>
        <p:spPr>
          <a:xfrm>
            <a:off x="8644013" y="4062948"/>
            <a:ext cx="3361328" cy="65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510B2-266D-4FCC-842B-A3A907B51E6D}"/>
              </a:ext>
            </a:extLst>
          </p:cNvPr>
          <p:cNvSpPr txBox="1"/>
          <p:nvPr/>
        </p:nvSpPr>
        <p:spPr>
          <a:xfrm>
            <a:off x="8644013" y="5510611"/>
            <a:ext cx="3361328" cy="831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  <a:hlinkClick r:id="rId6"/>
              </a:rPr>
              <a:t>Publish apps with dashboards and reports in Power BI</a:t>
            </a: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7CE944-386A-4F6A-9CDB-C68C03408235}"/>
              </a:ext>
            </a:extLst>
          </p:cNvPr>
          <p:cNvSpPr txBox="1"/>
          <p:nvPr/>
        </p:nvSpPr>
        <p:spPr>
          <a:xfrm>
            <a:off x="8644013" y="4781636"/>
            <a:ext cx="3361328" cy="65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1763" tIns="131763" rIns="0" bIns="140528" rtlCol="0" anchor="t">
            <a:noAutofit/>
          </a:bodyPr>
          <a:lstStyle>
            <a:defPPr>
              <a:defRPr lang="en-US"/>
            </a:defPPr>
            <a:lvl1pPr defTabSz="8950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 spc="0">
                <a:ln>
                  <a:solidFill>
                    <a:srgbClr val="FFFFFF">
                      <a:alpha val="0"/>
                    </a:srgbClr>
                  </a:solidFill>
                </a:ln>
                <a:latin typeface="Segoe UI Ligh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8950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Pro License or PBI Premium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9A213-09FA-4007-B022-F7CF44A8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When should you use the various sharing options?</a:t>
            </a:r>
          </a:p>
        </p:txBody>
      </p:sp>
    </p:spTree>
    <p:extLst>
      <p:ext uri="{BB962C8B-B14F-4D97-AF65-F5344CB8AC3E}">
        <p14:creationId xmlns:p14="http://schemas.microsoft.com/office/powerpoint/2010/main" val="41786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25">
        <p:fade/>
      </p:transition>
    </mc:Choice>
    <mc:Fallback xmlns="">
      <p:transition spd="med" advTm="1862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516B4448-3A2F-488D-AD13-470FA924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897" y="1172000"/>
            <a:ext cx="914400" cy="91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Security</a:t>
            </a:r>
          </a:p>
        </p:txBody>
      </p:sp>
      <p:pic>
        <p:nvPicPr>
          <p:cNvPr id="5" name="Graphic 4" descr="Download">
            <a:extLst>
              <a:ext uri="{FF2B5EF4-FFF2-40B4-BE49-F238E27FC236}">
                <a16:creationId xmlns:a16="http://schemas.microsoft.com/office/drawing/2014/main" id="{C66DF67C-0027-4B52-B3AE-9F9879C37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3370" y="3574702"/>
            <a:ext cx="914400" cy="9144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F726E-601D-4366-95DE-7EAF986A748E}"/>
              </a:ext>
            </a:extLst>
          </p:cNvPr>
          <p:cNvSpPr txBox="1">
            <a:spLocks/>
          </p:cNvSpPr>
          <p:nvPr/>
        </p:nvSpPr>
        <p:spPr>
          <a:xfrm>
            <a:off x="6709225" y="599260"/>
            <a:ext cx="5066322" cy="505984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GB" dirty="0"/>
          </a:p>
          <a:p>
            <a:pPr lvl="0"/>
            <a:r>
              <a:rPr lang="en-GB" dirty="0"/>
              <a:t>Row-Level Security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Roles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Import or Direct Query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Analysis Services Inherits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38FC633F-920B-46F3-A817-33294D784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897" y="2342005"/>
            <a:ext cx="914400" cy="914400"/>
          </a:xfrm>
          <a:prstGeom prst="rect">
            <a:avLst/>
          </a:prstGeom>
        </p:spPr>
      </p:pic>
      <p:pic>
        <p:nvPicPr>
          <p:cNvPr id="13" name="Graphic 12" descr="Return">
            <a:extLst>
              <a:ext uri="{FF2B5EF4-FFF2-40B4-BE49-F238E27FC236}">
                <a16:creationId xmlns:a16="http://schemas.microsoft.com/office/drawing/2014/main" id="{84CC04FA-AB33-48A6-A905-9DA687F6F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8897" y="474470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39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308">
        <p:fade/>
      </p:transition>
    </mc:Choice>
    <mc:Fallback xmlns="">
      <p:transition spd="med" advTm="353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Tools">
            <a:extLst>
              <a:ext uri="{FF2B5EF4-FFF2-40B4-BE49-F238E27FC236}">
                <a16:creationId xmlns:a16="http://schemas.microsoft.com/office/drawing/2014/main" id="{366AE027-5625-41B7-AAB9-F758486F2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34387"/>
            <a:ext cx="914400" cy="91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Row Level Security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F726E-601D-4366-95DE-7EAF986A748E}"/>
              </a:ext>
            </a:extLst>
          </p:cNvPr>
          <p:cNvSpPr txBox="1">
            <a:spLocks/>
          </p:cNvSpPr>
          <p:nvPr/>
        </p:nvSpPr>
        <p:spPr>
          <a:xfrm>
            <a:off x="6647580" y="1031180"/>
            <a:ext cx="5066322" cy="505984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Dynamic</a:t>
            </a:r>
          </a:p>
          <a:p>
            <a:endParaRPr lang="en-GB" dirty="0"/>
          </a:p>
          <a:p>
            <a:r>
              <a:rPr lang="en-GB" dirty="0"/>
              <a:t>Reduces Maintenance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USERNAME()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USERPRINCIPALNAME()</a:t>
            </a:r>
          </a:p>
          <a:p>
            <a:pPr lvl="0"/>
            <a:endParaRPr lang="en-GB" dirty="0"/>
          </a:p>
        </p:txBody>
      </p:sp>
      <p:pic>
        <p:nvPicPr>
          <p:cNvPr id="3" name="Graphic 2" descr="Bar chart">
            <a:extLst>
              <a:ext uri="{FF2B5EF4-FFF2-40B4-BE49-F238E27FC236}">
                <a16:creationId xmlns:a16="http://schemas.microsoft.com/office/drawing/2014/main" id="{F33F34E3-4492-4B65-A2AE-09587C0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4714" y="884337"/>
            <a:ext cx="914400" cy="914400"/>
          </a:xfrm>
          <a:prstGeom prst="rect">
            <a:avLst/>
          </a:prstGeom>
        </p:spPr>
      </p:pic>
      <p:pic>
        <p:nvPicPr>
          <p:cNvPr id="7" name="Graphic 6" descr="World">
            <a:extLst>
              <a:ext uri="{FF2B5EF4-FFF2-40B4-BE49-F238E27FC236}">
                <a16:creationId xmlns:a16="http://schemas.microsoft.com/office/drawing/2014/main" id="{8683D661-C7FD-4F3F-A75E-6DC461086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320420"/>
            <a:ext cx="914400" cy="914400"/>
          </a:xfrm>
          <a:prstGeom prst="rect">
            <a:avLst/>
          </a:prstGeom>
        </p:spPr>
      </p:pic>
      <p:pic>
        <p:nvPicPr>
          <p:cNvPr id="12" name="Graphic 11" descr="Email">
            <a:extLst>
              <a:ext uri="{FF2B5EF4-FFF2-40B4-BE49-F238E27FC236}">
                <a16:creationId xmlns:a16="http://schemas.microsoft.com/office/drawing/2014/main" id="{1A79104C-75C6-4379-9DAB-0DC278FD4F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506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511">
        <p:fade/>
      </p:transition>
    </mc:Choice>
    <mc:Fallback xmlns="">
      <p:transition spd="med" advTm="9951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431233" y="1416161"/>
            <a:ext cx="5363719" cy="4025679"/>
          </a:xfrm>
          <a:prstGeom prst="rect">
            <a:avLst/>
          </a:prstGeom>
        </p:spPr>
        <p:txBody>
          <a:bodyPr vert="horz" wrap="square" lIns="146284" tIns="91427" rIns="146284" bIns="91427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690" indent="-365690" defTabSz="932563">
              <a:spcBef>
                <a:spcPts val="1800"/>
              </a:spcBef>
              <a:buClr>
                <a:srgbClr val="EDC30D"/>
              </a:buClr>
              <a:defRPr/>
            </a:pPr>
            <a:r>
              <a:rPr lang="en-US" sz="3200" dirty="0">
                <a:solidFill>
                  <a:prstClr val="black"/>
                </a:solidFill>
                <a:latin typeface="Segoe UI"/>
                <a:cs typeface="Segoe UI Semibold" panose="020B0702040204020203" pitchFamily="34" charset="0"/>
              </a:rPr>
              <a:t>App Workspaces / Apps</a:t>
            </a:r>
          </a:p>
          <a:p>
            <a:pPr defTabSz="932563">
              <a:lnSpc>
                <a:spcPct val="95000"/>
              </a:lnSpc>
              <a:defRPr/>
            </a:pPr>
            <a:endParaRPr lang="en-US" sz="3200" dirty="0">
              <a:solidFill>
                <a:prstClr val="black"/>
              </a:solidFill>
              <a:latin typeface="Segoe UI"/>
              <a:cs typeface="Segoe UI Semibold" panose="020B0702040204020203" pitchFamily="34" charset="0"/>
            </a:endParaRPr>
          </a:p>
          <a:p>
            <a:pPr defTabSz="932563">
              <a:lnSpc>
                <a:spcPct val="95000"/>
              </a:lnSpc>
              <a:defRPr/>
            </a:pPr>
            <a:r>
              <a:rPr lang="en-US" sz="3200" dirty="0">
                <a:solidFill>
                  <a:prstClr val="black"/>
                </a:solidFill>
                <a:latin typeface="Segoe UI"/>
                <a:cs typeface="Segoe UI Semibold" panose="020B0702040204020203" pitchFamily="34" charset="0"/>
              </a:rPr>
              <a:t>Reports &amp; Dashboards</a:t>
            </a:r>
          </a:p>
          <a:p>
            <a:pPr defTabSz="932563">
              <a:lnSpc>
                <a:spcPct val="95000"/>
              </a:lnSpc>
              <a:defRPr/>
            </a:pPr>
            <a:endParaRPr lang="en-US" sz="3200" dirty="0">
              <a:solidFill>
                <a:prstClr val="black"/>
              </a:solidFill>
              <a:latin typeface="Segoe UI"/>
              <a:cs typeface="Segoe UI Semibold" panose="020B0702040204020203" pitchFamily="34" charset="0"/>
            </a:endParaRPr>
          </a:p>
          <a:p>
            <a:pPr defTabSz="932563">
              <a:lnSpc>
                <a:spcPct val="95000"/>
              </a:lnSpc>
              <a:defRPr/>
            </a:pPr>
            <a:r>
              <a:rPr lang="en-US" sz="3200" dirty="0">
                <a:solidFill>
                  <a:prstClr val="black"/>
                </a:solidFill>
                <a:latin typeface="Segoe UI"/>
                <a:cs typeface="Segoe UI Semibold" panose="020B0702040204020203" pitchFamily="34" charset="0"/>
              </a:rPr>
              <a:t>Public</a:t>
            </a:r>
          </a:p>
          <a:p>
            <a:pPr defTabSz="932563">
              <a:lnSpc>
                <a:spcPct val="95000"/>
              </a:lnSpc>
              <a:defRPr/>
            </a:pPr>
            <a:endParaRPr lang="en-US" sz="3200" dirty="0">
              <a:solidFill>
                <a:prstClr val="black"/>
              </a:solidFill>
              <a:latin typeface="Segoe UI"/>
              <a:cs typeface="Segoe UI Semibold" panose="020B0702040204020203" pitchFamily="34" charset="0"/>
            </a:endParaRPr>
          </a:p>
          <a:p>
            <a:pPr defTabSz="932563">
              <a:lnSpc>
                <a:spcPct val="95000"/>
              </a:lnSpc>
              <a:defRPr/>
            </a:pPr>
            <a:r>
              <a:rPr lang="en-US" sz="3200" dirty="0">
                <a:solidFill>
                  <a:prstClr val="black"/>
                </a:solidFill>
                <a:latin typeface="Segoe UI"/>
                <a:cs typeface="Segoe UI Semibold" panose="020B0702040204020203" pitchFamily="34" charset="0"/>
              </a:rPr>
              <a:t>Printing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872491" y="1481106"/>
            <a:ext cx="396742" cy="401721"/>
          </a:xfrm>
          <a:prstGeom prst="ellipse">
            <a:avLst/>
          </a:prstGeom>
          <a:solidFill>
            <a:srgbClr val="FFCE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72" y="1636467"/>
            <a:ext cx="203581" cy="9942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 bwMode="auto">
          <a:xfrm>
            <a:off x="5872491" y="2605094"/>
            <a:ext cx="396742" cy="401721"/>
          </a:xfrm>
          <a:prstGeom prst="ellipse">
            <a:avLst/>
          </a:prstGeom>
          <a:solidFill>
            <a:srgbClr val="FFCE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36" y="2760456"/>
            <a:ext cx="203581" cy="994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5872491" y="3729083"/>
            <a:ext cx="396742" cy="401721"/>
          </a:xfrm>
          <a:prstGeom prst="ellipse">
            <a:avLst/>
          </a:prstGeom>
          <a:solidFill>
            <a:srgbClr val="FFCE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36" y="3884445"/>
            <a:ext cx="203581" cy="994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9DD2986-6A65-4CB4-8578-3B6ADF345C1B}"/>
              </a:ext>
            </a:extLst>
          </p:cNvPr>
          <p:cNvSpPr/>
          <p:nvPr/>
        </p:nvSpPr>
        <p:spPr bwMode="auto">
          <a:xfrm>
            <a:off x="5867675" y="4871309"/>
            <a:ext cx="396742" cy="401721"/>
          </a:xfrm>
          <a:prstGeom prst="ellipse">
            <a:avLst/>
          </a:prstGeom>
          <a:solidFill>
            <a:srgbClr val="FFCE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237366-DD72-4DBA-9463-9BB9EBD4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19" y="5026671"/>
            <a:ext cx="203581" cy="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68">
        <p:fade/>
      </p:transition>
    </mc:Choice>
    <mc:Fallback xmlns="">
      <p:transition spd="med" advTm="2476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7653021-67BC-45BE-B139-D3C85AF6B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451" y="2985989"/>
            <a:ext cx="914400" cy="914400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165099" y="1363446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F2C811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Sharing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65099" y="2268467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0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 Black" panose="020B0A02040204020203" pitchFamily="34" charset="0"/>
                <a:cs typeface="Segoe UI Semibold" panose="020B0702040204020203" pitchFamily="34" charset="0"/>
              </a:rPr>
              <a:t>App Workspaces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1DF0229-118B-4604-85EB-E44E666354A8}"/>
              </a:ext>
            </a:extLst>
          </p:cNvPr>
          <p:cNvSpPr txBox="1">
            <a:spLocks/>
          </p:cNvSpPr>
          <p:nvPr/>
        </p:nvSpPr>
        <p:spPr>
          <a:xfrm>
            <a:off x="6541754" y="971657"/>
            <a:ext cx="5650246" cy="479041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Collaborative Development</a:t>
            </a:r>
          </a:p>
          <a:p>
            <a:pPr>
              <a:lnSpc>
                <a:spcPct val="150000"/>
              </a:lnSpc>
            </a:pPr>
            <a:r>
              <a:rPr lang="en-GB" dirty="0"/>
              <a:t>Anyone can Create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Workspace OneDrive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Belong to Many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Pro License</a:t>
            </a:r>
          </a:p>
        </p:txBody>
      </p:sp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2861CC3B-A5C3-42DD-BE1B-ECDCAD1B2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025152"/>
            <a:ext cx="914400" cy="914400"/>
          </a:xfrm>
          <a:prstGeom prst="rect">
            <a:avLst/>
          </a:prstGeom>
        </p:spPr>
      </p:pic>
      <p:pic>
        <p:nvPicPr>
          <p:cNvPr id="16" name="Graphic 15" descr="Group">
            <a:extLst>
              <a:ext uri="{FF2B5EF4-FFF2-40B4-BE49-F238E27FC236}">
                <a16:creationId xmlns:a16="http://schemas.microsoft.com/office/drawing/2014/main" id="{0C420654-F941-40BE-8FDE-7FA659A98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5451" y="1064305"/>
            <a:ext cx="914400" cy="914400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E24157F0-C6FA-4528-B53D-AF53CBA77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5451" y="3856395"/>
            <a:ext cx="914400" cy="914400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id="{BCD95C80-077A-42A1-899A-0D4560043B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4809233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59B765-DE66-40B2-A51B-0A0AF25503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852" y="3491137"/>
            <a:ext cx="4034816" cy="2816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280">
        <p:fade/>
      </p:transition>
    </mc:Choice>
    <mc:Fallback xmlns="">
      <p:transition spd="med" advTm="90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099" y="1363446"/>
            <a:ext cx="5066323" cy="1098397"/>
          </a:xfrm>
        </p:spPr>
        <p:txBody>
          <a:bodyPr/>
          <a:lstStyle/>
          <a:p>
            <a:r>
              <a:rPr lang="en-US"/>
              <a:t>Sharing</a:t>
            </a:r>
            <a:endParaRPr lang="en-GB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5099" y="2268467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0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 Black" panose="020B0A02040204020203" pitchFamily="34" charset="0"/>
                <a:cs typeface="Segoe UI Semibold" panose="020B0702040204020203" pitchFamily="34" charset="0"/>
              </a:rPr>
              <a:t>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B4CC2-97DD-40EA-B391-AC495F60D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2" y="3923771"/>
            <a:ext cx="4139870" cy="175254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16F12F-837A-48EF-AA25-36045E8FE63A}"/>
              </a:ext>
            </a:extLst>
          </p:cNvPr>
          <p:cNvSpPr txBox="1">
            <a:spLocks/>
          </p:cNvSpPr>
          <p:nvPr/>
        </p:nvSpPr>
        <p:spPr>
          <a:xfrm>
            <a:off x="6681065" y="40380"/>
            <a:ext cx="5650246" cy="67772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Requires App Workspace</a:t>
            </a:r>
            <a:endParaRPr lang="en-GB" dirty="0">
              <a:solidFill>
                <a:srgbClr val="F2C81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/>
              <a:t>Multiple Assets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Broad Audience</a:t>
            </a:r>
            <a:endParaRPr lang="en-GB" dirty="0">
              <a:solidFill>
                <a:srgbClr val="F2C81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dirty="0"/>
              <a:t>Read-Only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Download or Push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Staged Changes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Pro or Premium</a:t>
            </a:r>
          </a:p>
        </p:txBody>
      </p:sp>
      <p:pic>
        <p:nvPicPr>
          <p:cNvPr id="10" name="Graphic 9" descr="Group">
            <a:extLst>
              <a:ext uri="{FF2B5EF4-FFF2-40B4-BE49-F238E27FC236}">
                <a16:creationId xmlns:a16="http://schemas.microsoft.com/office/drawing/2014/main" id="{C8F577A3-9D0C-43EF-B6B8-C960BB7B9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5451" y="2059093"/>
            <a:ext cx="914400" cy="914400"/>
          </a:xfrm>
          <a:prstGeom prst="rect">
            <a:avLst/>
          </a:prstGeom>
        </p:spPr>
      </p:pic>
      <p:pic>
        <p:nvPicPr>
          <p:cNvPr id="13" name="Graphic 12" descr="Books">
            <a:extLst>
              <a:ext uri="{FF2B5EF4-FFF2-40B4-BE49-F238E27FC236}">
                <a16:creationId xmlns:a16="http://schemas.microsoft.com/office/drawing/2014/main" id="{53BDAC85-F4A2-47E3-B9B8-EF133AB8C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1136849"/>
            <a:ext cx="914400" cy="914400"/>
          </a:xfrm>
          <a:prstGeom prst="rect">
            <a:avLst/>
          </a:prstGeom>
        </p:spPr>
      </p:pic>
      <p:pic>
        <p:nvPicPr>
          <p:cNvPr id="14" name="Graphic 13" descr="Open Book">
            <a:extLst>
              <a:ext uri="{FF2B5EF4-FFF2-40B4-BE49-F238E27FC236}">
                <a16:creationId xmlns:a16="http://schemas.microsoft.com/office/drawing/2014/main" id="{FE64E605-5BF8-46ED-90D3-2302A6B66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3047859"/>
            <a:ext cx="914400" cy="914400"/>
          </a:xfrm>
          <a:prstGeom prst="rect">
            <a:avLst/>
          </a:prstGeom>
        </p:spPr>
      </p:pic>
      <p:pic>
        <p:nvPicPr>
          <p:cNvPr id="15" name="Graphic 14" descr="Shooting star">
            <a:extLst>
              <a:ext uri="{FF2B5EF4-FFF2-40B4-BE49-F238E27FC236}">
                <a16:creationId xmlns:a16="http://schemas.microsoft.com/office/drawing/2014/main" id="{93417764-7C5B-4D2D-AD2B-42E44F218D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3658" y="3997540"/>
            <a:ext cx="854430" cy="854430"/>
          </a:xfrm>
          <a:prstGeom prst="rect">
            <a:avLst/>
          </a:prstGeom>
        </p:spPr>
      </p:pic>
      <p:pic>
        <p:nvPicPr>
          <p:cNvPr id="16" name="Graphic 15" descr="Building">
            <a:extLst>
              <a:ext uri="{FF2B5EF4-FFF2-40B4-BE49-F238E27FC236}">
                <a16:creationId xmlns:a16="http://schemas.microsoft.com/office/drawing/2014/main" id="{F997004B-9D98-4961-B54D-4828DF1447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5451" y="148083"/>
            <a:ext cx="914400" cy="914400"/>
          </a:xfrm>
          <a:prstGeom prst="rect">
            <a:avLst/>
          </a:prstGeom>
        </p:spPr>
      </p:pic>
      <p:pic>
        <p:nvPicPr>
          <p:cNvPr id="18" name="Graphic 17" descr="Theatre">
            <a:extLst>
              <a:ext uri="{FF2B5EF4-FFF2-40B4-BE49-F238E27FC236}">
                <a16:creationId xmlns:a16="http://schemas.microsoft.com/office/drawing/2014/main" id="{5866DE12-A1B8-4899-A195-9194CA697D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5451" y="4857430"/>
            <a:ext cx="914400" cy="914400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id="{A328DC5E-E792-432A-A067-A0515AFED1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38800" y="572362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10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73">
        <p:fade/>
      </p:transition>
    </mc:Choice>
    <mc:Fallback xmlns="">
      <p:transition spd="med" advTm="890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360795-3491-42BD-9F0D-0DC677987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22" y="3494134"/>
            <a:ext cx="4683932" cy="2806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1693E-355F-4AB0-8080-AB930F5A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13" y="3491128"/>
            <a:ext cx="4173395" cy="2806516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65941" y="1363740"/>
            <a:ext cx="5065604" cy="1098241"/>
          </a:xfrm>
          <a:prstGeom prst="rect">
            <a:avLst/>
          </a:prstGeom>
        </p:spPr>
        <p:txBody>
          <a:bodyPr vert="horz" wrap="square" lIns="146284" tIns="91427" rIns="146284" bIns="91427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192">
              <a:defRPr/>
            </a:pPr>
            <a:r>
              <a:rPr lang="en-GB" sz="5499"/>
              <a:t>Sharing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65941" y="2268632"/>
            <a:ext cx="5065604" cy="1098241"/>
          </a:xfrm>
          <a:prstGeom prst="rect">
            <a:avLst/>
          </a:prstGeom>
        </p:spPr>
        <p:txBody>
          <a:bodyPr vert="horz" wrap="square" lIns="146284" tIns="91427" rIns="146284" bIns="91427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192">
              <a:defRPr/>
            </a:pPr>
            <a:r>
              <a:rPr lang="en-GB" sz="3600" dirty="0">
                <a:solidFill>
                  <a:prstClr val="white"/>
                </a:solidFill>
                <a:latin typeface="Segoe UI Light"/>
              </a:rPr>
              <a:t>AAD B2B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9C8496-1DAB-47D4-9B99-26F16F3CBCCE}"/>
              </a:ext>
            </a:extLst>
          </p:cNvPr>
          <p:cNvSpPr txBox="1">
            <a:spLocks/>
          </p:cNvSpPr>
          <p:nvPr/>
        </p:nvSpPr>
        <p:spPr>
          <a:xfrm>
            <a:off x="6549851" y="1047982"/>
            <a:ext cx="5650246" cy="479041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dirty="0"/>
              <a:t>External Users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Any Email Address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Planned or Ad-hoc Invites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App sharing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Pro or Premium</a:t>
            </a:r>
          </a:p>
        </p:txBody>
      </p:sp>
      <p:pic>
        <p:nvPicPr>
          <p:cNvPr id="16" name="Graphic 15" descr="Lightbulb">
            <a:extLst>
              <a:ext uri="{FF2B5EF4-FFF2-40B4-BE49-F238E27FC236}">
                <a16:creationId xmlns:a16="http://schemas.microsoft.com/office/drawing/2014/main" id="{C009F855-AC1E-48A1-B6AC-FAA337D33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889617"/>
            <a:ext cx="914400" cy="914400"/>
          </a:xfrm>
          <a:prstGeom prst="rect">
            <a:avLst/>
          </a:prstGeom>
        </p:spPr>
      </p:pic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3573352-D601-4053-90BA-1A8E7ED3B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5451" y="1095491"/>
            <a:ext cx="914400" cy="914400"/>
          </a:xfrm>
          <a:prstGeom prst="rect">
            <a:avLst/>
          </a:prstGeom>
        </p:spPr>
      </p:pic>
      <p:pic>
        <p:nvPicPr>
          <p:cNvPr id="6" name="Graphic 5" descr="Email">
            <a:extLst>
              <a:ext uri="{FF2B5EF4-FFF2-40B4-BE49-F238E27FC236}">
                <a16:creationId xmlns:a16="http://schemas.microsoft.com/office/drawing/2014/main" id="{EB6D3FF3-959E-4E9D-BE2D-C4A5DF5F99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5451" y="2057400"/>
            <a:ext cx="914400" cy="914400"/>
          </a:xfrm>
          <a:prstGeom prst="rect">
            <a:avLst/>
          </a:prstGeom>
        </p:spPr>
      </p:pic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CE481543-EF10-4A21-8A7B-F1DF3905D8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5451" y="3036934"/>
            <a:ext cx="914400" cy="914400"/>
          </a:xfrm>
          <a:prstGeom prst="rect">
            <a:avLst/>
          </a:prstGeom>
        </p:spPr>
      </p:pic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EBE7484E-7C37-4C31-83C5-D71BC1C7E5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5451" y="397494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28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004">
        <p:fade/>
      </p:transition>
    </mc:Choice>
    <mc:Fallback xmlns="">
      <p:transition spd="med" advTm="930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165099" y="1363446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F2C811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Sharing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65099" y="2268467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0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 Black" panose="020B0A02040204020203" pitchFamily="34" charset="0"/>
                <a:cs typeface="Segoe UI Semibold" panose="020B0702040204020203" pitchFamily="34" charset="0"/>
              </a:rPr>
              <a:t>Reports &amp; Dashboards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2FE7567-9D87-4761-98A4-3981EE9E1E63}"/>
              </a:ext>
            </a:extLst>
          </p:cNvPr>
          <p:cNvSpPr txBox="1">
            <a:spLocks/>
          </p:cNvSpPr>
          <p:nvPr/>
        </p:nvSpPr>
        <p:spPr>
          <a:xfrm>
            <a:off x="6541754" y="1442555"/>
            <a:ext cx="5650246" cy="3848618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dirty="0"/>
              <a:t>Share from Anywhere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Read-Only</a:t>
            </a:r>
          </a:p>
          <a:p>
            <a:pPr>
              <a:lnSpc>
                <a:spcPct val="150000"/>
              </a:lnSpc>
            </a:pPr>
            <a:r>
              <a:rPr lang="en-GB" dirty="0"/>
              <a:t>External Users</a:t>
            </a:r>
          </a:p>
          <a:p>
            <a:pPr>
              <a:lnSpc>
                <a:spcPct val="150000"/>
              </a:lnSpc>
            </a:pPr>
            <a:r>
              <a:rPr lang="en-GB" dirty="0"/>
              <a:t>Pro or Premium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88F56E52-CFA7-494F-8A7B-63A806FCC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752" y="1521505"/>
            <a:ext cx="914400" cy="914400"/>
          </a:xfrm>
          <a:prstGeom prst="rect">
            <a:avLst/>
          </a:prstGeom>
        </p:spPr>
      </p:pic>
      <p:pic>
        <p:nvPicPr>
          <p:cNvPr id="16" name="Graphic 15" descr="Lightbulb">
            <a:extLst>
              <a:ext uri="{FF2B5EF4-FFF2-40B4-BE49-F238E27FC236}">
                <a16:creationId xmlns:a16="http://schemas.microsoft.com/office/drawing/2014/main" id="{931FDEA9-EB59-4F33-9D57-35BA00014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407302"/>
            <a:ext cx="914400" cy="914400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103EF4F3-1479-48A9-A426-B9C57FA43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5451" y="3356368"/>
            <a:ext cx="914400" cy="914400"/>
          </a:xfrm>
          <a:prstGeom prst="rect">
            <a:avLst/>
          </a:prstGeom>
        </p:spPr>
      </p:pic>
      <p:pic>
        <p:nvPicPr>
          <p:cNvPr id="18" name="Graphic 17" descr="Open Book">
            <a:extLst>
              <a:ext uri="{FF2B5EF4-FFF2-40B4-BE49-F238E27FC236}">
                <a16:creationId xmlns:a16="http://schemas.microsoft.com/office/drawing/2014/main" id="{A0DB276D-1168-4F15-9F83-70DFC7614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535398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7B0864-3528-473C-AD4F-CF42CFC8A5B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4" b="3514"/>
          <a:stretch/>
        </p:blipFill>
        <p:spPr>
          <a:xfrm>
            <a:off x="302722" y="3892952"/>
            <a:ext cx="4761647" cy="18748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565">
        <p:fade/>
      </p:transition>
    </mc:Choice>
    <mc:Fallback xmlns="">
      <p:transition spd="med" advTm="1225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65941" y="1363740"/>
            <a:ext cx="5065604" cy="1098241"/>
          </a:xfrm>
          <a:prstGeom prst="rect">
            <a:avLst/>
          </a:prstGeom>
        </p:spPr>
        <p:txBody>
          <a:bodyPr vert="horz" wrap="square" lIns="146284" tIns="91427" rIns="146284" bIns="91427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192">
              <a:defRPr/>
            </a:pPr>
            <a:r>
              <a:rPr lang="en-GB" sz="5499"/>
              <a:t>Sharing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65941" y="2268632"/>
            <a:ext cx="5065604" cy="1098241"/>
          </a:xfrm>
          <a:prstGeom prst="rect">
            <a:avLst/>
          </a:prstGeom>
        </p:spPr>
        <p:txBody>
          <a:bodyPr vert="horz" wrap="square" lIns="146284" tIns="91427" rIns="146284" bIns="91427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192">
              <a:defRPr/>
            </a:pPr>
            <a:r>
              <a:rPr lang="en-GB" sz="3600">
                <a:solidFill>
                  <a:prstClr val="white"/>
                </a:solidFill>
                <a:latin typeface="Segoe UI Light"/>
              </a:rPr>
              <a:t>Dataset</a:t>
            </a:r>
            <a:endParaRPr lang="en-GB" sz="360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9C8496-1DAB-47D4-9B99-26F16F3CBCCE}"/>
              </a:ext>
            </a:extLst>
          </p:cNvPr>
          <p:cNvSpPr txBox="1">
            <a:spLocks/>
          </p:cNvSpPr>
          <p:nvPr/>
        </p:nvSpPr>
        <p:spPr>
          <a:xfrm>
            <a:off x="6541754" y="971666"/>
            <a:ext cx="5650246" cy="4790414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dirty="0"/>
              <a:t>One Source of Truth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Cross Workspace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Certify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Promote</a:t>
            </a:r>
          </a:p>
          <a:p>
            <a:pPr>
              <a:lnSpc>
                <a:spcPct val="150000"/>
              </a:lnSpc>
            </a:pPr>
            <a:r>
              <a:rPr lang="en-GB" dirty="0"/>
              <a:t>Pro or Premium</a:t>
            </a:r>
          </a:p>
        </p:txBody>
      </p:sp>
      <p:pic>
        <p:nvPicPr>
          <p:cNvPr id="16" name="Graphic 15" descr="Lightbulb">
            <a:extLst>
              <a:ext uri="{FF2B5EF4-FFF2-40B4-BE49-F238E27FC236}">
                <a16:creationId xmlns:a16="http://schemas.microsoft.com/office/drawing/2014/main" id="{C009F855-AC1E-48A1-B6AC-FAA337D33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845776"/>
            <a:ext cx="914400" cy="914400"/>
          </a:xfrm>
          <a:prstGeom prst="rect">
            <a:avLst/>
          </a:prstGeom>
        </p:spPr>
      </p:pic>
      <p:pic>
        <p:nvPicPr>
          <p:cNvPr id="2050" name="Picture 2" descr="Find a shared dataset">
            <a:extLst>
              <a:ext uri="{FF2B5EF4-FFF2-40B4-BE49-F238E27FC236}">
                <a16:creationId xmlns:a16="http://schemas.microsoft.com/office/drawing/2014/main" id="{87091913-7CE7-4039-A675-3679D368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2" y="3488122"/>
            <a:ext cx="4683931" cy="233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Trophy">
            <a:extLst>
              <a:ext uri="{FF2B5EF4-FFF2-40B4-BE49-F238E27FC236}">
                <a16:creationId xmlns:a16="http://schemas.microsoft.com/office/drawing/2014/main" id="{C129D954-3BE2-46A4-A26E-A2CE17456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1143572"/>
            <a:ext cx="914400" cy="914400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6687939A-9EA3-4D7F-A965-EDEF10F9C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7354" y="2059876"/>
            <a:ext cx="914400" cy="914400"/>
          </a:xfrm>
          <a:prstGeom prst="rect">
            <a:avLst/>
          </a:prstGeom>
        </p:spPr>
      </p:pic>
      <p:pic>
        <p:nvPicPr>
          <p:cNvPr id="14" name="Graphic 13" descr="Diploma">
            <a:extLst>
              <a:ext uri="{FF2B5EF4-FFF2-40B4-BE49-F238E27FC236}">
                <a16:creationId xmlns:a16="http://schemas.microsoft.com/office/drawing/2014/main" id="{65279314-AD54-452D-A1ED-688FE91F96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006576"/>
            <a:ext cx="914400" cy="914400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3FCA48E6-D7EE-4993-B507-E6C9A39078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8800" y="395765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31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533">
        <p:fade/>
      </p:transition>
    </mc:Choice>
    <mc:Fallback xmlns="">
      <p:transition spd="med" advTm="1475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2|1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5.2|6.4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4.9|5.6|1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45.1|7.6|13.7|1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4.1|10.6|12.6|17.6|1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3.9|43.7|4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0.4|8|3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7.5|29.8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A39E3-7622-4DFF-BC1A-ACA74B4383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143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Data Security</vt:lpstr>
      <vt:lpstr>Dynamic Row Level Security</vt:lpstr>
      <vt:lpstr>Sharing</vt:lpstr>
      <vt:lpstr>PowerPoint Presentation</vt:lpstr>
      <vt:lpstr>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should you use the various sharing options?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Security</dc:title>
  <dc:creator/>
  <cp:lastModifiedBy/>
  <cp:revision>1</cp:revision>
  <dcterms:modified xsi:type="dcterms:W3CDTF">2019-11-08T18:09:49Z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2017-10-10T13:02:40.6276031+01:00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Sensitivity">
    <vt:lpwstr>General</vt:lpwstr>
  </property>
  <property fmtid="{D5CDD505-2E9C-101B-9397-08002B2CF9AE}" pid="65" name="AuthorIds_UIVersion_1536">
    <vt:lpwstr>10</vt:lpwstr>
  </property>
</Properties>
</file>