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8" r:id="rId4"/>
    <p:sldMasterId id="2147483966" r:id="rId5"/>
  </p:sldMasterIdLst>
  <p:notesMasterIdLst>
    <p:notesMasterId r:id="rId15"/>
  </p:notesMasterIdLst>
  <p:handoutMasterIdLst>
    <p:handoutMasterId r:id="rId16"/>
  </p:handoutMasterIdLst>
  <p:sldIdLst>
    <p:sldId id="8825" r:id="rId6"/>
    <p:sldId id="265" r:id="rId7"/>
    <p:sldId id="267" r:id="rId8"/>
    <p:sldId id="266" r:id="rId9"/>
    <p:sldId id="268" r:id="rId10"/>
    <p:sldId id="8861" r:id="rId11"/>
    <p:sldId id="8862" r:id="rId12"/>
    <p:sldId id="8866" r:id="rId13"/>
    <p:sldId id="8868" r:id="rId14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C30D"/>
    <a:srgbClr val="F2C811"/>
    <a:srgbClr val="0078D7"/>
    <a:srgbClr val="000000"/>
    <a:srgbClr val="FFFFFF"/>
    <a:srgbClr val="F2C812"/>
    <a:srgbClr val="494949"/>
    <a:srgbClr val="FFC000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D5F01D-D4E2-4755-85C1-3EC43FFD4BE3}" v="8" dt="2019-11-08T18:06:34.328"/>
  </p1510:revLst>
</p1510:revInfo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7992" autoAdjust="0"/>
  </p:normalViewPr>
  <p:slideViewPr>
    <p:cSldViewPr snapToGrid="0">
      <p:cViewPr varScale="1">
        <p:scale>
          <a:sx n="83" d="100"/>
          <a:sy n="83" d="100"/>
        </p:scale>
        <p:origin x="182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59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B536DF-88AC-448D-B540-7F766040127F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018C639-B15B-4ECF-9E83-173C32DF5BB7}">
      <dgm:prSet/>
      <dgm:spPr>
        <a:solidFill>
          <a:srgbClr val="F2C811"/>
        </a:solidFill>
      </dgm:spPr>
      <dgm:t>
        <a:bodyPr/>
        <a:lstStyle/>
        <a:p>
          <a:r>
            <a:rPr lang="en-US" baseline="0">
              <a:solidFill>
                <a:schemeClr val="tx1"/>
              </a:solidFill>
            </a:rPr>
            <a:t>Plan ahead for self-service BI success</a:t>
          </a:r>
          <a:endParaRPr lang="en-GB">
            <a:solidFill>
              <a:schemeClr val="tx1"/>
            </a:solidFill>
          </a:endParaRPr>
        </a:p>
      </dgm:t>
    </dgm:pt>
    <dgm:pt modelId="{B4EC6EBF-21C2-480E-87B2-7F1A073B6359}" type="parTrans" cxnId="{7E08D08F-C0F9-417B-8132-83B45B41F630}">
      <dgm:prSet/>
      <dgm:spPr/>
      <dgm:t>
        <a:bodyPr/>
        <a:lstStyle/>
        <a:p>
          <a:endParaRPr lang="en-US"/>
        </a:p>
      </dgm:t>
    </dgm:pt>
    <dgm:pt modelId="{4E855D6E-212E-406F-9D3B-844BE56C2D9A}" type="sibTrans" cxnId="{7E08D08F-C0F9-417B-8132-83B45B41F630}">
      <dgm:prSet/>
      <dgm:spPr/>
      <dgm:t>
        <a:bodyPr/>
        <a:lstStyle/>
        <a:p>
          <a:endParaRPr lang="en-US"/>
        </a:p>
      </dgm:t>
    </dgm:pt>
    <dgm:pt modelId="{D286143D-BDC1-499D-885B-6D79F1C29B05}">
      <dgm:prSet/>
      <dgm:spPr>
        <a:solidFill>
          <a:srgbClr val="F2C811"/>
        </a:solidFill>
      </dgm:spPr>
      <dgm:t>
        <a:bodyPr/>
        <a:lstStyle/>
        <a:p>
          <a:r>
            <a:rPr lang="en-US" baseline="0" dirty="0">
              <a:solidFill>
                <a:schemeClr val="tx1"/>
              </a:solidFill>
            </a:rPr>
            <a:t>Avoid uncontrolled proliferation of BI apps</a:t>
          </a:r>
          <a:endParaRPr lang="en-GB" dirty="0">
            <a:solidFill>
              <a:schemeClr val="tx1"/>
            </a:solidFill>
          </a:endParaRPr>
        </a:p>
      </dgm:t>
    </dgm:pt>
    <dgm:pt modelId="{4FE4810C-569E-4D3D-9DCC-5469C4726500}" type="parTrans" cxnId="{32B858B2-4930-4243-A6E4-17F4579F2AE2}">
      <dgm:prSet/>
      <dgm:spPr/>
      <dgm:t>
        <a:bodyPr/>
        <a:lstStyle/>
        <a:p>
          <a:endParaRPr lang="en-US"/>
        </a:p>
      </dgm:t>
    </dgm:pt>
    <dgm:pt modelId="{18485489-1EC0-4AD0-B01F-90A2A7581FA1}" type="sibTrans" cxnId="{32B858B2-4930-4243-A6E4-17F4579F2AE2}">
      <dgm:prSet/>
      <dgm:spPr/>
      <dgm:t>
        <a:bodyPr/>
        <a:lstStyle/>
        <a:p>
          <a:endParaRPr lang="en-US"/>
        </a:p>
      </dgm:t>
    </dgm:pt>
    <dgm:pt modelId="{D986FB5D-0CA7-4649-B32F-B5E0E933678C}">
      <dgm:prSet/>
      <dgm:spPr>
        <a:solidFill>
          <a:srgbClr val="EDC30D"/>
        </a:solidFill>
      </dgm:spPr>
      <dgm:t>
        <a:bodyPr/>
        <a:lstStyle/>
        <a:p>
          <a:r>
            <a:rPr lang="en-US" baseline="0" dirty="0">
              <a:solidFill>
                <a:schemeClr val="tx1"/>
              </a:solidFill>
            </a:rPr>
            <a:t>Implement processes</a:t>
          </a:r>
          <a:endParaRPr lang="en-GB" dirty="0">
            <a:solidFill>
              <a:schemeClr val="tx1"/>
            </a:solidFill>
          </a:endParaRPr>
        </a:p>
      </dgm:t>
    </dgm:pt>
    <dgm:pt modelId="{79AF086F-88DA-49F5-86D3-1F5481FED651}" type="parTrans" cxnId="{A891B08A-052E-4AF3-A09B-1520015F3526}">
      <dgm:prSet/>
      <dgm:spPr/>
      <dgm:t>
        <a:bodyPr/>
        <a:lstStyle/>
        <a:p>
          <a:endParaRPr lang="en-US"/>
        </a:p>
      </dgm:t>
    </dgm:pt>
    <dgm:pt modelId="{9680EFFC-479C-4258-AE83-BCC14469C9D3}" type="sibTrans" cxnId="{A891B08A-052E-4AF3-A09B-1520015F3526}">
      <dgm:prSet/>
      <dgm:spPr/>
      <dgm:t>
        <a:bodyPr/>
        <a:lstStyle/>
        <a:p>
          <a:endParaRPr lang="en-US"/>
        </a:p>
      </dgm:t>
    </dgm:pt>
    <dgm:pt modelId="{98DD8F22-E018-49A8-8200-C232B9919179}">
      <dgm:prSet/>
      <dgm:spPr>
        <a:solidFill>
          <a:srgbClr val="EDC30D"/>
        </a:solidFill>
      </dgm:spPr>
      <dgm:t>
        <a:bodyPr/>
        <a:lstStyle/>
        <a:p>
          <a:r>
            <a:rPr lang="en-US" baseline="0">
              <a:solidFill>
                <a:schemeClr val="tx1"/>
              </a:solidFill>
            </a:rPr>
            <a:t>Proper governance processes </a:t>
          </a:r>
          <a:endParaRPr lang="en-GB">
            <a:solidFill>
              <a:schemeClr val="tx1"/>
            </a:solidFill>
          </a:endParaRPr>
        </a:p>
      </dgm:t>
    </dgm:pt>
    <dgm:pt modelId="{23AAD0B8-6377-4E25-9840-1E19B38F7EBE}" type="parTrans" cxnId="{BCD1EA49-D2E3-4135-9467-CE7C3479810F}">
      <dgm:prSet/>
      <dgm:spPr/>
      <dgm:t>
        <a:bodyPr/>
        <a:lstStyle/>
        <a:p>
          <a:endParaRPr lang="en-US"/>
        </a:p>
      </dgm:t>
    </dgm:pt>
    <dgm:pt modelId="{40B031A4-925D-465A-BC64-C47E998C7334}" type="sibTrans" cxnId="{BCD1EA49-D2E3-4135-9467-CE7C3479810F}">
      <dgm:prSet/>
      <dgm:spPr/>
      <dgm:t>
        <a:bodyPr/>
        <a:lstStyle/>
        <a:p>
          <a:endParaRPr lang="en-US"/>
        </a:p>
      </dgm:t>
    </dgm:pt>
    <dgm:pt modelId="{2A7F442F-C5C9-4D5B-9D3B-5D1C13AEC459}">
      <dgm:prSet/>
      <dgm:spPr>
        <a:solidFill>
          <a:srgbClr val="EDC30D"/>
        </a:solidFill>
      </dgm:spPr>
      <dgm:t>
        <a:bodyPr/>
        <a:lstStyle/>
        <a:p>
          <a:r>
            <a:rPr lang="en-US" baseline="0" dirty="0">
              <a:solidFill>
                <a:schemeClr val="tx1"/>
              </a:solidFill>
            </a:rPr>
            <a:t>Drive Decisions</a:t>
          </a:r>
          <a:endParaRPr lang="en-GB" dirty="0">
            <a:solidFill>
              <a:schemeClr val="tx1"/>
            </a:solidFill>
          </a:endParaRPr>
        </a:p>
      </dgm:t>
    </dgm:pt>
    <dgm:pt modelId="{8F93E8EE-2246-4795-BCD0-BC5C1CED47A1}" type="parTrans" cxnId="{231D0640-6F9B-4B08-ADF9-7EBC0226B82B}">
      <dgm:prSet/>
      <dgm:spPr/>
      <dgm:t>
        <a:bodyPr/>
        <a:lstStyle/>
        <a:p>
          <a:endParaRPr lang="en-US"/>
        </a:p>
      </dgm:t>
    </dgm:pt>
    <dgm:pt modelId="{B5C0A802-21BB-425C-B00C-BA658DB75968}" type="sibTrans" cxnId="{231D0640-6F9B-4B08-ADF9-7EBC0226B82B}">
      <dgm:prSet/>
      <dgm:spPr/>
      <dgm:t>
        <a:bodyPr/>
        <a:lstStyle/>
        <a:p>
          <a:endParaRPr lang="en-US"/>
        </a:p>
      </dgm:t>
    </dgm:pt>
    <dgm:pt modelId="{E72CBAA8-0174-47E7-BDD0-6F46A17225C5}">
      <dgm:prSet/>
      <dgm:spPr>
        <a:solidFill>
          <a:srgbClr val="EDC30D"/>
        </a:solidFill>
      </dgm:spPr>
      <dgm:t>
        <a:bodyPr/>
        <a:lstStyle/>
        <a:p>
          <a:r>
            <a:rPr lang="en-US" baseline="0" dirty="0">
              <a:solidFill>
                <a:schemeClr val="tx1"/>
              </a:solidFill>
            </a:rPr>
            <a:t>Reduce Risks</a:t>
          </a:r>
          <a:endParaRPr lang="en-GB" dirty="0">
            <a:solidFill>
              <a:schemeClr val="tx1"/>
            </a:solidFill>
          </a:endParaRPr>
        </a:p>
      </dgm:t>
    </dgm:pt>
    <dgm:pt modelId="{92357006-E5F3-48FF-A314-E43CEB63D0A2}" type="parTrans" cxnId="{1D5D1C28-732A-48FD-95E2-9011DF86E7E4}">
      <dgm:prSet/>
      <dgm:spPr/>
      <dgm:t>
        <a:bodyPr/>
        <a:lstStyle/>
        <a:p>
          <a:endParaRPr lang="en-US"/>
        </a:p>
      </dgm:t>
    </dgm:pt>
    <dgm:pt modelId="{4212D704-32A5-4BAD-BB4E-8723A1A993D0}" type="sibTrans" cxnId="{1D5D1C28-732A-48FD-95E2-9011DF86E7E4}">
      <dgm:prSet/>
      <dgm:spPr/>
      <dgm:t>
        <a:bodyPr/>
        <a:lstStyle/>
        <a:p>
          <a:endParaRPr lang="en-US"/>
        </a:p>
      </dgm:t>
    </dgm:pt>
    <dgm:pt modelId="{34755EEC-1A11-4114-BA4F-4D44EE9FE695}">
      <dgm:prSet/>
      <dgm:spPr>
        <a:solidFill>
          <a:srgbClr val="EDC30D"/>
        </a:solidFill>
      </dgm:spPr>
      <dgm:t>
        <a:bodyPr/>
        <a:lstStyle/>
        <a:p>
          <a:r>
            <a:rPr lang="en-US" baseline="0">
              <a:solidFill>
                <a:schemeClr val="tx1"/>
              </a:solidFill>
            </a:rPr>
            <a:t>Increase user adoption</a:t>
          </a:r>
          <a:endParaRPr lang="en-GB" dirty="0">
            <a:solidFill>
              <a:schemeClr val="tx1"/>
            </a:solidFill>
          </a:endParaRPr>
        </a:p>
      </dgm:t>
    </dgm:pt>
    <dgm:pt modelId="{B5FE9DEE-8ABD-4E56-ADC3-A2A33556905A}" type="parTrans" cxnId="{615ED9BB-3E71-4DCF-B3F6-3DDF8C129E06}">
      <dgm:prSet/>
      <dgm:spPr/>
    </dgm:pt>
    <dgm:pt modelId="{69539E43-5290-419D-B67F-2B70FC89BAC0}" type="sibTrans" cxnId="{615ED9BB-3E71-4DCF-B3F6-3DDF8C129E06}">
      <dgm:prSet/>
      <dgm:spPr/>
    </dgm:pt>
    <dgm:pt modelId="{1363C39E-132F-44FF-9F82-3EB8134AD84C}" type="pres">
      <dgm:prSet presAssocID="{54B536DF-88AC-448D-B540-7F766040127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E4C99D6-65BF-48DF-B04A-68EB7417A1B0}" type="pres">
      <dgm:prSet presAssocID="{9018C639-B15B-4ECF-9E83-173C32DF5BB7}" presName="hierRoot1" presStyleCnt="0">
        <dgm:presLayoutVars>
          <dgm:hierBranch val="init"/>
        </dgm:presLayoutVars>
      </dgm:prSet>
      <dgm:spPr/>
    </dgm:pt>
    <dgm:pt modelId="{2712F7D2-D78C-4A52-A407-4516BAF4561D}" type="pres">
      <dgm:prSet presAssocID="{9018C639-B15B-4ECF-9E83-173C32DF5BB7}" presName="rootComposite1" presStyleCnt="0"/>
      <dgm:spPr/>
    </dgm:pt>
    <dgm:pt modelId="{10B685FD-79F8-49D8-B895-E2380080227F}" type="pres">
      <dgm:prSet presAssocID="{9018C639-B15B-4ECF-9E83-173C32DF5BB7}" presName="rootText1" presStyleLbl="node0" presStyleIdx="0" presStyleCnt="2">
        <dgm:presLayoutVars>
          <dgm:chPref val="3"/>
        </dgm:presLayoutVars>
      </dgm:prSet>
      <dgm:spPr/>
    </dgm:pt>
    <dgm:pt modelId="{F901269B-131C-4B8B-8A5C-1A38CEB625BB}" type="pres">
      <dgm:prSet presAssocID="{9018C639-B15B-4ECF-9E83-173C32DF5BB7}" presName="rootConnector1" presStyleLbl="node1" presStyleIdx="0" presStyleCnt="0"/>
      <dgm:spPr/>
    </dgm:pt>
    <dgm:pt modelId="{D3896F1F-A879-4D26-A937-B6BD3CF93672}" type="pres">
      <dgm:prSet presAssocID="{9018C639-B15B-4ECF-9E83-173C32DF5BB7}" presName="hierChild2" presStyleCnt="0"/>
      <dgm:spPr/>
    </dgm:pt>
    <dgm:pt modelId="{D33BB0EA-F195-438F-8A00-24E5C8226EA3}" type="pres">
      <dgm:prSet presAssocID="{4FE4810C-569E-4D3D-9DCC-5469C4726500}" presName="Name64" presStyleLbl="parChTrans1D2" presStyleIdx="0" presStyleCnt="5"/>
      <dgm:spPr/>
    </dgm:pt>
    <dgm:pt modelId="{75679D68-C971-4953-8DBE-59CC76684E30}" type="pres">
      <dgm:prSet presAssocID="{D286143D-BDC1-499D-885B-6D79F1C29B05}" presName="hierRoot2" presStyleCnt="0">
        <dgm:presLayoutVars>
          <dgm:hierBranch val="init"/>
        </dgm:presLayoutVars>
      </dgm:prSet>
      <dgm:spPr/>
    </dgm:pt>
    <dgm:pt modelId="{FEB0C5A7-694E-4F1E-892B-56EDBAA81AB7}" type="pres">
      <dgm:prSet presAssocID="{D286143D-BDC1-499D-885B-6D79F1C29B05}" presName="rootComposite" presStyleCnt="0"/>
      <dgm:spPr/>
    </dgm:pt>
    <dgm:pt modelId="{83A068E7-16B4-4313-9BD7-86F2CC6ED717}" type="pres">
      <dgm:prSet presAssocID="{D286143D-BDC1-499D-885B-6D79F1C29B05}" presName="rootText" presStyleLbl="node2" presStyleIdx="0" presStyleCnt="5">
        <dgm:presLayoutVars>
          <dgm:chPref val="3"/>
        </dgm:presLayoutVars>
      </dgm:prSet>
      <dgm:spPr/>
    </dgm:pt>
    <dgm:pt modelId="{A6480A6F-B9F2-41EE-AF4B-E34F34808E52}" type="pres">
      <dgm:prSet presAssocID="{D286143D-BDC1-499D-885B-6D79F1C29B05}" presName="rootConnector" presStyleLbl="node2" presStyleIdx="0" presStyleCnt="5"/>
      <dgm:spPr/>
    </dgm:pt>
    <dgm:pt modelId="{3B1511B9-2CB6-4EE5-A072-C412CA5E1460}" type="pres">
      <dgm:prSet presAssocID="{D286143D-BDC1-499D-885B-6D79F1C29B05}" presName="hierChild4" presStyleCnt="0"/>
      <dgm:spPr/>
    </dgm:pt>
    <dgm:pt modelId="{3DC5C3BA-4BA4-4B23-9164-FE3A9D3B6DC8}" type="pres">
      <dgm:prSet presAssocID="{D286143D-BDC1-499D-885B-6D79F1C29B05}" presName="hierChild5" presStyleCnt="0"/>
      <dgm:spPr/>
    </dgm:pt>
    <dgm:pt modelId="{501FCC22-A997-4163-86D1-18CF96D2C847}" type="pres">
      <dgm:prSet presAssocID="{79AF086F-88DA-49F5-86D3-1F5481FED651}" presName="Name64" presStyleLbl="parChTrans1D2" presStyleIdx="1" presStyleCnt="5"/>
      <dgm:spPr/>
    </dgm:pt>
    <dgm:pt modelId="{73DC2737-AE28-4599-BF47-8A413BD88520}" type="pres">
      <dgm:prSet presAssocID="{D986FB5D-0CA7-4649-B32F-B5E0E933678C}" presName="hierRoot2" presStyleCnt="0">
        <dgm:presLayoutVars>
          <dgm:hierBranch val="init"/>
        </dgm:presLayoutVars>
      </dgm:prSet>
      <dgm:spPr/>
    </dgm:pt>
    <dgm:pt modelId="{67A19D61-B496-4CCB-B6FD-094B27937291}" type="pres">
      <dgm:prSet presAssocID="{D986FB5D-0CA7-4649-B32F-B5E0E933678C}" presName="rootComposite" presStyleCnt="0"/>
      <dgm:spPr/>
    </dgm:pt>
    <dgm:pt modelId="{808B666D-E5F6-46A6-9724-A881F7C0FFFF}" type="pres">
      <dgm:prSet presAssocID="{D986FB5D-0CA7-4649-B32F-B5E0E933678C}" presName="rootText" presStyleLbl="node2" presStyleIdx="1" presStyleCnt="5">
        <dgm:presLayoutVars>
          <dgm:chPref val="3"/>
        </dgm:presLayoutVars>
      </dgm:prSet>
      <dgm:spPr/>
    </dgm:pt>
    <dgm:pt modelId="{2C41F697-0E28-482E-AA48-4CE8F1252801}" type="pres">
      <dgm:prSet presAssocID="{D986FB5D-0CA7-4649-B32F-B5E0E933678C}" presName="rootConnector" presStyleLbl="node2" presStyleIdx="1" presStyleCnt="5"/>
      <dgm:spPr/>
    </dgm:pt>
    <dgm:pt modelId="{516FE777-892C-4934-BD88-8A7C99F99675}" type="pres">
      <dgm:prSet presAssocID="{D986FB5D-0CA7-4649-B32F-B5E0E933678C}" presName="hierChild4" presStyleCnt="0"/>
      <dgm:spPr/>
    </dgm:pt>
    <dgm:pt modelId="{9391B30D-6099-4F7D-931E-5CA5E50A3576}" type="pres">
      <dgm:prSet presAssocID="{D986FB5D-0CA7-4649-B32F-B5E0E933678C}" presName="hierChild5" presStyleCnt="0"/>
      <dgm:spPr/>
    </dgm:pt>
    <dgm:pt modelId="{3FB5198A-F36E-40C3-9614-823EDC5B678C}" type="pres">
      <dgm:prSet presAssocID="{9018C639-B15B-4ECF-9E83-173C32DF5BB7}" presName="hierChild3" presStyleCnt="0"/>
      <dgm:spPr/>
    </dgm:pt>
    <dgm:pt modelId="{F358C963-5BE0-455B-949E-74397151E2C2}" type="pres">
      <dgm:prSet presAssocID="{98DD8F22-E018-49A8-8200-C232B9919179}" presName="hierRoot1" presStyleCnt="0">
        <dgm:presLayoutVars>
          <dgm:hierBranch val="init"/>
        </dgm:presLayoutVars>
      </dgm:prSet>
      <dgm:spPr/>
    </dgm:pt>
    <dgm:pt modelId="{6C3F996A-64B7-4D11-A5A7-2B626E9DBC61}" type="pres">
      <dgm:prSet presAssocID="{98DD8F22-E018-49A8-8200-C232B9919179}" presName="rootComposite1" presStyleCnt="0"/>
      <dgm:spPr/>
    </dgm:pt>
    <dgm:pt modelId="{16BDD1B1-6573-49A9-B5D7-5900380DA9FE}" type="pres">
      <dgm:prSet presAssocID="{98DD8F22-E018-49A8-8200-C232B9919179}" presName="rootText1" presStyleLbl="node0" presStyleIdx="1" presStyleCnt="2">
        <dgm:presLayoutVars>
          <dgm:chPref val="3"/>
        </dgm:presLayoutVars>
      </dgm:prSet>
      <dgm:spPr/>
    </dgm:pt>
    <dgm:pt modelId="{64294F2E-0A55-4FF7-B70A-76D6ADF390AD}" type="pres">
      <dgm:prSet presAssocID="{98DD8F22-E018-49A8-8200-C232B9919179}" presName="rootConnector1" presStyleLbl="node1" presStyleIdx="0" presStyleCnt="0"/>
      <dgm:spPr/>
    </dgm:pt>
    <dgm:pt modelId="{7BEC5FF6-C856-4846-A476-DB98A7D46425}" type="pres">
      <dgm:prSet presAssocID="{98DD8F22-E018-49A8-8200-C232B9919179}" presName="hierChild2" presStyleCnt="0"/>
      <dgm:spPr/>
    </dgm:pt>
    <dgm:pt modelId="{38CAB2FC-CDD3-4A35-A221-9A549B4B8A33}" type="pres">
      <dgm:prSet presAssocID="{8F93E8EE-2246-4795-BCD0-BC5C1CED47A1}" presName="Name64" presStyleLbl="parChTrans1D2" presStyleIdx="2" presStyleCnt="5"/>
      <dgm:spPr/>
    </dgm:pt>
    <dgm:pt modelId="{FF5D2CCD-1E7D-4B64-B325-D5829E55109C}" type="pres">
      <dgm:prSet presAssocID="{2A7F442F-C5C9-4D5B-9D3B-5D1C13AEC459}" presName="hierRoot2" presStyleCnt="0">
        <dgm:presLayoutVars>
          <dgm:hierBranch val="init"/>
        </dgm:presLayoutVars>
      </dgm:prSet>
      <dgm:spPr/>
    </dgm:pt>
    <dgm:pt modelId="{0654D5FE-0349-4776-A15E-F58FDDE363B8}" type="pres">
      <dgm:prSet presAssocID="{2A7F442F-C5C9-4D5B-9D3B-5D1C13AEC459}" presName="rootComposite" presStyleCnt="0"/>
      <dgm:spPr/>
    </dgm:pt>
    <dgm:pt modelId="{1EADD7DE-598F-474D-8DE1-B38E166EFCE4}" type="pres">
      <dgm:prSet presAssocID="{2A7F442F-C5C9-4D5B-9D3B-5D1C13AEC459}" presName="rootText" presStyleLbl="node2" presStyleIdx="2" presStyleCnt="5">
        <dgm:presLayoutVars>
          <dgm:chPref val="3"/>
        </dgm:presLayoutVars>
      </dgm:prSet>
      <dgm:spPr/>
    </dgm:pt>
    <dgm:pt modelId="{BDE4A4FF-134F-4B07-9A39-8219F99B66D2}" type="pres">
      <dgm:prSet presAssocID="{2A7F442F-C5C9-4D5B-9D3B-5D1C13AEC459}" presName="rootConnector" presStyleLbl="node2" presStyleIdx="2" presStyleCnt="5"/>
      <dgm:spPr/>
    </dgm:pt>
    <dgm:pt modelId="{FE7F874B-5677-4740-8EE2-C4117C1D5D5F}" type="pres">
      <dgm:prSet presAssocID="{2A7F442F-C5C9-4D5B-9D3B-5D1C13AEC459}" presName="hierChild4" presStyleCnt="0"/>
      <dgm:spPr/>
    </dgm:pt>
    <dgm:pt modelId="{A801AF83-E4AA-40B2-BD76-3DA93FAE1075}" type="pres">
      <dgm:prSet presAssocID="{2A7F442F-C5C9-4D5B-9D3B-5D1C13AEC459}" presName="hierChild5" presStyleCnt="0"/>
      <dgm:spPr/>
    </dgm:pt>
    <dgm:pt modelId="{9E03AE5D-C23A-46B8-B964-A46B90DA0053}" type="pres">
      <dgm:prSet presAssocID="{92357006-E5F3-48FF-A314-E43CEB63D0A2}" presName="Name64" presStyleLbl="parChTrans1D2" presStyleIdx="3" presStyleCnt="5"/>
      <dgm:spPr/>
    </dgm:pt>
    <dgm:pt modelId="{BE3B835F-577C-4B9A-A3C6-A25D20389131}" type="pres">
      <dgm:prSet presAssocID="{E72CBAA8-0174-47E7-BDD0-6F46A17225C5}" presName="hierRoot2" presStyleCnt="0">
        <dgm:presLayoutVars>
          <dgm:hierBranch val="init"/>
        </dgm:presLayoutVars>
      </dgm:prSet>
      <dgm:spPr/>
    </dgm:pt>
    <dgm:pt modelId="{CC9094CE-5ED4-417A-B638-F8828CDF3FD5}" type="pres">
      <dgm:prSet presAssocID="{E72CBAA8-0174-47E7-BDD0-6F46A17225C5}" presName="rootComposite" presStyleCnt="0"/>
      <dgm:spPr/>
    </dgm:pt>
    <dgm:pt modelId="{0340B2DA-10AB-4A2C-B5B3-1D09FB4689EE}" type="pres">
      <dgm:prSet presAssocID="{E72CBAA8-0174-47E7-BDD0-6F46A17225C5}" presName="rootText" presStyleLbl="node2" presStyleIdx="3" presStyleCnt="5">
        <dgm:presLayoutVars>
          <dgm:chPref val="3"/>
        </dgm:presLayoutVars>
      </dgm:prSet>
      <dgm:spPr/>
    </dgm:pt>
    <dgm:pt modelId="{80B03C1E-6337-4C16-BA97-9C346D39A2E9}" type="pres">
      <dgm:prSet presAssocID="{E72CBAA8-0174-47E7-BDD0-6F46A17225C5}" presName="rootConnector" presStyleLbl="node2" presStyleIdx="3" presStyleCnt="5"/>
      <dgm:spPr/>
    </dgm:pt>
    <dgm:pt modelId="{BEDDD4D5-198B-4E07-9850-AACE2E3A0A8B}" type="pres">
      <dgm:prSet presAssocID="{E72CBAA8-0174-47E7-BDD0-6F46A17225C5}" presName="hierChild4" presStyleCnt="0"/>
      <dgm:spPr/>
    </dgm:pt>
    <dgm:pt modelId="{CA2F93E0-E501-48BE-ABF0-500B0D3BA84B}" type="pres">
      <dgm:prSet presAssocID="{E72CBAA8-0174-47E7-BDD0-6F46A17225C5}" presName="hierChild5" presStyleCnt="0"/>
      <dgm:spPr/>
    </dgm:pt>
    <dgm:pt modelId="{BF6A2EDE-993A-4893-826D-AF4E7107BFF0}" type="pres">
      <dgm:prSet presAssocID="{B5FE9DEE-8ABD-4E56-ADC3-A2A33556905A}" presName="Name64" presStyleLbl="parChTrans1D2" presStyleIdx="4" presStyleCnt="5"/>
      <dgm:spPr/>
    </dgm:pt>
    <dgm:pt modelId="{0BD332BB-A0B9-4451-8D83-E705C568F857}" type="pres">
      <dgm:prSet presAssocID="{34755EEC-1A11-4114-BA4F-4D44EE9FE695}" presName="hierRoot2" presStyleCnt="0">
        <dgm:presLayoutVars>
          <dgm:hierBranch val="init"/>
        </dgm:presLayoutVars>
      </dgm:prSet>
      <dgm:spPr/>
    </dgm:pt>
    <dgm:pt modelId="{B1A2C359-B502-41A2-924C-E8346DE2FC7E}" type="pres">
      <dgm:prSet presAssocID="{34755EEC-1A11-4114-BA4F-4D44EE9FE695}" presName="rootComposite" presStyleCnt="0"/>
      <dgm:spPr/>
    </dgm:pt>
    <dgm:pt modelId="{74BE0ADB-6336-415F-9DCE-A816E2F16C27}" type="pres">
      <dgm:prSet presAssocID="{34755EEC-1A11-4114-BA4F-4D44EE9FE695}" presName="rootText" presStyleLbl="node2" presStyleIdx="4" presStyleCnt="5">
        <dgm:presLayoutVars>
          <dgm:chPref val="3"/>
        </dgm:presLayoutVars>
      </dgm:prSet>
      <dgm:spPr/>
    </dgm:pt>
    <dgm:pt modelId="{39EF86C4-52C9-4059-8D66-DE9E16D39188}" type="pres">
      <dgm:prSet presAssocID="{34755EEC-1A11-4114-BA4F-4D44EE9FE695}" presName="rootConnector" presStyleLbl="node2" presStyleIdx="4" presStyleCnt="5"/>
      <dgm:spPr/>
    </dgm:pt>
    <dgm:pt modelId="{44335B97-9215-4D40-BD83-62AD515686F3}" type="pres">
      <dgm:prSet presAssocID="{34755EEC-1A11-4114-BA4F-4D44EE9FE695}" presName="hierChild4" presStyleCnt="0"/>
      <dgm:spPr/>
    </dgm:pt>
    <dgm:pt modelId="{BBBB63B8-3715-4751-AF15-CD7BAFE3D5AD}" type="pres">
      <dgm:prSet presAssocID="{34755EEC-1A11-4114-BA4F-4D44EE9FE695}" presName="hierChild5" presStyleCnt="0"/>
      <dgm:spPr/>
    </dgm:pt>
    <dgm:pt modelId="{94CD9E86-7D3C-4C22-B9AF-4795860EAE86}" type="pres">
      <dgm:prSet presAssocID="{98DD8F22-E018-49A8-8200-C232B9919179}" presName="hierChild3" presStyleCnt="0"/>
      <dgm:spPr/>
    </dgm:pt>
  </dgm:ptLst>
  <dgm:cxnLst>
    <dgm:cxn modelId="{47052E07-42ED-4A58-BDDB-587A7F93C4A0}" type="presOf" srcId="{2A7F442F-C5C9-4D5B-9D3B-5D1C13AEC459}" destId="{BDE4A4FF-134F-4B07-9A39-8219F99B66D2}" srcOrd="1" destOrd="0" presId="urn:microsoft.com/office/officeart/2009/3/layout/HorizontalOrganizationChart"/>
    <dgm:cxn modelId="{6540550E-7387-4422-8DD9-BBC8D3E8F983}" type="presOf" srcId="{92357006-E5F3-48FF-A314-E43CEB63D0A2}" destId="{9E03AE5D-C23A-46B8-B964-A46B90DA0053}" srcOrd="0" destOrd="0" presId="urn:microsoft.com/office/officeart/2009/3/layout/HorizontalOrganizationChart"/>
    <dgm:cxn modelId="{4AD5D91D-1CCB-44FD-B5D0-E93F2F624FE4}" type="presOf" srcId="{98DD8F22-E018-49A8-8200-C232B9919179}" destId="{16BDD1B1-6573-49A9-B5D7-5900380DA9FE}" srcOrd="0" destOrd="0" presId="urn:microsoft.com/office/officeart/2009/3/layout/HorizontalOrganizationChart"/>
    <dgm:cxn modelId="{BDA5D81E-D8A2-4135-93DA-D88024CAC265}" type="presOf" srcId="{54B536DF-88AC-448D-B540-7F766040127F}" destId="{1363C39E-132F-44FF-9F82-3EB8134AD84C}" srcOrd="0" destOrd="0" presId="urn:microsoft.com/office/officeart/2009/3/layout/HorizontalOrganizationChart"/>
    <dgm:cxn modelId="{E4DCEA1E-7A31-4612-8569-68B5823D93BA}" type="presOf" srcId="{B5FE9DEE-8ABD-4E56-ADC3-A2A33556905A}" destId="{BF6A2EDE-993A-4893-826D-AF4E7107BFF0}" srcOrd="0" destOrd="0" presId="urn:microsoft.com/office/officeart/2009/3/layout/HorizontalOrganizationChart"/>
    <dgm:cxn modelId="{1D5D1C28-732A-48FD-95E2-9011DF86E7E4}" srcId="{98DD8F22-E018-49A8-8200-C232B9919179}" destId="{E72CBAA8-0174-47E7-BDD0-6F46A17225C5}" srcOrd="1" destOrd="0" parTransId="{92357006-E5F3-48FF-A314-E43CEB63D0A2}" sibTransId="{4212D704-32A5-4BAD-BB4E-8723A1A993D0}"/>
    <dgm:cxn modelId="{4A511D28-F3B9-4E5C-8506-92638D8D5EC0}" type="presOf" srcId="{9018C639-B15B-4ECF-9E83-173C32DF5BB7}" destId="{10B685FD-79F8-49D8-B895-E2380080227F}" srcOrd="0" destOrd="0" presId="urn:microsoft.com/office/officeart/2009/3/layout/HorizontalOrganizationChart"/>
    <dgm:cxn modelId="{FCB73433-2B28-4194-9BB0-D2CE51054184}" type="presOf" srcId="{4FE4810C-569E-4D3D-9DCC-5469C4726500}" destId="{D33BB0EA-F195-438F-8A00-24E5C8226EA3}" srcOrd="0" destOrd="0" presId="urn:microsoft.com/office/officeart/2009/3/layout/HorizontalOrganizationChart"/>
    <dgm:cxn modelId="{C3587C3A-D855-4B93-BF19-85DFE0DB642C}" type="presOf" srcId="{8F93E8EE-2246-4795-BCD0-BC5C1CED47A1}" destId="{38CAB2FC-CDD3-4A35-A221-9A549B4B8A33}" srcOrd="0" destOrd="0" presId="urn:microsoft.com/office/officeart/2009/3/layout/HorizontalOrganizationChart"/>
    <dgm:cxn modelId="{231D0640-6F9B-4B08-ADF9-7EBC0226B82B}" srcId="{98DD8F22-E018-49A8-8200-C232B9919179}" destId="{2A7F442F-C5C9-4D5B-9D3B-5D1C13AEC459}" srcOrd="0" destOrd="0" parTransId="{8F93E8EE-2246-4795-BCD0-BC5C1CED47A1}" sibTransId="{B5C0A802-21BB-425C-B00C-BA658DB75968}"/>
    <dgm:cxn modelId="{BCD1EA49-D2E3-4135-9467-CE7C3479810F}" srcId="{54B536DF-88AC-448D-B540-7F766040127F}" destId="{98DD8F22-E018-49A8-8200-C232B9919179}" srcOrd="1" destOrd="0" parTransId="{23AAD0B8-6377-4E25-9840-1E19B38F7EBE}" sibTransId="{40B031A4-925D-465A-BC64-C47E998C7334}"/>
    <dgm:cxn modelId="{1EDEB275-21FB-4886-BA88-6E2EA570486C}" type="presOf" srcId="{34755EEC-1A11-4114-BA4F-4D44EE9FE695}" destId="{74BE0ADB-6336-415F-9DCE-A816E2F16C27}" srcOrd="0" destOrd="0" presId="urn:microsoft.com/office/officeart/2009/3/layout/HorizontalOrganizationChart"/>
    <dgm:cxn modelId="{309DA778-E786-435F-93EE-EF7C069CE8A5}" type="presOf" srcId="{34755EEC-1A11-4114-BA4F-4D44EE9FE695}" destId="{39EF86C4-52C9-4059-8D66-DE9E16D39188}" srcOrd="1" destOrd="0" presId="urn:microsoft.com/office/officeart/2009/3/layout/HorizontalOrganizationChart"/>
    <dgm:cxn modelId="{32C5F25A-A474-478F-B156-867731C4A4B5}" type="presOf" srcId="{98DD8F22-E018-49A8-8200-C232B9919179}" destId="{64294F2E-0A55-4FF7-B70A-76D6ADF390AD}" srcOrd="1" destOrd="0" presId="urn:microsoft.com/office/officeart/2009/3/layout/HorizontalOrganizationChart"/>
    <dgm:cxn modelId="{F3781280-3761-4F1F-9491-FF8A2EA5EC9C}" type="presOf" srcId="{D286143D-BDC1-499D-885B-6D79F1C29B05}" destId="{83A068E7-16B4-4313-9BD7-86F2CC6ED717}" srcOrd="0" destOrd="0" presId="urn:microsoft.com/office/officeart/2009/3/layout/HorizontalOrganizationChart"/>
    <dgm:cxn modelId="{B8DF1689-63C7-43D8-97CC-C6106E681453}" type="presOf" srcId="{E72CBAA8-0174-47E7-BDD0-6F46A17225C5}" destId="{80B03C1E-6337-4C16-BA97-9C346D39A2E9}" srcOrd="1" destOrd="0" presId="urn:microsoft.com/office/officeart/2009/3/layout/HorizontalOrganizationChart"/>
    <dgm:cxn modelId="{A891B08A-052E-4AF3-A09B-1520015F3526}" srcId="{9018C639-B15B-4ECF-9E83-173C32DF5BB7}" destId="{D986FB5D-0CA7-4649-B32F-B5E0E933678C}" srcOrd="1" destOrd="0" parTransId="{79AF086F-88DA-49F5-86D3-1F5481FED651}" sibTransId="{9680EFFC-479C-4258-AE83-BCC14469C9D3}"/>
    <dgm:cxn modelId="{7E08D08F-C0F9-417B-8132-83B45B41F630}" srcId="{54B536DF-88AC-448D-B540-7F766040127F}" destId="{9018C639-B15B-4ECF-9E83-173C32DF5BB7}" srcOrd="0" destOrd="0" parTransId="{B4EC6EBF-21C2-480E-87B2-7F1A073B6359}" sibTransId="{4E855D6E-212E-406F-9D3B-844BE56C2D9A}"/>
    <dgm:cxn modelId="{ECC8F599-9FC0-4A9F-A986-2AD79CAA0521}" type="presOf" srcId="{D986FB5D-0CA7-4649-B32F-B5E0E933678C}" destId="{808B666D-E5F6-46A6-9724-A881F7C0FFFF}" srcOrd="0" destOrd="0" presId="urn:microsoft.com/office/officeart/2009/3/layout/HorizontalOrganizationChart"/>
    <dgm:cxn modelId="{90ECF5A4-17DA-4854-ADA9-3FD14EA73AC6}" type="presOf" srcId="{79AF086F-88DA-49F5-86D3-1F5481FED651}" destId="{501FCC22-A997-4163-86D1-18CF96D2C847}" srcOrd="0" destOrd="0" presId="urn:microsoft.com/office/officeart/2009/3/layout/HorizontalOrganizationChart"/>
    <dgm:cxn modelId="{2079EAA9-2BC6-4044-AB0C-77E5E63E8028}" type="presOf" srcId="{2A7F442F-C5C9-4D5B-9D3B-5D1C13AEC459}" destId="{1EADD7DE-598F-474D-8DE1-B38E166EFCE4}" srcOrd="0" destOrd="0" presId="urn:microsoft.com/office/officeart/2009/3/layout/HorizontalOrganizationChart"/>
    <dgm:cxn modelId="{32B858B2-4930-4243-A6E4-17F4579F2AE2}" srcId="{9018C639-B15B-4ECF-9E83-173C32DF5BB7}" destId="{D286143D-BDC1-499D-885B-6D79F1C29B05}" srcOrd="0" destOrd="0" parTransId="{4FE4810C-569E-4D3D-9DCC-5469C4726500}" sibTransId="{18485489-1EC0-4AD0-B01F-90A2A7581FA1}"/>
    <dgm:cxn modelId="{615ED9BB-3E71-4DCF-B3F6-3DDF8C129E06}" srcId="{98DD8F22-E018-49A8-8200-C232B9919179}" destId="{34755EEC-1A11-4114-BA4F-4D44EE9FE695}" srcOrd="2" destOrd="0" parTransId="{B5FE9DEE-8ABD-4E56-ADC3-A2A33556905A}" sibTransId="{69539E43-5290-419D-B67F-2B70FC89BAC0}"/>
    <dgm:cxn modelId="{27256ABC-32D3-4510-9045-0DA7755EC462}" type="presOf" srcId="{E72CBAA8-0174-47E7-BDD0-6F46A17225C5}" destId="{0340B2DA-10AB-4A2C-B5B3-1D09FB4689EE}" srcOrd="0" destOrd="0" presId="urn:microsoft.com/office/officeart/2009/3/layout/HorizontalOrganizationChart"/>
    <dgm:cxn modelId="{46E0F0D3-4482-4223-BC6D-87E35DB33BA4}" type="presOf" srcId="{D986FB5D-0CA7-4649-B32F-B5E0E933678C}" destId="{2C41F697-0E28-482E-AA48-4CE8F1252801}" srcOrd="1" destOrd="0" presId="urn:microsoft.com/office/officeart/2009/3/layout/HorizontalOrganizationChart"/>
    <dgm:cxn modelId="{048D48DB-9E44-4545-897E-28702C0E184F}" type="presOf" srcId="{D286143D-BDC1-499D-885B-6D79F1C29B05}" destId="{A6480A6F-B9F2-41EE-AF4B-E34F34808E52}" srcOrd="1" destOrd="0" presId="urn:microsoft.com/office/officeart/2009/3/layout/HorizontalOrganizationChart"/>
    <dgm:cxn modelId="{9CFFEBDD-A97F-4725-8E34-1D3BF03F80C1}" type="presOf" srcId="{9018C639-B15B-4ECF-9E83-173C32DF5BB7}" destId="{F901269B-131C-4B8B-8A5C-1A38CEB625BB}" srcOrd="1" destOrd="0" presId="urn:microsoft.com/office/officeart/2009/3/layout/HorizontalOrganizationChart"/>
    <dgm:cxn modelId="{39FB46A7-F5F2-440D-B78D-549A3DA33BCC}" type="presParOf" srcId="{1363C39E-132F-44FF-9F82-3EB8134AD84C}" destId="{FE4C99D6-65BF-48DF-B04A-68EB7417A1B0}" srcOrd="0" destOrd="0" presId="urn:microsoft.com/office/officeart/2009/3/layout/HorizontalOrganizationChart"/>
    <dgm:cxn modelId="{DEAA98D4-A1DC-4864-A1DB-2AC20E7407D9}" type="presParOf" srcId="{FE4C99D6-65BF-48DF-B04A-68EB7417A1B0}" destId="{2712F7D2-D78C-4A52-A407-4516BAF4561D}" srcOrd="0" destOrd="0" presId="urn:microsoft.com/office/officeart/2009/3/layout/HorizontalOrganizationChart"/>
    <dgm:cxn modelId="{B7029028-C309-45A4-86E7-3C73BF92C1B4}" type="presParOf" srcId="{2712F7D2-D78C-4A52-A407-4516BAF4561D}" destId="{10B685FD-79F8-49D8-B895-E2380080227F}" srcOrd="0" destOrd="0" presId="urn:microsoft.com/office/officeart/2009/3/layout/HorizontalOrganizationChart"/>
    <dgm:cxn modelId="{74147E6B-921D-444C-B57B-F301FF6EDB67}" type="presParOf" srcId="{2712F7D2-D78C-4A52-A407-4516BAF4561D}" destId="{F901269B-131C-4B8B-8A5C-1A38CEB625BB}" srcOrd="1" destOrd="0" presId="urn:microsoft.com/office/officeart/2009/3/layout/HorizontalOrganizationChart"/>
    <dgm:cxn modelId="{D5D86390-4CB6-4BB1-A96F-10C6430CF7CD}" type="presParOf" srcId="{FE4C99D6-65BF-48DF-B04A-68EB7417A1B0}" destId="{D3896F1F-A879-4D26-A937-B6BD3CF93672}" srcOrd="1" destOrd="0" presId="urn:microsoft.com/office/officeart/2009/3/layout/HorizontalOrganizationChart"/>
    <dgm:cxn modelId="{41052341-BAE4-479E-8EA3-D101E9C426B5}" type="presParOf" srcId="{D3896F1F-A879-4D26-A937-B6BD3CF93672}" destId="{D33BB0EA-F195-438F-8A00-24E5C8226EA3}" srcOrd="0" destOrd="0" presId="urn:microsoft.com/office/officeart/2009/3/layout/HorizontalOrganizationChart"/>
    <dgm:cxn modelId="{2CE43E30-C6CB-4852-9BE3-2A881C6B38B3}" type="presParOf" srcId="{D3896F1F-A879-4D26-A937-B6BD3CF93672}" destId="{75679D68-C971-4953-8DBE-59CC76684E30}" srcOrd="1" destOrd="0" presId="urn:microsoft.com/office/officeart/2009/3/layout/HorizontalOrganizationChart"/>
    <dgm:cxn modelId="{264D18BA-F43E-4500-982F-B7355FDCE074}" type="presParOf" srcId="{75679D68-C971-4953-8DBE-59CC76684E30}" destId="{FEB0C5A7-694E-4F1E-892B-56EDBAA81AB7}" srcOrd="0" destOrd="0" presId="urn:microsoft.com/office/officeart/2009/3/layout/HorizontalOrganizationChart"/>
    <dgm:cxn modelId="{64A017D5-F549-4EBC-B307-294976C97194}" type="presParOf" srcId="{FEB0C5A7-694E-4F1E-892B-56EDBAA81AB7}" destId="{83A068E7-16B4-4313-9BD7-86F2CC6ED717}" srcOrd="0" destOrd="0" presId="urn:microsoft.com/office/officeart/2009/3/layout/HorizontalOrganizationChart"/>
    <dgm:cxn modelId="{4E7512E0-3F1F-402B-9CED-0F934E58E3AF}" type="presParOf" srcId="{FEB0C5A7-694E-4F1E-892B-56EDBAA81AB7}" destId="{A6480A6F-B9F2-41EE-AF4B-E34F34808E52}" srcOrd="1" destOrd="0" presId="urn:microsoft.com/office/officeart/2009/3/layout/HorizontalOrganizationChart"/>
    <dgm:cxn modelId="{ADDD7AEB-DE67-4AF7-81D2-6ADB471E1AB0}" type="presParOf" srcId="{75679D68-C971-4953-8DBE-59CC76684E30}" destId="{3B1511B9-2CB6-4EE5-A072-C412CA5E1460}" srcOrd="1" destOrd="0" presId="urn:microsoft.com/office/officeart/2009/3/layout/HorizontalOrganizationChart"/>
    <dgm:cxn modelId="{A5E97885-9434-4CFE-B5BD-5C6A4C7F942B}" type="presParOf" srcId="{75679D68-C971-4953-8DBE-59CC76684E30}" destId="{3DC5C3BA-4BA4-4B23-9164-FE3A9D3B6DC8}" srcOrd="2" destOrd="0" presId="urn:microsoft.com/office/officeart/2009/3/layout/HorizontalOrganizationChart"/>
    <dgm:cxn modelId="{62A9E393-FDC5-4F50-A527-82A512120756}" type="presParOf" srcId="{D3896F1F-A879-4D26-A937-B6BD3CF93672}" destId="{501FCC22-A997-4163-86D1-18CF96D2C847}" srcOrd="2" destOrd="0" presId="urn:microsoft.com/office/officeart/2009/3/layout/HorizontalOrganizationChart"/>
    <dgm:cxn modelId="{6F22BCC9-036F-4989-B200-A3A925C25A48}" type="presParOf" srcId="{D3896F1F-A879-4D26-A937-B6BD3CF93672}" destId="{73DC2737-AE28-4599-BF47-8A413BD88520}" srcOrd="3" destOrd="0" presId="urn:microsoft.com/office/officeart/2009/3/layout/HorizontalOrganizationChart"/>
    <dgm:cxn modelId="{AED4EE52-86F0-4465-9633-007F0A171E12}" type="presParOf" srcId="{73DC2737-AE28-4599-BF47-8A413BD88520}" destId="{67A19D61-B496-4CCB-B6FD-094B27937291}" srcOrd="0" destOrd="0" presId="urn:microsoft.com/office/officeart/2009/3/layout/HorizontalOrganizationChart"/>
    <dgm:cxn modelId="{C70E4719-5935-408F-8C57-D4642DEA0B6D}" type="presParOf" srcId="{67A19D61-B496-4CCB-B6FD-094B27937291}" destId="{808B666D-E5F6-46A6-9724-A881F7C0FFFF}" srcOrd="0" destOrd="0" presId="urn:microsoft.com/office/officeart/2009/3/layout/HorizontalOrganizationChart"/>
    <dgm:cxn modelId="{8392755B-C5A6-431D-8C62-369A4C09D954}" type="presParOf" srcId="{67A19D61-B496-4CCB-B6FD-094B27937291}" destId="{2C41F697-0E28-482E-AA48-4CE8F1252801}" srcOrd="1" destOrd="0" presId="urn:microsoft.com/office/officeart/2009/3/layout/HorizontalOrganizationChart"/>
    <dgm:cxn modelId="{0B641C22-F483-484A-B0A7-3913493AC680}" type="presParOf" srcId="{73DC2737-AE28-4599-BF47-8A413BD88520}" destId="{516FE777-892C-4934-BD88-8A7C99F99675}" srcOrd="1" destOrd="0" presId="urn:microsoft.com/office/officeart/2009/3/layout/HorizontalOrganizationChart"/>
    <dgm:cxn modelId="{1AA587C5-6469-409A-B845-78E4E238DE05}" type="presParOf" srcId="{73DC2737-AE28-4599-BF47-8A413BD88520}" destId="{9391B30D-6099-4F7D-931E-5CA5E50A3576}" srcOrd="2" destOrd="0" presId="urn:microsoft.com/office/officeart/2009/3/layout/HorizontalOrganizationChart"/>
    <dgm:cxn modelId="{1FF5C01D-F94D-4B99-9D05-7FB2CC43FEAA}" type="presParOf" srcId="{FE4C99D6-65BF-48DF-B04A-68EB7417A1B0}" destId="{3FB5198A-F36E-40C3-9614-823EDC5B678C}" srcOrd="2" destOrd="0" presId="urn:microsoft.com/office/officeart/2009/3/layout/HorizontalOrganizationChart"/>
    <dgm:cxn modelId="{80BAFF79-1795-4711-89FA-E7B31E2DC74E}" type="presParOf" srcId="{1363C39E-132F-44FF-9F82-3EB8134AD84C}" destId="{F358C963-5BE0-455B-949E-74397151E2C2}" srcOrd="1" destOrd="0" presId="urn:microsoft.com/office/officeart/2009/3/layout/HorizontalOrganizationChart"/>
    <dgm:cxn modelId="{18F199BA-C267-4DD8-93BA-5E0EAF1E5EEC}" type="presParOf" srcId="{F358C963-5BE0-455B-949E-74397151E2C2}" destId="{6C3F996A-64B7-4D11-A5A7-2B626E9DBC61}" srcOrd="0" destOrd="0" presId="urn:microsoft.com/office/officeart/2009/3/layout/HorizontalOrganizationChart"/>
    <dgm:cxn modelId="{92FD325C-CA69-4B11-897D-D3CFB6452D75}" type="presParOf" srcId="{6C3F996A-64B7-4D11-A5A7-2B626E9DBC61}" destId="{16BDD1B1-6573-49A9-B5D7-5900380DA9FE}" srcOrd="0" destOrd="0" presId="urn:microsoft.com/office/officeart/2009/3/layout/HorizontalOrganizationChart"/>
    <dgm:cxn modelId="{07208AF7-6A86-4DD8-A399-7AD6CF4A0DB3}" type="presParOf" srcId="{6C3F996A-64B7-4D11-A5A7-2B626E9DBC61}" destId="{64294F2E-0A55-4FF7-B70A-76D6ADF390AD}" srcOrd="1" destOrd="0" presId="urn:microsoft.com/office/officeart/2009/3/layout/HorizontalOrganizationChart"/>
    <dgm:cxn modelId="{BC44D588-C5B5-4DA2-97C0-5DD18E633E84}" type="presParOf" srcId="{F358C963-5BE0-455B-949E-74397151E2C2}" destId="{7BEC5FF6-C856-4846-A476-DB98A7D46425}" srcOrd="1" destOrd="0" presId="urn:microsoft.com/office/officeart/2009/3/layout/HorizontalOrganizationChart"/>
    <dgm:cxn modelId="{825DA910-7FE6-43C3-B7BD-6CD71C5F916F}" type="presParOf" srcId="{7BEC5FF6-C856-4846-A476-DB98A7D46425}" destId="{38CAB2FC-CDD3-4A35-A221-9A549B4B8A33}" srcOrd="0" destOrd="0" presId="urn:microsoft.com/office/officeart/2009/3/layout/HorizontalOrganizationChart"/>
    <dgm:cxn modelId="{5BF5608B-0FC4-4742-AA0B-4A51DBB80BF0}" type="presParOf" srcId="{7BEC5FF6-C856-4846-A476-DB98A7D46425}" destId="{FF5D2CCD-1E7D-4B64-B325-D5829E55109C}" srcOrd="1" destOrd="0" presId="urn:microsoft.com/office/officeart/2009/3/layout/HorizontalOrganizationChart"/>
    <dgm:cxn modelId="{39E13800-6247-4274-92BD-C544F3A6D6CB}" type="presParOf" srcId="{FF5D2CCD-1E7D-4B64-B325-D5829E55109C}" destId="{0654D5FE-0349-4776-A15E-F58FDDE363B8}" srcOrd="0" destOrd="0" presId="urn:microsoft.com/office/officeart/2009/3/layout/HorizontalOrganizationChart"/>
    <dgm:cxn modelId="{3C497C5B-DE9C-44D5-9184-0A9F89AAAE0B}" type="presParOf" srcId="{0654D5FE-0349-4776-A15E-F58FDDE363B8}" destId="{1EADD7DE-598F-474D-8DE1-B38E166EFCE4}" srcOrd="0" destOrd="0" presId="urn:microsoft.com/office/officeart/2009/3/layout/HorizontalOrganizationChart"/>
    <dgm:cxn modelId="{A1C59128-9B43-4DEA-8393-22C797358785}" type="presParOf" srcId="{0654D5FE-0349-4776-A15E-F58FDDE363B8}" destId="{BDE4A4FF-134F-4B07-9A39-8219F99B66D2}" srcOrd="1" destOrd="0" presId="urn:microsoft.com/office/officeart/2009/3/layout/HorizontalOrganizationChart"/>
    <dgm:cxn modelId="{EB6B32C1-F4DD-46DF-83FC-5F6559E70AA0}" type="presParOf" srcId="{FF5D2CCD-1E7D-4B64-B325-D5829E55109C}" destId="{FE7F874B-5677-4740-8EE2-C4117C1D5D5F}" srcOrd="1" destOrd="0" presId="urn:microsoft.com/office/officeart/2009/3/layout/HorizontalOrganizationChart"/>
    <dgm:cxn modelId="{A3904B8B-C3A5-4491-BC61-220EF8869936}" type="presParOf" srcId="{FF5D2CCD-1E7D-4B64-B325-D5829E55109C}" destId="{A801AF83-E4AA-40B2-BD76-3DA93FAE1075}" srcOrd="2" destOrd="0" presId="urn:microsoft.com/office/officeart/2009/3/layout/HorizontalOrganizationChart"/>
    <dgm:cxn modelId="{C3EF37DD-1CC4-4678-A6D5-CFA33941FA44}" type="presParOf" srcId="{7BEC5FF6-C856-4846-A476-DB98A7D46425}" destId="{9E03AE5D-C23A-46B8-B964-A46B90DA0053}" srcOrd="2" destOrd="0" presId="urn:microsoft.com/office/officeart/2009/3/layout/HorizontalOrganizationChart"/>
    <dgm:cxn modelId="{15EE2E11-C2BC-4FD4-B4BE-877309E646A4}" type="presParOf" srcId="{7BEC5FF6-C856-4846-A476-DB98A7D46425}" destId="{BE3B835F-577C-4B9A-A3C6-A25D20389131}" srcOrd="3" destOrd="0" presId="urn:microsoft.com/office/officeart/2009/3/layout/HorizontalOrganizationChart"/>
    <dgm:cxn modelId="{F9C8ED75-B82C-4AB9-814E-5A4B958AD21C}" type="presParOf" srcId="{BE3B835F-577C-4B9A-A3C6-A25D20389131}" destId="{CC9094CE-5ED4-417A-B638-F8828CDF3FD5}" srcOrd="0" destOrd="0" presId="urn:microsoft.com/office/officeart/2009/3/layout/HorizontalOrganizationChart"/>
    <dgm:cxn modelId="{437163A4-5CB0-4839-B05D-9CD4781DF798}" type="presParOf" srcId="{CC9094CE-5ED4-417A-B638-F8828CDF3FD5}" destId="{0340B2DA-10AB-4A2C-B5B3-1D09FB4689EE}" srcOrd="0" destOrd="0" presId="urn:microsoft.com/office/officeart/2009/3/layout/HorizontalOrganizationChart"/>
    <dgm:cxn modelId="{EBA8DE3A-6A8E-4DBA-9E26-04AFA40D1E3A}" type="presParOf" srcId="{CC9094CE-5ED4-417A-B638-F8828CDF3FD5}" destId="{80B03C1E-6337-4C16-BA97-9C346D39A2E9}" srcOrd="1" destOrd="0" presId="urn:microsoft.com/office/officeart/2009/3/layout/HorizontalOrganizationChart"/>
    <dgm:cxn modelId="{AEA98E9F-24D0-48D9-AE45-79D13BB6D60C}" type="presParOf" srcId="{BE3B835F-577C-4B9A-A3C6-A25D20389131}" destId="{BEDDD4D5-198B-4E07-9850-AACE2E3A0A8B}" srcOrd="1" destOrd="0" presId="urn:microsoft.com/office/officeart/2009/3/layout/HorizontalOrganizationChart"/>
    <dgm:cxn modelId="{98828D46-CAEF-42CB-8E57-CF99D06B62D1}" type="presParOf" srcId="{BE3B835F-577C-4B9A-A3C6-A25D20389131}" destId="{CA2F93E0-E501-48BE-ABF0-500B0D3BA84B}" srcOrd="2" destOrd="0" presId="urn:microsoft.com/office/officeart/2009/3/layout/HorizontalOrganizationChart"/>
    <dgm:cxn modelId="{65CA371B-EA59-4717-817E-CD60A1679A40}" type="presParOf" srcId="{7BEC5FF6-C856-4846-A476-DB98A7D46425}" destId="{BF6A2EDE-993A-4893-826D-AF4E7107BFF0}" srcOrd="4" destOrd="0" presId="urn:microsoft.com/office/officeart/2009/3/layout/HorizontalOrganizationChart"/>
    <dgm:cxn modelId="{A87B60CE-03BC-49CB-B5F0-215B48929516}" type="presParOf" srcId="{7BEC5FF6-C856-4846-A476-DB98A7D46425}" destId="{0BD332BB-A0B9-4451-8D83-E705C568F857}" srcOrd="5" destOrd="0" presId="urn:microsoft.com/office/officeart/2009/3/layout/HorizontalOrganizationChart"/>
    <dgm:cxn modelId="{080EEA78-AB35-479D-B0E4-A7071F60C352}" type="presParOf" srcId="{0BD332BB-A0B9-4451-8D83-E705C568F857}" destId="{B1A2C359-B502-41A2-924C-E8346DE2FC7E}" srcOrd="0" destOrd="0" presId="urn:microsoft.com/office/officeart/2009/3/layout/HorizontalOrganizationChart"/>
    <dgm:cxn modelId="{623ADEF1-76B3-41C5-8065-B973687DFB8B}" type="presParOf" srcId="{B1A2C359-B502-41A2-924C-E8346DE2FC7E}" destId="{74BE0ADB-6336-415F-9DCE-A816E2F16C27}" srcOrd="0" destOrd="0" presId="urn:microsoft.com/office/officeart/2009/3/layout/HorizontalOrganizationChart"/>
    <dgm:cxn modelId="{9D80EA88-594F-4F57-920B-FE8A198D7F16}" type="presParOf" srcId="{B1A2C359-B502-41A2-924C-E8346DE2FC7E}" destId="{39EF86C4-52C9-4059-8D66-DE9E16D39188}" srcOrd="1" destOrd="0" presId="urn:microsoft.com/office/officeart/2009/3/layout/HorizontalOrganizationChart"/>
    <dgm:cxn modelId="{5A2E77BD-723A-495E-B6EB-2F7E651F76C2}" type="presParOf" srcId="{0BD332BB-A0B9-4451-8D83-E705C568F857}" destId="{44335B97-9215-4D40-BD83-62AD515686F3}" srcOrd="1" destOrd="0" presId="urn:microsoft.com/office/officeart/2009/3/layout/HorizontalOrganizationChart"/>
    <dgm:cxn modelId="{44AD2705-F9A4-48E3-9269-00BBE276EE1C}" type="presParOf" srcId="{0BD332BB-A0B9-4451-8D83-E705C568F857}" destId="{BBBB63B8-3715-4751-AF15-CD7BAFE3D5AD}" srcOrd="2" destOrd="0" presId="urn:microsoft.com/office/officeart/2009/3/layout/HorizontalOrganizationChart"/>
    <dgm:cxn modelId="{EBAA05EF-0BD1-47D6-AEFA-1167AE312DBC}" type="presParOf" srcId="{F358C963-5BE0-455B-949E-74397151E2C2}" destId="{94CD9E86-7D3C-4C22-B9AF-4795860EAE86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6A2EDE-993A-4893-826D-AF4E7107BFF0}">
      <dsp:nvSpPr>
        <dsp:cNvPr id="0" name=""/>
        <dsp:cNvSpPr/>
      </dsp:nvSpPr>
      <dsp:spPr>
        <a:xfrm>
          <a:off x="2928420" y="4397189"/>
          <a:ext cx="585055" cy="12578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2527" y="0"/>
              </a:lnTo>
              <a:lnTo>
                <a:pt x="292527" y="1257868"/>
              </a:lnTo>
              <a:lnTo>
                <a:pt x="585055" y="1257868"/>
              </a:lnTo>
            </a:path>
          </a:pathLst>
        </a:custGeom>
        <a:noFill/>
        <a:ln w="1079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03AE5D-C23A-46B8-B964-A46B90DA0053}">
      <dsp:nvSpPr>
        <dsp:cNvPr id="0" name=""/>
        <dsp:cNvSpPr/>
      </dsp:nvSpPr>
      <dsp:spPr>
        <a:xfrm>
          <a:off x="2928420" y="4351469"/>
          <a:ext cx="5850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85055" y="45720"/>
              </a:lnTo>
            </a:path>
          </a:pathLst>
        </a:custGeom>
        <a:noFill/>
        <a:ln w="1079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CAB2FC-CDD3-4A35-A221-9A549B4B8A33}">
      <dsp:nvSpPr>
        <dsp:cNvPr id="0" name=""/>
        <dsp:cNvSpPr/>
      </dsp:nvSpPr>
      <dsp:spPr>
        <a:xfrm>
          <a:off x="2928420" y="3139320"/>
          <a:ext cx="585055" cy="1257868"/>
        </a:xfrm>
        <a:custGeom>
          <a:avLst/>
          <a:gdLst/>
          <a:ahLst/>
          <a:cxnLst/>
          <a:rect l="0" t="0" r="0" b="0"/>
          <a:pathLst>
            <a:path>
              <a:moveTo>
                <a:pt x="0" y="1257868"/>
              </a:moveTo>
              <a:lnTo>
                <a:pt x="292527" y="1257868"/>
              </a:lnTo>
              <a:lnTo>
                <a:pt x="292527" y="0"/>
              </a:lnTo>
              <a:lnTo>
                <a:pt x="585055" y="0"/>
              </a:lnTo>
            </a:path>
          </a:pathLst>
        </a:custGeom>
        <a:noFill/>
        <a:ln w="1079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1FCC22-A997-4163-86D1-18CF96D2C847}">
      <dsp:nvSpPr>
        <dsp:cNvPr id="0" name=""/>
        <dsp:cNvSpPr/>
      </dsp:nvSpPr>
      <dsp:spPr>
        <a:xfrm>
          <a:off x="2928420" y="1252518"/>
          <a:ext cx="585055" cy="6289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2527" y="0"/>
              </a:lnTo>
              <a:lnTo>
                <a:pt x="292527" y="628934"/>
              </a:lnTo>
              <a:lnTo>
                <a:pt x="585055" y="628934"/>
              </a:lnTo>
            </a:path>
          </a:pathLst>
        </a:custGeom>
        <a:noFill/>
        <a:ln w="1079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BB0EA-F195-438F-8A00-24E5C8226EA3}">
      <dsp:nvSpPr>
        <dsp:cNvPr id="0" name=""/>
        <dsp:cNvSpPr/>
      </dsp:nvSpPr>
      <dsp:spPr>
        <a:xfrm>
          <a:off x="2928420" y="623584"/>
          <a:ext cx="585055" cy="628934"/>
        </a:xfrm>
        <a:custGeom>
          <a:avLst/>
          <a:gdLst/>
          <a:ahLst/>
          <a:cxnLst/>
          <a:rect l="0" t="0" r="0" b="0"/>
          <a:pathLst>
            <a:path>
              <a:moveTo>
                <a:pt x="0" y="628934"/>
              </a:moveTo>
              <a:lnTo>
                <a:pt x="292527" y="628934"/>
              </a:lnTo>
              <a:lnTo>
                <a:pt x="292527" y="0"/>
              </a:lnTo>
              <a:lnTo>
                <a:pt x="585055" y="0"/>
              </a:lnTo>
            </a:path>
          </a:pathLst>
        </a:custGeom>
        <a:noFill/>
        <a:ln w="1079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B685FD-79F8-49D8-B895-E2380080227F}">
      <dsp:nvSpPr>
        <dsp:cNvPr id="0" name=""/>
        <dsp:cNvSpPr/>
      </dsp:nvSpPr>
      <dsp:spPr>
        <a:xfrm>
          <a:off x="3145" y="806414"/>
          <a:ext cx="2925275" cy="892208"/>
        </a:xfrm>
        <a:prstGeom prst="rect">
          <a:avLst/>
        </a:prstGeom>
        <a:solidFill>
          <a:srgbClr val="F2C811"/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>
              <a:solidFill>
                <a:schemeClr val="tx1"/>
              </a:solidFill>
            </a:rPr>
            <a:t>Plan ahead for self-service BI success</a:t>
          </a:r>
          <a:endParaRPr lang="en-GB" sz="2200" kern="1200">
            <a:solidFill>
              <a:schemeClr val="tx1"/>
            </a:solidFill>
          </a:endParaRPr>
        </a:p>
      </dsp:txBody>
      <dsp:txXfrm>
        <a:off x="3145" y="806414"/>
        <a:ext cx="2925275" cy="892208"/>
      </dsp:txXfrm>
    </dsp:sp>
    <dsp:sp modelId="{83A068E7-16B4-4313-9BD7-86F2CC6ED717}">
      <dsp:nvSpPr>
        <dsp:cNvPr id="0" name=""/>
        <dsp:cNvSpPr/>
      </dsp:nvSpPr>
      <dsp:spPr>
        <a:xfrm>
          <a:off x="3513475" y="177480"/>
          <a:ext cx="2925275" cy="892208"/>
        </a:xfrm>
        <a:prstGeom prst="rect">
          <a:avLst/>
        </a:prstGeom>
        <a:solidFill>
          <a:srgbClr val="F2C811"/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 dirty="0">
              <a:solidFill>
                <a:schemeClr val="tx1"/>
              </a:solidFill>
            </a:rPr>
            <a:t>Avoid uncontrolled proliferation of BI apps</a:t>
          </a:r>
          <a:endParaRPr lang="en-GB" sz="2200" kern="1200" dirty="0">
            <a:solidFill>
              <a:schemeClr val="tx1"/>
            </a:solidFill>
          </a:endParaRPr>
        </a:p>
      </dsp:txBody>
      <dsp:txXfrm>
        <a:off x="3513475" y="177480"/>
        <a:ext cx="2925275" cy="892208"/>
      </dsp:txXfrm>
    </dsp:sp>
    <dsp:sp modelId="{808B666D-E5F6-46A6-9724-A881F7C0FFFF}">
      <dsp:nvSpPr>
        <dsp:cNvPr id="0" name=""/>
        <dsp:cNvSpPr/>
      </dsp:nvSpPr>
      <dsp:spPr>
        <a:xfrm>
          <a:off x="3513475" y="1435348"/>
          <a:ext cx="2925275" cy="892208"/>
        </a:xfrm>
        <a:prstGeom prst="rect">
          <a:avLst/>
        </a:prstGeom>
        <a:solidFill>
          <a:srgbClr val="EDC30D"/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 dirty="0">
              <a:solidFill>
                <a:schemeClr val="tx1"/>
              </a:solidFill>
            </a:rPr>
            <a:t>Implement processes</a:t>
          </a:r>
          <a:endParaRPr lang="en-GB" sz="2200" kern="1200" dirty="0">
            <a:solidFill>
              <a:schemeClr val="tx1"/>
            </a:solidFill>
          </a:endParaRPr>
        </a:p>
      </dsp:txBody>
      <dsp:txXfrm>
        <a:off x="3513475" y="1435348"/>
        <a:ext cx="2925275" cy="892208"/>
      </dsp:txXfrm>
    </dsp:sp>
    <dsp:sp modelId="{16BDD1B1-6573-49A9-B5D7-5900380DA9FE}">
      <dsp:nvSpPr>
        <dsp:cNvPr id="0" name=""/>
        <dsp:cNvSpPr/>
      </dsp:nvSpPr>
      <dsp:spPr>
        <a:xfrm>
          <a:off x="3145" y="3951084"/>
          <a:ext cx="2925275" cy="892208"/>
        </a:xfrm>
        <a:prstGeom prst="rect">
          <a:avLst/>
        </a:prstGeom>
        <a:solidFill>
          <a:srgbClr val="EDC30D"/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>
              <a:solidFill>
                <a:schemeClr val="tx1"/>
              </a:solidFill>
            </a:rPr>
            <a:t>Proper governance processes </a:t>
          </a:r>
          <a:endParaRPr lang="en-GB" sz="2200" kern="1200">
            <a:solidFill>
              <a:schemeClr val="tx1"/>
            </a:solidFill>
          </a:endParaRPr>
        </a:p>
      </dsp:txBody>
      <dsp:txXfrm>
        <a:off x="3145" y="3951084"/>
        <a:ext cx="2925275" cy="892208"/>
      </dsp:txXfrm>
    </dsp:sp>
    <dsp:sp modelId="{1EADD7DE-598F-474D-8DE1-B38E166EFCE4}">
      <dsp:nvSpPr>
        <dsp:cNvPr id="0" name=""/>
        <dsp:cNvSpPr/>
      </dsp:nvSpPr>
      <dsp:spPr>
        <a:xfrm>
          <a:off x="3513475" y="2693216"/>
          <a:ext cx="2925275" cy="892208"/>
        </a:xfrm>
        <a:prstGeom prst="rect">
          <a:avLst/>
        </a:prstGeom>
        <a:solidFill>
          <a:srgbClr val="EDC30D"/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 dirty="0">
              <a:solidFill>
                <a:schemeClr val="tx1"/>
              </a:solidFill>
            </a:rPr>
            <a:t>Drive Decisions</a:t>
          </a:r>
          <a:endParaRPr lang="en-GB" sz="2200" kern="1200" dirty="0">
            <a:solidFill>
              <a:schemeClr val="tx1"/>
            </a:solidFill>
          </a:endParaRPr>
        </a:p>
      </dsp:txBody>
      <dsp:txXfrm>
        <a:off x="3513475" y="2693216"/>
        <a:ext cx="2925275" cy="892208"/>
      </dsp:txXfrm>
    </dsp:sp>
    <dsp:sp modelId="{0340B2DA-10AB-4A2C-B5B3-1D09FB4689EE}">
      <dsp:nvSpPr>
        <dsp:cNvPr id="0" name=""/>
        <dsp:cNvSpPr/>
      </dsp:nvSpPr>
      <dsp:spPr>
        <a:xfrm>
          <a:off x="3513475" y="3951084"/>
          <a:ext cx="2925275" cy="892208"/>
        </a:xfrm>
        <a:prstGeom prst="rect">
          <a:avLst/>
        </a:prstGeom>
        <a:solidFill>
          <a:srgbClr val="EDC30D"/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 dirty="0">
              <a:solidFill>
                <a:schemeClr val="tx1"/>
              </a:solidFill>
            </a:rPr>
            <a:t>Reduce Risks</a:t>
          </a:r>
          <a:endParaRPr lang="en-GB" sz="2200" kern="1200" dirty="0">
            <a:solidFill>
              <a:schemeClr val="tx1"/>
            </a:solidFill>
          </a:endParaRPr>
        </a:p>
      </dsp:txBody>
      <dsp:txXfrm>
        <a:off x="3513475" y="3951084"/>
        <a:ext cx="2925275" cy="892208"/>
      </dsp:txXfrm>
    </dsp:sp>
    <dsp:sp modelId="{74BE0ADB-6336-415F-9DCE-A816E2F16C27}">
      <dsp:nvSpPr>
        <dsp:cNvPr id="0" name=""/>
        <dsp:cNvSpPr/>
      </dsp:nvSpPr>
      <dsp:spPr>
        <a:xfrm>
          <a:off x="3513475" y="5208953"/>
          <a:ext cx="2925275" cy="892208"/>
        </a:xfrm>
        <a:prstGeom prst="rect">
          <a:avLst/>
        </a:prstGeom>
        <a:solidFill>
          <a:srgbClr val="EDC30D"/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>
              <a:solidFill>
                <a:schemeClr val="tx1"/>
              </a:solidFill>
            </a:rPr>
            <a:t>Increase user adoption</a:t>
          </a:r>
          <a:endParaRPr lang="en-GB" sz="2200" kern="1200" dirty="0">
            <a:solidFill>
              <a:schemeClr val="tx1"/>
            </a:solidFill>
          </a:endParaRPr>
        </a:p>
      </dsp:txBody>
      <dsp:txXfrm>
        <a:off x="3513475" y="5208953"/>
        <a:ext cx="2925275" cy="8922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20ACBEE-26EB-47D1-A9F0-3869EF1078CC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6A12792-E5BA-4BF5-BFE4-0C13B9FB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30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51F472B0-9DBF-4374-8A70-DE9093E7996C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DD81A89D-8738-4ED5-BF6E-F438F4965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26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B2D09C-E420-4905-8E74-B16C64801357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6945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2D09C-E420-4905-8E74-B16C64801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73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040" y="4444862"/>
            <a:ext cx="5608320" cy="4051438"/>
          </a:xfrm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329DEA-6433-4493-B9C4-3E0AC755FE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5679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2D09C-E420-4905-8E74-B16C648013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56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329DEA-6433-4493-B9C4-3E0AC755FE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5002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1A89D-8738-4ED5-BF6E-F438F4965D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66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DB2980-E44E-476A-9560-CECFB14A6762}" type="slidenum">
              <a:rPr lang="en-US" sz="1800" kern="0" smtClean="0">
                <a:solidFill>
                  <a:sysClr val="windowText" lastClr="000000"/>
                </a:solidFill>
              </a:rPr>
              <a:pPr>
                <a:defRPr/>
              </a:pPr>
              <a:t>7</a:t>
            </a:fld>
            <a:endParaRPr lang="en-US" sz="1800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466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1A89D-8738-4ED5-BF6E-F438F4965D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47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microsoft.com/office/2007/relationships/hdphoto" Target="../media/hdphoto1.wdp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microsoft.com/office/2007/relationships/hdphoto" Target="../media/hdphoto1.wdp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2.emf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">
    <p:bg>
      <p:bgPr>
        <a:solidFill>
          <a:srgbClr val="F2C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88558" y="1776549"/>
            <a:ext cx="9788342" cy="2721023"/>
          </a:xfrm>
        </p:spPr>
        <p:txBody>
          <a:bodyPr/>
          <a:lstStyle>
            <a:lvl1pPr>
              <a:defRPr sz="60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88558" y="4749150"/>
            <a:ext cx="9788342" cy="1034782"/>
          </a:xfrm>
        </p:spPr>
        <p:txBody>
          <a:bodyPr/>
          <a:lstStyle>
            <a:lvl1pPr marL="0" indent="0" algn="l">
              <a:buNone/>
              <a:defRPr sz="2157">
                <a:solidFill>
                  <a:schemeClr val="tx1"/>
                </a:solidFill>
                <a:latin typeface="+mn-lt"/>
              </a:defRPr>
            </a:lvl1pPr>
            <a:lvl2pPr marL="448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6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4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92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40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89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37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85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Speaker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39" y="199344"/>
            <a:ext cx="1527557" cy="55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0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2C81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59038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EFD8-0A7B-44AE-BC7B-4868FDA8359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6A10-5272-42DB-956B-2A12568BF81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842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627412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7574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72365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Closing"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A picture containing plate&#10;&#10;Description automatically generated">
            <a:extLst>
              <a:ext uri="{FF2B5EF4-FFF2-40B4-BE49-F238E27FC236}">
                <a16:creationId xmlns:a16="http://schemas.microsoft.com/office/drawing/2014/main" id="{66FC881D-83BE-4DF4-91B1-42EB97D2339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339" y="5659526"/>
            <a:ext cx="1157963" cy="115796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1E36CE3-C893-42CC-8706-D086D6C921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88558" y="1776549"/>
            <a:ext cx="9788342" cy="2721023"/>
          </a:xfrm>
        </p:spPr>
        <p:txBody>
          <a:bodyPr/>
          <a:lstStyle>
            <a:lvl1pPr>
              <a:defRPr sz="60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959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"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88558" y="1776549"/>
            <a:ext cx="9788342" cy="2721023"/>
          </a:xfrm>
        </p:spPr>
        <p:txBody>
          <a:bodyPr/>
          <a:lstStyle>
            <a:lvl1pPr>
              <a:defRPr sz="60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88558" y="4749150"/>
            <a:ext cx="9788342" cy="1034782"/>
          </a:xfrm>
        </p:spPr>
        <p:txBody>
          <a:bodyPr/>
          <a:lstStyle>
            <a:lvl1pPr marL="0" indent="0" algn="l">
              <a:buNone/>
              <a:defRPr sz="2157">
                <a:solidFill>
                  <a:schemeClr val="tx1"/>
                </a:solidFill>
                <a:latin typeface="+mn-lt"/>
              </a:defRPr>
            </a:lvl1pPr>
            <a:lvl2pPr marL="448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6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4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92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40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89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37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85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Speaker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6" name="Picture 5" descr="A picture containing plate&#10;&#10;Description automatically generated">
            <a:extLst>
              <a:ext uri="{FF2B5EF4-FFF2-40B4-BE49-F238E27FC236}">
                <a16:creationId xmlns:a16="http://schemas.microsoft.com/office/drawing/2014/main" id="{D6A85A30-250C-419D-AF40-7BE0DC23EC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339" y="5659526"/>
            <a:ext cx="1157963" cy="115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72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8F725DAA-1E84-4347-BC73-81B7FD2A7E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" y="36000"/>
            <a:ext cx="1847360" cy="828000"/>
          </a:xfrm>
          <a:prstGeom prst="rect">
            <a:avLst/>
          </a:prstGeom>
          <a:noFill/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989F08-A276-4B48-B04B-1B1BE3E00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999" y="1170446"/>
            <a:ext cx="9788342" cy="23876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algn="l"/>
            <a:endParaRPr lang="en-US" sz="4800" dirty="0">
              <a:solidFill>
                <a:srgbClr val="282828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3B16463-5F58-466A-8027-4C7275167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829" y="3039204"/>
            <a:ext cx="9788342" cy="2648350"/>
          </a:xfr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7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Title"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2890684"/>
            <a:ext cx="12192000" cy="396731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88557" y="1117590"/>
            <a:ext cx="10408581" cy="1655108"/>
          </a:xfrm>
        </p:spPr>
        <p:txBody>
          <a:bodyPr anchor="b"/>
          <a:lstStyle>
            <a:lvl1pPr indent="0">
              <a:defRPr sz="48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Module 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488558" y="3178512"/>
            <a:ext cx="10408580" cy="3679487"/>
          </a:xfrm>
        </p:spPr>
        <p:txBody>
          <a:bodyPr>
            <a:normAutofit/>
          </a:bodyPr>
          <a:lstStyle>
            <a:lvl1pPr marL="354013" indent="-354013">
              <a:buFont typeface="Wingdings" panose="05000000000000000000" pitchFamily="2" charset="2"/>
              <a:buChar char="§"/>
              <a:defRPr sz="3200">
                <a:solidFill>
                  <a:srgbClr val="EDC30D"/>
                </a:solidFill>
              </a:defRPr>
            </a:lvl1pPr>
          </a:lstStyle>
          <a:p>
            <a:pPr lvl="0"/>
            <a:r>
              <a:rPr lang="en-US"/>
              <a:t>Module content</a:t>
            </a:r>
          </a:p>
        </p:txBody>
      </p:sp>
    </p:spTree>
    <p:extLst>
      <p:ext uri="{BB962C8B-B14F-4D97-AF65-F5344CB8AC3E}">
        <p14:creationId xmlns:p14="http://schemas.microsoft.com/office/powerpoint/2010/main" val="245106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>
        <p:tmplLst>
          <p:tmpl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0" dirty="0"/>
          </a:p>
        </p:txBody>
      </p:sp>
    </p:spTree>
    <p:extLst>
      <p:ext uri="{BB962C8B-B14F-4D97-AF65-F5344CB8AC3E}">
        <p14:creationId xmlns:p14="http://schemas.microsoft.com/office/powerpoint/2010/main" val="107396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0"/>
          </a:p>
        </p:txBody>
      </p:sp>
    </p:spTree>
    <p:extLst>
      <p:ext uri="{BB962C8B-B14F-4D97-AF65-F5344CB8AC3E}">
        <p14:creationId xmlns:p14="http://schemas.microsoft.com/office/powerpoint/2010/main" val="375925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 userDrawn="1"/>
        </p:nvSpPr>
        <p:spPr bwMode="auto">
          <a:xfrm>
            <a:off x="883" y="993"/>
            <a:ext cx="5422017" cy="685700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5099" y="2249714"/>
            <a:ext cx="5066323" cy="2358572"/>
          </a:xfrm>
        </p:spPr>
        <p:txBody>
          <a:bodyPr/>
          <a:lstStyle>
            <a:lvl1pPr>
              <a:defRPr lang="en-US" sz="5500" kern="1200" dirty="0">
                <a:solidFill>
                  <a:srgbClr val="F2C81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04999" y="562219"/>
            <a:ext cx="4980404" cy="2114425"/>
          </a:xfrm>
        </p:spPr>
        <p:txBody>
          <a:bodyPr wrap="square"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58353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 userDrawn="1"/>
        </p:nvSpPr>
        <p:spPr bwMode="auto">
          <a:xfrm>
            <a:off x="883" y="993"/>
            <a:ext cx="5422017" cy="685700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5099" y="2249714"/>
            <a:ext cx="5066323" cy="2358572"/>
          </a:xfrm>
        </p:spPr>
        <p:txBody>
          <a:bodyPr/>
          <a:lstStyle>
            <a:lvl1pPr>
              <a:defRPr lang="en-US" sz="5500" kern="1200" dirty="0">
                <a:solidFill>
                  <a:srgbClr val="F2C81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46024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 userDrawn="1"/>
        </p:nvSpPr>
        <p:spPr bwMode="auto">
          <a:xfrm>
            <a:off x="883" y="993"/>
            <a:ext cx="4105125" cy="685700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5100" y="2249714"/>
            <a:ext cx="3747478" cy="2358572"/>
          </a:xfrm>
        </p:spPr>
        <p:txBody>
          <a:bodyPr/>
          <a:lstStyle>
            <a:lvl1pPr>
              <a:defRPr lang="en-US" sz="5500" kern="1200" dirty="0">
                <a:solidFill>
                  <a:srgbClr val="F2C81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81024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 userDrawn="1"/>
        </p:nvSpPr>
        <p:spPr bwMode="auto">
          <a:xfrm>
            <a:off x="883" y="993"/>
            <a:ext cx="4105125" cy="685700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5100" y="2249714"/>
            <a:ext cx="3747478" cy="2358572"/>
          </a:xfrm>
        </p:spPr>
        <p:txBody>
          <a:bodyPr/>
          <a:lstStyle>
            <a:lvl1pPr>
              <a:defRPr lang="en-US" sz="5500" kern="1200" dirty="0">
                <a:solidFill>
                  <a:srgbClr val="F2C81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493436" y="266655"/>
            <a:ext cx="7292164" cy="2114425"/>
          </a:xfrm>
        </p:spPr>
        <p:txBody>
          <a:bodyPr wrap="square"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03722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18949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457200" rIns="457200" rtlCol="0" anchor="ctr"/>
          <a:lstStyle/>
          <a:p>
            <a:endParaRPr lang="en-US" sz="5400" dirty="0">
              <a:solidFill>
                <a:srgbClr val="EDC30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23092"/>
            <a:ext cx="11655840" cy="956908"/>
          </a:xfrm>
        </p:spPr>
        <p:txBody>
          <a:bodyPr lIns="180000"/>
          <a:lstStyle>
            <a:lvl1pPr>
              <a:defRPr sz="4800">
                <a:solidFill>
                  <a:srgbClr val="F2C81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45185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18949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457200" rIns="457200" rtlCol="0" anchor="ctr"/>
          <a:lstStyle/>
          <a:p>
            <a:endParaRPr lang="en-US" sz="5400" dirty="0">
              <a:solidFill>
                <a:srgbClr val="EDC30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23092"/>
            <a:ext cx="11655840" cy="956908"/>
          </a:xfrm>
        </p:spPr>
        <p:txBody>
          <a:bodyPr lIns="180000"/>
          <a:lstStyle>
            <a:lvl1pPr>
              <a:defRPr sz="4800">
                <a:solidFill>
                  <a:srgbClr val="F2C81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89562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Closing"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A picture containing plate&#10;&#10;Description automatically generated">
            <a:extLst>
              <a:ext uri="{FF2B5EF4-FFF2-40B4-BE49-F238E27FC236}">
                <a16:creationId xmlns:a16="http://schemas.microsoft.com/office/drawing/2014/main" id="{66FC881D-83BE-4DF4-91B1-42EB97D2339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339" y="5659526"/>
            <a:ext cx="1157963" cy="115796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1E36CE3-C893-42CC-8706-D086D6C921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88558" y="1776549"/>
            <a:ext cx="9788342" cy="2721023"/>
          </a:xfrm>
        </p:spPr>
        <p:txBody>
          <a:bodyPr/>
          <a:lstStyle>
            <a:lvl1pPr>
              <a:defRPr sz="60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6975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Closing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A4317677-3B5B-4CD9-96E0-4FC2E698F76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03" y="2701911"/>
            <a:ext cx="3244428" cy="1454176"/>
          </a:xfrm>
          <a:prstGeom prst="rect">
            <a:avLst/>
          </a:prstGeom>
          <a:noFill/>
        </p:spPr>
      </p:pic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5776017A-BD0F-450B-88C6-7A7F987D386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03" y="2689374"/>
            <a:ext cx="3300372" cy="1479251"/>
          </a:xfrm>
          <a:prstGeom prst="rect">
            <a:avLst/>
          </a:prstGeom>
        </p:spPr>
      </p:pic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609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53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62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 userDrawn="1"/>
        </p:nvSpPr>
        <p:spPr bwMode="auto">
          <a:xfrm>
            <a:off x="884" y="993"/>
            <a:ext cx="5230538" cy="685700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5100" y="2249714"/>
            <a:ext cx="4929414" cy="2358572"/>
          </a:xfrm>
        </p:spPr>
        <p:txBody>
          <a:bodyPr/>
          <a:lstStyle>
            <a:lvl1pPr>
              <a:defRPr lang="en-US" sz="5500" kern="1200" dirty="0">
                <a:solidFill>
                  <a:srgbClr val="F2C81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04999" y="562219"/>
            <a:ext cx="4980404" cy="2114425"/>
          </a:xfrm>
        </p:spPr>
        <p:txBody>
          <a:bodyPr wrap="square"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01750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8810496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53777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10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 userDrawn="1"/>
        </p:nvSpPr>
        <p:spPr bwMode="auto">
          <a:xfrm>
            <a:off x="883" y="993"/>
            <a:ext cx="5422017" cy="685700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5099" y="2249714"/>
            <a:ext cx="5066323" cy="2358572"/>
          </a:xfrm>
        </p:spPr>
        <p:txBody>
          <a:bodyPr/>
          <a:lstStyle>
            <a:lvl1pPr>
              <a:defRPr lang="en-US" sz="5500" kern="1200" dirty="0">
                <a:solidFill>
                  <a:srgbClr val="F2C81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011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18949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457200" rIns="457200" rtlCol="0" anchor="ctr"/>
          <a:lstStyle/>
          <a:p>
            <a:endParaRPr lang="en-US" sz="5400">
              <a:solidFill>
                <a:srgbClr val="EDC30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23092"/>
            <a:ext cx="11655840" cy="956908"/>
          </a:xfrm>
        </p:spPr>
        <p:txBody>
          <a:bodyPr lIns="180000"/>
          <a:lstStyle>
            <a:lvl1pPr>
              <a:defRPr sz="4800">
                <a:solidFill>
                  <a:srgbClr val="F2C81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445481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18949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457200" rIns="457200" rtlCol="0" anchor="ctr"/>
          <a:lstStyle/>
          <a:p>
            <a:endParaRPr lang="en-US" sz="5400">
              <a:solidFill>
                <a:srgbClr val="EDC30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23092"/>
            <a:ext cx="11655840" cy="956908"/>
          </a:xfrm>
        </p:spPr>
        <p:txBody>
          <a:bodyPr lIns="180000"/>
          <a:lstStyle>
            <a:lvl1pPr>
              <a:defRPr sz="4800">
                <a:solidFill>
                  <a:srgbClr val="F2C81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4053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Closing">
    <p:bg>
      <p:bgPr>
        <a:solidFill>
          <a:srgbClr val="F2C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86" y="2863031"/>
            <a:ext cx="3056653" cy="111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37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Non-bulleted text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2C81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961">
                <a:solidFill>
                  <a:schemeClr val="bg1"/>
                </a:solidFill>
              </a:defRPr>
            </a:lvl2pPr>
            <a:lvl3pPr marL="224097" indent="0">
              <a:buNone/>
              <a:defRPr>
                <a:solidFill>
                  <a:schemeClr val="bg1"/>
                </a:solidFill>
              </a:defRPr>
            </a:lvl3pPr>
            <a:lvl4pPr marL="448193" indent="0">
              <a:buNone/>
              <a:defRPr>
                <a:solidFill>
                  <a:schemeClr val="bg1"/>
                </a:solidFill>
              </a:defRPr>
            </a:lvl4pPr>
            <a:lvl5pPr marL="67229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708055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40721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556063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/>
          <a:p>
            <a:r>
              <a:rPr lang="en-US"/>
              <a:t>Click to edit slide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807534"/>
            <a:ext cx="11653521" cy="5050466"/>
          </a:xfrm>
          <a:prstGeom prst="rect">
            <a:avLst/>
          </a:prstGeom>
        </p:spPr>
        <p:txBody>
          <a:bodyPr vert="horz" wrap="square" lIns="182880" tIns="146304" rIns="182880" bIns="146304" rtlCol="0">
            <a:normAutofit/>
          </a:bodyPr>
          <a:lstStyle/>
          <a:p>
            <a:pPr lvl="0"/>
            <a:r>
              <a:rPr lang="en-US"/>
              <a:t>Click to edit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829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890" r:id="rId2"/>
    <p:sldLayoutId id="2147483923" r:id="rId3"/>
    <p:sldLayoutId id="2147483920" r:id="rId4"/>
    <p:sldLayoutId id="2147483894" r:id="rId5"/>
    <p:sldLayoutId id="2147483895" r:id="rId6"/>
    <p:sldLayoutId id="2147483876" r:id="rId7"/>
    <p:sldLayoutId id="2147483930" r:id="rId8"/>
    <p:sldLayoutId id="2147483924" r:id="rId9"/>
    <p:sldLayoutId id="2147483929" r:id="rId10"/>
    <p:sldLayoutId id="2147483925" r:id="rId11"/>
    <p:sldLayoutId id="2147483927" r:id="rId12"/>
    <p:sldLayoutId id="2147483965" r:id="rId13"/>
    <p:sldLayoutId id="2147483913" r:id="rId14"/>
    <p:sldLayoutId id="2147483983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 smtClean="0">
          <a:ln w="3175">
            <a:noFill/>
          </a:ln>
          <a:solidFill>
            <a:schemeClr val="tx1"/>
          </a:solidFill>
          <a:effectLst/>
          <a:latin typeface="+mn-lt"/>
          <a:ea typeface="+mn-ea"/>
          <a:cs typeface="Segoe UI" pitchFamily="34" charset="0"/>
        </a:defRPr>
      </a:lvl1pPr>
    </p:titleStyle>
    <p:bodyStyle>
      <a:lvl1pPr marL="0" marR="0" indent="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/>
        <a:defRPr sz="3200" kern="1200" spc="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4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504000" marR="0" indent="-216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720000" marR="0" indent="-216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936000" marR="0" indent="-180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556063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/>
          <a:p>
            <a:r>
              <a:rPr lang="en-US"/>
              <a:t>Click to edit slide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807534"/>
            <a:ext cx="11653521" cy="5050466"/>
          </a:xfrm>
          <a:prstGeom prst="rect">
            <a:avLst/>
          </a:prstGeom>
        </p:spPr>
        <p:txBody>
          <a:bodyPr vert="horz" wrap="square" lIns="182880" tIns="146304" rIns="182880" bIns="146304" rtlCol="0">
            <a:normAutofit/>
          </a:bodyPr>
          <a:lstStyle/>
          <a:p>
            <a:pPr lvl="0"/>
            <a:r>
              <a:rPr lang="en-US"/>
              <a:t>Click to edit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990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  <p:sldLayoutId id="2147483980" r:id="rId14"/>
    <p:sldLayoutId id="2147483981" r:id="rId15"/>
    <p:sldLayoutId id="2147483982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 smtClean="0">
          <a:ln w="3175">
            <a:noFill/>
          </a:ln>
          <a:solidFill>
            <a:schemeClr val="tx1"/>
          </a:solidFill>
          <a:effectLst/>
          <a:latin typeface="+mn-lt"/>
          <a:ea typeface="+mn-ea"/>
          <a:cs typeface="Segoe UI" pitchFamily="34" charset="0"/>
        </a:defRPr>
      </a:lvl1pPr>
    </p:titleStyle>
    <p:bodyStyle>
      <a:lvl1pPr marL="0" marR="0" indent="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/>
        <a:defRPr sz="3200" kern="1200" spc="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4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504000" marR="0" indent="-216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720000" marR="0" indent="-216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936000" marR="0" indent="-180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18" Type="http://schemas.openxmlformats.org/officeDocument/2006/relationships/image" Target="../media/image21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9.png"/><Relationship Id="rId1" Type="http://schemas.openxmlformats.org/officeDocument/2006/relationships/tags" Target="../tags/tag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5" Type="http://schemas.openxmlformats.org/officeDocument/2006/relationships/image" Target="../media/image18.svg"/><Relationship Id="rId10" Type="http://schemas.openxmlformats.org/officeDocument/2006/relationships/image" Target="../media/image13.png"/><Relationship Id="rId19" Type="http://schemas.openxmlformats.org/officeDocument/2006/relationships/image" Target="../media/image22.sv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7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sv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6.svg"/><Relationship Id="rId12" Type="http://schemas.openxmlformats.org/officeDocument/2006/relationships/image" Target="../media/image3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5" Type="http://schemas.openxmlformats.org/officeDocument/2006/relationships/image" Target="../media/image34.sv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svg"/><Relationship Id="rId1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080999" y="1170446"/>
            <a:ext cx="9788342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282828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Power BI </a:t>
            </a:r>
            <a:r>
              <a:rPr lang="en-US" sz="5400" dirty="0">
                <a:solidFill>
                  <a:srgbClr val="28282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Adoption Framework</a:t>
            </a:r>
            <a:endParaRPr lang="en-US" sz="4800" dirty="0">
              <a:solidFill>
                <a:srgbClr val="282828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C1E7656-E20F-406F-86AF-94364F704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829" y="3039204"/>
            <a:ext cx="9788342" cy="2648350"/>
          </a:xfrm>
        </p:spPr>
        <p:txBody>
          <a:bodyPr>
            <a:normAutofit/>
          </a:bodyPr>
          <a:lstStyle/>
          <a:p>
            <a:r>
              <a:rPr lang="en-US" sz="1800" dirty="0"/>
              <a:t>Empower every decision maker</a:t>
            </a:r>
          </a:p>
          <a:p>
            <a:endParaRPr lang="en-US" sz="1800" dirty="0"/>
          </a:p>
          <a:p>
            <a:r>
              <a:rPr lang="en-US" sz="1800" dirty="0"/>
              <a:t>Why do we need Governance?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269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151">
        <p:fade/>
      </p:transition>
    </mc:Choice>
    <mc:Fallback xmlns="">
      <p:transition spd="med" advTm="19151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Freeform 112"/>
          <p:cNvSpPr/>
          <p:nvPr/>
        </p:nvSpPr>
        <p:spPr bwMode="auto">
          <a:xfrm>
            <a:off x="234313" y="2296295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4" name="Freeform 113"/>
          <p:cNvSpPr/>
          <p:nvPr/>
        </p:nvSpPr>
        <p:spPr bwMode="auto">
          <a:xfrm>
            <a:off x="827745" y="2296295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5" name="Freeform 114"/>
          <p:cNvSpPr/>
          <p:nvPr/>
        </p:nvSpPr>
        <p:spPr bwMode="auto">
          <a:xfrm>
            <a:off x="1421176" y="2296295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EDC30D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6" name="Freeform 115"/>
          <p:cNvSpPr/>
          <p:nvPr/>
        </p:nvSpPr>
        <p:spPr bwMode="auto">
          <a:xfrm>
            <a:off x="2014608" y="2296295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7" name="Freeform 116"/>
          <p:cNvSpPr/>
          <p:nvPr/>
        </p:nvSpPr>
        <p:spPr bwMode="auto">
          <a:xfrm>
            <a:off x="2608039" y="2296295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8" name="Freeform 117"/>
          <p:cNvSpPr/>
          <p:nvPr/>
        </p:nvSpPr>
        <p:spPr bwMode="auto">
          <a:xfrm>
            <a:off x="3201471" y="2296295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9" name="Freeform 118"/>
          <p:cNvSpPr/>
          <p:nvPr/>
        </p:nvSpPr>
        <p:spPr bwMode="auto">
          <a:xfrm>
            <a:off x="3794902" y="2296295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0" name="Freeform 119"/>
          <p:cNvSpPr/>
          <p:nvPr/>
        </p:nvSpPr>
        <p:spPr bwMode="auto">
          <a:xfrm>
            <a:off x="4388334" y="2296295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1" name="Freeform 120"/>
          <p:cNvSpPr/>
          <p:nvPr/>
        </p:nvSpPr>
        <p:spPr bwMode="auto">
          <a:xfrm>
            <a:off x="4981766" y="2296295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EDC30D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2" name="Freeform 121"/>
          <p:cNvSpPr/>
          <p:nvPr/>
        </p:nvSpPr>
        <p:spPr bwMode="auto">
          <a:xfrm>
            <a:off x="5575197" y="2296295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3" name="Freeform 122"/>
          <p:cNvSpPr/>
          <p:nvPr/>
        </p:nvSpPr>
        <p:spPr bwMode="auto">
          <a:xfrm>
            <a:off x="6168629" y="2296295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4" name="Freeform 123"/>
          <p:cNvSpPr/>
          <p:nvPr/>
        </p:nvSpPr>
        <p:spPr bwMode="auto">
          <a:xfrm>
            <a:off x="6762060" y="2296295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5" name="Freeform 124"/>
          <p:cNvSpPr/>
          <p:nvPr/>
        </p:nvSpPr>
        <p:spPr bwMode="auto">
          <a:xfrm>
            <a:off x="7355492" y="2296295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6" name="Freeform 125"/>
          <p:cNvSpPr/>
          <p:nvPr/>
        </p:nvSpPr>
        <p:spPr bwMode="auto">
          <a:xfrm>
            <a:off x="7948923" y="2296295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7" name="Freeform 126"/>
          <p:cNvSpPr/>
          <p:nvPr/>
        </p:nvSpPr>
        <p:spPr bwMode="auto">
          <a:xfrm>
            <a:off x="8542355" y="2296295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EDC30D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8" name="Freeform 127"/>
          <p:cNvSpPr/>
          <p:nvPr/>
        </p:nvSpPr>
        <p:spPr bwMode="auto">
          <a:xfrm>
            <a:off x="9135787" y="2296295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9" name="Freeform 128"/>
          <p:cNvSpPr/>
          <p:nvPr/>
        </p:nvSpPr>
        <p:spPr bwMode="auto">
          <a:xfrm>
            <a:off x="9729218" y="2296295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0" name="Freeform 129"/>
          <p:cNvSpPr/>
          <p:nvPr/>
        </p:nvSpPr>
        <p:spPr bwMode="auto">
          <a:xfrm>
            <a:off x="10322650" y="2296295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EDC30D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1" name="Freeform 130"/>
          <p:cNvSpPr/>
          <p:nvPr/>
        </p:nvSpPr>
        <p:spPr bwMode="auto">
          <a:xfrm>
            <a:off x="10916081" y="2296295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2" name="Freeform 131"/>
          <p:cNvSpPr/>
          <p:nvPr/>
        </p:nvSpPr>
        <p:spPr bwMode="auto">
          <a:xfrm>
            <a:off x="11509508" y="2296295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Freeform 49"/>
          <p:cNvSpPr/>
          <p:nvPr/>
        </p:nvSpPr>
        <p:spPr bwMode="auto">
          <a:xfrm>
            <a:off x="234313" y="2835330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EDC30D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Freeform 50"/>
          <p:cNvSpPr/>
          <p:nvPr/>
        </p:nvSpPr>
        <p:spPr bwMode="auto">
          <a:xfrm>
            <a:off x="827745" y="2835330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Freeform 51"/>
          <p:cNvSpPr/>
          <p:nvPr/>
        </p:nvSpPr>
        <p:spPr bwMode="auto">
          <a:xfrm>
            <a:off x="1421176" y="2835330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3" name="Freeform 52"/>
          <p:cNvSpPr/>
          <p:nvPr/>
        </p:nvSpPr>
        <p:spPr bwMode="auto">
          <a:xfrm>
            <a:off x="2014608" y="2835330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4" name="Freeform 53"/>
          <p:cNvSpPr/>
          <p:nvPr/>
        </p:nvSpPr>
        <p:spPr bwMode="auto">
          <a:xfrm>
            <a:off x="2608039" y="2835330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EDC30D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Freeform 54"/>
          <p:cNvSpPr/>
          <p:nvPr/>
        </p:nvSpPr>
        <p:spPr bwMode="auto">
          <a:xfrm>
            <a:off x="3201471" y="2835330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6" name="Freeform 55"/>
          <p:cNvSpPr/>
          <p:nvPr/>
        </p:nvSpPr>
        <p:spPr bwMode="auto">
          <a:xfrm>
            <a:off x="3794902" y="2835330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EDC30D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7" name="Freeform 56"/>
          <p:cNvSpPr/>
          <p:nvPr/>
        </p:nvSpPr>
        <p:spPr bwMode="auto">
          <a:xfrm>
            <a:off x="4388334" y="2835330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Freeform 57"/>
          <p:cNvSpPr/>
          <p:nvPr/>
        </p:nvSpPr>
        <p:spPr bwMode="auto">
          <a:xfrm>
            <a:off x="4981766" y="2835330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9" name="Freeform 58"/>
          <p:cNvSpPr/>
          <p:nvPr/>
        </p:nvSpPr>
        <p:spPr bwMode="auto">
          <a:xfrm>
            <a:off x="5575197" y="2835330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0" name="Freeform 59"/>
          <p:cNvSpPr/>
          <p:nvPr/>
        </p:nvSpPr>
        <p:spPr bwMode="auto">
          <a:xfrm>
            <a:off x="6168629" y="2835330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1" name="Freeform 60"/>
          <p:cNvSpPr/>
          <p:nvPr/>
        </p:nvSpPr>
        <p:spPr bwMode="auto">
          <a:xfrm>
            <a:off x="6762060" y="2835330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EDC30D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2" name="Freeform 61"/>
          <p:cNvSpPr/>
          <p:nvPr/>
        </p:nvSpPr>
        <p:spPr bwMode="auto">
          <a:xfrm>
            <a:off x="7355492" y="2835330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3" name="Freeform 62"/>
          <p:cNvSpPr/>
          <p:nvPr/>
        </p:nvSpPr>
        <p:spPr bwMode="auto">
          <a:xfrm>
            <a:off x="7948923" y="2835330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4" name="Freeform 63"/>
          <p:cNvSpPr/>
          <p:nvPr/>
        </p:nvSpPr>
        <p:spPr bwMode="auto">
          <a:xfrm>
            <a:off x="8542355" y="2835330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5" name="Freeform 64"/>
          <p:cNvSpPr/>
          <p:nvPr/>
        </p:nvSpPr>
        <p:spPr bwMode="auto">
          <a:xfrm>
            <a:off x="9135787" y="2835330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6" name="Freeform 65"/>
          <p:cNvSpPr/>
          <p:nvPr/>
        </p:nvSpPr>
        <p:spPr bwMode="auto">
          <a:xfrm>
            <a:off x="9729218" y="2835330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7" name="Freeform 66"/>
          <p:cNvSpPr/>
          <p:nvPr/>
        </p:nvSpPr>
        <p:spPr bwMode="auto">
          <a:xfrm>
            <a:off x="10322650" y="2835330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8" name="Freeform 67"/>
          <p:cNvSpPr/>
          <p:nvPr/>
        </p:nvSpPr>
        <p:spPr bwMode="auto">
          <a:xfrm>
            <a:off x="10916081" y="2835330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EDC30D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Freeform 68"/>
          <p:cNvSpPr/>
          <p:nvPr/>
        </p:nvSpPr>
        <p:spPr bwMode="auto">
          <a:xfrm>
            <a:off x="11509508" y="2835330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1" name="Freeform 70"/>
          <p:cNvSpPr/>
          <p:nvPr/>
        </p:nvSpPr>
        <p:spPr bwMode="auto">
          <a:xfrm>
            <a:off x="234313" y="337436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2" name="Freeform 71"/>
          <p:cNvSpPr/>
          <p:nvPr/>
        </p:nvSpPr>
        <p:spPr bwMode="auto">
          <a:xfrm>
            <a:off x="827745" y="337436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EDC30D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Freeform 72"/>
          <p:cNvSpPr/>
          <p:nvPr/>
        </p:nvSpPr>
        <p:spPr bwMode="auto">
          <a:xfrm>
            <a:off x="1421176" y="337436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4" name="Freeform 73"/>
          <p:cNvSpPr/>
          <p:nvPr/>
        </p:nvSpPr>
        <p:spPr bwMode="auto">
          <a:xfrm>
            <a:off x="2014608" y="337436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5" name="Freeform 74"/>
          <p:cNvSpPr/>
          <p:nvPr/>
        </p:nvSpPr>
        <p:spPr bwMode="auto">
          <a:xfrm>
            <a:off x="2608039" y="337436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6" name="Freeform 75"/>
          <p:cNvSpPr/>
          <p:nvPr/>
        </p:nvSpPr>
        <p:spPr bwMode="auto">
          <a:xfrm>
            <a:off x="3201471" y="337436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EDC30D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7" name="Freeform 76"/>
          <p:cNvSpPr/>
          <p:nvPr/>
        </p:nvSpPr>
        <p:spPr bwMode="auto">
          <a:xfrm>
            <a:off x="3794902" y="337436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8" name="Freeform 77"/>
          <p:cNvSpPr/>
          <p:nvPr/>
        </p:nvSpPr>
        <p:spPr bwMode="auto">
          <a:xfrm>
            <a:off x="4388334" y="337436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9" name="Freeform 78"/>
          <p:cNvSpPr/>
          <p:nvPr/>
        </p:nvSpPr>
        <p:spPr bwMode="auto">
          <a:xfrm>
            <a:off x="4981766" y="337436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EDC30D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0" name="Freeform 79"/>
          <p:cNvSpPr/>
          <p:nvPr/>
        </p:nvSpPr>
        <p:spPr bwMode="auto">
          <a:xfrm>
            <a:off x="5575197" y="337436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Freeform 80"/>
          <p:cNvSpPr/>
          <p:nvPr/>
        </p:nvSpPr>
        <p:spPr bwMode="auto">
          <a:xfrm>
            <a:off x="6168629" y="337436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EDC30D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2" name="Freeform 81"/>
          <p:cNvSpPr/>
          <p:nvPr/>
        </p:nvSpPr>
        <p:spPr bwMode="auto">
          <a:xfrm>
            <a:off x="6762060" y="337436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3" name="Freeform 82"/>
          <p:cNvSpPr/>
          <p:nvPr/>
        </p:nvSpPr>
        <p:spPr bwMode="auto">
          <a:xfrm>
            <a:off x="7355492" y="337436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EDC30D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4" name="Freeform 83"/>
          <p:cNvSpPr/>
          <p:nvPr/>
        </p:nvSpPr>
        <p:spPr bwMode="auto">
          <a:xfrm>
            <a:off x="7948923" y="337436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5" name="Freeform 84"/>
          <p:cNvSpPr/>
          <p:nvPr/>
        </p:nvSpPr>
        <p:spPr bwMode="auto">
          <a:xfrm>
            <a:off x="8542355" y="337436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EDC30D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6" name="Freeform 85"/>
          <p:cNvSpPr/>
          <p:nvPr/>
        </p:nvSpPr>
        <p:spPr bwMode="auto">
          <a:xfrm>
            <a:off x="9135787" y="337436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7" name="Freeform 86"/>
          <p:cNvSpPr/>
          <p:nvPr/>
        </p:nvSpPr>
        <p:spPr bwMode="auto">
          <a:xfrm>
            <a:off x="9729218" y="337436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8" name="Freeform 87"/>
          <p:cNvSpPr/>
          <p:nvPr/>
        </p:nvSpPr>
        <p:spPr bwMode="auto">
          <a:xfrm>
            <a:off x="10322650" y="337436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9" name="Freeform 88"/>
          <p:cNvSpPr/>
          <p:nvPr/>
        </p:nvSpPr>
        <p:spPr bwMode="auto">
          <a:xfrm>
            <a:off x="10916081" y="337436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0" name="Freeform 89"/>
          <p:cNvSpPr/>
          <p:nvPr/>
        </p:nvSpPr>
        <p:spPr bwMode="auto">
          <a:xfrm>
            <a:off x="11509508" y="337436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8"/>
          <p:cNvSpPr/>
          <p:nvPr/>
        </p:nvSpPr>
        <p:spPr bwMode="auto">
          <a:xfrm>
            <a:off x="234313" y="390544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Freeform 29"/>
          <p:cNvSpPr/>
          <p:nvPr/>
        </p:nvSpPr>
        <p:spPr bwMode="auto">
          <a:xfrm>
            <a:off x="827745" y="390544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Freeform 30"/>
          <p:cNvSpPr/>
          <p:nvPr/>
        </p:nvSpPr>
        <p:spPr bwMode="auto">
          <a:xfrm>
            <a:off x="1421176" y="390544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Freeform 31"/>
          <p:cNvSpPr/>
          <p:nvPr/>
        </p:nvSpPr>
        <p:spPr bwMode="auto">
          <a:xfrm>
            <a:off x="2014608" y="390544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EDC30D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Freeform 32"/>
          <p:cNvSpPr/>
          <p:nvPr/>
        </p:nvSpPr>
        <p:spPr bwMode="auto">
          <a:xfrm>
            <a:off x="2608039" y="390544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Freeform 33"/>
          <p:cNvSpPr/>
          <p:nvPr/>
        </p:nvSpPr>
        <p:spPr bwMode="auto">
          <a:xfrm>
            <a:off x="3201471" y="390544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Freeform 34"/>
          <p:cNvSpPr/>
          <p:nvPr/>
        </p:nvSpPr>
        <p:spPr bwMode="auto">
          <a:xfrm>
            <a:off x="3794902" y="390544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Freeform 35"/>
          <p:cNvSpPr/>
          <p:nvPr/>
        </p:nvSpPr>
        <p:spPr bwMode="auto">
          <a:xfrm>
            <a:off x="4388334" y="390544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Freeform 36"/>
          <p:cNvSpPr/>
          <p:nvPr/>
        </p:nvSpPr>
        <p:spPr bwMode="auto">
          <a:xfrm>
            <a:off x="4981766" y="390544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Freeform 37"/>
          <p:cNvSpPr/>
          <p:nvPr/>
        </p:nvSpPr>
        <p:spPr bwMode="auto">
          <a:xfrm>
            <a:off x="5575197" y="390544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EDC30D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Freeform 38"/>
          <p:cNvSpPr/>
          <p:nvPr/>
        </p:nvSpPr>
        <p:spPr bwMode="auto">
          <a:xfrm>
            <a:off x="6168629" y="390544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Freeform 39"/>
          <p:cNvSpPr/>
          <p:nvPr/>
        </p:nvSpPr>
        <p:spPr bwMode="auto">
          <a:xfrm>
            <a:off x="6762060" y="390544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Freeform 40"/>
          <p:cNvSpPr/>
          <p:nvPr/>
        </p:nvSpPr>
        <p:spPr bwMode="auto">
          <a:xfrm>
            <a:off x="7355492" y="390544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Freeform 41"/>
          <p:cNvSpPr/>
          <p:nvPr/>
        </p:nvSpPr>
        <p:spPr bwMode="auto">
          <a:xfrm>
            <a:off x="7948923" y="390544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Freeform 42"/>
          <p:cNvSpPr/>
          <p:nvPr/>
        </p:nvSpPr>
        <p:spPr bwMode="auto">
          <a:xfrm>
            <a:off x="8542355" y="390544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Freeform 43"/>
          <p:cNvSpPr/>
          <p:nvPr/>
        </p:nvSpPr>
        <p:spPr bwMode="auto">
          <a:xfrm>
            <a:off x="9135787" y="390544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Freeform 44"/>
          <p:cNvSpPr/>
          <p:nvPr/>
        </p:nvSpPr>
        <p:spPr bwMode="auto">
          <a:xfrm>
            <a:off x="9729218" y="390544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Freeform 45"/>
          <p:cNvSpPr/>
          <p:nvPr/>
        </p:nvSpPr>
        <p:spPr bwMode="auto">
          <a:xfrm>
            <a:off x="10322650" y="390544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EDC30D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Freeform 46"/>
          <p:cNvSpPr/>
          <p:nvPr/>
        </p:nvSpPr>
        <p:spPr bwMode="auto">
          <a:xfrm>
            <a:off x="10916081" y="390544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Freeform 47"/>
          <p:cNvSpPr/>
          <p:nvPr/>
        </p:nvSpPr>
        <p:spPr bwMode="auto">
          <a:xfrm>
            <a:off x="11509508" y="390544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Freeform 3"/>
          <p:cNvSpPr/>
          <p:nvPr/>
        </p:nvSpPr>
        <p:spPr bwMode="auto">
          <a:xfrm>
            <a:off x="234313" y="4436522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Freeform 4"/>
          <p:cNvSpPr/>
          <p:nvPr/>
        </p:nvSpPr>
        <p:spPr bwMode="auto">
          <a:xfrm>
            <a:off x="827745" y="4436522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Freeform 5"/>
          <p:cNvSpPr/>
          <p:nvPr/>
        </p:nvSpPr>
        <p:spPr bwMode="auto">
          <a:xfrm>
            <a:off x="1421176" y="4436522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EDC30D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2014608" y="4436522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2608039" y="4436522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EDC30D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3201471" y="4436522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3794902" y="4436522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Freeform 10"/>
          <p:cNvSpPr/>
          <p:nvPr/>
        </p:nvSpPr>
        <p:spPr bwMode="auto">
          <a:xfrm>
            <a:off x="4388334" y="4436522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EDC30D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4981766" y="4436522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/>
          <p:nvPr/>
        </p:nvSpPr>
        <p:spPr bwMode="auto">
          <a:xfrm>
            <a:off x="5575197" y="4436522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Freeform 13"/>
          <p:cNvSpPr/>
          <p:nvPr/>
        </p:nvSpPr>
        <p:spPr bwMode="auto">
          <a:xfrm>
            <a:off x="6168629" y="4436522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Freeform 14"/>
          <p:cNvSpPr/>
          <p:nvPr/>
        </p:nvSpPr>
        <p:spPr bwMode="auto">
          <a:xfrm>
            <a:off x="6762060" y="4436522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Freeform 15"/>
          <p:cNvSpPr/>
          <p:nvPr/>
        </p:nvSpPr>
        <p:spPr bwMode="auto">
          <a:xfrm>
            <a:off x="7355492" y="4436522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EDC30D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Freeform 16"/>
          <p:cNvSpPr/>
          <p:nvPr/>
        </p:nvSpPr>
        <p:spPr bwMode="auto">
          <a:xfrm>
            <a:off x="7948923" y="4436522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Freeform 17"/>
          <p:cNvSpPr/>
          <p:nvPr/>
        </p:nvSpPr>
        <p:spPr bwMode="auto">
          <a:xfrm>
            <a:off x="8542355" y="4436522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Freeform 18"/>
          <p:cNvSpPr/>
          <p:nvPr/>
        </p:nvSpPr>
        <p:spPr bwMode="auto">
          <a:xfrm>
            <a:off x="9135787" y="4436522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EDC30D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Freeform 19"/>
          <p:cNvSpPr/>
          <p:nvPr/>
        </p:nvSpPr>
        <p:spPr bwMode="auto">
          <a:xfrm>
            <a:off x="9729218" y="4436522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Freeform 20"/>
          <p:cNvSpPr/>
          <p:nvPr/>
        </p:nvSpPr>
        <p:spPr bwMode="auto">
          <a:xfrm>
            <a:off x="10322650" y="4436522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Freeform 21"/>
          <p:cNvSpPr/>
          <p:nvPr/>
        </p:nvSpPr>
        <p:spPr bwMode="auto">
          <a:xfrm>
            <a:off x="10916081" y="4436522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/>
        </p:nvSpPr>
        <p:spPr bwMode="auto">
          <a:xfrm>
            <a:off x="11509508" y="4436522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EDC30D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9" name="Content Placeholder 2"/>
          <p:cNvSpPr txBox="1">
            <a:spLocks/>
          </p:cNvSpPr>
          <p:nvPr/>
        </p:nvSpPr>
        <p:spPr>
          <a:xfrm>
            <a:off x="1194381" y="6112564"/>
            <a:ext cx="10095339" cy="459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en-US" sz="2000">
                <a:solidFill>
                  <a:srgbClr val="EDC30D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Yet, fewer than 25% of workers have access to analytical insights</a:t>
            </a:r>
          </a:p>
        </p:txBody>
      </p:sp>
      <p:sp>
        <p:nvSpPr>
          <p:cNvPr id="110" name="Content Placeholder 2"/>
          <p:cNvSpPr txBox="1">
            <a:spLocks/>
          </p:cNvSpPr>
          <p:nvPr/>
        </p:nvSpPr>
        <p:spPr>
          <a:xfrm>
            <a:off x="354665" y="429053"/>
            <a:ext cx="9768260" cy="1380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400">
                <a:solidFill>
                  <a:srgbClr val="EDC30D"/>
                </a:solidFill>
              </a:rPr>
              <a:t>Nearly everyone across the organization engages with software</a:t>
            </a:r>
          </a:p>
        </p:txBody>
      </p:sp>
    </p:spTree>
    <p:extLst>
      <p:ext uri="{BB962C8B-B14F-4D97-AF65-F5344CB8AC3E}">
        <p14:creationId xmlns:p14="http://schemas.microsoft.com/office/powerpoint/2010/main" val="3706552238"/>
      </p:ext>
    </p:extLst>
  </p:cSld>
  <p:clrMapOvr>
    <a:masterClrMapping/>
  </p:clrMapOvr>
  <p:transition advTm="10861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9488" y="25246"/>
            <a:ext cx="1188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Today, BI extends to everyone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1" name="Flowchart: Document 3"/>
          <p:cNvSpPr/>
          <p:nvPr/>
        </p:nvSpPr>
        <p:spPr bwMode="auto">
          <a:xfrm flipH="1" flipV="1">
            <a:off x="0" y="1448851"/>
            <a:ext cx="12192000" cy="5849640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1667 h 22237"/>
              <a:gd name="connsiteX1" fmla="*/ 21600 w 21600"/>
              <a:gd name="connsiteY1" fmla="*/ 1667 h 22237"/>
              <a:gd name="connsiteX2" fmla="*/ 21578 w 21600"/>
              <a:gd name="connsiteY2" fmla="*/ 1666 h 22237"/>
              <a:gd name="connsiteX3" fmla="*/ 0 w 21600"/>
              <a:gd name="connsiteY3" fmla="*/ 21839 h 22237"/>
              <a:gd name="connsiteX4" fmla="*/ 0 w 21600"/>
              <a:gd name="connsiteY4" fmla="*/ 1667 h 22237"/>
              <a:gd name="connsiteX0" fmla="*/ 0 w 21600"/>
              <a:gd name="connsiteY0" fmla="*/ 1708 h 22278"/>
              <a:gd name="connsiteX1" fmla="*/ 21600 w 21600"/>
              <a:gd name="connsiteY1" fmla="*/ 1708 h 22278"/>
              <a:gd name="connsiteX2" fmla="*/ 21578 w 21600"/>
              <a:gd name="connsiteY2" fmla="*/ 1661 h 22278"/>
              <a:gd name="connsiteX3" fmla="*/ 0 w 21600"/>
              <a:gd name="connsiteY3" fmla="*/ 21880 h 22278"/>
              <a:gd name="connsiteX4" fmla="*/ 0 w 21600"/>
              <a:gd name="connsiteY4" fmla="*/ 1708 h 22278"/>
              <a:gd name="connsiteX0" fmla="*/ 0 w 21600"/>
              <a:gd name="connsiteY0" fmla="*/ 1668 h 22238"/>
              <a:gd name="connsiteX1" fmla="*/ 21600 w 21600"/>
              <a:gd name="connsiteY1" fmla="*/ 1668 h 22238"/>
              <a:gd name="connsiteX2" fmla="*/ 21578 w 21600"/>
              <a:gd name="connsiteY2" fmla="*/ 1667 h 22238"/>
              <a:gd name="connsiteX3" fmla="*/ 0 w 21600"/>
              <a:gd name="connsiteY3" fmla="*/ 21840 h 22238"/>
              <a:gd name="connsiteX4" fmla="*/ 0 w 21600"/>
              <a:gd name="connsiteY4" fmla="*/ 1668 h 22238"/>
              <a:gd name="connsiteX0" fmla="*/ 0 w 21600"/>
              <a:gd name="connsiteY0" fmla="*/ 1668 h 22238"/>
              <a:gd name="connsiteX1" fmla="*/ 21600 w 21600"/>
              <a:gd name="connsiteY1" fmla="*/ 1668 h 22238"/>
              <a:gd name="connsiteX2" fmla="*/ 21588 w 21600"/>
              <a:gd name="connsiteY2" fmla="*/ 1667 h 22238"/>
              <a:gd name="connsiteX3" fmla="*/ 0 w 21600"/>
              <a:gd name="connsiteY3" fmla="*/ 21840 h 22238"/>
              <a:gd name="connsiteX4" fmla="*/ 0 w 21600"/>
              <a:gd name="connsiteY4" fmla="*/ 1668 h 22238"/>
              <a:gd name="connsiteX0" fmla="*/ 0 w 21607"/>
              <a:gd name="connsiteY0" fmla="*/ 1648 h 22219"/>
              <a:gd name="connsiteX1" fmla="*/ 21600 w 21607"/>
              <a:gd name="connsiteY1" fmla="*/ 1648 h 22219"/>
              <a:gd name="connsiteX2" fmla="*/ 21607 w 21607"/>
              <a:gd name="connsiteY2" fmla="*/ 1670 h 22219"/>
              <a:gd name="connsiteX3" fmla="*/ 0 w 21607"/>
              <a:gd name="connsiteY3" fmla="*/ 21820 h 22219"/>
              <a:gd name="connsiteX4" fmla="*/ 0 w 21607"/>
              <a:gd name="connsiteY4" fmla="*/ 1648 h 22219"/>
              <a:gd name="connsiteX0" fmla="*/ 0 w 21600"/>
              <a:gd name="connsiteY0" fmla="*/ 1648 h 22219"/>
              <a:gd name="connsiteX1" fmla="*/ 21600 w 21600"/>
              <a:gd name="connsiteY1" fmla="*/ 1648 h 22219"/>
              <a:gd name="connsiteX2" fmla="*/ 21597 w 21600"/>
              <a:gd name="connsiteY2" fmla="*/ 1670 h 22219"/>
              <a:gd name="connsiteX3" fmla="*/ 0 w 21600"/>
              <a:gd name="connsiteY3" fmla="*/ 21820 h 22219"/>
              <a:gd name="connsiteX4" fmla="*/ 0 w 21600"/>
              <a:gd name="connsiteY4" fmla="*/ 1648 h 22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2219">
                <a:moveTo>
                  <a:pt x="0" y="1648"/>
                </a:moveTo>
                <a:lnTo>
                  <a:pt x="21600" y="1648"/>
                </a:lnTo>
                <a:cubicBezTo>
                  <a:pt x="21600" y="7422"/>
                  <a:pt x="21597" y="-4104"/>
                  <a:pt x="21597" y="1670"/>
                </a:cubicBezTo>
                <a:cubicBezTo>
                  <a:pt x="10797" y="1670"/>
                  <a:pt x="10800" y="25570"/>
                  <a:pt x="0" y="21820"/>
                </a:cubicBezTo>
                <a:lnTo>
                  <a:pt x="0" y="1648"/>
                </a:lnTo>
                <a:close/>
              </a:path>
            </a:pathLst>
          </a:cu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lowchart: Document 3"/>
          <p:cNvSpPr/>
          <p:nvPr/>
        </p:nvSpPr>
        <p:spPr bwMode="auto">
          <a:xfrm flipH="1" flipV="1">
            <a:off x="0" y="2965567"/>
            <a:ext cx="12192000" cy="421416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1667 h 22237"/>
              <a:gd name="connsiteX1" fmla="*/ 21600 w 21600"/>
              <a:gd name="connsiteY1" fmla="*/ 1667 h 22237"/>
              <a:gd name="connsiteX2" fmla="*/ 21578 w 21600"/>
              <a:gd name="connsiteY2" fmla="*/ 1666 h 22237"/>
              <a:gd name="connsiteX3" fmla="*/ 0 w 21600"/>
              <a:gd name="connsiteY3" fmla="*/ 21839 h 22237"/>
              <a:gd name="connsiteX4" fmla="*/ 0 w 21600"/>
              <a:gd name="connsiteY4" fmla="*/ 1667 h 22237"/>
              <a:gd name="connsiteX0" fmla="*/ 0 w 21600"/>
              <a:gd name="connsiteY0" fmla="*/ 1708 h 22278"/>
              <a:gd name="connsiteX1" fmla="*/ 21600 w 21600"/>
              <a:gd name="connsiteY1" fmla="*/ 1708 h 22278"/>
              <a:gd name="connsiteX2" fmla="*/ 21578 w 21600"/>
              <a:gd name="connsiteY2" fmla="*/ 1661 h 22278"/>
              <a:gd name="connsiteX3" fmla="*/ 0 w 21600"/>
              <a:gd name="connsiteY3" fmla="*/ 21880 h 22278"/>
              <a:gd name="connsiteX4" fmla="*/ 0 w 21600"/>
              <a:gd name="connsiteY4" fmla="*/ 1708 h 22278"/>
              <a:gd name="connsiteX0" fmla="*/ 0 w 21600"/>
              <a:gd name="connsiteY0" fmla="*/ 1668 h 22238"/>
              <a:gd name="connsiteX1" fmla="*/ 21600 w 21600"/>
              <a:gd name="connsiteY1" fmla="*/ 1668 h 22238"/>
              <a:gd name="connsiteX2" fmla="*/ 21578 w 21600"/>
              <a:gd name="connsiteY2" fmla="*/ 1667 h 22238"/>
              <a:gd name="connsiteX3" fmla="*/ 0 w 21600"/>
              <a:gd name="connsiteY3" fmla="*/ 21840 h 22238"/>
              <a:gd name="connsiteX4" fmla="*/ 0 w 21600"/>
              <a:gd name="connsiteY4" fmla="*/ 1668 h 22238"/>
              <a:gd name="connsiteX0" fmla="*/ 0 w 21600"/>
              <a:gd name="connsiteY0" fmla="*/ 1668 h 22238"/>
              <a:gd name="connsiteX1" fmla="*/ 21600 w 21600"/>
              <a:gd name="connsiteY1" fmla="*/ 1668 h 22238"/>
              <a:gd name="connsiteX2" fmla="*/ 21588 w 21600"/>
              <a:gd name="connsiteY2" fmla="*/ 1667 h 22238"/>
              <a:gd name="connsiteX3" fmla="*/ 0 w 21600"/>
              <a:gd name="connsiteY3" fmla="*/ 21840 h 22238"/>
              <a:gd name="connsiteX4" fmla="*/ 0 w 21600"/>
              <a:gd name="connsiteY4" fmla="*/ 1668 h 22238"/>
              <a:gd name="connsiteX0" fmla="*/ 0 w 21607"/>
              <a:gd name="connsiteY0" fmla="*/ 1648 h 22219"/>
              <a:gd name="connsiteX1" fmla="*/ 21600 w 21607"/>
              <a:gd name="connsiteY1" fmla="*/ 1648 h 22219"/>
              <a:gd name="connsiteX2" fmla="*/ 21607 w 21607"/>
              <a:gd name="connsiteY2" fmla="*/ 1670 h 22219"/>
              <a:gd name="connsiteX3" fmla="*/ 0 w 21607"/>
              <a:gd name="connsiteY3" fmla="*/ 21820 h 22219"/>
              <a:gd name="connsiteX4" fmla="*/ 0 w 21607"/>
              <a:gd name="connsiteY4" fmla="*/ 1648 h 22219"/>
              <a:gd name="connsiteX0" fmla="*/ 0 w 21600"/>
              <a:gd name="connsiteY0" fmla="*/ 1648 h 22219"/>
              <a:gd name="connsiteX1" fmla="*/ 21600 w 21600"/>
              <a:gd name="connsiteY1" fmla="*/ 1648 h 22219"/>
              <a:gd name="connsiteX2" fmla="*/ 21597 w 21600"/>
              <a:gd name="connsiteY2" fmla="*/ 1670 h 22219"/>
              <a:gd name="connsiteX3" fmla="*/ 0 w 21600"/>
              <a:gd name="connsiteY3" fmla="*/ 21820 h 22219"/>
              <a:gd name="connsiteX4" fmla="*/ 0 w 21600"/>
              <a:gd name="connsiteY4" fmla="*/ 1648 h 22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2219">
                <a:moveTo>
                  <a:pt x="0" y="1648"/>
                </a:moveTo>
                <a:lnTo>
                  <a:pt x="21600" y="1648"/>
                </a:lnTo>
                <a:cubicBezTo>
                  <a:pt x="21600" y="7422"/>
                  <a:pt x="21597" y="-4104"/>
                  <a:pt x="21597" y="1670"/>
                </a:cubicBezTo>
                <a:cubicBezTo>
                  <a:pt x="10797" y="1670"/>
                  <a:pt x="10800" y="25570"/>
                  <a:pt x="0" y="21820"/>
                </a:cubicBezTo>
                <a:lnTo>
                  <a:pt x="0" y="164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lowchart: Document 3"/>
          <p:cNvSpPr/>
          <p:nvPr/>
        </p:nvSpPr>
        <p:spPr bwMode="auto">
          <a:xfrm flipH="1" flipV="1">
            <a:off x="0" y="4323238"/>
            <a:ext cx="12192000" cy="2752476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1667 h 22237"/>
              <a:gd name="connsiteX1" fmla="*/ 21600 w 21600"/>
              <a:gd name="connsiteY1" fmla="*/ 1667 h 22237"/>
              <a:gd name="connsiteX2" fmla="*/ 21578 w 21600"/>
              <a:gd name="connsiteY2" fmla="*/ 1666 h 22237"/>
              <a:gd name="connsiteX3" fmla="*/ 0 w 21600"/>
              <a:gd name="connsiteY3" fmla="*/ 21839 h 22237"/>
              <a:gd name="connsiteX4" fmla="*/ 0 w 21600"/>
              <a:gd name="connsiteY4" fmla="*/ 1667 h 22237"/>
              <a:gd name="connsiteX0" fmla="*/ 0 w 21600"/>
              <a:gd name="connsiteY0" fmla="*/ 1708 h 22278"/>
              <a:gd name="connsiteX1" fmla="*/ 21600 w 21600"/>
              <a:gd name="connsiteY1" fmla="*/ 1708 h 22278"/>
              <a:gd name="connsiteX2" fmla="*/ 21578 w 21600"/>
              <a:gd name="connsiteY2" fmla="*/ 1661 h 22278"/>
              <a:gd name="connsiteX3" fmla="*/ 0 w 21600"/>
              <a:gd name="connsiteY3" fmla="*/ 21880 h 22278"/>
              <a:gd name="connsiteX4" fmla="*/ 0 w 21600"/>
              <a:gd name="connsiteY4" fmla="*/ 1708 h 22278"/>
              <a:gd name="connsiteX0" fmla="*/ 0 w 21600"/>
              <a:gd name="connsiteY0" fmla="*/ 1668 h 22238"/>
              <a:gd name="connsiteX1" fmla="*/ 21600 w 21600"/>
              <a:gd name="connsiteY1" fmla="*/ 1668 h 22238"/>
              <a:gd name="connsiteX2" fmla="*/ 21578 w 21600"/>
              <a:gd name="connsiteY2" fmla="*/ 1667 h 22238"/>
              <a:gd name="connsiteX3" fmla="*/ 0 w 21600"/>
              <a:gd name="connsiteY3" fmla="*/ 21840 h 22238"/>
              <a:gd name="connsiteX4" fmla="*/ 0 w 21600"/>
              <a:gd name="connsiteY4" fmla="*/ 1668 h 22238"/>
              <a:gd name="connsiteX0" fmla="*/ 0 w 21600"/>
              <a:gd name="connsiteY0" fmla="*/ 1668 h 22238"/>
              <a:gd name="connsiteX1" fmla="*/ 21600 w 21600"/>
              <a:gd name="connsiteY1" fmla="*/ 1668 h 22238"/>
              <a:gd name="connsiteX2" fmla="*/ 21588 w 21600"/>
              <a:gd name="connsiteY2" fmla="*/ 1667 h 22238"/>
              <a:gd name="connsiteX3" fmla="*/ 0 w 21600"/>
              <a:gd name="connsiteY3" fmla="*/ 21840 h 22238"/>
              <a:gd name="connsiteX4" fmla="*/ 0 w 21600"/>
              <a:gd name="connsiteY4" fmla="*/ 1668 h 22238"/>
              <a:gd name="connsiteX0" fmla="*/ 0 w 21607"/>
              <a:gd name="connsiteY0" fmla="*/ 1648 h 22219"/>
              <a:gd name="connsiteX1" fmla="*/ 21600 w 21607"/>
              <a:gd name="connsiteY1" fmla="*/ 1648 h 22219"/>
              <a:gd name="connsiteX2" fmla="*/ 21607 w 21607"/>
              <a:gd name="connsiteY2" fmla="*/ 1670 h 22219"/>
              <a:gd name="connsiteX3" fmla="*/ 0 w 21607"/>
              <a:gd name="connsiteY3" fmla="*/ 21820 h 22219"/>
              <a:gd name="connsiteX4" fmla="*/ 0 w 21607"/>
              <a:gd name="connsiteY4" fmla="*/ 1648 h 22219"/>
              <a:gd name="connsiteX0" fmla="*/ 0 w 21600"/>
              <a:gd name="connsiteY0" fmla="*/ 1648 h 22219"/>
              <a:gd name="connsiteX1" fmla="*/ 21600 w 21600"/>
              <a:gd name="connsiteY1" fmla="*/ 1648 h 22219"/>
              <a:gd name="connsiteX2" fmla="*/ 21597 w 21600"/>
              <a:gd name="connsiteY2" fmla="*/ 1670 h 22219"/>
              <a:gd name="connsiteX3" fmla="*/ 0 w 21600"/>
              <a:gd name="connsiteY3" fmla="*/ 21820 h 22219"/>
              <a:gd name="connsiteX4" fmla="*/ 0 w 21600"/>
              <a:gd name="connsiteY4" fmla="*/ 1648 h 22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2219">
                <a:moveTo>
                  <a:pt x="0" y="1648"/>
                </a:moveTo>
                <a:lnTo>
                  <a:pt x="21600" y="1648"/>
                </a:lnTo>
                <a:cubicBezTo>
                  <a:pt x="21600" y="7422"/>
                  <a:pt x="21597" y="-4104"/>
                  <a:pt x="21597" y="1670"/>
                </a:cubicBezTo>
                <a:cubicBezTo>
                  <a:pt x="10797" y="1670"/>
                  <a:pt x="10800" y="25570"/>
                  <a:pt x="0" y="21820"/>
                </a:cubicBezTo>
                <a:lnTo>
                  <a:pt x="0" y="164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9056781" y="1595305"/>
            <a:ext cx="2914554" cy="873806"/>
            <a:chOff x="9130727" y="1677837"/>
            <a:chExt cx="2914554" cy="873806"/>
          </a:xfrm>
          <a:solidFill>
            <a:srgbClr val="EDC30D"/>
          </a:solidFill>
        </p:grpSpPr>
        <p:sp>
          <p:nvSpPr>
            <p:cNvPr id="16" name="Freeform 13"/>
            <p:cNvSpPr>
              <a:spLocks noChangeAspect="1" noEditPoints="1"/>
            </p:cNvSpPr>
            <p:nvPr/>
          </p:nvSpPr>
          <p:spPr bwMode="auto">
            <a:xfrm>
              <a:off x="11387797" y="1748186"/>
              <a:ext cx="657484" cy="667042"/>
            </a:xfrm>
            <a:custGeom>
              <a:avLst/>
              <a:gdLst>
                <a:gd name="T0" fmla="*/ 147 w 288"/>
                <a:gd name="T1" fmla="*/ 116 h 293"/>
                <a:gd name="T2" fmla="*/ 147 w 288"/>
                <a:gd name="T3" fmla="*/ 116 h 293"/>
                <a:gd name="T4" fmla="*/ 147 w 288"/>
                <a:gd name="T5" fmla="*/ 116 h 293"/>
                <a:gd name="T6" fmla="*/ 203 w 288"/>
                <a:gd name="T7" fmla="*/ 58 h 293"/>
                <a:gd name="T8" fmla="*/ 146 w 288"/>
                <a:gd name="T9" fmla="*/ 1 h 293"/>
                <a:gd name="T10" fmla="*/ 106 w 288"/>
                <a:gd name="T11" fmla="*/ 18 h 293"/>
                <a:gd name="T12" fmla="*/ 90 w 288"/>
                <a:gd name="T13" fmla="*/ 59 h 293"/>
                <a:gd name="T14" fmla="*/ 107 w 288"/>
                <a:gd name="T15" fmla="*/ 99 h 293"/>
                <a:gd name="T16" fmla="*/ 147 w 288"/>
                <a:gd name="T17" fmla="*/ 116 h 293"/>
                <a:gd name="T18" fmla="*/ 240 w 288"/>
                <a:gd name="T19" fmla="*/ 293 h 293"/>
                <a:gd name="T20" fmla="*/ 288 w 288"/>
                <a:gd name="T21" fmla="*/ 292 h 293"/>
                <a:gd name="T22" fmla="*/ 255 w 288"/>
                <a:gd name="T23" fmla="*/ 185 h 293"/>
                <a:gd name="T24" fmla="*/ 189 w 288"/>
                <a:gd name="T25" fmla="*/ 135 h 293"/>
                <a:gd name="T26" fmla="*/ 172 w 288"/>
                <a:gd name="T27" fmla="*/ 135 h 293"/>
                <a:gd name="T28" fmla="*/ 172 w 288"/>
                <a:gd name="T29" fmla="*/ 136 h 293"/>
                <a:gd name="T30" fmla="*/ 173 w 288"/>
                <a:gd name="T31" fmla="*/ 137 h 293"/>
                <a:gd name="T32" fmla="*/ 172 w 288"/>
                <a:gd name="T33" fmla="*/ 139 h 293"/>
                <a:gd name="T34" fmla="*/ 161 w 288"/>
                <a:gd name="T35" fmla="*/ 155 h 293"/>
                <a:gd name="T36" fmla="*/ 173 w 288"/>
                <a:gd name="T37" fmla="*/ 232 h 293"/>
                <a:gd name="T38" fmla="*/ 148 w 288"/>
                <a:gd name="T39" fmla="*/ 263 h 293"/>
                <a:gd name="T40" fmla="*/ 138 w 288"/>
                <a:gd name="T41" fmla="*/ 250 h 293"/>
                <a:gd name="T42" fmla="*/ 123 w 288"/>
                <a:gd name="T43" fmla="*/ 233 h 293"/>
                <a:gd name="T44" fmla="*/ 133 w 288"/>
                <a:gd name="T45" fmla="*/ 155 h 293"/>
                <a:gd name="T46" fmla="*/ 122 w 288"/>
                <a:gd name="T47" fmla="*/ 139 h 293"/>
                <a:gd name="T48" fmla="*/ 122 w 288"/>
                <a:gd name="T49" fmla="*/ 138 h 293"/>
                <a:gd name="T50" fmla="*/ 122 w 288"/>
                <a:gd name="T51" fmla="*/ 136 h 293"/>
                <a:gd name="T52" fmla="*/ 122 w 288"/>
                <a:gd name="T53" fmla="*/ 135 h 293"/>
                <a:gd name="T54" fmla="*/ 101 w 288"/>
                <a:gd name="T55" fmla="*/ 135 h 293"/>
                <a:gd name="T56" fmla="*/ 33 w 288"/>
                <a:gd name="T57" fmla="*/ 185 h 293"/>
                <a:gd name="T58" fmla="*/ 0 w 288"/>
                <a:gd name="T59" fmla="*/ 293 h 293"/>
                <a:gd name="T60" fmla="*/ 49 w 288"/>
                <a:gd name="T61" fmla="*/ 293 h 293"/>
                <a:gd name="T62" fmla="*/ 69 w 288"/>
                <a:gd name="T63" fmla="*/ 222 h 293"/>
                <a:gd name="T64" fmla="*/ 84 w 288"/>
                <a:gd name="T65" fmla="*/ 222 h 293"/>
                <a:gd name="T66" fmla="*/ 63 w 288"/>
                <a:gd name="T67" fmla="*/ 293 h 293"/>
                <a:gd name="T68" fmla="*/ 225 w 288"/>
                <a:gd name="T69" fmla="*/ 293 h 293"/>
                <a:gd name="T70" fmla="*/ 205 w 288"/>
                <a:gd name="T71" fmla="*/ 221 h 293"/>
                <a:gd name="T72" fmla="*/ 219 w 288"/>
                <a:gd name="T73" fmla="*/ 221 h 293"/>
                <a:gd name="T74" fmla="*/ 240 w 288"/>
                <a:gd name="T75" fmla="*/ 293 h 293"/>
                <a:gd name="T76" fmla="*/ 154 w 288"/>
                <a:gd name="T77" fmla="*/ 150 h 293"/>
                <a:gd name="T78" fmla="*/ 164 w 288"/>
                <a:gd name="T79" fmla="*/ 138 h 293"/>
                <a:gd name="T80" fmla="*/ 164 w 288"/>
                <a:gd name="T81" fmla="*/ 137 h 293"/>
                <a:gd name="T82" fmla="*/ 162 w 288"/>
                <a:gd name="T83" fmla="*/ 135 h 293"/>
                <a:gd name="T84" fmla="*/ 158 w 288"/>
                <a:gd name="T85" fmla="*/ 132 h 293"/>
                <a:gd name="T86" fmla="*/ 147 w 288"/>
                <a:gd name="T87" fmla="*/ 130 h 293"/>
                <a:gd name="T88" fmla="*/ 137 w 288"/>
                <a:gd name="T89" fmla="*/ 132 h 293"/>
                <a:gd name="T90" fmla="*/ 132 w 288"/>
                <a:gd name="T91" fmla="*/ 135 h 293"/>
                <a:gd name="T92" fmla="*/ 131 w 288"/>
                <a:gd name="T93" fmla="*/ 138 h 293"/>
                <a:gd name="T94" fmla="*/ 131 w 288"/>
                <a:gd name="T95" fmla="*/ 138 h 293"/>
                <a:gd name="T96" fmla="*/ 140 w 288"/>
                <a:gd name="T97" fmla="*/ 150 h 293"/>
                <a:gd name="T98" fmla="*/ 143 w 288"/>
                <a:gd name="T99" fmla="*/ 152 h 293"/>
                <a:gd name="T100" fmla="*/ 132 w 288"/>
                <a:gd name="T101" fmla="*/ 230 h 293"/>
                <a:gd name="T102" fmla="*/ 144 w 288"/>
                <a:gd name="T103" fmla="*/ 244 h 293"/>
                <a:gd name="T104" fmla="*/ 146 w 288"/>
                <a:gd name="T105" fmla="*/ 247 h 293"/>
                <a:gd name="T106" fmla="*/ 148 w 288"/>
                <a:gd name="T107" fmla="*/ 249 h 293"/>
                <a:gd name="T108" fmla="*/ 150 w 288"/>
                <a:gd name="T109" fmla="*/ 247 h 293"/>
                <a:gd name="T110" fmla="*/ 152 w 288"/>
                <a:gd name="T111" fmla="*/ 244 h 293"/>
                <a:gd name="T112" fmla="*/ 164 w 288"/>
                <a:gd name="T113" fmla="*/ 230 h 293"/>
                <a:gd name="T114" fmla="*/ 152 w 288"/>
                <a:gd name="T115" fmla="*/ 152 h 293"/>
                <a:gd name="T116" fmla="*/ 154 w 288"/>
                <a:gd name="T117" fmla="*/ 15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8" h="293">
                  <a:moveTo>
                    <a:pt x="147" y="116"/>
                  </a:moveTo>
                  <a:cubicBezTo>
                    <a:pt x="147" y="116"/>
                    <a:pt x="147" y="116"/>
                    <a:pt x="147" y="116"/>
                  </a:cubicBezTo>
                  <a:cubicBezTo>
                    <a:pt x="147" y="116"/>
                    <a:pt x="147" y="116"/>
                    <a:pt x="147" y="116"/>
                  </a:cubicBezTo>
                  <a:cubicBezTo>
                    <a:pt x="178" y="115"/>
                    <a:pt x="203" y="89"/>
                    <a:pt x="203" y="58"/>
                  </a:cubicBezTo>
                  <a:cubicBezTo>
                    <a:pt x="202" y="26"/>
                    <a:pt x="177" y="0"/>
                    <a:pt x="146" y="1"/>
                  </a:cubicBezTo>
                  <a:cubicBezTo>
                    <a:pt x="131" y="1"/>
                    <a:pt x="117" y="7"/>
                    <a:pt x="106" y="18"/>
                  </a:cubicBezTo>
                  <a:cubicBezTo>
                    <a:pt x="96" y="29"/>
                    <a:pt x="90" y="43"/>
                    <a:pt x="90" y="59"/>
                  </a:cubicBezTo>
                  <a:cubicBezTo>
                    <a:pt x="90" y="74"/>
                    <a:pt x="96" y="89"/>
                    <a:pt x="107" y="99"/>
                  </a:cubicBezTo>
                  <a:cubicBezTo>
                    <a:pt x="118" y="110"/>
                    <a:pt x="132" y="116"/>
                    <a:pt x="147" y="116"/>
                  </a:cubicBezTo>
                  <a:close/>
                  <a:moveTo>
                    <a:pt x="240" y="293"/>
                  </a:moveTo>
                  <a:cubicBezTo>
                    <a:pt x="288" y="292"/>
                    <a:pt x="288" y="292"/>
                    <a:pt x="288" y="292"/>
                  </a:cubicBezTo>
                  <a:cubicBezTo>
                    <a:pt x="255" y="185"/>
                    <a:pt x="255" y="185"/>
                    <a:pt x="255" y="185"/>
                  </a:cubicBezTo>
                  <a:cubicBezTo>
                    <a:pt x="250" y="167"/>
                    <a:pt x="228" y="136"/>
                    <a:pt x="189" y="135"/>
                  </a:cubicBezTo>
                  <a:cubicBezTo>
                    <a:pt x="172" y="135"/>
                    <a:pt x="172" y="135"/>
                    <a:pt x="172" y="135"/>
                  </a:cubicBezTo>
                  <a:cubicBezTo>
                    <a:pt x="172" y="135"/>
                    <a:pt x="172" y="135"/>
                    <a:pt x="172" y="136"/>
                  </a:cubicBezTo>
                  <a:cubicBezTo>
                    <a:pt x="173" y="137"/>
                    <a:pt x="173" y="137"/>
                    <a:pt x="173" y="137"/>
                  </a:cubicBezTo>
                  <a:cubicBezTo>
                    <a:pt x="172" y="139"/>
                    <a:pt x="172" y="139"/>
                    <a:pt x="172" y="139"/>
                  </a:cubicBezTo>
                  <a:cubicBezTo>
                    <a:pt x="172" y="143"/>
                    <a:pt x="168" y="148"/>
                    <a:pt x="161" y="155"/>
                  </a:cubicBezTo>
                  <a:cubicBezTo>
                    <a:pt x="173" y="232"/>
                    <a:pt x="173" y="232"/>
                    <a:pt x="173" y="232"/>
                  </a:cubicBezTo>
                  <a:cubicBezTo>
                    <a:pt x="148" y="263"/>
                    <a:pt x="148" y="263"/>
                    <a:pt x="148" y="263"/>
                  </a:cubicBezTo>
                  <a:cubicBezTo>
                    <a:pt x="138" y="250"/>
                    <a:pt x="138" y="250"/>
                    <a:pt x="138" y="250"/>
                  </a:cubicBezTo>
                  <a:cubicBezTo>
                    <a:pt x="123" y="233"/>
                    <a:pt x="123" y="233"/>
                    <a:pt x="123" y="233"/>
                  </a:cubicBezTo>
                  <a:cubicBezTo>
                    <a:pt x="133" y="155"/>
                    <a:pt x="133" y="155"/>
                    <a:pt x="133" y="155"/>
                  </a:cubicBezTo>
                  <a:cubicBezTo>
                    <a:pt x="126" y="149"/>
                    <a:pt x="122" y="143"/>
                    <a:pt x="122" y="139"/>
                  </a:cubicBezTo>
                  <a:cubicBezTo>
                    <a:pt x="122" y="138"/>
                    <a:pt x="122" y="138"/>
                    <a:pt x="122" y="138"/>
                  </a:cubicBezTo>
                  <a:cubicBezTo>
                    <a:pt x="122" y="136"/>
                    <a:pt x="122" y="136"/>
                    <a:pt x="122" y="136"/>
                  </a:cubicBezTo>
                  <a:cubicBezTo>
                    <a:pt x="122" y="136"/>
                    <a:pt x="122" y="135"/>
                    <a:pt x="122" y="135"/>
                  </a:cubicBezTo>
                  <a:cubicBezTo>
                    <a:pt x="101" y="135"/>
                    <a:pt x="101" y="135"/>
                    <a:pt x="101" y="135"/>
                  </a:cubicBezTo>
                  <a:cubicBezTo>
                    <a:pt x="61" y="135"/>
                    <a:pt x="39" y="167"/>
                    <a:pt x="33" y="185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9" y="293"/>
                    <a:pt x="49" y="293"/>
                    <a:pt x="49" y="293"/>
                  </a:cubicBezTo>
                  <a:cubicBezTo>
                    <a:pt x="69" y="222"/>
                    <a:pt x="69" y="222"/>
                    <a:pt x="69" y="222"/>
                  </a:cubicBezTo>
                  <a:cubicBezTo>
                    <a:pt x="84" y="222"/>
                    <a:pt x="84" y="222"/>
                    <a:pt x="84" y="222"/>
                  </a:cubicBezTo>
                  <a:cubicBezTo>
                    <a:pt x="63" y="293"/>
                    <a:pt x="63" y="293"/>
                    <a:pt x="63" y="293"/>
                  </a:cubicBezTo>
                  <a:cubicBezTo>
                    <a:pt x="225" y="293"/>
                    <a:pt x="225" y="293"/>
                    <a:pt x="225" y="293"/>
                  </a:cubicBezTo>
                  <a:cubicBezTo>
                    <a:pt x="205" y="221"/>
                    <a:pt x="205" y="221"/>
                    <a:pt x="205" y="221"/>
                  </a:cubicBezTo>
                  <a:cubicBezTo>
                    <a:pt x="219" y="221"/>
                    <a:pt x="219" y="221"/>
                    <a:pt x="219" y="221"/>
                  </a:cubicBezTo>
                  <a:lnTo>
                    <a:pt x="240" y="293"/>
                  </a:lnTo>
                  <a:close/>
                  <a:moveTo>
                    <a:pt x="154" y="150"/>
                  </a:moveTo>
                  <a:cubicBezTo>
                    <a:pt x="163" y="142"/>
                    <a:pt x="164" y="138"/>
                    <a:pt x="164" y="138"/>
                  </a:cubicBezTo>
                  <a:cubicBezTo>
                    <a:pt x="164" y="137"/>
                    <a:pt x="164" y="137"/>
                    <a:pt x="164" y="137"/>
                  </a:cubicBezTo>
                  <a:cubicBezTo>
                    <a:pt x="164" y="137"/>
                    <a:pt x="163" y="136"/>
                    <a:pt x="162" y="135"/>
                  </a:cubicBezTo>
                  <a:cubicBezTo>
                    <a:pt x="161" y="134"/>
                    <a:pt x="160" y="133"/>
                    <a:pt x="158" y="132"/>
                  </a:cubicBezTo>
                  <a:cubicBezTo>
                    <a:pt x="155" y="131"/>
                    <a:pt x="151" y="130"/>
                    <a:pt x="147" y="130"/>
                  </a:cubicBezTo>
                  <a:cubicBezTo>
                    <a:pt x="144" y="130"/>
                    <a:pt x="140" y="131"/>
                    <a:pt x="137" y="132"/>
                  </a:cubicBezTo>
                  <a:cubicBezTo>
                    <a:pt x="135" y="133"/>
                    <a:pt x="133" y="134"/>
                    <a:pt x="132" y="135"/>
                  </a:cubicBezTo>
                  <a:cubicBezTo>
                    <a:pt x="131" y="136"/>
                    <a:pt x="131" y="137"/>
                    <a:pt x="131" y="138"/>
                  </a:cubicBezTo>
                  <a:cubicBezTo>
                    <a:pt x="131" y="138"/>
                    <a:pt x="131" y="138"/>
                    <a:pt x="131" y="138"/>
                  </a:cubicBezTo>
                  <a:cubicBezTo>
                    <a:pt x="131" y="138"/>
                    <a:pt x="131" y="142"/>
                    <a:pt x="140" y="150"/>
                  </a:cubicBezTo>
                  <a:cubicBezTo>
                    <a:pt x="143" y="152"/>
                    <a:pt x="143" y="152"/>
                    <a:pt x="143" y="152"/>
                  </a:cubicBezTo>
                  <a:cubicBezTo>
                    <a:pt x="132" y="230"/>
                    <a:pt x="132" y="230"/>
                    <a:pt x="132" y="230"/>
                  </a:cubicBezTo>
                  <a:cubicBezTo>
                    <a:pt x="144" y="244"/>
                    <a:pt x="144" y="244"/>
                    <a:pt x="144" y="244"/>
                  </a:cubicBezTo>
                  <a:cubicBezTo>
                    <a:pt x="146" y="247"/>
                    <a:pt x="146" y="247"/>
                    <a:pt x="146" y="247"/>
                  </a:cubicBezTo>
                  <a:cubicBezTo>
                    <a:pt x="148" y="249"/>
                    <a:pt x="148" y="249"/>
                    <a:pt x="148" y="249"/>
                  </a:cubicBezTo>
                  <a:cubicBezTo>
                    <a:pt x="150" y="247"/>
                    <a:pt x="150" y="247"/>
                    <a:pt x="150" y="247"/>
                  </a:cubicBezTo>
                  <a:cubicBezTo>
                    <a:pt x="152" y="244"/>
                    <a:pt x="152" y="244"/>
                    <a:pt x="152" y="244"/>
                  </a:cubicBezTo>
                  <a:cubicBezTo>
                    <a:pt x="164" y="230"/>
                    <a:pt x="164" y="230"/>
                    <a:pt x="164" y="230"/>
                  </a:cubicBezTo>
                  <a:cubicBezTo>
                    <a:pt x="152" y="152"/>
                    <a:pt x="152" y="152"/>
                    <a:pt x="152" y="152"/>
                  </a:cubicBezTo>
                  <a:lnTo>
                    <a:pt x="154" y="1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" name="Freeform 25"/>
            <p:cNvSpPr>
              <a:spLocks noChangeAspect="1" noEditPoints="1"/>
            </p:cNvSpPr>
            <p:nvPr/>
          </p:nvSpPr>
          <p:spPr bwMode="auto">
            <a:xfrm>
              <a:off x="10640907" y="1677837"/>
              <a:ext cx="637477" cy="685800"/>
            </a:xfrm>
            <a:custGeom>
              <a:avLst/>
              <a:gdLst>
                <a:gd name="T0" fmla="*/ 106 w 287"/>
                <a:gd name="T1" fmla="*/ 17 h 309"/>
                <a:gd name="T2" fmla="*/ 147 w 287"/>
                <a:gd name="T3" fmla="*/ 115 h 309"/>
                <a:gd name="T4" fmla="*/ 107 w 287"/>
                <a:gd name="T5" fmla="*/ 99 h 309"/>
                <a:gd name="T6" fmla="*/ 195 w 287"/>
                <a:gd name="T7" fmla="*/ 238 h 309"/>
                <a:gd name="T8" fmla="*/ 207 w 287"/>
                <a:gd name="T9" fmla="*/ 218 h 309"/>
                <a:gd name="T10" fmla="*/ 226 w 287"/>
                <a:gd name="T11" fmla="*/ 216 h 309"/>
                <a:gd name="T12" fmla="*/ 243 w 287"/>
                <a:gd name="T13" fmla="*/ 180 h 309"/>
                <a:gd name="T14" fmla="*/ 241 w 287"/>
                <a:gd name="T15" fmla="*/ 177 h 309"/>
                <a:gd name="T16" fmla="*/ 229 w 287"/>
                <a:gd name="T17" fmla="*/ 191 h 309"/>
                <a:gd name="T18" fmla="*/ 217 w 287"/>
                <a:gd name="T19" fmla="*/ 203 h 309"/>
                <a:gd name="T20" fmla="*/ 208 w 287"/>
                <a:gd name="T21" fmla="*/ 200 h 309"/>
                <a:gd name="T22" fmla="*/ 198 w 287"/>
                <a:gd name="T23" fmla="*/ 191 h 309"/>
                <a:gd name="T24" fmla="*/ 204 w 287"/>
                <a:gd name="T25" fmla="*/ 175 h 309"/>
                <a:gd name="T26" fmla="*/ 217 w 287"/>
                <a:gd name="T27" fmla="*/ 172 h 309"/>
                <a:gd name="T28" fmla="*/ 211 w 287"/>
                <a:gd name="T29" fmla="*/ 157 h 309"/>
                <a:gd name="T30" fmla="*/ 191 w 287"/>
                <a:gd name="T31" fmla="*/ 166 h 309"/>
                <a:gd name="T32" fmla="*/ 189 w 287"/>
                <a:gd name="T33" fmla="*/ 203 h 309"/>
                <a:gd name="T34" fmla="*/ 159 w 287"/>
                <a:gd name="T35" fmla="*/ 250 h 309"/>
                <a:gd name="T36" fmla="*/ 144 w 287"/>
                <a:gd name="T37" fmla="*/ 250 h 309"/>
                <a:gd name="T38" fmla="*/ 128 w 287"/>
                <a:gd name="T39" fmla="*/ 288 h 309"/>
                <a:gd name="T40" fmla="*/ 140 w 287"/>
                <a:gd name="T41" fmla="*/ 287 h 309"/>
                <a:gd name="T42" fmla="*/ 142 w 287"/>
                <a:gd name="T43" fmla="*/ 272 h 309"/>
                <a:gd name="T44" fmla="*/ 163 w 287"/>
                <a:gd name="T45" fmla="*/ 264 h 309"/>
                <a:gd name="T46" fmla="*/ 171 w 287"/>
                <a:gd name="T47" fmla="*/ 279 h 309"/>
                <a:gd name="T48" fmla="*/ 164 w 287"/>
                <a:gd name="T49" fmla="*/ 292 h 309"/>
                <a:gd name="T50" fmla="*/ 154 w 287"/>
                <a:gd name="T51" fmla="*/ 297 h 309"/>
                <a:gd name="T52" fmla="*/ 158 w 287"/>
                <a:gd name="T53" fmla="*/ 309 h 309"/>
                <a:gd name="T54" fmla="*/ 183 w 287"/>
                <a:gd name="T55" fmla="*/ 292 h 309"/>
                <a:gd name="T56" fmla="*/ 187 w 287"/>
                <a:gd name="T57" fmla="*/ 274 h 309"/>
                <a:gd name="T58" fmla="*/ 189 w 287"/>
                <a:gd name="T59" fmla="*/ 134 h 309"/>
                <a:gd name="T60" fmla="*/ 122 w 287"/>
                <a:gd name="T61" fmla="*/ 134 h 309"/>
                <a:gd name="T62" fmla="*/ 109 w 287"/>
                <a:gd name="T63" fmla="*/ 134 h 309"/>
                <a:gd name="T64" fmla="*/ 0 w 287"/>
                <a:gd name="T65" fmla="*/ 292 h 309"/>
                <a:gd name="T66" fmla="*/ 83 w 287"/>
                <a:gd name="T67" fmla="*/ 221 h 309"/>
                <a:gd name="T68" fmla="*/ 119 w 287"/>
                <a:gd name="T69" fmla="*/ 290 h 309"/>
                <a:gd name="T70" fmla="*/ 121 w 287"/>
                <a:gd name="T71" fmla="*/ 261 h 309"/>
                <a:gd name="T72" fmla="*/ 145 w 287"/>
                <a:gd name="T73" fmla="*/ 241 h 309"/>
                <a:gd name="T74" fmla="*/ 181 w 287"/>
                <a:gd name="T75" fmla="*/ 205 h 309"/>
                <a:gd name="T76" fmla="*/ 176 w 287"/>
                <a:gd name="T77" fmla="*/ 194 h 309"/>
                <a:gd name="T78" fmla="*/ 175 w 287"/>
                <a:gd name="T79" fmla="*/ 187 h 309"/>
                <a:gd name="T80" fmla="*/ 207 w 287"/>
                <a:gd name="T81" fmla="*/ 150 h 309"/>
                <a:gd name="T82" fmla="*/ 211 w 287"/>
                <a:gd name="T83" fmla="*/ 149 h 309"/>
                <a:gd name="T84" fmla="*/ 222 w 287"/>
                <a:gd name="T85" fmla="*/ 156 h 309"/>
                <a:gd name="T86" fmla="*/ 225 w 287"/>
                <a:gd name="T87" fmla="*/ 173 h 309"/>
                <a:gd name="T88" fmla="*/ 241 w 287"/>
                <a:gd name="T89" fmla="*/ 169 h 309"/>
                <a:gd name="T90" fmla="*/ 251 w 287"/>
                <a:gd name="T91" fmla="*/ 178 h 309"/>
                <a:gd name="T92" fmla="*/ 254 w 287"/>
                <a:gd name="T93" fmla="*/ 199 h 309"/>
                <a:gd name="T94" fmla="*/ 250 w 287"/>
                <a:gd name="T95" fmla="*/ 204 h 309"/>
                <a:gd name="T96" fmla="*/ 225 w 287"/>
                <a:gd name="T97" fmla="*/ 226 h 309"/>
                <a:gd name="T98" fmla="*/ 220 w 287"/>
                <a:gd name="T99" fmla="*/ 226 h 309"/>
                <a:gd name="T100" fmla="*/ 255 w 287"/>
                <a:gd name="T101" fmla="*/ 184 h 309"/>
                <a:gd name="T102" fmla="*/ 194 w 287"/>
                <a:gd name="T103" fmla="*/ 270 h 309"/>
                <a:gd name="T104" fmla="*/ 195 w 287"/>
                <a:gd name="T105" fmla="*/ 277 h 309"/>
                <a:gd name="T106" fmla="*/ 191 w 287"/>
                <a:gd name="T107" fmla="*/ 292 h 309"/>
                <a:gd name="T108" fmla="*/ 188 w 287"/>
                <a:gd name="T109" fmla="*/ 263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87" h="309">
                  <a:moveTo>
                    <a:pt x="107" y="99"/>
                  </a:moveTo>
                  <a:cubicBezTo>
                    <a:pt x="96" y="88"/>
                    <a:pt x="90" y="74"/>
                    <a:pt x="90" y="58"/>
                  </a:cubicBezTo>
                  <a:cubicBezTo>
                    <a:pt x="90" y="43"/>
                    <a:pt x="95" y="28"/>
                    <a:pt x="106" y="17"/>
                  </a:cubicBezTo>
                  <a:cubicBezTo>
                    <a:pt x="117" y="6"/>
                    <a:pt x="131" y="0"/>
                    <a:pt x="146" y="0"/>
                  </a:cubicBezTo>
                  <a:cubicBezTo>
                    <a:pt x="177" y="0"/>
                    <a:pt x="202" y="26"/>
                    <a:pt x="202" y="57"/>
                  </a:cubicBezTo>
                  <a:cubicBezTo>
                    <a:pt x="203" y="89"/>
                    <a:pt x="178" y="115"/>
                    <a:pt x="147" y="115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6" y="115"/>
                    <a:pt x="146" y="115"/>
                    <a:pt x="146" y="115"/>
                  </a:cubicBezTo>
                  <a:cubicBezTo>
                    <a:pt x="131" y="115"/>
                    <a:pt x="117" y="110"/>
                    <a:pt x="107" y="99"/>
                  </a:cubicBezTo>
                  <a:close/>
                  <a:moveTo>
                    <a:pt x="180" y="264"/>
                  </a:moveTo>
                  <a:cubicBezTo>
                    <a:pt x="180" y="264"/>
                    <a:pt x="179" y="262"/>
                    <a:pt x="180" y="260"/>
                  </a:cubicBezTo>
                  <a:cubicBezTo>
                    <a:pt x="186" y="251"/>
                    <a:pt x="191" y="244"/>
                    <a:pt x="195" y="238"/>
                  </a:cubicBezTo>
                  <a:cubicBezTo>
                    <a:pt x="205" y="221"/>
                    <a:pt x="207" y="219"/>
                    <a:pt x="207" y="219"/>
                  </a:cubicBezTo>
                  <a:cubicBezTo>
                    <a:pt x="207" y="218"/>
                    <a:pt x="207" y="218"/>
                    <a:pt x="207" y="218"/>
                  </a:cubicBezTo>
                  <a:cubicBezTo>
                    <a:pt x="207" y="218"/>
                    <a:pt x="207" y="218"/>
                    <a:pt x="207" y="218"/>
                  </a:cubicBezTo>
                  <a:cubicBezTo>
                    <a:pt x="209" y="217"/>
                    <a:pt x="210" y="216"/>
                    <a:pt x="210" y="216"/>
                  </a:cubicBezTo>
                  <a:cubicBezTo>
                    <a:pt x="224" y="218"/>
                    <a:pt x="224" y="218"/>
                    <a:pt x="224" y="218"/>
                  </a:cubicBezTo>
                  <a:cubicBezTo>
                    <a:pt x="224" y="218"/>
                    <a:pt x="225" y="218"/>
                    <a:pt x="226" y="216"/>
                  </a:cubicBezTo>
                  <a:cubicBezTo>
                    <a:pt x="244" y="199"/>
                    <a:pt x="244" y="199"/>
                    <a:pt x="244" y="199"/>
                  </a:cubicBezTo>
                  <a:cubicBezTo>
                    <a:pt x="245" y="197"/>
                    <a:pt x="245" y="197"/>
                    <a:pt x="245" y="197"/>
                  </a:cubicBezTo>
                  <a:cubicBezTo>
                    <a:pt x="243" y="180"/>
                    <a:pt x="243" y="180"/>
                    <a:pt x="243" y="180"/>
                  </a:cubicBezTo>
                  <a:cubicBezTo>
                    <a:pt x="243" y="178"/>
                    <a:pt x="243" y="178"/>
                    <a:pt x="243" y="178"/>
                  </a:cubicBezTo>
                  <a:cubicBezTo>
                    <a:pt x="243" y="178"/>
                    <a:pt x="242" y="177"/>
                    <a:pt x="241" y="177"/>
                  </a:cubicBezTo>
                  <a:cubicBezTo>
                    <a:pt x="241" y="177"/>
                    <a:pt x="241" y="177"/>
                    <a:pt x="241" y="177"/>
                  </a:cubicBezTo>
                  <a:cubicBezTo>
                    <a:pt x="230" y="179"/>
                    <a:pt x="230" y="179"/>
                    <a:pt x="230" y="179"/>
                  </a:cubicBezTo>
                  <a:cubicBezTo>
                    <a:pt x="228" y="179"/>
                    <a:pt x="229" y="181"/>
                    <a:pt x="229" y="183"/>
                  </a:cubicBezTo>
                  <a:cubicBezTo>
                    <a:pt x="229" y="191"/>
                    <a:pt x="229" y="191"/>
                    <a:pt x="229" y="191"/>
                  </a:cubicBezTo>
                  <a:cubicBezTo>
                    <a:pt x="229" y="192"/>
                    <a:pt x="228" y="194"/>
                    <a:pt x="228" y="194"/>
                  </a:cubicBezTo>
                  <a:cubicBezTo>
                    <a:pt x="220" y="203"/>
                    <a:pt x="220" y="203"/>
                    <a:pt x="220" y="203"/>
                  </a:cubicBezTo>
                  <a:cubicBezTo>
                    <a:pt x="220" y="203"/>
                    <a:pt x="219" y="203"/>
                    <a:pt x="217" y="203"/>
                  </a:cubicBezTo>
                  <a:cubicBezTo>
                    <a:pt x="212" y="203"/>
                    <a:pt x="212" y="203"/>
                    <a:pt x="212" y="203"/>
                  </a:cubicBezTo>
                  <a:cubicBezTo>
                    <a:pt x="212" y="203"/>
                    <a:pt x="212" y="203"/>
                    <a:pt x="211" y="203"/>
                  </a:cubicBezTo>
                  <a:cubicBezTo>
                    <a:pt x="210" y="203"/>
                    <a:pt x="209" y="202"/>
                    <a:pt x="208" y="200"/>
                  </a:cubicBezTo>
                  <a:cubicBezTo>
                    <a:pt x="205" y="199"/>
                    <a:pt x="205" y="199"/>
                    <a:pt x="205" y="199"/>
                  </a:cubicBezTo>
                  <a:cubicBezTo>
                    <a:pt x="203" y="198"/>
                    <a:pt x="203" y="197"/>
                    <a:pt x="201" y="195"/>
                  </a:cubicBezTo>
                  <a:cubicBezTo>
                    <a:pt x="198" y="191"/>
                    <a:pt x="198" y="191"/>
                    <a:pt x="198" y="191"/>
                  </a:cubicBezTo>
                  <a:cubicBezTo>
                    <a:pt x="198" y="191"/>
                    <a:pt x="198" y="189"/>
                    <a:pt x="199" y="188"/>
                  </a:cubicBezTo>
                  <a:cubicBezTo>
                    <a:pt x="202" y="179"/>
                    <a:pt x="202" y="179"/>
                    <a:pt x="202" y="179"/>
                  </a:cubicBezTo>
                  <a:cubicBezTo>
                    <a:pt x="202" y="177"/>
                    <a:pt x="203" y="175"/>
                    <a:pt x="204" y="175"/>
                  </a:cubicBezTo>
                  <a:cubicBezTo>
                    <a:pt x="214" y="173"/>
                    <a:pt x="214" y="173"/>
                    <a:pt x="214" y="173"/>
                  </a:cubicBezTo>
                  <a:cubicBezTo>
                    <a:pt x="215" y="172"/>
                    <a:pt x="215" y="172"/>
                    <a:pt x="215" y="172"/>
                  </a:cubicBezTo>
                  <a:cubicBezTo>
                    <a:pt x="215" y="172"/>
                    <a:pt x="215" y="172"/>
                    <a:pt x="217" y="172"/>
                  </a:cubicBezTo>
                  <a:cubicBezTo>
                    <a:pt x="217" y="172"/>
                    <a:pt x="216" y="171"/>
                    <a:pt x="216" y="169"/>
                  </a:cubicBezTo>
                  <a:cubicBezTo>
                    <a:pt x="214" y="158"/>
                    <a:pt x="214" y="158"/>
                    <a:pt x="214" y="158"/>
                  </a:cubicBezTo>
                  <a:cubicBezTo>
                    <a:pt x="214" y="158"/>
                    <a:pt x="212" y="157"/>
                    <a:pt x="211" y="157"/>
                  </a:cubicBezTo>
                  <a:cubicBezTo>
                    <a:pt x="211" y="157"/>
                    <a:pt x="210" y="157"/>
                    <a:pt x="210" y="157"/>
                  </a:cubicBezTo>
                  <a:cubicBezTo>
                    <a:pt x="194" y="164"/>
                    <a:pt x="194" y="164"/>
                    <a:pt x="194" y="164"/>
                  </a:cubicBezTo>
                  <a:cubicBezTo>
                    <a:pt x="192" y="164"/>
                    <a:pt x="191" y="165"/>
                    <a:pt x="191" y="166"/>
                  </a:cubicBezTo>
                  <a:cubicBezTo>
                    <a:pt x="183" y="189"/>
                    <a:pt x="183" y="189"/>
                    <a:pt x="183" y="189"/>
                  </a:cubicBezTo>
                  <a:cubicBezTo>
                    <a:pt x="183" y="189"/>
                    <a:pt x="183" y="191"/>
                    <a:pt x="184" y="193"/>
                  </a:cubicBezTo>
                  <a:cubicBezTo>
                    <a:pt x="189" y="203"/>
                    <a:pt x="189" y="203"/>
                    <a:pt x="189" y="203"/>
                  </a:cubicBezTo>
                  <a:cubicBezTo>
                    <a:pt x="191" y="204"/>
                    <a:pt x="190" y="206"/>
                    <a:pt x="190" y="206"/>
                  </a:cubicBezTo>
                  <a:cubicBezTo>
                    <a:pt x="162" y="250"/>
                    <a:pt x="162" y="250"/>
                    <a:pt x="162" y="250"/>
                  </a:cubicBezTo>
                  <a:cubicBezTo>
                    <a:pt x="162" y="250"/>
                    <a:pt x="160" y="250"/>
                    <a:pt x="159" y="250"/>
                  </a:cubicBezTo>
                  <a:cubicBezTo>
                    <a:pt x="147" y="250"/>
                    <a:pt x="147" y="250"/>
                    <a:pt x="147" y="250"/>
                  </a:cubicBezTo>
                  <a:cubicBezTo>
                    <a:pt x="146" y="249"/>
                    <a:pt x="145" y="249"/>
                    <a:pt x="145" y="249"/>
                  </a:cubicBezTo>
                  <a:cubicBezTo>
                    <a:pt x="144" y="249"/>
                    <a:pt x="144" y="249"/>
                    <a:pt x="144" y="250"/>
                  </a:cubicBezTo>
                  <a:cubicBezTo>
                    <a:pt x="126" y="267"/>
                    <a:pt x="126" y="267"/>
                    <a:pt x="126" y="267"/>
                  </a:cubicBezTo>
                  <a:cubicBezTo>
                    <a:pt x="125" y="268"/>
                    <a:pt x="125" y="269"/>
                    <a:pt x="125" y="271"/>
                  </a:cubicBezTo>
                  <a:cubicBezTo>
                    <a:pt x="128" y="288"/>
                    <a:pt x="128" y="288"/>
                    <a:pt x="128" y="288"/>
                  </a:cubicBezTo>
                  <a:cubicBezTo>
                    <a:pt x="126" y="289"/>
                    <a:pt x="127" y="290"/>
                    <a:pt x="129" y="290"/>
                  </a:cubicBezTo>
                  <a:cubicBezTo>
                    <a:pt x="129" y="290"/>
                    <a:pt x="129" y="290"/>
                    <a:pt x="129" y="290"/>
                  </a:cubicBezTo>
                  <a:cubicBezTo>
                    <a:pt x="140" y="287"/>
                    <a:pt x="140" y="287"/>
                    <a:pt x="140" y="287"/>
                  </a:cubicBezTo>
                  <a:cubicBezTo>
                    <a:pt x="142" y="287"/>
                    <a:pt x="142" y="285"/>
                    <a:pt x="142" y="285"/>
                  </a:cubicBezTo>
                  <a:cubicBezTo>
                    <a:pt x="141" y="275"/>
                    <a:pt x="141" y="275"/>
                    <a:pt x="141" y="275"/>
                  </a:cubicBezTo>
                  <a:cubicBezTo>
                    <a:pt x="141" y="274"/>
                    <a:pt x="140" y="272"/>
                    <a:pt x="142" y="272"/>
                  </a:cubicBezTo>
                  <a:cubicBezTo>
                    <a:pt x="149" y="266"/>
                    <a:pt x="149" y="266"/>
                    <a:pt x="149" y="266"/>
                  </a:cubicBezTo>
                  <a:cubicBezTo>
                    <a:pt x="150" y="264"/>
                    <a:pt x="152" y="263"/>
                    <a:pt x="153" y="263"/>
                  </a:cubicBezTo>
                  <a:cubicBezTo>
                    <a:pt x="163" y="264"/>
                    <a:pt x="163" y="264"/>
                    <a:pt x="163" y="264"/>
                  </a:cubicBezTo>
                  <a:cubicBezTo>
                    <a:pt x="164" y="266"/>
                    <a:pt x="165" y="265"/>
                    <a:pt x="165" y="267"/>
                  </a:cubicBezTo>
                  <a:cubicBezTo>
                    <a:pt x="171" y="276"/>
                    <a:pt x="171" y="276"/>
                    <a:pt x="171" y="276"/>
                  </a:cubicBezTo>
                  <a:cubicBezTo>
                    <a:pt x="173" y="277"/>
                    <a:pt x="171" y="279"/>
                    <a:pt x="171" y="279"/>
                  </a:cubicBezTo>
                  <a:cubicBezTo>
                    <a:pt x="169" y="289"/>
                    <a:pt x="169" y="289"/>
                    <a:pt x="169" y="289"/>
                  </a:cubicBezTo>
                  <a:cubicBezTo>
                    <a:pt x="167" y="289"/>
                    <a:pt x="167" y="291"/>
                    <a:pt x="166" y="291"/>
                  </a:cubicBezTo>
                  <a:cubicBezTo>
                    <a:pt x="165" y="292"/>
                    <a:pt x="165" y="292"/>
                    <a:pt x="164" y="292"/>
                  </a:cubicBezTo>
                  <a:cubicBezTo>
                    <a:pt x="157" y="295"/>
                    <a:pt x="157" y="295"/>
                    <a:pt x="157" y="295"/>
                  </a:cubicBezTo>
                  <a:cubicBezTo>
                    <a:pt x="155" y="295"/>
                    <a:pt x="154" y="296"/>
                    <a:pt x="154" y="296"/>
                  </a:cubicBezTo>
                  <a:cubicBezTo>
                    <a:pt x="154" y="296"/>
                    <a:pt x="154" y="296"/>
                    <a:pt x="154" y="297"/>
                  </a:cubicBezTo>
                  <a:cubicBezTo>
                    <a:pt x="156" y="308"/>
                    <a:pt x="156" y="308"/>
                    <a:pt x="156" y="308"/>
                  </a:cubicBezTo>
                  <a:cubicBezTo>
                    <a:pt x="157" y="309"/>
                    <a:pt x="157" y="309"/>
                    <a:pt x="158" y="309"/>
                  </a:cubicBezTo>
                  <a:cubicBezTo>
                    <a:pt x="158" y="309"/>
                    <a:pt x="158" y="309"/>
                    <a:pt x="158" y="309"/>
                  </a:cubicBezTo>
                  <a:cubicBezTo>
                    <a:pt x="177" y="304"/>
                    <a:pt x="177" y="304"/>
                    <a:pt x="177" y="304"/>
                  </a:cubicBezTo>
                  <a:cubicBezTo>
                    <a:pt x="177" y="304"/>
                    <a:pt x="178" y="302"/>
                    <a:pt x="180" y="302"/>
                  </a:cubicBezTo>
                  <a:cubicBezTo>
                    <a:pt x="181" y="298"/>
                    <a:pt x="182" y="295"/>
                    <a:pt x="183" y="292"/>
                  </a:cubicBezTo>
                  <a:cubicBezTo>
                    <a:pt x="187" y="280"/>
                    <a:pt x="188" y="279"/>
                    <a:pt x="188" y="278"/>
                  </a:cubicBezTo>
                  <a:cubicBezTo>
                    <a:pt x="188" y="278"/>
                    <a:pt x="188" y="278"/>
                    <a:pt x="188" y="278"/>
                  </a:cubicBezTo>
                  <a:cubicBezTo>
                    <a:pt x="187" y="277"/>
                    <a:pt x="187" y="275"/>
                    <a:pt x="187" y="274"/>
                  </a:cubicBezTo>
                  <a:cubicBezTo>
                    <a:pt x="180" y="264"/>
                    <a:pt x="180" y="264"/>
                    <a:pt x="180" y="264"/>
                  </a:cubicBezTo>
                  <a:close/>
                  <a:moveTo>
                    <a:pt x="255" y="184"/>
                  </a:moveTo>
                  <a:cubicBezTo>
                    <a:pt x="249" y="167"/>
                    <a:pt x="227" y="135"/>
                    <a:pt x="189" y="134"/>
                  </a:cubicBezTo>
                  <a:cubicBezTo>
                    <a:pt x="172" y="134"/>
                    <a:pt x="172" y="134"/>
                    <a:pt x="172" y="134"/>
                  </a:cubicBezTo>
                  <a:cubicBezTo>
                    <a:pt x="172" y="134"/>
                    <a:pt x="172" y="134"/>
                    <a:pt x="172" y="134"/>
                  </a:cubicBezTo>
                  <a:cubicBezTo>
                    <a:pt x="122" y="134"/>
                    <a:pt x="122" y="134"/>
                    <a:pt x="122" y="134"/>
                  </a:cubicBezTo>
                  <a:cubicBezTo>
                    <a:pt x="122" y="134"/>
                    <a:pt x="122" y="134"/>
                    <a:pt x="122" y="134"/>
                  </a:cubicBezTo>
                  <a:cubicBezTo>
                    <a:pt x="111" y="134"/>
                    <a:pt x="111" y="134"/>
                    <a:pt x="111" y="134"/>
                  </a:cubicBezTo>
                  <a:cubicBezTo>
                    <a:pt x="109" y="134"/>
                    <a:pt x="109" y="134"/>
                    <a:pt x="109" y="134"/>
                  </a:cubicBezTo>
                  <a:cubicBezTo>
                    <a:pt x="100" y="134"/>
                    <a:pt x="100" y="134"/>
                    <a:pt x="100" y="134"/>
                  </a:cubicBezTo>
                  <a:cubicBezTo>
                    <a:pt x="61" y="135"/>
                    <a:pt x="38" y="167"/>
                    <a:pt x="33" y="185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48" y="292"/>
                    <a:pt x="48" y="292"/>
                    <a:pt x="48" y="292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83" y="221"/>
                    <a:pt x="83" y="221"/>
                    <a:pt x="83" y="221"/>
                  </a:cubicBezTo>
                  <a:cubicBezTo>
                    <a:pt x="63" y="292"/>
                    <a:pt x="63" y="292"/>
                    <a:pt x="63" y="292"/>
                  </a:cubicBezTo>
                  <a:cubicBezTo>
                    <a:pt x="120" y="292"/>
                    <a:pt x="120" y="292"/>
                    <a:pt x="120" y="292"/>
                  </a:cubicBezTo>
                  <a:cubicBezTo>
                    <a:pt x="119" y="291"/>
                    <a:pt x="119" y="291"/>
                    <a:pt x="119" y="290"/>
                  </a:cubicBezTo>
                  <a:cubicBezTo>
                    <a:pt x="119" y="289"/>
                    <a:pt x="119" y="287"/>
                    <a:pt x="119" y="286"/>
                  </a:cubicBezTo>
                  <a:cubicBezTo>
                    <a:pt x="117" y="272"/>
                    <a:pt x="117" y="272"/>
                    <a:pt x="117" y="272"/>
                  </a:cubicBezTo>
                  <a:cubicBezTo>
                    <a:pt x="116" y="265"/>
                    <a:pt x="119" y="262"/>
                    <a:pt x="121" y="261"/>
                  </a:cubicBezTo>
                  <a:cubicBezTo>
                    <a:pt x="137" y="246"/>
                    <a:pt x="137" y="246"/>
                    <a:pt x="137" y="246"/>
                  </a:cubicBezTo>
                  <a:cubicBezTo>
                    <a:pt x="137" y="246"/>
                    <a:pt x="137" y="245"/>
                    <a:pt x="138" y="244"/>
                  </a:cubicBezTo>
                  <a:cubicBezTo>
                    <a:pt x="139" y="242"/>
                    <a:pt x="142" y="241"/>
                    <a:pt x="145" y="241"/>
                  </a:cubicBezTo>
                  <a:cubicBezTo>
                    <a:pt x="146" y="241"/>
                    <a:pt x="148" y="241"/>
                    <a:pt x="149" y="242"/>
                  </a:cubicBezTo>
                  <a:cubicBezTo>
                    <a:pt x="157" y="242"/>
                    <a:pt x="157" y="242"/>
                    <a:pt x="157" y="242"/>
                  </a:cubicBezTo>
                  <a:cubicBezTo>
                    <a:pt x="181" y="205"/>
                    <a:pt x="181" y="205"/>
                    <a:pt x="181" y="205"/>
                  </a:cubicBezTo>
                  <a:cubicBezTo>
                    <a:pt x="177" y="196"/>
                    <a:pt x="177" y="196"/>
                    <a:pt x="177" y="196"/>
                  </a:cubicBezTo>
                  <a:cubicBezTo>
                    <a:pt x="176" y="195"/>
                    <a:pt x="176" y="195"/>
                    <a:pt x="176" y="195"/>
                  </a:cubicBezTo>
                  <a:cubicBezTo>
                    <a:pt x="176" y="194"/>
                    <a:pt x="176" y="194"/>
                    <a:pt x="176" y="194"/>
                  </a:cubicBezTo>
                  <a:cubicBezTo>
                    <a:pt x="175" y="191"/>
                    <a:pt x="175" y="191"/>
                    <a:pt x="175" y="191"/>
                  </a:cubicBezTo>
                  <a:cubicBezTo>
                    <a:pt x="175" y="189"/>
                    <a:pt x="175" y="189"/>
                    <a:pt x="175" y="189"/>
                  </a:cubicBezTo>
                  <a:cubicBezTo>
                    <a:pt x="175" y="187"/>
                    <a:pt x="175" y="187"/>
                    <a:pt x="175" y="187"/>
                  </a:cubicBezTo>
                  <a:cubicBezTo>
                    <a:pt x="183" y="165"/>
                    <a:pt x="183" y="165"/>
                    <a:pt x="183" y="165"/>
                  </a:cubicBezTo>
                  <a:cubicBezTo>
                    <a:pt x="183" y="162"/>
                    <a:pt x="185" y="158"/>
                    <a:pt x="191" y="156"/>
                  </a:cubicBezTo>
                  <a:cubicBezTo>
                    <a:pt x="207" y="150"/>
                    <a:pt x="207" y="150"/>
                    <a:pt x="207" y="150"/>
                  </a:cubicBezTo>
                  <a:cubicBezTo>
                    <a:pt x="208" y="150"/>
                    <a:pt x="208" y="150"/>
                    <a:pt x="208" y="150"/>
                  </a:cubicBezTo>
                  <a:cubicBezTo>
                    <a:pt x="209" y="149"/>
                    <a:pt x="209" y="149"/>
                    <a:pt x="209" y="149"/>
                  </a:cubicBezTo>
                  <a:cubicBezTo>
                    <a:pt x="209" y="149"/>
                    <a:pt x="210" y="149"/>
                    <a:pt x="211" y="149"/>
                  </a:cubicBezTo>
                  <a:cubicBezTo>
                    <a:pt x="214" y="149"/>
                    <a:pt x="217" y="151"/>
                    <a:pt x="218" y="151"/>
                  </a:cubicBezTo>
                  <a:cubicBezTo>
                    <a:pt x="221" y="153"/>
                    <a:pt x="221" y="153"/>
                    <a:pt x="221" y="153"/>
                  </a:cubicBezTo>
                  <a:cubicBezTo>
                    <a:pt x="222" y="156"/>
                    <a:pt x="222" y="156"/>
                    <a:pt x="222" y="156"/>
                  </a:cubicBezTo>
                  <a:cubicBezTo>
                    <a:pt x="224" y="167"/>
                    <a:pt x="224" y="167"/>
                    <a:pt x="224" y="167"/>
                  </a:cubicBezTo>
                  <a:cubicBezTo>
                    <a:pt x="225" y="170"/>
                    <a:pt x="225" y="170"/>
                    <a:pt x="225" y="170"/>
                  </a:cubicBezTo>
                  <a:cubicBezTo>
                    <a:pt x="225" y="173"/>
                    <a:pt x="225" y="173"/>
                    <a:pt x="225" y="173"/>
                  </a:cubicBezTo>
                  <a:cubicBezTo>
                    <a:pt x="227" y="172"/>
                    <a:pt x="228" y="171"/>
                    <a:pt x="228" y="171"/>
                  </a:cubicBezTo>
                  <a:cubicBezTo>
                    <a:pt x="239" y="169"/>
                    <a:pt x="239" y="169"/>
                    <a:pt x="239" y="169"/>
                  </a:cubicBezTo>
                  <a:cubicBezTo>
                    <a:pt x="240" y="169"/>
                    <a:pt x="240" y="169"/>
                    <a:pt x="241" y="169"/>
                  </a:cubicBezTo>
                  <a:cubicBezTo>
                    <a:pt x="246" y="169"/>
                    <a:pt x="250" y="172"/>
                    <a:pt x="250" y="176"/>
                  </a:cubicBezTo>
                  <a:cubicBezTo>
                    <a:pt x="251" y="178"/>
                    <a:pt x="251" y="178"/>
                    <a:pt x="251" y="178"/>
                  </a:cubicBezTo>
                  <a:cubicBezTo>
                    <a:pt x="251" y="178"/>
                    <a:pt x="251" y="178"/>
                    <a:pt x="251" y="178"/>
                  </a:cubicBezTo>
                  <a:cubicBezTo>
                    <a:pt x="251" y="179"/>
                    <a:pt x="251" y="179"/>
                    <a:pt x="251" y="179"/>
                  </a:cubicBezTo>
                  <a:cubicBezTo>
                    <a:pt x="253" y="196"/>
                    <a:pt x="253" y="196"/>
                    <a:pt x="253" y="196"/>
                  </a:cubicBezTo>
                  <a:cubicBezTo>
                    <a:pt x="254" y="199"/>
                    <a:pt x="254" y="199"/>
                    <a:pt x="254" y="199"/>
                  </a:cubicBezTo>
                  <a:cubicBezTo>
                    <a:pt x="252" y="201"/>
                    <a:pt x="252" y="201"/>
                    <a:pt x="252" y="201"/>
                  </a:cubicBezTo>
                  <a:cubicBezTo>
                    <a:pt x="251" y="203"/>
                    <a:pt x="251" y="203"/>
                    <a:pt x="251" y="203"/>
                  </a:cubicBezTo>
                  <a:cubicBezTo>
                    <a:pt x="250" y="204"/>
                    <a:pt x="250" y="204"/>
                    <a:pt x="250" y="204"/>
                  </a:cubicBezTo>
                  <a:cubicBezTo>
                    <a:pt x="250" y="205"/>
                    <a:pt x="250" y="205"/>
                    <a:pt x="250" y="205"/>
                  </a:cubicBezTo>
                  <a:cubicBezTo>
                    <a:pt x="232" y="221"/>
                    <a:pt x="232" y="221"/>
                    <a:pt x="232" y="221"/>
                  </a:cubicBezTo>
                  <a:cubicBezTo>
                    <a:pt x="230" y="225"/>
                    <a:pt x="226" y="226"/>
                    <a:pt x="225" y="226"/>
                  </a:cubicBezTo>
                  <a:cubicBezTo>
                    <a:pt x="224" y="226"/>
                    <a:pt x="224" y="226"/>
                    <a:pt x="224" y="226"/>
                  </a:cubicBezTo>
                  <a:cubicBezTo>
                    <a:pt x="222" y="226"/>
                    <a:pt x="222" y="226"/>
                    <a:pt x="222" y="226"/>
                  </a:cubicBezTo>
                  <a:cubicBezTo>
                    <a:pt x="220" y="226"/>
                    <a:pt x="220" y="226"/>
                    <a:pt x="220" y="226"/>
                  </a:cubicBezTo>
                  <a:cubicBezTo>
                    <a:pt x="240" y="292"/>
                    <a:pt x="240" y="292"/>
                    <a:pt x="240" y="292"/>
                  </a:cubicBezTo>
                  <a:cubicBezTo>
                    <a:pt x="287" y="292"/>
                    <a:pt x="287" y="292"/>
                    <a:pt x="287" y="292"/>
                  </a:cubicBezTo>
                  <a:lnTo>
                    <a:pt x="255" y="184"/>
                  </a:lnTo>
                  <a:close/>
                  <a:moveTo>
                    <a:pt x="188" y="263"/>
                  </a:moveTo>
                  <a:cubicBezTo>
                    <a:pt x="193" y="269"/>
                    <a:pt x="193" y="269"/>
                    <a:pt x="193" y="269"/>
                  </a:cubicBezTo>
                  <a:cubicBezTo>
                    <a:pt x="194" y="270"/>
                    <a:pt x="194" y="270"/>
                    <a:pt x="194" y="270"/>
                  </a:cubicBezTo>
                  <a:cubicBezTo>
                    <a:pt x="194" y="272"/>
                    <a:pt x="194" y="272"/>
                    <a:pt x="194" y="272"/>
                  </a:cubicBezTo>
                  <a:cubicBezTo>
                    <a:pt x="195" y="275"/>
                    <a:pt x="195" y="275"/>
                    <a:pt x="195" y="275"/>
                  </a:cubicBezTo>
                  <a:cubicBezTo>
                    <a:pt x="195" y="277"/>
                    <a:pt x="195" y="277"/>
                    <a:pt x="195" y="277"/>
                  </a:cubicBezTo>
                  <a:cubicBezTo>
                    <a:pt x="196" y="279"/>
                    <a:pt x="196" y="279"/>
                    <a:pt x="196" y="279"/>
                  </a:cubicBezTo>
                  <a:cubicBezTo>
                    <a:pt x="195" y="281"/>
                    <a:pt x="195" y="281"/>
                    <a:pt x="195" y="281"/>
                  </a:cubicBezTo>
                  <a:cubicBezTo>
                    <a:pt x="191" y="292"/>
                    <a:pt x="191" y="292"/>
                    <a:pt x="191" y="292"/>
                  </a:cubicBezTo>
                  <a:cubicBezTo>
                    <a:pt x="225" y="292"/>
                    <a:pt x="225" y="292"/>
                    <a:pt x="225" y="292"/>
                  </a:cubicBezTo>
                  <a:cubicBezTo>
                    <a:pt x="208" y="233"/>
                    <a:pt x="208" y="233"/>
                    <a:pt x="208" y="233"/>
                  </a:cubicBezTo>
                  <a:lnTo>
                    <a:pt x="188" y="26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" name="Freeform 5"/>
            <p:cNvSpPr>
              <a:spLocks noChangeAspect="1" noEditPoints="1"/>
            </p:cNvSpPr>
            <p:nvPr/>
          </p:nvSpPr>
          <p:spPr bwMode="auto">
            <a:xfrm>
              <a:off x="9130727" y="1886719"/>
              <a:ext cx="633114" cy="664924"/>
            </a:xfrm>
            <a:custGeom>
              <a:avLst/>
              <a:gdLst>
                <a:gd name="T0" fmla="*/ 81 w 258"/>
                <a:gd name="T1" fmla="*/ 52 h 271"/>
                <a:gd name="T2" fmla="*/ 131 w 258"/>
                <a:gd name="T3" fmla="*/ 0 h 271"/>
                <a:gd name="T4" fmla="*/ 132 w 258"/>
                <a:gd name="T5" fmla="*/ 103 h 271"/>
                <a:gd name="T6" fmla="*/ 96 w 258"/>
                <a:gd name="T7" fmla="*/ 89 h 271"/>
                <a:gd name="T8" fmla="*/ 217 w 258"/>
                <a:gd name="T9" fmla="*/ 263 h 271"/>
                <a:gd name="T10" fmla="*/ 118 w 258"/>
                <a:gd name="T11" fmla="*/ 271 h 271"/>
                <a:gd name="T12" fmla="*/ 110 w 258"/>
                <a:gd name="T13" fmla="*/ 197 h 271"/>
                <a:gd name="T14" fmla="*/ 209 w 258"/>
                <a:gd name="T15" fmla="*/ 189 h 271"/>
                <a:gd name="T16" fmla="*/ 203 w 258"/>
                <a:gd name="T17" fmla="*/ 253 h 271"/>
                <a:gd name="T18" fmla="*/ 124 w 258"/>
                <a:gd name="T19" fmla="*/ 203 h 271"/>
                <a:gd name="T20" fmla="*/ 203 w 258"/>
                <a:gd name="T21" fmla="*/ 253 h 271"/>
                <a:gd name="T22" fmla="*/ 164 w 258"/>
                <a:gd name="T23" fmla="*/ 266 h 271"/>
                <a:gd name="T24" fmla="*/ 160 w 258"/>
                <a:gd name="T25" fmla="*/ 262 h 271"/>
                <a:gd name="T26" fmla="*/ 164 w 258"/>
                <a:gd name="T27" fmla="*/ 266 h 271"/>
                <a:gd name="T28" fmla="*/ 164 w 258"/>
                <a:gd name="T29" fmla="*/ 261 h 271"/>
                <a:gd name="T30" fmla="*/ 160 w 258"/>
                <a:gd name="T31" fmla="*/ 259 h 271"/>
                <a:gd name="T32" fmla="*/ 164 w 258"/>
                <a:gd name="T33" fmla="*/ 261 h 271"/>
                <a:gd name="T34" fmla="*/ 170 w 258"/>
                <a:gd name="T35" fmla="*/ 266 h 271"/>
                <a:gd name="T36" fmla="*/ 164 w 258"/>
                <a:gd name="T37" fmla="*/ 262 h 271"/>
                <a:gd name="T38" fmla="*/ 170 w 258"/>
                <a:gd name="T39" fmla="*/ 266 h 271"/>
                <a:gd name="T40" fmla="*/ 170 w 258"/>
                <a:gd name="T41" fmla="*/ 261 h 271"/>
                <a:gd name="T42" fmla="*/ 164 w 258"/>
                <a:gd name="T43" fmla="*/ 258 h 271"/>
                <a:gd name="T44" fmla="*/ 170 w 258"/>
                <a:gd name="T45" fmla="*/ 261 h 271"/>
                <a:gd name="T46" fmla="*/ 62 w 258"/>
                <a:gd name="T47" fmla="*/ 262 h 271"/>
                <a:gd name="T48" fmla="*/ 75 w 258"/>
                <a:gd name="T49" fmla="*/ 198 h 271"/>
                <a:gd name="T50" fmla="*/ 43 w 258"/>
                <a:gd name="T51" fmla="*/ 262 h 271"/>
                <a:gd name="T52" fmla="*/ 0 w 258"/>
                <a:gd name="T53" fmla="*/ 262 h 271"/>
                <a:gd name="T54" fmla="*/ 88 w 258"/>
                <a:gd name="T55" fmla="*/ 120 h 271"/>
                <a:gd name="T56" fmla="*/ 168 w 258"/>
                <a:gd name="T57" fmla="*/ 120 h 271"/>
                <a:gd name="T58" fmla="*/ 229 w 258"/>
                <a:gd name="T59" fmla="*/ 165 h 271"/>
                <a:gd name="T60" fmla="*/ 223 w 258"/>
                <a:gd name="T61" fmla="*/ 262 h 271"/>
                <a:gd name="T62" fmla="*/ 209 w 258"/>
                <a:gd name="T63" fmla="*/ 183 h 271"/>
                <a:gd name="T64" fmla="*/ 104 w 258"/>
                <a:gd name="T65" fmla="*/ 197 h 271"/>
                <a:gd name="T66" fmla="*/ 223 w 258"/>
                <a:gd name="T67" fmla="*/ 154 h 271"/>
                <a:gd name="T68" fmla="*/ 223 w 258"/>
                <a:gd name="T69" fmla="*/ 154 h 271"/>
                <a:gd name="T70" fmla="*/ 33 w 258"/>
                <a:gd name="T71" fmla="*/ 15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8" h="271">
                  <a:moveTo>
                    <a:pt x="96" y="89"/>
                  </a:moveTo>
                  <a:cubicBezTo>
                    <a:pt x="86" y="79"/>
                    <a:pt x="81" y="66"/>
                    <a:pt x="81" y="52"/>
                  </a:cubicBezTo>
                  <a:cubicBezTo>
                    <a:pt x="81" y="38"/>
                    <a:pt x="85" y="25"/>
                    <a:pt x="95" y="15"/>
                  </a:cubicBezTo>
                  <a:cubicBezTo>
                    <a:pt x="105" y="5"/>
                    <a:pt x="118" y="0"/>
                    <a:pt x="131" y="0"/>
                  </a:cubicBezTo>
                  <a:cubicBezTo>
                    <a:pt x="159" y="0"/>
                    <a:pt x="182" y="23"/>
                    <a:pt x="182" y="51"/>
                  </a:cubicBezTo>
                  <a:cubicBezTo>
                    <a:pt x="182" y="80"/>
                    <a:pt x="160" y="103"/>
                    <a:pt x="132" y="103"/>
                  </a:cubicBezTo>
                  <a:cubicBezTo>
                    <a:pt x="131" y="103"/>
                    <a:pt x="131" y="103"/>
                    <a:pt x="131" y="103"/>
                  </a:cubicBezTo>
                  <a:cubicBezTo>
                    <a:pt x="118" y="103"/>
                    <a:pt x="105" y="99"/>
                    <a:pt x="96" y="89"/>
                  </a:cubicBezTo>
                  <a:close/>
                  <a:moveTo>
                    <a:pt x="217" y="197"/>
                  </a:moveTo>
                  <a:cubicBezTo>
                    <a:pt x="217" y="263"/>
                    <a:pt x="217" y="263"/>
                    <a:pt x="217" y="263"/>
                  </a:cubicBezTo>
                  <a:cubicBezTo>
                    <a:pt x="217" y="267"/>
                    <a:pt x="213" y="271"/>
                    <a:pt x="209" y="271"/>
                  </a:cubicBezTo>
                  <a:cubicBezTo>
                    <a:pt x="118" y="271"/>
                    <a:pt x="118" y="271"/>
                    <a:pt x="118" y="271"/>
                  </a:cubicBezTo>
                  <a:cubicBezTo>
                    <a:pt x="114" y="271"/>
                    <a:pt x="110" y="267"/>
                    <a:pt x="110" y="263"/>
                  </a:cubicBezTo>
                  <a:cubicBezTo>
                    <a:pt x="110" y="197"/>
                    <a:pt x="110" y="197"/>
                    <a:pt x="110" y="197"/>
                  </a:cubicBezTo>
                  <a:cubicBezTo>
                    <a:pt x="110" y="193"/>
                    <a:pt x="113" y="189"/>
                    <a:pt x="118" y="189"/>
                  </a:cubicBezTo>
                  <a:cubicBezTo>
                    <a:pt x="209" y="189"/>
                    <a:pt x="209" y="189"/>
                    <a:pt x="209" y="189"/>
                  </a:cubicBezTo>
                  <a:cubicBezTo>
                    <a:pt x="214" y="189"/>
                    <a:pt x="217" y="193"/>
                    <a:pt x="217" y="197"/>
                  </a:cubicBezTo>
                  <a:close/>
                  <a:moveTo>
                    <a:pt x="203" y="253"/>
                  </a:moveTo>
                  <a:cubicBezTo>
                    <a:pt x="203" y="203"/>
                    <a:pt x="203" y="203"/>
                    <a:pt x="203" y="203"/>
                  </a:cubicBezTo>
                  <a:cubicBezTo>
                    <a:pt x="124" y="203"/>
                    <a:pt x="124" y="203"/>
                    <a:pt x="124" y="203"/>
                  </a:cubicBezTo>
                  <a:cubicBezTo>
                    <a:pt x="124" y="253"/>
                    <a:pt x="124" y="253"/>
                    <a:pt x="124" y="253"/>
                  </a:cubicBezTo>
                  <a:lnTo>
                    <a:pt x="203" y="253"/>
                  </a:lnTo>
                  <a:close/>
                  <a:moveTo>
                    <a:pt x="164" y="266"/>
                  </a:moveTo>
                  <a:cubicBezTo>
                    <a:pt x="164" y="266"/>
                    <a:pt x="164" y="266"/>
                    <a:pt x="164" y="266"/>
                  </a:cubicBezTo>
                  <a:cubicBezTo>
                    <a:pt x="164" y="262"/>
                    <a:pt x="164" y="262"/>
                    <a:pt x="164" y="262"/>
                  </a:cubicBezTo>
                  <a:cubicBezTo>
                    <a:pt x="164" y="262"/>
                    <a:pt x="164" y="262"/>
                    <a:pt x="160" y="262"/>
                  </a:cubicBezTo>
                  <a:cubicBezTo>
                    <a:pt x="160" y="262"/>
                    <a:pt x="160" y="262"/>
                    <a:pt x="160" y="265"/>
                  </a:cubicBezTo>
                  <a:cubicBezTo>
                    <a:pt x="160" y="265"/>
                    <a:pt x="160" y="265"/>
                    <a:pt x="164" y="266"/>
                  </a:cubicBezTo>
                  <a:close/>
                  <a:moveTo>
                    <a:pt x="164" y="261"/>
                  </a:moveTo>
                  <a:cubicBezTo>
                    <a:pt x="164" y="261"/>
                    <a:pt x="164" y="261"/>
                    <a:pt x="164" y="261"/>
                  </a:cubicBezTo>
                  <a:cubicBezTo>
                    <a:pt x="164" y="258"/>
                    <a:pt x="164" y="258"/>
                    <a:pt x="164" y="258"/>
                  </a:cubicBezTo>
                  <a:cubicBezTo>
                    <a:pt x="164" y="258"/>
                    <a:pt x="164" y="258"/>
                    <a:pt x="160" y="259"/>
                  </a:cubicBezTo>
                  <a:cubicBezTo>
                    <a:pt x="160" y="259"/>
                    <a:pt x="160" y="259"/>
                    <a:pt x="160" y="261"/>
                  </a:cubicBezTo>
                  <a:cubicBezTo>
                    <a:pt x="160" y="261"/>
                    <a:pt x="160" y="261"/>
                    <a:pt x="164" y="261"/>
                  </a:cubicBezTo>
                  <a:close/>
                  <a:moveTo>
                    <a:pt x="170" y="266"/>
                  </a:moveTo>
                  <a:cubicBezTo>
                    <a:pt x="170" y="266"/>
                    <a:pt x="170" y="266"/>
                    <a:pt x="170" y="266"/>
                  </a:cubicBezTo>
                  <a:cubicBezTo>
                    <a:pt x="170" y="262"/>
                    <a:pt x="170" y="262"/>
                    <a:pt x="170" y="262"/>
                  </a:cubicBezTo>
                  <a:cubicBezTo>
                    <a:pt x="170" y="262"/>
                    <a:pt x="170" y="262"/>
                    <a:pt x="164" y="262"/>
                  </a:cubicBezTo>
                  <a:cubicBezTo>
                    <a:pt x="164" y="262"/>
                    <a:pt x="164" y="262"/>
                    <a:pt x="164" y="266"/>
                  </a:cubicBezTo>
                  <a:cubicBezTo>
                    <a:pt x="164" y="266"/>
                    <a:pt x="164" y="266"/>
                    <a:pt x="170" y="266"/>
                  </a:cubicBezTo>
                  <a:close/>
                  <a:moveTo>
                    <a:pt x="170" y="261"/>
                  </a:moveTo>
                  <a:cubicBezTo>
                    <a:pt x="170" y="261"/>
                    <a:pt x="170" y="261"/>
                    <a:pt x="170" y="261"/>
                  </a:cubicBezTo>
                  <a:cubicBezTo>
                    <a:pt x="170" y="257"/>
                    <a:pt x="170" y="257"/>
                    <a:pt x="170" y="257"/>
                  </a:cubicBezTo>
                  <a:cubicBezTo>
                    <a:pt x="170" y="257"/>
                    <a:pt x="170" y="257"/>
                    <a:pt x="164" y="258"/>
                  </a:cubicBezTo>
                  <a:cubicBezTo>
                    <a:pt x="164" y="258"/>
                    <a:pt x="164" y="258"/>
                    <a:pt x="164" y="261"/>
                  </a:cubicBezTo>
                  <a:cubicBezTo>
                    <a:pt x="164" y="261"/>
                    <a:pt x="164" y="261"/>
                    <a:pt x="170" y="261"/>
                  </a:cubicBezTo>
                  <a:close/>
                  <a:moveTo>
                    <a:pt x="104" y="262"/>
                  </a:moveTo>
                  <a:cubicBezTo>
                    <a:pt x="62" y="262"/>
                    <a:pt x="62" y="262"/>
                    <a:pt x="62" y="262"/>
                  </a:cubicBezTo>
                  <a:cubicBezTo>
                    <a:pt x="57" y="262"/>
                    <a:pt x="57" y="262"/>
                    <a:pt x="57" y="262"/>
                  </a:cubicBezTo>
                  <a:cubicBezTo>
                    <a:pt x="57" y="262"/>
                    <a:pt x="57" y="262"/>
                    <a:pt x="75" y="198"/>
                  </a:cubicBezTo>
                  <a:cubicBezTo>
                    <a:pt x="75" y="198"/>
                    <a:pt x="75" y="198"/>
                    <a:pt x="62" y="198"/>
                  </a:cubicBezTo>
                  <a:cubicBezTo>
                    <a:pt x="62" y="198"/>
                    <a:pt x="62" y="198"/>
                    <a:pt x="43" y="262"/>
                  </a:cubicBezTo>
                  <a:cubicBezTo>
                    <a:pt x="43" y="262"/>
                    <a:pt x="43" y="262"/>
                    <a:pt x="42" y="262"/>
                  </a:cubicBezTo>
                  <a:cubicBezTo>
                    <a:pt x="40" y="262"/>
                    <a:pt x="31" y="262"/>
                    <a:pt x="0" y="262"/>
                  </a:cubicBezTo>
                  <a:cubicBezTo>
                    <a:pt x="29" y="165"/>
                    <a:pt x="29" y="165"/>
                    <a:pt x="29" y="165"/>
                  </a:cubicBezTo>
                  <a:cubicBezTo>
                    <a:pt x="34" y="150"/>
                    <a:pt x="54" y="121"/>
                    <a:pt x="88" y="120"/>
                  </a:cubicBezTo>
                  <a:cubicBezTo>
                    <a:pt x="89" y="120"/>
                    <a:pt x="89" y="120"/>
                    <a:pt x="90" y="120"/>
                  </a:cubicBezTo>
                  <a:cubicBezTo>
                    <a:pt x="90" y="120"/>
                    <a:pt x="165" y="120"/>
                    <a:pt x="168" y="120"/>
                  </a:cubicBezTo>
                  <a:cubicBezTo>
                    <a:pt x="169" y="120"/>
                    <a:pt x="169" y="120"/>
                    <a:pt x="170" y="120"/>
                  </a:cubicBezTo>
                  <a:cubicBezTo>
                    <a:pt x="204" y="121"/>
                    <a:pt x="224" y="150"/>
                    <a:pt x="229" y="165"/>
                  </a:cubicBezTo>
                  <a:cubicBezTo>
                    <a:pt x="258" y="262"/>
                    <a:pt x="258" y="262"/>
                    <a:pt x="258" y="262"/>
                  </a:cubicBezTo>
                  <a:cubicBezTo>
                    <a:pt x="258" y="262"/>
                    <a:pt x="258" y="262"/>
                    <a:pt x="223" y="262"/>
                  </a:cubicBezTo>
                  <a:cubicBezTo>
                    <a:pt x="223" y="197"/>
                    <a:pt x="223" y="197"/>
                    <a:pt x="223" y="197"/>
                  </a:cubicBezTo>
                  <a:cubicBezTo>
                    <a:pt x="223" y="190"/>
                    <a:pt x="217" y="183"/>
                    <a:pt x="209" y="183"/>
                  </a:cubicBezTo>
                  <a:cubicBezTo>
                    <a:pt x="118" y="183"/>
                    <a:pt x="118" y="183"/>
                    <a:pt x="118" y="183"/>
                  </a:cubicBezTo>
                  <a:cubicBezTo>
                    <a:pt x="110" y="183"/>
                    <a:pt x="104" y="190"/>
                    <a:pt x="104" y="197"/>
                  </a:cubicBezTo>
                  <a:lnTo>
                    <a:pt x="104" y="262"/>
                  </a:lnTo>
                  <a:close/>
                  <a:moveTo>
                    <a:pt x="223" y="154"/>
                  </a:moveTo>
                  <a:cubicBezTo>
                    <a:pt x="224" y="155"/>
                    <a:pt x="224" y="156"/>
                    <a:pt x="225" y="157"/>
                  </a:cubicBezTo>
                  <a:cubicBezTo>
                    <a:pt x="224" y="156"/>
                    <a:pt x="224" y="155"/>
                    <a:pt x="223" y="154"/>
                  </a:cubicBezTo>
                  <a:close/>
                  <a:moveTo>
                    <a:pt x="35" y="154"/>
                  </a:moveTo>
                  <a:cubicBezTo>
                    <a:pt x="34" y="155"/>
                    <a:pt x="34" y="156"/>
                    <a:pt x="33" y="157"/>
                  </a:cubicBezTo>
                  <a:cubicBezTo>
                    <a:pt x="34" y="156"/>
                    <a:pt x="34" y="155"/>
                    <a:pt x="35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9" name="Group 4"/>
            <p:cNvGrpSpPr>
              <a:grpSpLocks/>
            </p:cNvGrpSpPr>
            <p:nvPr/>
          </p:nvGrpSpPr>
          <p:grpSpPr bwMode="auto">
            <a:xfrm>
              <a:off x="9890692" y="1712108"/>
              <a:ext cx="629033" cy="664924"/>
              <a:chOff x="3730" y="2047"/>
              <a:chExt cx="222" cy="226"/>
            </a:xfrm>
            <a:grpFill/>
          </p:grpSpPr>
          <p:sp>
            <p:nvSpPr>
              <p:cNvPr id="20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3730" y="2047"/>
                <a:ext cx="220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1" name="Oval 5"/>
              <p:cNvSpPr>
                <a:spLocks noChangeArrowheads="1"/>
              </p:cNvSpPr>
              <p:nvPr/>
            </p:nvSpPr>
            <p:spPr bwMode="auto">
              <a:xfrm>
                <a:off x="3798" y="2049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835" y="2181"/>
                <a:ext cx="58" cy="41"/>
              </a:xfrm>
              <a:custGeom>
                <a:avLst/>
                <a:gdLst>
                  <a:gd name="T0" fmla="*/ 12 w 24"/>
                  <a:gd name="T1" fmla="*/ 0 h 17"/>
                  <a:gd name="T2" fmla="*/ 0 w 24"/>
                  <a:gd name="T3" fmla="*/ 12 h 17"/>
                  <a:gd name="T4" fmla="*/ 0 w 24"/>
                  <a:gd name="T5" fmla="*/ 15 h 17"/>
                  <a:gd name="T6" fmla="*/ 7 w 24"/>
                  <a:gd name="T7" fmla="*/ 15 h 17"/>
                  <a:gd name="T8" fmla="*/ 12 w 24"/>
                  <a:gd name="T9" fmla="*/ 17 h 17"/>
                  <a:gd name="T10" fmla="*/ 17 w 24"/>
                  <a:gd name="T11" fmla="*/ 15 h 17"/>
                  <a:gd name="T12" fmla="*/ 21 w 24"/>
                  <a:gd name="T13" fmla="*/ 15 h 17"/>
                  <a:gd name="T14" fmla="*/ 21 w 24"/>
                  <a:gd name="T15" fmla="*/ 14 h 17"/>
                  <a:gd name="T16" fmla="*/ 24 w 24"/>
                  <a:gd name="T17" fmla="*/ 14 h 17"/>
                  <a:gd name="T18" fmla="*/ 24 w 24"/>
                  <a:gd name="T19" fmla="*/ 12 h 17"/>
                  <a:gd name="T20" fmla="*/ 12 w 24"/>
                  <a:gd name="T21" fmla="*/ 0 h 17"/>
                  <a:gd name="T22" fmla="*/ 5 w 24"/>
                  <a:gd name="T23" fmla="*/ 12 h 17"/>
                  <a:gd name="T24" fmla="*/ 3 w 24"/>
                  <a:gd name="T25" fmla="*/ 12 h 17"/>
                  <a:gd name="T26" fmla="*/ 2 w 24"/>
                  <a:gd name="T27" fmla="*/ 12 h 17"/>
                  <a:gd name="T28" fmla="*/ 3 w 24"/>
                  <a:gd name="T29" fmla="*/ 11 h 17"/>
                  <a:gd name="T30" fmla="*/ 5 w 24"/>
                  <a:gd name="T31" fmla="*/ 11 h 17"/>
                  <a:gd name="T32" fmla="*/ 5 w 24"/>
                  <a:gd name="T33" fmla="*/ 12 h 17"/>
                  <a:gd name="T34" fmla="*/ 5 w 24"/>
                  <a:gd name="T35" fmla="*/ 12 h 17"/>
                  <a:gd name="T36" fmla="*/ 7 w 24"/>
                  <a:gd name="T37" fmla="*/ 9 h 17"/>
                  <a:gd name="T38" fmla="*/ 6 w 24"/>
                  <a:gd name="T39" fmla="*/ 9 h 17"/>
                  <a:gd name="T40" fmla="*/ 6 w 24"/>
                  <a:gd name="T41" fmla="*/ 9 h 17"/>
                  <a:gd name="T42" fmla="*/ 4 w 24"/>
                  <a:gd name="T43" fmla="*/ 8 h 17"/>
                  <a:gd name="T44" fmla="*/ 4 w 24"/>
                  <a:gd name="T45" fmla="*/ 7 h 17"/>
                  <a:gd name="T46" fmla="*/ 5 w 24"/>
                  <a:gd name="T47" fmla="*/ 7 h 17"/>
                  <a:gd name="T48" fmla="*/ 6 w 24"/>
                  <a:gd name="T49" fmla="*/ 8 h 17"/>
                  <a:gd name="T50" fmla="*/ 7 w 24"/>
                  <a:gd name="T51" fmla="*/ 9 h 17"/>
                  <a:gd name="T52" fmla="*/ 12 w 24"/>
                  <a:gd name="T53" fmla="*/ 4 h 17"/>
                  <a:gd name="T54" fmla="*/ 12 w 24"/>
                  <a:gd name="T55" fmla="*/ 3 h 17"/>
                  <a:gd name="T56" fmla="*/ 13 w 24"/>
                  <a:gd name="T57" fmla="*/ 4 h 17"/>
                  <a:gd name="T58" fmla="*/ 13 w 24"/>
                  <a:gd name="T59" fmla="*/ 5 h 17"/>
                  <a:gd name="T60" fmla="*/ 12 w 24"/>
                  <a:gd name="T61" fmla="*/ 6 h 17"/>
                  <a:gd name="T62" fmla="*/ 12 w 24"/>
                  <a:gd name="T63" fmla="*/ 5 h 17"/>
                  <a:gd name="T64" fmla="*/ 12 w 24"/>
                  <a:gd name="T65" fmla="*/ 4 h 17"/>
                  <a:gd name="T66" fmla="*/ 13 w 24"/>
                  <a:gd name="T67" fmla="*/ 14 h 17"/>
                  <a:gd name="T68" fmla="*/ 10 w 24"/>
                  <a:gd name="T69" fmla="*/ 13 h 17"/>
                  <a:gd name="T70" fmla="*/ 7 w 24"/>
                  <a:gd name="T71" fmla="*/ 4 h 17"/>
                  <a:gd name="T72" fmla="*/ 14 w 24"/>
                  <a:gd name="T73" fmla="*/ 11 h 17"/>
                  <a:gd name="T74" fmla="*/ 13 w 24"/>
                  <a:gd name="T75" fmla="*/ 14 h 17"/>
                  <a:gd name="T76" fmla="*/ 17 w 24"/>
                  <a:gd name="T77" fmla="*/ 5 h 17"/>
                  <a:gd name="T78" fmla="*/ 16 w 24"/>
                  <a:gd name="T79" fmla="*/ 6 h 17"/>
                  <a:gd name="T80" fmla="*/ 15 w 24"/>
                  <a:gd name="T81" fmla="*/ 7 h 17"/>
                  <a:gd name="T82" fmla="*/ 15 w 24"/>
                  <a:gd name="T83" fmla="*/ 7 h 17"/>
                  <a:gd name="T84" fmla="*/ 15 w 24"/>
                  <a:gd name="T85" fmla="*/ 6 h 17"/>
                  <a:gd name="T86" fmla="*/ 16 w 24"/>
                  <a:gd name="T87" fmla="*/ 4 h 17"/>
                  <a:gd name="T88" fmla="*/ 17 w 24"/>
                  <a:gd name="T89" fmla="*/ 4 h 17"/>
                  <a:gd name="T90" fmla="*/ 17 w 24"/>
                  <a:gd name="T91" fmla="*/ 5 h 17"/>
                  <a:gd name="T92" fmla="*/ 18 w 24"/>
                  <a:gd name="T93" fmla="*/ 9 h 17"/>
                  <a:gd name="T94" fmla="*/ 17 w 24"/>
                  <a:gd name="T95" fmla="*/ 9 h 17"/>
                  <a:gd name="T96" fmla="*/ 18 w 24"/>
                  <a:gd name="T97" fmla="*/ 8 h 17"/>
                  <a:gd name="T98" fmla="*/ 19 w 24"/>
                  <a:gd name="T99" fmla="*/ 7 h 17"/>
                  <a:gd name="T100" fmla="*/ 20 w 24"/>
                  <a:gd name="T101" fmla="*/ 7 h 17"/>
                  <a:gd name="T102" fmla="*/ 20 w 24"/>
                  <a:gd name="T103" fmla="*/ 8 h 17"/>
                  <a:gd name="T104" fmla="*/ 18 w 24"/>
                  <a:gd name="T105" fmla="*/ 9 h 17"/>
                  <a:gd name="T106" fmla="*/ 18 w 24"/>
                  <a:gd name="T107" fmla="*/ 9 h 17"/>
                  <a:gd name="T108" fmla="*/ 22 w 24"/>
                  <a:gd name="T109" fmla="*/ 12 h 17"/>
                  <a:gd name="T110" fmla="*/ 21 w 24"/>
                  <a:gd name="T111" fmla="*/ 12 h 17"/>
                  <a:gd name="T112" fmla="*/ 19 w 24"/>
                  <a:gd name="T113" fmla="*/ 12 h 17"/>
                  <a:gd name="T114" fmla="*/ 19 w 24"/>
                  <a:gd name="T115" fmla="*/ 12 h 17"/>
                  <a:gd name="T116" fmla="*/ 19 w 24"/>
                  <a:gd name="T117" fmla="*/ 11 h 17"/>
                  <a:gd name="T118" fmla="*/ 21 w 24"/>
                  <a:gd name="T119" fmla="*/ 11 h 17"/>
                  <a:gd name="T120" fmla="*/ 22 w 24"/>
                  <a:gd name="T121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" h="17">
                    <a:moveTo>
                      <a:pt x="12" y="0"/>
                    </a:moveTo>
                    <a:cubicBezTo>
                      <a:pt x="6" y="0"/>
                      <a:pt x="0" y="6"/>
                      <a:pt x="0" y="12"/>
                    </a:cubicBezTo>
                    <a:cubicBezTo>
                      <a:pt x="0" y="13"/>
                      <a:pt x="0" y="14"/>
                      <a:pt x="0" y="15"/>
                    </a:cubicBezTo>
                    <a:cubicBezTo>
                      <a:pt x="0" y="15"/>
                      <a:pt x="0" y="15"/>
                      <a:pt x="7" y="15"/>
                    </a:cubicBezTo>
                    <a:cubicBezTo>
                      <a:pt x="8" y="16"/>
                      <a:pt x="10" y="17"/>
                      <a:pt x="12" y="17"/>
                    </a:cubicBezTo>
                    <a:cubicBezTo>
                      <a:pt x="14" y="17"/>
                      <a:pt x="16" y="16"/>
                      <a:pt x="17" y="15"/>
                    </a:cubicBezTo>
                    <a:cubicBezTo>
                      <a:pt x="17" y="15"/>
                      <a:pt x="17" y="15"/>
                      <a:pt x="21" y="15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2" y="14"/>
                      <a:pt x="23" y="14"/>
                      <a:pt x="24" y="14"/>
                    </a:cubicBezTo>
                    <a:cubicBezTo>
                      <a:pt x="24" y="14"/>
                      <a:pt x="24" y="13"/>
                      <a:pt x="24" y="12"/>
                    </a:cubicBezTo>
                    <a:cubicBezTo>
                      <a:pt x="24" y="6"/>
                      <a:pt x="19" y="0"/>
                      <a:pt x="12" y="0"/>
                    </a:cubicBezTo>
                    <a:close/>
                    <a:moveTo>
                      <a:pt x="5" y="12"/>
                    </a:move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2" y="12"/>
                      <a:pt x="2" y="12"/>
                    </a:cubicBezTo>
                    <a:cubicBezTo>
                      <a:pt x="2" y="11"/>
                      <a:pt x="3" y="11"/>
                      <a:pt x="3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1"/>
                      <a:pt x="5" y="11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lose/>
                    <a:moveTo>
                      <a:pt x="7" y="9"/>
                    </a:moveTo>
                    <a:cubicBezTo>
                      <a:pt x="7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7"/>
                    </a:cubicBezTo>
                    <a:cubicBezTo>
                      <a:pt x="4" y="7"/>
                      <a:pt x="5" y="7"/>
                      <a:pt x="5" y="7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7" y="9"/>
                      <a:pt x="7" y="9"/>
                    </a:cubicBezTo>
                    <a:close/>
                    <a:moveTo>
                      <a:pt x="12" y="4"/>
                    </a:moveTo>
                    <a:cubicBezTo>
                      <a:pt x="12" y="3"/>
                      <a:pt x="12" y="3"/>
                      <a:pt x="12" y="3"/>
                    </a:cubicBezTo>
                    <a:cubicBezTo>
                      <a:pt x="12" y="3"/>
                      <a:pt x="13" y="3"/>
                      <a:pt x="13" y="4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6"/>
                      <a:pt x="12" y="6"/>
                      <a:pt x="12" y="6"/>
                    </a:cubicBezTo>
                    <a:cubicBezTo>
                      <a:pt x="12" y="6"/>
                      <a:pt x="12" y="6"/>
                      <a:pt x="12" y="5"/>
                    </a:cubicBezTo>
                    <a:cubicBezTo>
                      <a:pt x="12" y="4"/>
                      <a:pt x="12" y="4"/>
                      <a:pt x="12" y="4"/>
                    </a:cubicBezTo>
                    <a:close/>
                    <a:moveTo>
                      <a:pt x="13" y="14"/>
                    </a:moveTo>
                    <a:cubicBezTo>
                      <a:pt x="12" y="15"/>
                      <a:pt x="11" y="14"/>
                      <a:pt x="10" y="13"/>
                    </a:cubicBezTo>
                    <a:cubicBezTo>
                      <a:pt x="9" y="12"/>
                      <a:pt x="7" y="4"/>
                      <a:pt x="7" y="4"/>
                    </a:cubicBezTo>
                    <a:cubicBezTo>
                      <a:pt x="7" y="4"/>
                      <a:pt x="13" y="10"/>
                      <a:pt x="14" y="11"/>
                    </a:cubicBezTo>
                    <a:cubicBezTo>
                      <a:pt x="14" y="12"/>
                      <a:pt x="14" y="14"/>
                      <a:pt x="13" y="14"/>
                    </a:cubicBezTo>
                    <a:close/>
                    <a:moveTo>
                      <a:pt x="17" y="5"/>
                    </a:moveTo>
                    <a:cubicBezTo>
                      <a:pt x="16" y="6"/>
                      <a:pt x="16" y="6"/>
                      <a:pt x="16" y="6"/>
                    </a:cubicBezTo>
                    <a:cubicBezTo>
                      <a:pt x="16" y="7"/>
                      <a:pt x="16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7" y="4"/>
                    </a:cubicBezTo>
                    <a:cubicBezTo>
                      <a:pt x="17" y="4"/>
                      <a:pt x="17" y="5"/>
                      <a:pt x="17" y="5"/>
                    </a:cubicBezTo>
                    <a:close/>
                    <a:moveTo>
                      <a:pt x="18" y="9"/>
                    </a:moveTo>
                    <a:cubicBezTo>
                      <a:pt x="18" y="9"/>
                      <a:pt x="18" y="9"/>
                      <a:pt x="17" y="9"/>
                    </a:cubicBezTo>
                    <a:cubicBezTo>
                      <a:pt x="17" y="8"/>
                      <a:pt x="17" y="8"/>
                      <a:pt x="18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20" y="7"/>
                      <a:pt x="20" y="7"/>
                    </a:cubicBezTo>
                    <a:cubicBezTo>
                      <a:pt x="20" y="7"/>
                      <a:pt x="20" y="8"/>
                      <a:pt x="20" y="8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9"/>
                      <a:pt x="18" y="9"/>
                      <a:pt x="18" y="9"/>
                    </a:cubicBezTo>
                    <a:close/>
                    <a:moveTo>
                      <a:pt x="22" y="12"/>
                    </a:moveTo>
                    <a:cubicBezTo>
                      <a:pt x="22" y="12"/>
                      <a:pt x="21" y="12"/>
                      <a:pt x="21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2" y="11"/>
                      <a:pt x="2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3" name="Freeform 7"/>
              <p:cNvSpPr>
                <a:spLocks/>
              </p:cNvSpPr>
              <p:nvPr/>
            </p:nvSpPr>
            <p:spPr bwMode="auto">
              <a:xfrm>
                <a:off x="3730" y="2149"/>
                <a:ext cx="222" cy="122"/>
              </a:xfrm>
              <a:custGeom>
                <a:avLst/>
                <a:gdLst>
                  <a:gd name="T0" fmla="*/ 76 w 91"/>
                  <a:gd name="T1" fmla="*/ 50 h 50"/>
                  <a:gd name="T2" fmla="*/ 91 w 91"/>
                  <a:gd name="T3" fmla="*/ 50 h 50"/>
                  <a:gd name="T4" fmla="*/ 81 w 91"/>
                  <a:gd name="T5" fmla="*/ 16 h 50"/>
                  <a:gd name="T6" fmla="*/ 60 w 91"/>
                  <a:gd name="T7" fmla="*/ 0 h 50"/>
                  <a:gd name="T8" fmla="*/ 32 w 91"/>
                  <a:gd name="T9" fmla="*/ 0 h 50"/>
                  <a:gd name="T10" fmla="*/ 10 w 91"/>
                  <a:gd name="T11" fmla="*/ 16 h 50"/>
                  <a:gd name="T12" fmla="*/ 0 w 91"/>
                  <a:gd name="T13" fmla="*/ 50 h 50"/>
                  <a:gd name="T14" fmla="*/ 15 w 91"/>
                  <a:gd name="T15" fmla="*/ 50 h 50"/>
                  <a:gd name="T16" fmla="*/ 22 w 91"/>
                  <a:gd name="T17" fmla="*/ 27 h 50"/>
                  <a:gd name="T18" fmla="*/ 27 w 91"/>
                  <a:gd name="T19" fmla="*/ 27 h 50"/>
                  <a:gd name="T20" fmla="*/ 20 w 91"/>
                  <a:gd name="T21" fmla="*/ 50 h 50"/>
                  <a:gd name="T22" fmla="*/ 72 w 91"/>
                  <a:gd name="T23" fmla="*/ 50 h 50"/>
                  <a:gd name="T24" fmla="*/ 68 w 91"/>
                  <a:gd name="T25" fmla="*/ 36 h 50"/>
                  <a:gd name="T26" fmla="*/ 56 w 91"/>
                  <a:gd name="T27" fmla="*/ 41 h 50"/>
                  <a:gd name="T28" fmla="*/ 40 w 91"/>
                  <a:gd name="T29" fmla="*/ 25 h 50"/>
                  <a:gd name="T30" fmla="*/ 56 w 91"/>
                  <a:gd name="T31" fmla="*/ 9 h 50"/>
                  <a:gd name="T32" fmla="*/ 72 w 91"/>
                  <a:gd name="T33" fmla="*/ 25 h 50"/>
                  <a:gd name="T34" fmla="*/ 71 w 91"/>
                  <a:gd name="T35" fmla="*/ 31 h 50"/>
                  <a:gd name="T36" fmla="*/ 76 w 91"/>
                  <a:gd name="T37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1" h="50">
                    <a:moveTo>
                      <a:pt x="76" y="50"/>
                    </a:moveTo>
                    <a:cubicBezTo>
                      <a:pt x="91" y="50"/>
                      <a:pt x="91" y="50"/>
                      <a:pt x="91" y="50"/>
                    </a:cubicBezTo>
                    <a:cubicBezTo>
                      <a:pt x="81" y="16"/>
                      <a:pt x="81" y="16"/>
                      <a:pt x="81" y="16"/>
                    </a:cubicBezTo>
                    <a:cubicBezTo>
                      <a:pt x="80" y="10"/>
                      <a:pt x="73" y="0"/>
                      <a:pt x="6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19" y="0"/>
                      <a:pt x="12" y="10"/>
                      <a:pt x="10" y="16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15" y="50"/>
                      <a:pt x="15" y="50"/>
                      <a:pt x="15" y="50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0" y="50"/>
                      <a:pt x="20" y="50"/>
                      <a:pt x="20" y="50"/>
                    </a:cubicBezTo>
                    <a:cubicBezTo>
                      <a:pt x="72" y="50"/>
                      <a:pt x="72" y="50"/>
                      <a:pt x="72" y="50"/>
                    </a:cubicBezTo>
                    <a:cubicBezTo>
                      <a:pt x="70" y="44"/>
                      <a:pt x="69" y="39"/>
                      <a:pt x="68" y="36"/>
                    </a:cubicBezTo>
                    <a:cubicBezTo>
                      <a:pt x="65" y="39"/>
                      <a:pt x="61" y="41"/>
                      <a:pt x="56" y="41"/>
                    </a:cubicBezTo>
                    <a:cubicBezTo>
                      <a:pt x="47" y="41"/>
                      <a:pt x="40" y="34"/>
                      <a:pt x="40" y="25"/>
                    </a:cubicBezTo>
                    <a:cubicBezTo>
                      <a:pt x="40" y="17"/>
                      <a:pt x="47" y="9"/>
                      <a:pt x="56" y="9"/>
                    </a:cubicBezTo>
                    <a:cubicBezTo>
                      <a:pt x="65" y="9"/>
                      <a:pt x="72" y="17"/>
                      <a:pt x="72" y="25"/>
                    </a:cubicBezTo>
                    <a:cubicBezTo>
                      <a:pt x="72" y="27"/>
                      <a:pt x="72" y="29"/>
                      <a:pt x="71" y="31"/>
                    </a:cubicBezTo>
                    <a:cubicBezTo>
                      <a:pt x="76" y="50"/>
                      <a:pt x="76" y="50"/>
                      <a:pt x="76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27" name="TextBox 26"/>
          <p:cNvSpPr txBox="1"/>
          <p:nvPr/>
        </p:nvSpPr>
        <p:spPr>
          <a:xfrm>
            <a:off x="9520328" y="2437059"/>
            <a:ext cx="2135353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-100" normalizeH="0" baseline="0" noProof="0">
                <a:ln w="3175">
                  <a:noFill/>
                </a:ln>
                <a:solidFill>
                  <a:srgbClr val="EDC30D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  <a:t>Everyone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9372283" y="3082344"/>
            <a:ext cx="2431443" cy="1124407"/>
            <a:chOff x="9372283" y="3104116"/>
            <a:chExt cx="2431443" cy="1124407"/>
          </a:xfrm>
          <a:solidFill>
            <a:srgbClr val="EDC30D"/>
          </a:solidFill>
        </p:grpSpPr>
        <p:sp>
          <p:nvSpPr>
            <p:cNvPr id="29" name="TextBox 15"/>
            <p:cNvSpPr txBox="1"/>
            <p:nvPr/>
          </p:nvSpPr>
          <p:spPr>
            <a:xfrm>
              <a:off x="9372283" y="3896124"/>
              <a:ext cx="2431443" cy="3323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19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-100" normalizeH="0" baseline="0" noProof="0">
                  <a:ln w="3175">
                    <a:noFill/>
                  </a:ln>
                  <a:solidFill>
                    <a:srgbClr val="EDC30D"/>
                  </a:solidFill>
                  <a:effectLst/>
                  <a:uLnTx/>
                  <a:uFillTx/>
                  <a:latin typeface="Segoe UI"/>
                  <a:ea typeface="+mn-ea"/>
                  <a:cs typeface="Segoe UI Semibold" panose="020B0702040204020203" pitchFamily="34" charset="0"/>
                </a:rPr>
                <a:t>Analyst to end user</a:t>
              </a:r>
            </a:p>
          </p:txBody>
        </p:sp>
        <p:sp>
          <p:nvSpPr>
            <p:cNvPr id="30" name="Freeform 13"/>
            <p:cNvSpPr>
              <a:spLocks noChangeAspect="1" noEditPoints="1"/>
            </p:cNvSpPr>
            <p:nvPr/>
          </p:nvSpPr>
          <p:spPr bwMode="auto">
            <a:xfrm>
              <a:off x="10640907" y="3104116"/>
              <a:ext cx="657484" cy="667042"/>
            </a:xfrm>
            <a:custGeom>
              <a:avLst/>
              <a:gdLst>
                <a:gd name="T0" fmla="*/ 147 w 288"/>
                <a:gd name="T1" fmla="*/ 116 h 293"/>
                <a:gd name="T2" fmla="*/ 147 w 288"/>
                <a:gd name="T3" fmla="*/ 116 h 293"/>
                <a:gd name="T4" fmla="*/ 147 w 288"/>
                <a:gd name="T5" fmla="*/ 116 h 293"/>
                <a:gd name="T6" fmla="*/ 203 w 288"/>
                <a:gd name="T7" fmla="*/ 58 h 293"/>
                <a:gd name="T8" fmla="*/ 146 w 288"/>
                <a:gd name="T9" fmla="*/ 1 h 293"/>
                <a:gd name="T10" fmla="*/ 106 w 288"/>
                <a:gd name="T11" fmla="*/ 18 h 293"/>
                <a:gd name="T12" fmla="*/ 90 w 288"/>
                <a:gd name="T13" fmla="*/ 59 h 293"/>
                <a:gd name="T14" fmla="*/ 107 w 288"/>
                <a:gd name="T15" fmla="*/ 99 h 293"/>
                <a:gd name="T16" fmla="*/ 147 w 288"/>
                <a:gd name="T17" fmla="*/ 116 h 293"/>
                <a:gd name="T18" fmla="*/ 240 w 288"/>
                <a:gd name="T19" fmla="*/ 293 h 293"/>
                <a:gd name="T20" fmla="*/ 288 w 288"/>
                <a:gd name="T21" fmla="*/ 292 h 293"/>
                <a:gd name="T22" fmla="*/ 255 w 288"/>
                <a:gd name="T23" fmla="*/ 185 h 293"/>
                <a:gd name="T24" fmla="*/ 189 w 288"/>
                <a:gd name="T25" fmla="*/ 135 h 293"/>
                <a:gd name="T26" fmla="*/ 172 w 288"/>
                <a:gd name="T27" fmla="*/ 135 h 293"/>
                <a:gd name="T28" fmla="*/ 172 w 288"/>
                <a:gd name="T29" fmla="*/ 136 h 293"/>
                <a:gd name="T30" fmla="*/ 173 w 288"/>
                <a:gd name="T31" fmla="*/ 137 h 293"/>
                <a:gd name="T32" fmla="*/ 172 w 288"/>
                <a:gd name="T33" fmla="*/ 139 h 293"/>
                <a:gd name="T34" fmla="*/ 161 w 288"/>
                <a:gd name="T35" fmla="*/ 155 h 293"/>
                <a:gd name="T36" fmla="*/ 173 w 288"/>
                <a:gd name="T37" fmla="*/ 232 h 293"/>
                <a:gd name="T38" fmla="*/ 148 w 288"/>
                <a:gd name="T39" fmla="*/ 263 h 293"/>
                <a:gd name="T40" fmla="*/ 138 w 288"/>
                <a:gd name="T41" fmla="*/ 250 h 293"/>
                <a:gd name="T42" fmla="*/ 123 w 288"/>
                <a:gd name="T43" fmla="*/ 233 h 293"/>
                <a:gd name="T44" fmla="*/ 133 w 288"/>
                <a:gd name="T45" fmla="*/ 155 h 293"/>
                <a:gd name="T46" fmla="*/ 122 w 288"/>
                <a:gd name="T47" fmla="*/ 139 h 293"/>
                <a:gd name="T48" fmla="*/ 122 w 288"/>
                <a:gd name="T49" fmla="*/ 138 h 293"/>
                <a:gd name="T50" fmla="*/ 122 w 288"/>
                <a:gd name="T51" fmla="*/ 136 h 293"/>
                <a:gd name="T52" fmla="*/ 122 w 288"/>
                <a:gd name="T53" fmla="*/ 135 h 293"/>
                <a:gd name="T54" fmla="*/ 101 w 288"/>
                <a:gd name="T55" fmla="*/ 135 h 293"/>
                <a:gd name="T56" fmla="*/ 33 w 288"/>
                <a:gd name="T57" fmla="*/ 185 h 293"/>
                <a:gd name="T58" fmla="*/ 0 w 288"/>
                <a:gd name="T59" fmla="*/ 293 h 293"/>
                <a:gd name="T60" fmla="*/ 49 w 288"/>
                <a:gd name="T61" fmla="*/ 293 h 293"/>
                <a:gd name="T62" fmla="*/ 69 w 288"/>
                <a:gd name="T63" fmla="*/ 222 h 293"/>
                <a:gd name="T64" fmla="*/ 84 w 288"/>
                <a:gd name="T65" fmla="*/ 222 h 293"/>
                <a:gd name="T66" fmla="*/ 63 w 288"/>
                <a:gd name="T67" fmla="*/ 293 h 293"/>
                <a:gd name="T68" fmla="*/ 225 w 288"/>
                <a:gd name="T69" fmla="*/ 293 h 293"/>
                <a:gd name="T70" fmla="*/ 205 w 288"/>
                <a:gd name="T71" fmla="*/ 221 h 293"/>
                <a:gd name="T72" fmla="*/ 219 w 288"/>
                <a:gd name="T73" fmla="*/ 221 h 293"/>
                <a:gd name="T74" fmla="*/ 240 w 288"/>
                <a:gd name="T75" fmla="*/ 293 h 293"/>
                <a:gd name="T76" fmla="*/ 154 w 288"/>
                <a:gd name="T77" fmla="*/ 150 h 293"/>
                <a:gd name="T78" fmla="*/ 164 w 288"/>
                <a:gd name="T79" fmla="*/ 138 h 293"/>
                <a:gd name="T80" fmla="*/ 164 w 288"/>
                <a:gd name="T81" fmla="*/ 137 h 293"/>
                <a:gd name="T82" fmla="*/ 162 w 288"/>
                <a:gd name="T83" fmla="*/ 135 h 293"/>
                <a:gd name="T84" fmla="*/ 158 w 288"/>
                <a:gd name="T85" fmla="*/ 132 h 293"/>
                <a:gd name="T86" fmla="*/ 147 w 288"/>
                <a:gd name="T87" fmla="*/ 130 h 293"/>
                <a:gd name="T88" fmla="*/ 137 w 288"/>
                <a:gd name="T89" fmla="*/ 132 h 293"/>
                <a:gd name="T90" fmla="*/ 132 w 288"/>
                <a:gd name="T91" fmla="*/ 135 h 293"/>
                <a:gd name="T92" fmla="*/ 131 w 288"/>
                <a:gd name="T93" fmla="*/ 138 h 293"/>
                <a:gd name="T94" fmla="*/ 131 w 288"/>
                <a:gd name="T95" fmla="*/ 138 h 293"/>
                <a:gd name="T96" fmla="*/ 140 w 288"/>
                <a:gd name="T97" fmla="*/ 150 h 293"/>
                <a:gd name="T98" fmla="*/ 143 w 288"/>
                <a:gd name="T99" fmla="*/ 152 h 293"/>
                <a:gd name="T100" fmla="*/ 132 w 288"/>
                <a:gd name="T101" fmla="*/ 230 h 293"/>
                <a:gd name="T102" fmla="*/ 144 w 288"/>
                <a:gd name="T103" fmla="*/ 244 h 293"/>
                <a:gd name="T104" fmla="*/ 146 w 288"/>
                <a:gd name="T105" fmla="*/ 247 h 293"/>
                <a:gd name="T106" fmla="*/ 148 w 288"/>
                <a:gd name="T107" fmla="*/ 249 h 293"/>
                <a:gd name="T108" fmla="*/ 150 w 288"/>
                <a:gd name="T109" fmla="*/ 247 h 293"/>
                <a:gd name="T110" fmla="*/ 152 w 288"/>
                <a:gd name="T111" fmla="*/ 244 h 293"/>
                <a:gd name="T112" fmla="*/ 164 w 288"/>
                <a:gd name="T113" fmla="*/ 230 h 293"/>
                <a:gd name="T114" fmla="*/ 152 w 288"/>
                <a:gd name="T115" fmla="*/ 152 h 293"/>
                <a:gd name="T116" fmla="*/ 154 w 288"/>
                <a:gd name="T117" fmla="*/ 15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8" h="293">
                  <a:moveTo>
                    <a:pt x="147" y="116"/>
                  </a:moveTo>
                  <a:cubicBezTo>
                    <a:pt x="147" y="116"/>
                    <a:pt x="147" y="116"/>
                    <a:pt x="147" y="116"/>
                  </a:cubicBezTo>
                  <a:cubicBezTo>
                    <a:pt x="147" y="116"/>
                    <a:pt x="147" y="116"/>
                    <a:pt x="147" y="116"/>
                  </a:cubicBezTo>
                  <a:cubicBezTo>
                    <a:pt x="178" y="115"/>
                    <a:pt x="203" y="89"/>
                    <a:pt x="203" y="58"/>
                  </a:cubicBezTo>
                  <a:cubicBezTo>
                    <a:pt x="202" y="26"/>
                    <a:pt x="177" y="0"/>
                    <a:pt x="146" y="1"/>
                  </a:cubicBezTo>
                  <a:cubicBezTo>
                    <a:pt x="131" y="1"/>
                    <a:pt x="117" y="7"/>
                    <a:pt x="106" y="18"/>
                  </a:cubicBezTo>
                  <a:cubicBezTo>
                    <a:pt x="96" y="29"/>
                    <a:pt x="90" y="43"/>
                    <a:pt x="90" y="59"/>
                  </a:cubicBezTo>
                  <a:cubicBezTo>
                    <a:pt x="90" y="74"/>
                    <a:pt x="96" y="89"/>
                    <a:pt x="107" y="99"/>
                  </a:cubicBezTo>
                  <a:cubicBezTo>
                    <a:pt x="118" y="110"/>
                    <a:pt x="132" y="116"/>
                    <a:pt x="147" y="116"/>
                  </a:cubicBezTo>
                  <a:close/>
                  <a:moveTo>
                    <a:pt x="240" y="293"/>
                  </a:moveTo>
                  <a:cubicBezTo>
                    <a:pt x="288" y="292"/>
                    <a:pt x="288" y="292"/>
                    <a:pt x="288" y="292"/>
                  </a:cubicBezTo>
                  <a:cubicBezTo>
                    <a:pt x="255" y="185"/>
                    <a:pt x="255" y="185"/>
                    <a:pt x="255" y="185"/>
                  </a:cubicBezTo>
                  <a:cubicBezTo>
                    <a:pt x="250" y="167"/>
                    <a:pt x="228" y="136"/>
                    <a:pt x="189" y="135"/>
                  </a:cubicBezTo>
                  <a:cubicBezTo>
                    <a:pt x="172" y="135"/>
                    <a:pt x="172" y="135"/>
                    <a:pt x="172" y="135"/>
                  </a:cubicBezTo>
                  <a:cubicBezTo>
                    <a:pt x="172" y="135"/>
                    <a:pt x="172" y="135"/>
                    <a:pt x="172" y="136"/>
                  </a:cubicBezTo>
                  <a:cubicBezTo>
                    <a:pt x="173" y="137"/>
                    <a:pt x="173" y="137"/>
                    <a:pt x="173" y="137"/>
                  </a:cubicBezTo>
                  <a:cubicBezTo>
                    <a:pt x="172" y="139"/>
                    <a:pt x="172" y="139"/>
                    <a:pt x="172" y="139"/>
                  </a:cubicBezTo>
                  <a:cubicBezTo>
                    <a:pt x="172" y="143"/>
                    <a:pt x="168" y="148"/>
                    <a:pt x="161" y="155"/>
                  </a:cubicBezTo>
                  <a:cubicBezTo>
                    <a:pt x="173" y="232"/>
                    <a:pt x="173" y="232"/>
                    <a:pt x="173" y="232"/>
                  </a:cubicBezTo>
                  <a:cubicBezTo>
                    <a:pt x="148" y="263"/>
                    <a:pt x="148" y="263"/>
                    <a:pt x="148" y="263"/>
                  </a:cubicBezTo>
                  <a:cubicBezTo>
                    <a:pt x="138" y="250"/>
                    <a:pt x="138" y="250"/>
                    <a:pt x="138" y="250"/>
                  </a:cubicBezTo>
                  <a:cubicBezTo>
                    <a:pt x="123" y="233"/>
                    <a:pt x="123" y="233"/>
                    <a:pt x="123" y="233"/>
                  </a:cubicBezTo>
                  <a:cubicBezTo>
                    <a:pt x="133" y="155"/>
                    <a:pt x="133" y="155"/>
                    <a:pt x="133" y="155"/>
                  </a:cubicBezTo>
                  <a:cubicBezTo>
                    <a:pt x="126" y="149"/>
                    <a:pt x="122" y="143"/>
                    <a:pt x="122" y="139"/>
                  </a:cubicBezTo>
                  <a:cubicBezTo>
                    <a:pt x="122" y="138"/>
                    <a:pt x="122" y="138"/>
                    <a:pt x="122" y="138"/>
                  </a:cubicBezTo>
                  <a:cubicBezTo>
                    <a:pt x="122" y="136"/>
                    <a:pt x="122" y="136"/>
                    <a:pt x="122" y="136"/>
                  </a:cubicBezTo>
                  <a:cubicBezTo>
                    <a:pt x="122" y="136"/>
                    <a:pt x="122" y="135"/>
                    <a:pt x="122" y="135"/>
                  </a:cubicBezTo>
                  <a:cubicBezTo>
                    <a:pt x="101" y="135"/>
                    <a:pt x="101" y="135"/>
                    <a:pt x="101" y="135"/>
                  </a:cubicBezTo>
                  <a:cubicBezTo>
                    <a:pt x="61" y="135"/>
                    <a:pt x="39" y="167"/>
                    <a:pt x="33" y="185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9" y="293"/>
                    <a:pt x="49" y="293"/>
                    <a:pt x="49" y="293"/>
                  </a:cubicBezTo>
                  <a:cubicBezTo>
                    <a:pt x="69" y="222"/>
                    <a:pt x="69" y="222"/>
                    <a:pt x="69" y="222"/>
                  </a:cubicBezTo>
                  <a:cubicBezTo>
                    <a:pt x="84" y="222"/>
                    <a:pt x="84" y="222"/>
                    <a:pt x="84" y="222"/>
                  </a:cubicBezTo>
                  <a:cubicBezTo>
                    <a:pt x="63" y="293"/>
                    <a:pt x="63" y="293"/>
                    <a:pt x="63" y="293"/>
                  </a:cubicBezTo>
                  <a:cubicBezTo>
                    <a:pt x="225" y="293"/>
                    <a:pt x="225" y="293"/>
                    <a:pt x="225" y="293"/>
                  </a:cubicBezTo>
                  <a:cubicBezTo>
                    <a:pt x="205" y="221"/>
                    <a:pt x="205" y="221"/>
                    <a:pt x="205" y="221"/>
                  </a:cubicBezTo>
                  <a:cubicBezTo>
                    <a:pt x="219" y="221"/>
                    <a:pt x="219" y="221"/>
                    <a:pt x="219" y="221"/>
                  </a:cubicBezTo>
                  <a:lnTo>
                    <a:pt x="240" y="293"/>
                  </a:lnTo>
                  <a:close/>
                  <a:moveTo>
                    <a:pt x="154" y="150"/>
                  </a:moveTo>
                  <a:cubicBezTo>
                    <a:pt x="163" y="142"/>
                    <a:pt x="164" y="138"/>
                    <a:pt x="164" y="138"/>
                  </a:cubicBezTo>
                  <a:cubicBezTo>
                    <a:pt x="164" y="137"/>
                    <a:pt x="164" y="137"/>
                    <a:pt x="164" y="137"/>
                  </a:cubicBezTo>
                  <a:cubicBezTo>
                    <a:pt x="164" y="137"/>
                    <a:pt x="163" y="136"/>
                    <a:pt x="162" y="135"/>
                  </a:cubicBezTo>
                  <a:cubicBezTo>
                    <a:pt x="161" y="134"/>
                    <a:pt x="160" y="133"/>
                    <a:pt x="158" y="132"/>
                  </a:cubicBezTo>
                  <a:cubicBezTo>
                    <a:pt x="155" y="131"/>
                    <a:pt x="151" y="130"/>
                    <a:pt x="147" y="130"/>
                  </a:cubicBezTo>
                  <a:cubicBezTo>
                    <a:pt x="144" y="130"/>
                    <a:pt x="140" y="131"/>
                    <a:pt x="137" y="132"/>
                  </a:cubicBezTo>
                  <a:cubicBezTo>
                    <a:pt x="135" y="133"/>
                    <a:pt x="133" y="134"/>
                    <a:pt x="132" y="135"/>
                  </a:cubicBezTo>
                  <a:cubicBezTo>
                    <a:pt x="131" y="136"/>
                    <a:pt x="131" y="137"/>
                    <a:pt x="131" y="138"/>
                  </a:cubicBezTo>
                  <a:cubicBezTo>
                    <a:pt x="131" y="138"/>
                    <a:pt x="131" y="138"/>
                    <a:pt x="131" y="138"/>
                  </a:cubicBezTo>
                  <a:cubicBezTo>
                    <a:pt x="131" y="138"/>
                    <a:pt x="131" y="142"/>
                    <a:pt x="140" y="150"/>
                  </a:cubicBezTo>
                  <a:cubicBezTo>
                    <a:pt x="143" y="152"/>
                    <a:pt x="143" y="152"/>
                    <a:pt x="143" y="152"/>
                  </a:cubicBezTo>
                  <a:cubicBezTo>
                    <a:pt x="132" y="230"/>
                    <a:pt x="132" y="230"/>
                    <a:pt x="132" y="230"/>
                  </a:cubicBezTo>
                  <a:cubicBezTo>
                    <a:pt x="144" y="244"/>
                    <a:pt x="144" y="244"/>
                    <a:pt x="144" y="244"/>
                  </a:cubicBezTo>
                  <a:cubicBezTo>
                    <a:pt x="146" y="247"/>
                    <a:pt x="146" y="247"/>
                    <a:pt x="146" y="247"/>
                  </a:cubicBezTo>
                  <a:cubicBezTo>
                    <a:pt x="148" y="249"/>
                    <a:pt x="148" y="249"/>
                    <a:pt x="148" y="249"/>
                  </a:cubicBezTo>
                  <a:cubicBezTo>
                    <a:pt x="150" y="247"/>
                    <a:pt x="150" y="247"/>
                    <a:pt x="150" y="247"/>
                  </a:cubicBezTo>
                  <a:cubicBezTo>
                    <a:pt x="152" y="244"/>
                    <a:pt x="152" y="244"/>
                    <a:pt x="152" y="244"/>
                  </a:cubicBezTo>
                  <a:cubicBezTo>
                    <a:pt x="164" y="230"/>
                    <a:pt x="164" y="230"/>
                    <a:pt x="164" y="230"/>
                  </a:cubicBezTo>
                  <a:cubicBezTo>
                    <a:pt x="152" y="152"/>
                    <a:pt x="152" y="152"/>
                    <a:pt x="152" y="152"/>
                  </a:cubicBezTo>
                  <a:lnTo>
                    <a:pt x="154" y="1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31" name="Group 4"/>
            <p:cNvGrpSpPr>
              <a:grpSpLocks/>
            </p:cNvGrpSpPr>
            <p:nvPr/>
          </p:nvGrpSpPr>
          <p:grpSpPr bwMode="auto">
            <a:xfrm>
              <a:off x="9890692" y="3156562"/>
              <a:ext cx="629033" cy="664924"/>
              <a:chOff x="3730" y="2047"/>
              <a:chExt cx="222" cy="226"/>
            </a:xfrm>
            <a:grpFill/>
          </p:grpSpPr>
          <p:sp>
            <p:nvSpPr>
              <p:cNvPr id="32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3730" y="2047"/>
                <a:ext cx="220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3" name="Oval 5"/>
              <p:cNvSpPr>
                <a:spLocks noChangeArrowheads="1"/>
              </p:cNvSpPr>
              <p:nvPr/>
            </p:nvSpPr>
            <p:spPr bwMode="auto">
              <a:xfrm>
                <a:off x="3798" y="2049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4" name="Freeform 6"/>
              <p:cNvSpPr>
                <a:spLocks noEditPoints="1"/>
              </p:cNvSpPr>
              <p:nvPr/>
            </p:nvSpPr>
            <p:spPr bwMode="auto">
              <a:xfrm>
                <a:off x="3835" y="2181"/>
                <a:ext cx="58" cy="41"/>
              </a:xfrm>
              <a:custGeom>
                <a:avLst/>
                <a:gdLst>
                  <a:gd name="T0" fmla="*/ 12 w 24"/>
                  <a:gd name="T1" fmla="*/ 0 h 17"/>
                  <a:gd name="T2" fmla="*/ 0 w 24"/>
                  <a:gd name="T3" fmla="*/ 12 h 17"/>
                  <a:gd name="T4" fmla="*/ 0 w 24"/>
                  <a:gd name="T5" fmla="*/ 15 h 17"/>
                  <a:gd name="T6" fmla="*/ 7 w 24"/>
                  <a:gd name="T7" fmla="*/ 15 h 17"/>
                  <a:gd name="T8" fmla="*/ 12 w 24"/>
                  <a:gd name="T9" fmla="*/ 17 h 17"/>
                  <a:gd name="T10" fmla="*/ 17 w 24"/>
                  <a:gd name="T11" fmla="*/ 15 h 17"/>
                  <a:gd name="T12" fmla="*/ 21 w 24"/>
                  <a:gd name="T13" fmla="*/ 15 h 17"/>
                  <a:gd name="T14" fmla="*/ 21 w 24"/>
                  <a:gd name="T15" fmla="*/ 14 h 17"/>
                  <a:gd name="T16" fmla="*/ 24 w 24"/>
                  <a:gd name="T17" fmla="*/ 14 h 17"/>
                  <a:gd name="T18" fmla="*/ 24 w 24"/>
                  <a:gd name="T19" fmla="*/ 12 h 17"/>
                  <a:gd name="T20" fmla="*/ 12 w 24"/>
                  <a:gd name="T21" fmla="*/ 0 h 17"/>
                  <a:gd name="T22" fmla="*/ 5 w 24"/>
                  <a:gd name="T23" fmla="*/ 12 h 17"/>
                  <a:gd name="T24" fmla="*/ 3 w 24"/>
                  <a:gd name="T25" fmla="*/ 12 h 17"/>
                  <a:gd name="T26" fmla="*/ 2 w 24"/>
                  <a:gd name="T27" fmla="*/ 12 h 17"/>
                  <a:gd name="T28" fmla="*/ 3 w 24"/>
                  <a:gd name="T29" fmla="*/ 11 h 17"/>
                  <a:gd name="T30" fmla="*/ 5 w 24"/>
                  <a:gd name="T31" fmla="*/ 11 h 17"/>
                  <a:gd name="T32" fmla="*/ 5 w 24"/>
                  <a:gd name="T33" fmla="*/ 12 h 17"/>
                  <a:gd name="T34" fmla="*/ 5 w 24"/>
                  <a:gd name="T35" fmla="*/ 12 h 17"/>
                  <a:gd name="T36" fmla="*/ 7 w 24"/>
                  <a:gd name="T37" fmla="*/ 9 h 17"/>
                  <a:gd name="T38" fmla="*/ 6 w 24"/>
                  <a:gd name="T39" fmla="*/ 9 h 17"/>
                  <a:gd name="T40" fmla="*/ 6 w 24"/>
                  <a:gd name="T41" fmla="*/ 9 h 17"/>
                  <a:gd name="T42" fmla="*/ 4 w 24"/>
                  <a:gd name="T43" fmla="*/ 8 h 17"/>
                  <a:gd name="T44" fmla="*/ 4 w 24"/>
                  <a:gd name="T45" fmla="*/ 7 h 17"/>
                  <a:gd name="T46" fmla="*/ 5 w 24"/>
                  <a:gd name="T47" fmla="*/ 7 h 17"/>
                  <a:gd name="T48" fmla="*/ 6 w 24"/>
                  <a:gd name="T49" fmla="*/ 8 h 17"/>
                  <a:gd name="T50" fmla="*/ 7 w 24"/>
                  <a:gd name="T51" fmla="*/ 9 h 17"/>
                  <a:gd name="T52" fmla="*/ 12 w 24"/>
                  <a:gd name="T53" fmla="*/ 4 h 17"/>
                  <a:gd name="T54" fmla="*/ 12 w 24"/>
                  <a:gd name="T55" fmla="*/ 3 h 17"/>
                  <a:gd name="T56" fmla="*/ 13 w 24"/>
                  <a:gd name="T57" fmla="*/ 4 h 17"/>
                  <a:gd name="T58" fmla="*/ 13 w 24"/>
                  <a:gd name="T59" fmla="*/ 5 h 17"/>
                  <a:gd name="T60" fmla="*/ 12 w 24"/>
                  <a:gd name="T61" fmla="*/ 6 h 17"/>
                  <a:gd name="T62" fmla="*/ 12 w 24"/>
                  <a:gd name="T63" fmla="*/ 5 h 17"/>
                  <a:gd name="T64" fmla="*/ 12 w 24"/>
                  <a:gd name="T65" fmla="*/ 4 h 17"/>
                  <a:gd name="T66" fmla="*/ 13 w 24"/>
                  <a:gd name="T67" fmla="*/ 14 h 17"/>
                  <a:gd name="T68" fmla="*/ 10 w 24"/>
                  <a:gd name="T69" fmla="*/ 13 h 17"/>
                  <a:gd name="T70" fmla="*/ 7 w 24"/>
                  <a:gd name="T71" fmla="*/ 4 h 17"/>
                  <a:gd name="T72" fmla="*/ 14 w 24"/>
                  <a:gd name="T73" fmla="*/ 11 h 17"/>
                  <a:gd name="T74" fmla="*/ 13 w 24"/>
                  <a:gd name="T75" fmla="*/ 14 h 17"/>
                  <a:gd name="T76" fmla="*/ 17 w 24"/>
                  <a:gd name="T77" fmla="*/ 5 h 17"/>
                  <a:gd name="T78" fmla="*/ 16 w 24"/>
                  <a:gd name="T79" fmla="*/ 6 h 17"/>
                  <a:gd name="T80" fmla="*/ 15 w 24"/>
                  <a:gd name="T81" fmla="*/ 7 h 17"/>
                  <a:gd name="T82" fmla="*/ 15 w 24"/>
                  <a:gd name="T83" fmla="*/ 7 h 17"/>
                  <a:gd name="T84" fmla="*/ 15 w 24"/>
                  <a:gd name="T85" fmla="*/ 6 h 17"/>
                  <a:gd name="T86" fmla="*/ 16 w 24"/>
                  <a:gd name="T87" fmla="*/ 4 h 17"/>
                  <a:gd name="T88" fmla="*/ 17 w 24"/>
                  <a:gd name="T89" fmla="*/ 4 h 17"/>
                  <a:gd name="T90" fmla="*/ 17 w 24"/>
                  <a:gd name="T91" fmla="*/ 5 h 17"/>
                  <a:gd name="T92" fmla="*/ 18 w 24"/>
                  <a:gd name="T93" fmla="*/ 9 h 17"/>
                  <a:gd name="T94" fmla="*/ 17 w 24"/>
                  <a:gd name="T95" fmla="*/ 9 h 17"/>
                  <a:gd name="T96" fmla="*/ 18 w 24"/>
                  <a:gd name="T97" fmla="*/ 8 h 17"/>
                  <a:gd name="T98" fmla="*/ 19 w 24"/>
                  <a:gd name="T99" fmla="*/ 7 h 17"/>
                  <a:gd name="T100" fmla="*/ 20 w 24"/>
                  <a:gd name="T101" fmla="*/ 7 h 17"/>
                  <a:gd name="T102" fmla="*/ 20 w 24"/>
                  <a:gd name="T103" fmla="*/ 8 h 17"/>
                  <a:gd name="T104" fmla="*/ 18 w 24"/>
                  <a:gd name="T105" fmla="*/ 9 h 17"/>
                  <a:gd name="T106" fmla="*/ 18 w 24"/>
                  <a:gd name="T107" fmla="*/ 9 h 17"/>
                  <a:gd name="T108" fmla="*/ 22 w 24"/>
                  <a:gd name="T109" fmla="*/ 12 h 17"/>
                  <a:gd name="T110" fmla="*/ 21 w 24"/>
                  <a:gd name="T111" fmla="*/ 12 h 17"/>
                  <a:gd name="T112" fmla="*/ 19 w 24"/>
                  <a:gd name="T113" fmla="*/ 12 h 17"/>
                  <a:gd name="T114" fmla="*/ 19 w 24"/>
                  <a:gd name="T115" fmla="*/ 12 h 17"/>
                  <a:gd name="T116" fmla="*/ 19 w 24"/>
                  <a:gd name="T117" fmla="*/ 11 h 17"/>
                  <a:gd name="T118" fmla="*/ 21 w 24"/>
                  <a:gd name="T119" fmla="*/ 11 h 17"/>
                  <a:gd name="T120" fmla="*/ 22 w 24"/>
                  <a:gd name="T121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" h="17">
                    <a:moveTo>
                      <a:pt x="12" y="0"/>
                    </a:moveTo>
                    <a:cubicBezTo>
                      <a:pt x="6" y="0"/>
                      <a:pt x="0" y="6"/>
                      <a:pt x="0" y="12"/>
                    </a:cubicBezTo>
                    <a:cubicBezTo>
                      <a:pt x="0" y="13"/>
                      <a:pt x="0" y="14"/>
                      <a:pt x="0" y="15"/>
                    </a:cubicBezTo>
                    <a:cubicBezTo>
                      <a:pt x="0" y="15"/>
                      <a:pt x="0" y="15"/>
                      <a:pt x="7" y="15"/>
                    </a:cubicBezTo>
                    <a:cubicBezTo>
                      <a:pt x="8" y="16"/>
                      <a:pt x="10" y="17"/>
                      <a:pt x="12" y="17"/>
                    </a:cubicBezTo>
                    <a:cubicBezTo>
                      <a:pt x="14" y="17"/>
                      <a:pt x="16" y="16"/>
                      <a:pt x="17" y="15"/>
                    </a:cubicBezTo>
                    <a:cubicBezTo>
                      <a:pt x="17" y="15"/>
                      <a:pt x="17" y="15"/>
                      <a:pt x="21" y="15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2" y="14"/>
                      <a:pt x="23" y="14"/>
                      <a:pt x="24" y="14"/>
                    </a:cubicBezTo>
                    <a:cubicBezTo>
                      <a:pt x="24" y="14"/>
                      <a:pt x="24" y="13"/>
                      <a:pt x="24" y="12"/>
                    </a:cubicBezTo>
                    <a:cubicBezTo>
                      <a:pt x="24" y="6"/>
                      <a:pt x="19" y="0"/>
                      <a:pt x="12" y="0"/>
                    </a:cubicBezTo>
                    <a:close/>
                    <a:moveTo>
                      <a:pt x="5" y="12"/>
                    </a:move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2" y="12"/>
                      <a:pt x="2" y="12"/>
                    </a:cubicBezTo>
                    <a:cubicBezTo>
                      <a:pt x="2" y="11"/>
                      <a:pt x="3" y="11"/>
                      <a:pt x="3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1"/>
                      <a:pt x="5" y="11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lose/>
                    <a:moveTo>
                      <a:pt x="7" y="9"/>
                    </a:moveTo>
                    <a:cubicBezTo>
                      <a:pt x="7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7"/>
                    </a:cubicBezTo>
                    <a:cubicBezTo>
                      <a:pt x="4" y="7"/>
                      <a:pt x="5" y="7"/>
                      <a:pt x="5" y="7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7" y="9"/>
                      <a:pt x="7" y="9"/>
                    </a:cubicBezTo>
                    <a:close/>
                    <a:moveTo>
                      <a:pt x="12" y="4"/>
                    </a:moveTo>
                    <a:cubicBezTo>
                      <a:pt x="12" y="3"/>
                      <a:pt x="12" y="3"/>
                      <a:pt x="12" y="3"/>
                    </a:cubicBezTo>
                    <a:cubicBezTo>
                      <a:pt x="12" y="3"/>
                      <a:pt x="13" y="3"/>
                      <a:pt x="13" y="4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6"/>
                      <a:pt x="12" y="6"/>
                      <a:pt x="12" y="6"/>
                    </a:cubicBezTo>
                    <a:cubicBezTo>
                      <a:pt x="12" y="6"/>
                      <a:pt x="12" y="6"/>
                      <a:pt x="12" y="5"/>
                    </a:cubicBezTo>
                    <a:cubicBezTo>
                      <a:pt x="12" y="4"/>
                      <a:pt x="12" y="4"/>
                      <a:pt x="12" y="4"/>
                    </a:cubicBezTo>
                    <a:close/>
                    <a:moveTo>
                      <a:pt x="13" y="14"/>
                    </a:moveTo>
                    <a:cubicBezTo>
                      <a:pt x="12" y="15"/>
                      <a:pt x="11" y="14"/>
                      <a:pt x="10" y="13"/>
                    </a:cubicBezTo>
                    <a:cubicBezTo>
                      <a:pt x="9" y="12"/>
                      <a:pt x="7" y="4"/>
                      <a:pt x="7" y="4"/>
                    </a:cubicBezTo>
                    <a:cubicBezTo>
                      <a:pt x="7" y="4"/>
                      <a:pt x="13" y="10"/>
                      <a:pt x="14" y="11"/>
                    </a:cubicBezTo>
                    <a:cubicBezTo>
                      <a:pt x="14" y="12"/>
                      <a:pt x="14" y="14"/>
                      <a:pt x="13" y="14"/>
                    </a:cubicBezTo>
                    <a:close/>
                    <a:moveTo>
                      <a:pt x="17" y="5"/>
                    </a:moveTo>
                    <a:cubicBezTo>
                      <a:pt x="16" y="6"/>
                      <a:pt x="16" y="6"/>
                      <a:pt x="16" y="6"/>
                    </a:cubicBezTo>
                    <a:cubicBezTo>
                      <a:pt x="16" y="7"/>
                      <a:pt x="16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7" y="4"/>
                    </a:cubicBezTo>
                    <a:cubicBezTo>
                      <a:pt x="17" y="4"/>
                      <a:pt x="17" y="5"/>
                      <a:pt x="17" y="5"/>
                    </a:cubicBezTo>
                    <a:close/>
                    <a:moveTo>
                      <a:pt x="18" y="9"/>
                    </a:moveTo>
                    <a:cubicBezTo>
                      <a:pt x="18" y="9"/>
                      <a:pt x="18" y="9"/>
                      <a:pt x="17" y="9"/>
                    </a:cubicBezTo>
                    <a:cubicBezTo>
                      <a:pt x="17" y="8"/>
                      <a:pt x="17" y="8"/>
                      <a:pt x="18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20" y="7"/>
                      <a:pt x="20" y="7"/>
                    </a:cubicBezTo>
                    <a:cubicBezTo>
                      <a:pt x="20" y="7"/>
                      <a:pt x="20" y="8"/>
                      <a:pt x="20" y="8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9"/>
                      <a:pt x="18" y="9"/>
                      <a:pt x="18" y="9"/>
                    </a:cubicBezTo>
                    <a:close/>
                    <a:moveTo>
                      <a:pt x="22" y="12"/>
                    </a:moveTo>
                    <a:cubicBezTo>
                      <a:pt x="22" y="12"/>
                      <a:pt x="21" y="12"/>
                      <a:pt x="21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2" y="11"/>
                      <a:pt x="2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5" name="Freeform 7"/>
              <p:cNvSpPr>
                <a:spLocks/>
              </p:cNvSpPr>
              <p:nvPr/>
            </p:nvSpPr>
            <p:spPr bwMode="auto">
              <a:xfrm>
                <a:off x="3730" y="2149"/>
                <a:ext cx="222" cy="122"/>
              </a:xfrm>
              <a:custGeom>
                <a:avLst/>
                <a:gdLst>
                  <a:gd name="T0" fmla="*/ 76 w 91"/>
                  <a:gd name="T1" fmla="*/ 50 h 50"/>
                  <a:gd name="T2" fmla="*/ 91 w 91"/>
                  <a:gd name="T3" fmla="*/ 50 h 50"/>
                  <a:gd name="T4" fmla="*/ 81 w 91"/>
                  <a:gd name="T5" fmla="*/ 16 h 50"/>
                  <a:gd name="T6" fmla="*/ 60 w 91"/>
                  <a:gd name="T7" fmla="*/ 0 h 50"/>
                  <a:gd name="T8" fmla="*/ 32 w 91"/>
                  <a:gd name="T9" fmla="*/ 0 h 50"/>
                  <a:gd name="T10" fmla="*/ 10 w 91"/>
                  <a:gd name="T11" fmla="*/ 16 h 50"/>
                  <a:gd name="T12" fmla="*/ 0 w 91"/>
                  <a:gd name="T13" fmla="*/ 50 h 50"/>
                  <a:gd name="T14" fmla="*/ 15 w 91"/>
                  <a:gd name="T15" fmla="*/ 50 h 50"/>
                  <a:gd name="T16" fmla="*/ 22 w 91"/>
                  <a:gd name="T17" fmla="*/ 27 h 50"/>
                  <a:gd name="T18" fmla="*/ 27 w 91"/>
                  <a:gd name="T19" fmla="*/ 27 h 50"/>
                  <a:gd name="T20" fmla="*/ 20 w 91"/>
                  <a:gd name="T21" fmla="*/ 50 h 50"/>
                  <a:gd name="T22" fmla="*/ 72 w 91"/>
                  <a:gd name="T23" fmla="*/ 50 h 50"/>
                  <a:gd name="T24" fmla="*/ 68 w 91"/>
                  <a:gd name="T25" fmla="*/ 36 h 50"/>
                  <a:gd name="T26" fmla="*/ 56 w 91"/>
                  <a:gd name="T27" fmla="*/ 41 h 50"/>
                  <a:gd name="T28" fmla="*/ 40 w 91"/>
                  <a:gd name="T29" fmla="*/ 25 h 50"/>
                  <a:gd name="T30" fmla="*/ 56 w 91"/>
                  <a:gd name="T31" fmla="*/ 9 h 50"/>
                  <a:gd name="T32" fmla="*/ 72 w 91"/>
                  <a:gd name="T33" fmla="*/ 25 h 50"/>
                  <a:gd name="T34" fmla="*/ 71 w 91"/>
                  <a:gd name="T35" fmla="*/ 31 h 50"/>
                  <a:gd name="T36" fmla="*/ 76 w 91"/>
                  <a:gd name="T37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1" h="50">
                    <a:moveTo>
                      <a:pt x="76" y="50"/>
                    </a:moveTo>
                    <a:cubicBezTo>
                      <a:pt x="91" y="50"/>
                      <a:pt x="91" y="50"/>
                      <a:pt x="91" y="50"/>
                    </a:cubicBezTo>
                    <a:cubicBezTo>
                      <a:pt x="81" y="16"/>
                      <a:pt x="81" y="16"/>
                      <a:pt x="81" y="16"/>
                    </a:cubicBezTo>
                    <a:cubicBezTo>
                      <a:pt x="80" y="10"/>
                      <a:pt x="73" y="0"/>
                      <a:pt x="6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19" y="0"/>
                      <a:pt x="12" y="10"/>
                      <a:pt x="10" y="16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15" y="50"/>
                      <a:pt x="15" y="50"/>
                      <a:pt x="15" y="50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0" y="50"/>
                      <a:pt x="20" y="50"/>
                      <a:pt x="20" y="50"/>
                    </a:cubicBezTo>
                    <a:cubicBezTo>
                      <a:pt x="72" y="50"/>
                      <a:pt x="72" y="50"/>
                      <a:pt x="72" y="50"/>
                    </a:cubicBezTo>
                    <a:cubicBezTo>
                      <a:pt x="70" y="44"/>
                      <a:pt x="69" y="39"/>
                      <a:pt x="68" y="36"/>
                    </a:cubicBezTo>
                    <a:cubicBezTo>
                      <a:pt x="65" y="39"/>
                      <a:pt x="61" y="41"/>
                      <a:pt x="56" y="41"/>
                    </a:cubicBezTo>
                    <a:cubicBezTo>
                      <a:pt x="47" y="41"/>
                      <a:pt x="40" y="34"/>
                      <a:pt x="40" y="25"/>
                    </a:cubicBezTo>
                    <a:cubicBezTo>
                      <a:pt x="40" y="17"/>
                      <a:pt x="47" y="9"/>
                      <a:pt x="56" y="9"/>
                    </a:cubicBezTo>
                    <a:cubicBezTo>
                      <a:pt x="65" y="9"/>
                      <a:pt x="72" y="17"/>
                      <a:pt x="72" y="25"/>
                    </a:cubicBezTo>
                    <a:cubicBezTo>
                      <a:pt x="72" y="27"/>
                      <a:pt x="72" y="29"/>
                      <a:pt x="71" y="31"/>
                    </a:cubicBezTo>
                    <a:cubicBezTo>
                      <a:pt x="76" y="50"/>
                      <a:pt x="76" y="50"/>
                      <a:pt x="76" y="50"/>
                    </a:cubicBezTo>
                    <a:close/>
                  </a:path>
                </a:pathLst>
              </a:custGeom>
              <a:solidFill>
                <a:srgbClr val="EDC3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9440040" y="4883777"/>
            <a:ext cx="2167592" cy="1182392"/>
            <a:chOff x="9504208" y="4568667"/>
            <a:chExt cx="2167592" cy="1182392"/>
          </a:xfrm>
          <a:solidFill>
            <a:srgbClr val="EDC30D"/>
          </a:solidFill>
        </p:grpSpPr>
        <p:sp>
          <p:nvSpPr>
            <p:cNvPr id="37" name="TextBox 4"/>
            <p:cNvSpPr txBox="1"/>
            <p:nvPr/>
          </p:nvSpPr>
          <p:spPr>
            <a:xfrm>
              <a:off x="9504208" y="5418660"/>
              <a:ext cx="2167592" cy="3323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19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-100" normalizeH="0" baseline="0" noProof="0">
                  <a:ln w="3175">
                    <a:noFill/>
                  </a:ln>
                  <a:solidFill>
                    <a:srgbClr val="EDC30D"/>
                  </a:solidFill>
                  <a:effectLst/>
                  <a:uLnTx/>
                  <a:uFillTx/>
                  <a:latin typeface="Segoe UI"/>
                  <a:ea typeface="+mn-ea"/>
                  <a:cs typeface="Segoe UI Semibold" panose="020B0702040204020203" pitchFamily="34" charset="0"/>
                </a:rPr>
                <a:t>IT to end user</a:t>
              </a:r>
            </a:p>
          </p:txBody>
        </p:sp>
        <p:sp>
          <p:nvSpPr>
            <p:cNvPr id="38" name="Freeform 13"/>
            <p:cNvSpPr>
              <a:spLocks noChangeAspect="1" noEditPoints="1"/>
            </p:cNvSpPr>
            <p:nvPr/>
          </p:nvSpPr>
          <p:spPr bwMode="auto">
            <a:xfrm>
              <a:off x="10640907" y="4568667"/>
              <a:ext cx="657484" cy="667042"/>
            </a:xfrm>
            <a:custGeom>
              <a:avLst/>
              <a:gdLst>
                <a:gd name="T0" fmla="*/ 147 w 288"/>
                <a:gd name="T1" fmla="*/ 116 h 293"/>
                <a:gd name="T2" fmla="*/ 147 w 288"/>
                <a:gd name="T3" fmla="*/ 116 h 293"/>
                <a:gd name="T4" fmla="*/ 147 w 288"/>
                <a:gd name="T5" fmla="*/ 116 h 293"/>
                <a:gd name="T6" fmla="*/ 203 w 288"/>
                <a:gd name="T7" fmla="*/ 58 h 293"/>
                <a:gd name="T8" fmla="*/ 146 w 288"/>
                <a:gd name="T9" fmla="*/ 1 h 293"/>
                <a:gd name="T10" fmla="*/ 106 w 288"/>
                <a:gd name="T11" fmla="*/ 18 h 293"/>
                <a:gd name="T12" fmla="*/ 90 w 288"/>
                <a:gd name="T13" fmla="*/ 59 h 293"/>
                <a:gd name="T14" fmla="*/ 107 w 288"/>
                <a:gd name="T15" fmla="*/ 99 h 293"/>
                <a:gd name="T16" fmla="*/ 147 w 288"/>
                <a:gd name="T17" fmla="*/ 116 h 293"/>
                <a:gd name="T18" fmla="*/ 240 w 288"/>
                <a:gd name="T19" fmla="*/ 293 h 293"/>
                <a:gd name="T20" fmla="*/ 288 w 288"/>
                <a:gd name="T21" fmla="*/ 292 h 293"/>
                <a:gd name="T22" fmla="*/ 255 w 288"/>
                <a:gd name="T23" fmla="*/ 185 h 293"/>
                <a:gd name="T24" fmla="*/ 189 w 288"/>
                <a:gd name="T25" fmla="*/ 135 h 293"/>
                <a:gd name="T26" fmla="*/ 172 w 288"/>
                <a:gd name="T27" fmla="*/ 135 h 293"/>
                <a:gd name="T28" fmla="*/ 172 w 288"/>
                <a:gd name="T29" fmla="*/ 136 h 293"/>
                <a:gd name="T30" fmla="*/ 173 w 288"/>
                <a:gd name="T31" fmla="*/ 137 h 293"/>
                <a:gd name="T32" fmla="*/ 172 w 288"/>
                <a:gd name="T33" fmla="*/ 139 h 293"/>
                <a:gd name="T34" fmla="*/ 161 w 288"/>
                <a:gd name="T35" fmla="*/ 155 h 293"/>
                <a:gd name="T36" fmla="*/ 173 w 288"/>
                <a:gd name="T37" fmla="*/ 232 h 293"/>
                <a:gd name="T38" fmla="*/ 148 w 288"/>
                <a:gd name="T39" fmla="*/ 263 h 293"/>
                <a:gd name="T40" fmla="*/ 138 w 288"/>
                <a:gd name="T41" fmla="*/ 250 h 293"/>
                <a:gd name="T42" fmla="*/ 123 w 288"/>
                <a:gd name="T43" fmla="*/ 233 h 293"/>
                <a:gd name="T44" fmla="*/ 133 w 288"/>
                <a:gd name="T45" fmla="*/ 155 h 293"/>
                <a:gd name="T46" fmla="*/ 122 w 288"/>
                <a:gd name="T47" fmla="*/ 139 h 293"/>
                <a:gd name="T48" fmla="*/ 122 w 288"/>
                <a:gd name="T49" fmla="*/ 138 h 293"/>
                <a:gd name="T50" fmla="*/ 122 w 288"/>
                <a:gd name="T51" fmla="*/ 136 h 293"/>
                <a:gd name="T52" fmla="*/ 122 w 288"/>
                <a:gd name="T53" fmla="*/ 135 h 293"/>
                <a:gd name="T54" fmla="*/ 101 w 288"/>
                <a:gd name="T55" fmla="*/ 135 h 293"/>
                <a:gd name="T56" fmla="*/ 33 w 288"/>
                <a:gd name="T57" fmla="*/ 185 h 293"/>
                <a:gd name="T58" fmla="*/ 0 w 288"/>
                <a:gd name="T59" fmla="*/ 293 h 293"/>
                <a:gd name="T60" fmla="*/ 49 w 288"/>
                <a:gd name="T61" fmla="*/ 293 h 293"/>
                <a:gd name="T62" fmla="*/ 69 w 288"/>
                <a:gd name="T63" fmla="*/ 222 h 293"/>
                <a:gd name="T64" fmla="*/ 84 w 288"/>
                <a:gd name="T65" fmla="*/ 222 h 293"/>
                <a:gd name="T66" fmla="*/ 63 w 288"/>
                <a:gd name="T67" fmla="*/ 293 h 293"/>
                <a:gd name="T68" fmla="*/ 225 w 288"/>
                <a:gd name="T69" fmla="*/ 293 h 293"/>
                <a:gd name="T70" fmla="*/ 205 w 288"/>
                <a:gd name="T71" fmla="*/ 221 h 293"/>
                <a:gd name="T72" fmla="*/ 219 w 288"/>
                <a:gd name="T73" fmla="*/ 221 h 293"/>
                <a:gd name="T74" fmla="*/ 240 w 288"/>
                <a:gd name="T75" fmla="*/ 293 h 293"/>
                <a:gd name="T76" fmla="*/ 154 w 288"/>
                <a:gd name="T77" fmla="*/ 150 h 293"/>
                <a:gd name="T78" fmla="*/ 164 w 288"/>
                <a:gd name="T79" fmla="*/ 138 h 293"/>
                <a:gd name="T80" fmla="*/ 164 w 288"/>
                <a:gd name="T81" fmla="*/ 137 h 293"/>
                <a:gd name="T82" fmla="*/ 162 w 288"/>
                <a:gd name="T83" fmla="*/ 135 h 293"/>
                <a:gd name="T84" fmla="*/ 158 w 288"/>
                <a:gd name="T85" fmla="*/ 132 h 293"/>
                <a:gd name="T86" fmla="*/ 147 w 288"/>
                <a:gd name="T87" fmla="*/ 130 h 293"/>
                <a:gd name="T88" fmla="*/ 137 w 288"/>
                <a:gd name="T89" fmla="*/ 132 h 293"/>
                <a:gd name="T90" fmla="*/ 132 w 288"/>
                <a:gd name="T91" fmla="*/ 135 h 293"/>
                <a:gd name="T92" fmla="*/ 131 w 288"/>
                <a:gd name="T93" fmla="*/ 138 h 293"/>
                <a:gd name="T94" fmla="*/ 131 w 288"/>
                <a:gd name="T95" fmla="*/ 138 h 293"/>
                <a:gd name="T96" fmla="*/ 140 w 288"/>
                <a:gd name="T97" fmla="*/ 150 h 293"/>
                <a:gd name="T98" fmla="*/ 143 w 288"/>
                <a:gd name="T99" fmla="*/ 152 h 293"/>
                <a:gd name="T100" fmla="*/ 132 w 288"/>
                <a:gd name="T101" fmla="*/ 230 h 293"/>
                <a:gd name="T102" fmla="*/ 144 w 288"/>
                <a:gd name="T103" fmla="*/ 244 h 293"/>
                <a:gd name="T104" fmla="*/ 146 w 288"/>
                <a:gd name="T105" fmla="*/ 247 h 293"/>
                <a:gd name="T106" fmla="*/ 148 w 288"/>
                <a:gd name="T107" fmla="*/ 249 h 293"/>
                <a:gd name="T108" fmla="*/ 150 w 288"/>
                <a:gd name="T109" fmla="*/ 247 h 293"/>
                <a:gd name="T110" fmla="*/ 152 w 288"/>
                <a:gd name="T111" fmla="*/ 244 h 293"/>
                <a:gd name="T112" fmla="*/ 164 w 288"/>
                <a:gd name="T113" fmla="*/ 230 h 293"/>
                <a:gd name="T114" fmla="*/ 152 w 288"/>
                <a:gd name="T115" fmla="*/ 152 h 293"/>
                <a:gd name="T116" fmla="*/ 154 w 288"/>
                <a:gd name="T117" fmla="*/ 15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8" h="293">
                  <a:moveTo>
                    <a:pt x="147" y="116"/>
                  </a:moveTo>
                  <a:cubicBezTo>
                    <a:pt x="147" y="116"/>
                    <a:pt x="147" y="116"/>
                    <a:pt x="147" y="116"/>
                  </a:cubicBezTo>
                  <a:cubicBezTo>
                    <a:pt x="147" y="116"/>
                    <a:pt x="147" y="116"/>
                    <a:pt x="147" y="116"/>
                  </a:cubicBezTo>
                  <a:cubicBezTo>
                    <a:pt x="178" y="115"/>
                    <a:pt x="203" y="89"/>
                    <a:pt x="203" y="58"/>
                  </a:cubicBezTo>
                  <a:cubicBezTo>
                    <a:pt x="202" y="26"/>
                    <a:pt x="177" y="0"/>
                    <a:pt x="146" y="1"/>
                  </a:cubicBezTo>
                  <a:cubicBezTo>
                    <a:pt x="131" y="1"/>
                    <a:pt x="117" y="7"/>
                    <a:pt x="106" y="18"/>
                  </a:cubicBezTo>
                  <a:cubicBezTo>
                    <a:pt x="96" y="29"/>
                    <a:pt x="90" y="43"/>
                    <a:pt x="90" y="59"/>
                  </a:cubicBezTo>
                  <a:cubicBezTo>
                    <a:pt x="90" y="74"/>
                    <a:pt x="96" y="89"/>
                    <a:pt x="107" y="99"/>
                  </a:cubicBezTo>
                  <a:cubicBezTo>
                    <a:pt x="118" y="110"/>
                    <a:pt x="132" y="116"/>
                    <a:pt x="147" y="116"/>
                  </a:cubicBezTo>
                  <a:close/>
                  <a:moveTo>
                    <a:pt x="240" y="293"/>
                  </a:moveTo>
                  <a:cubicBezTo>
                    <a:pt x="288" y="292"/>
                    <a:pt x="288" y="292"/>
                    <a:pt x="288" y="292"/>
                  </a:cubicBezTo>
                  <a:cubicBezTo>
                    <a:pt x="255" y="185"/>
                    <a:pt x="255" y="185"/>
                    <a:pt x="255" y="185"/>
                  </a:cubicBezTo>
                  <a:cubicBezTo>
                    <a:pt x="250" y="167"/>
                    <a:pt x="228" y="136"/>
                    <a:pt x="189" y="135"/>
                  </a:cubicBezTo>
                  <a:cubicBezTo>
                    <a:pt x="172" y="135"/>
                    <a:pt x="172" y="135"/>
                    <a:pt x="172" y="135"/>
                  </a:cubicBezTo>
                  <a:cubicBezTo>
                    <a:pt x="172" y="135"/>
                    <a:pt x="172" y="135"/>
                    <a:pt x="172" y="136"/>
                  </a:cubicBezTo>
                  <a:cubicBezTo>
                    <a:pt x="173" y="137"/>
                    <a:pt x="173" y="137"/>
                    <a:pt x="173" y="137"/>
                  </a:cubicBezTo>
                  <a:cubicBezTo>
                    <a:pt x="172" y="139"/>
                    <a:pt x="172" y="139"/>
                    <a:pt x="172" y="139"/>
                  </a:cubicBezTo>
                  <a:cubicBezTo>
                    <a:pt x="172" y="143"/>
                    <a:pt x="168" y="148"/>
                    <a:pt x="161" y="155"/>
                  </a:cubicBezTo>
                  <a:cubicBezTo>
                    <a:pt x="173" y="232"/>
                    <a:pt x="173" y="232"/>
                    <a:pt x="173" y="232"/>
                  </a:cubicBezTo>
                  <a:cubicBezTo>
                    <a:pt x="148" y="263"/>
                    <a:pt x="148" y="263"/>
                    <a:pt x="148" y="263"/>
                  </a:cubicBezTo>
                  <a:cubicBezTo>
                    <a:pt x="138" y="250"/>
                    <a:pt x="138" y="250"/>
                    <a:pt x="138" y="250"/>
                  </a:cubicBezTo>
                  <a:cubicBezTo>
                    <a:pt x="123" y="233"/>
                    <a:pt x="123" y="233"/>
                    <a:pt x="123" y="233"/>
                  </a:cubicBezTo>
                  <a:cubicBezTo>
                    <a:pt x="133" y="155"/>
                    <a:pt x="133" y="155"/>
                    <a:pt x="133" y="155"/>
                  </a:cubicBezTo>
                  <a:cubicBezTo>
                    <a:pt x="126" y="149"/>
                    <a:pt x="122" y="143"/>
                    <a:pt x="122" y="139"/>
                  </a:cubicBezTo>
                  <a:cubicBezTo>
                    <a:pt x="122" y="138"/>
                    <a:pt x="122" y="138"/>
                    <a:pt x="122" y="138"/>
                  </a:cubicBezTo>
                  <a:cubicBezTo>
                    <a:pt x="122" y="136"/>
                    <a:pt x="122" y="136"/>
                    <a:pt x="122" y="136"/>
                  </a:cubicBezTo>
                  <a:cubicBezTo>
                    <a:pt x="122" y="136"/>
                    <a:pt x="122" y="135"/>
                    <a:pt x="122" y="135"/>
                  </a:cubicBezTo>
                  <a:cubicBezTo>
                    <a:pt x="101" y="135"/>
                    <a:pt x="101" y="135"/>
                    <a:pt x="101" y="135"/>
                  </a:cubicBezTo>
                  <a:cubicBezTo>
                    <a:pt x="61" y="135"/>
                    <a:pt x="39" y="167"/>
                    <a:pt x="33" y="185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9" y="293"/>
                    <a:pt x="49" y="293"/>
                    <a:pt x="49" y="293"/>
                  </a:cubicBezTo>
                  <a:cubicBezTo>
                    <a:pt x="69" y="222"/>
                    <a:pt x="69" y="222"/>
                    <a:pt x="69" y="222"/>
                  </a:cubicBezTo>
                  <a:cubicBezTo>
                    <a:pt x="84" y="222"/>
                    <a:pt x="84" y="222"/>
                    <a:pt x="84" y="222"/>
                  </a:cubicBezTo>
                  <a:cubicBezTo>
                    <a:pt x="63" y="293"/>
                    <a:pt x="63" y="293"/>
                    <a:pt x="63" y="293"/>
                  </a:cubicBezTo>
                  <a:cubicBezTo>
                    <a:pt x="225" y="293"/>
                    <a:pt x="225" y="293"/>
                    <a:pt x="225" y="293"/>
                  </a:cubicBezTo>
                  <a:cubicBezTo>
                    <a:pt x="205" y="221"/>
                    <a:pt x="205" y="221"/>
                    <a:pt x="205" y="221"/>
                  </a:cubicBezTo>
                  <a:cubicBezTo>
                    <a:pt x="219" y="221"/>
                    <a:pt x="219" y="221"/>
                    <a:pt x="219" y="221"/>
                  </a:cubicBezTo>
                  <a:lnTo>
                    <a:pt x="240" y="293"/>
                  </a:lnTo>
                  <a:close/>
                  <a:moveTo>
                    <a:pt x="154" y="150"/>
                  </a:moveTo>
                  <a:cubicBezTo>
                    <a:pt x="163" y="142"/>
                    <a:pt x="164" y="138"/>
                    <a:pt x="164" y="138"/>
                  </a:cubicBezTo>
                  <a:cubicBezTo>
                    <a:pt x="164" y="137"/>
                    <a:pt x="164" y="137"/>
                    <a:pt x="164" y="137"/>
                  </a:cubicBezTo>
                  <a:cubicBezTo>
                    <a:pt x="164" y="137"/>
                    <a:pt x="163" y="136"/>
                    <a:pt x="162" y="135"/>
                  </a:cubicBezTo>
                  <a:cubicBezTo>
                    <a:pt x="161" y="134"/>
                    <a:pt x="160" y="133"/>
                    <a:pt x="158" y="132"/>
                  </a:cubicBezTo>
                  <a:cubicBezTo>
                    <a:pt x="155" y="131"/>
                    <a:pt x="151" y="130"/>
                    <a:pt x="147" y="130"/>
                  </a:cubicBezTo>
                  <a:cubicBezTo>
                    <a:pt x="144" y="130"/>
                    <a:pt x="140" y="131"/>
                    <a:pt x="137" y="132"/>
                  </a:cubicBezTo>
                  <a:cubicBezTo>
                    <a:pt x="135" y="133"/>
                    <a:pt x="133" y="134"/>
                    <a:pt x="132" y="135"/>
                  </a:cubicBezTo>
                  <a:cubicBezTo>
                    <a:pt x="131" y="136"/>
                    <a:pt x="131" y="137"/>
                    <a:pt x="131" y="138"/>
                  </a:cubicBezTo>
                  <a:cubicBezTo>
                    <a:pt x="131" y="138"/>
                    <a:pt x="131" y="138"/>
                    <a:pt x="131" y="138"/>
                  </a:cubicBezTo>
                  <a:cubicBezTo>
                    <a:pt x="131" y="138"/>
                    <a:pt x="131" y="142"/>
                    <a:pt x="140" y="150"/>
                  </a:cubicBezTo>
                  <a:cubicBezTo>
                    <a:pt x="143" y="152"/>
                    <a:pt x="143" y="152"/>
                    <a:pt x="143" y="152"/>
                  </a:cubicBezTo>
                  <a:cubicBezTo>
                    <a:pt x="132" y="230"/>
                    <a:pt x="132" y="230"/>
                    <a:pt x="132" y="230"/>
                  </a:cubicBezTo>
                  <a:cubicBezTo>
                    <a:pt x="144" y="244"/>
                    <a:pt x="144" y="244"/>
                    <a:pt x="144" y="244"/>
                  </a:cubicBezTo>
                  <a:cubicBezTo>
                    <a:pt x="146" y="247"/>
                    <a:pt x="146" y="247"/>
                    <a:pt x="146" y="247"/>
                  </a:cubicBezTo>
                  <a:cubicBezTo>
                    <a:pt x="148" y="249"/>
                    <a:pt x="148" y="249"/>
                    <a:pt x="148" y="249"/>
                  </a:cubicBezTo>
                  <a:cubicBezTo>
                    <a:pt x="150" y="247"/>
                    <a:pt x="150" y="247"/>
                    <a:pt x="150" y="247"/>
                  </a:cubicBezTo>
                  <a:cubicBezTo>
                    <a:pt x="152" y="244"/>
                    <a:pt x="152" y="244"/>
                    <a:pt x="152" y="244"/>
                  </a:cubicBezTo>
                  <a:cubicBezTo>
                    <a:pt x="164" y="230"/>
                    <a:pt x="164" y="230"/>
                    <a:pt x="164" y="230"/>
                  </a:cubicBezTo>
                  <a:cubicBezTo>
                    <a:pt x="152" y="152"/>
                    <a:pt x="152" y="152"/>
                    <a:pt x="152" y="152"/>
                  </a:cubicBezTo>
                  <a:lnTo>
                    <a:pt x="154" y="1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" name="Freeform 25"/>
            <p:cNvSpPr>
              <a:spLocks noChangeAspect="1" noEditPoints="1"/>
            </p:cNvSpPr>
            <p:nvPr/>
          </p:nvSpPr>
          <p:spPr bwMode="auto">
            <a:xfrm>
              <a:off x="9890691" y="4646581"/>
              <a:ext cx="637477" cy="685800"/>
            </a:xfrm>
            <a:custGeom>
              <a:avLst/>
              <a:gdLst>
                <a:gd name="T0" fmla="*/ 106 w 287"/>
                <a:gd name="T1" fmla="*/ 17 h 309"/>
                <a:gd name="T2" fmla="*/ 147 w 287"/>
                <a:gd name="T3" fmla="*/ 115 h 309"/>
                <a:gd name="T4" fmla="*/ 107 w 287"/>
                <a:gd name="T5" fmla="*/ 99 h 309"/>
                <a:gd name="T6" fmla="*/ 195 w 287"/>
                <a:gd name="T7" fmla="*/ 238 h 309"/>
                <a:gd name="T8" fmla="*/ 207 w 287"/>
                <a:gd name="T9" fmla="*/ 218 h 309"/>
                <a:gd name="T10" fmla="*/ 226 w 287"/>
                <a:gd name="T11" fmla="*/ 216 h 309"/>
                <a:gd name="T12" fmla="*/ 243 w 287"/>
                <a:gd name="T13" fmla="*/ 180 h 309"/>
                <a:gd name="T14" fmla="*/ 241 w 287"/>
                <a:gd name="T15" fmla="*/ 177 h 309"/>
                <a:gd name="T16" fmla="*/ 229 w 287"/>
                <a:gd name="T17" fmla="*/ 191 h 309"/>
                <a:gd name="T18" fmla="*/ 217 w 287"/>
                <a:gd name="T19" fmla="*/ 203 h 309"/>
                <a:gd name="T20" fmla="*/ 208 w 287"/>
                <a:gd name="T21" fmla="*/ 200 h 309"/>
                <a:gd name="T22" fmla="*/ 198 w 287"/>
                <a:gd name="T23" fmla="*/ 191 h 309"/>
                <a:gd name="T24" fmla="*/ 204 w 287"/>
                <a:gd name="T25" fmla="*/ 175 h 309"/>
                <a:gd name="T26" fmla="*/ 217 w 287"/>
                <a:gd name="T27" fmla="*/ 172 h 309"/>
                <a:gd name="T28" fmla="*/ 211 w 287"/>
                <a:gd name="T29" fmla="*/ 157 h 309"/>
                <a:gd name="T30" fmla="*/ 191 w 287"/>
                <a:gd name="T31" fmla="*/ 166 h 309"/>
                <a:gd name="T32" fmla="*/ 189 w 287"/>
                <a:gd name="T33" fmla="*/ 203 h 309"/>
                <a:gd name="T34" fmla="*/ 159 w 287"/>
                <a:gd name="T35" fmla="*/ 250 h 309"/>
                <a:gd name="T36" fmla="*/ 144 w 287"/>
                <a:gd name="T37" fmla="*/ 250 h 309"/>
                <a:gd name="T38" fmla="*/ 128 w 287"/>
                <a:gd name="T39" fmla="*/ 288 h 309"/>
                <a:gd name="T40" fmla="*/ 140 w 287"/>
                <a:gd name="T41" fmla="*/ 287 h 309"/>
                <a:gd name="T42" fmla="*/ 142 w 287"/>
                <a:gd name="T43" fmla="*/ 272 h 309"/>
                <a:gd name="T44" fmla="*/ 163 w 287"/>
                <a:gd name="T45" fmla="*/ 264 h 309"/>
                <a:gd name="T46" fmla="*/ 171 w 287"/>
                <a:gd name="T47" fmla="*/ 279 h 309"/>
                <a:gd name="T48" fmla="*/ 164 w 287"/>
                <a:gd name="T49" fmla="*/ 292 h 309"/>
                <a:gd name="T50" fmla="*/ 154 w 287"/>
                <a:gd name="T51" fmla="*/ 297 h 309"/>
                <a:gd name="T52" fmla="*/ 158 w 287"/>
                <a:gd name="T53" fmla="*/ 309 h 309"/>
                <a:gd name="T54" fmla="*/ 183 w 287"/>
                <a:gd name="T55" fmla="*/ 292 h 309"/>
                <a:gd name="T56" fmla="*/ 187 w 287"/>
                <a:gd name="T57" fmla="*/ 274 h 309"/>
                <a:gd name="T58" fmla="*/ 189 w 287"/>
                <a:gd name="T59" fmla="*/ 134 h 309"/>
                <a:gd name="T60" fmla="*/ 122 w 287"/>
                <a:gd name="T61" fmla="*/ 134 h 309"/>
                <a:gd name="T62" fmla="*/ 109 w 287"/>
                <a:gd name="T63" fmla="*/ 134 h 309"/>
                <a:gd name="T64" fmla="*/ 0 w 287"/>
                <a:gd name="T65" fmla="*/ 292 h 309"/>
                <a:gd name="T66" fmla="*/ 83 w 287"/>
                <a:gd name="T67" fmla="*/ 221 h 309"/>
                <a:gd name="T68" fmla="*/ 119 w 287"/>
                <a:gd name="T69" fmla="*/ 290 h 309"/>
                <a:gd name="T70" fmla="*/ 121 w 287"/>
                <a:gd name="T71" fmla="*/ 261 h 309"/>
                <a:gd name="T72" fmla="*/ 145 w 287"/>
                <a:gd name="T73" fmla="*/ 241 h 309"/>
                <a:gd name="T74" fmla="*/ 181 w 287"/>
                <a:gd name="T75" fmla="*/ 205 h 309"/>
                <a:gd name="T76" fmla="*/ 176 w 287"/>
                <a:gd name="T77" fmla="*/ 194 h 309"/>
                <a:gd name="T78" fmla="*/ 175 w 287"/>
                <a:gd name="T79" fmla="*/ 187 h 309"/>
                <a:gd name="T80" fmla="*/ 207 w 287"/>
                <a:gd name="T81" fmla="*/ 150 h 309"/>
                <a:gd name="T82" fmla="*/ 211 w 287"/>
                <a:gd name="T83" fmla="*/ 149 h 309"/>
                <a:gd name="T84" fmla="*/ 222 w 287"/>
                <a:gd name="T85" fmla="*/ 156 h 309"/>
                <a:gd name="T86" fmla="*/ 225 w 287"/>
                <a:gd name="T87" fmla="*/ 173 h 309"/>
                <a:gd name="T88" fmla="*/ 241 w 287"/>
                <a:gd name="T89" fmla="*/ 169 h 309"/>
                <a:gd name="T90" fmla="*/ 251 w 287"/>
                <a:gd name="T91" fmla="*/ 178 h 309"/>
                <a:gd name="T92" fmla="*/ 254 w 287"/>
                <a:gd name="T93" fmla="*/ 199 h 309"/>
                <a:gd name="T94" fmla="*/ 250 w 287"/>
                <a:gd name="T95" fmla="*/ 204 h 309"/>
                <a:gd name="T96" fmla="*/ 225 w 287"/>
                <a:gd name="T97" fmla="*/ 226 h 309"/>
                <a:gd name="T98" fmla="*/ 220 w 287"/>
                <a:gd name="T99" fmla="*/ 226 h 309"/>
                <a:gd name="T100" fmla="*/ 255 w 287"/>
                <a:gd name="T101" fmla="*/ 184 h 309"/>
                <a:gd name="T102" fmla="*/ 194 w 287"/>
                <a:gd name="T103" fmla="*/ 270 h 309"/>
                <a:gd name="T104" fmla="*/ 195 w 287"/>
                <a:gd name="T105" fmla="*/ 277 h 309"/>
                <a:gd name="T106" fmla="*/ 191 w 287"/>
                <a:gd name="T107" fmla="*/ 292 h 309"/>
                <a:gd name="T108" fmla="*/ 188 w 287"/>
                <a:gd name="T109" fmla="*/ 263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87" h="309">
                  <a:moveTo>
                    <a:pt x="107" y="99"/>
                  </a:moveTo>
                  <a:cubicBezTo>
                    <a:pt x="96" y="88"/>
                    <a:pt x="90" y="74"/>
                    <a:pt x="90" y="58"/>
                  </a:cubicBezTo>
                  <a:cubicBezTo>
                    <a:pt x="90" y="43"/>
                    <a:pt x="95" y="28"/>
                    <a:pt x="106" y="17"/>
                  </a:cubicBezTo>
                  <a:cubicBezTo>
                    <a:pt x="117" y="6"/>
                    <a:pt x="131" y="0"/>
                    <a:pt x="146" y="0"/>
                  </a:cubicBezTo>
                  <a:cubicBezTo>
                    <a:pt x="177" y="0"/>
                    <a:pt x="202" y="26"/>
                    <a:pt x="202" y="57"/>
                  </a:cubicBezTo>
                  <a:cubicBezTo>
                    <a:pt x="203" y="89"/>
                    <a:pt x="178" y="115"/>
                    <a:pt x="147" y="115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6" y="115"/>
                    <a:pt x="146" y="115"/>
                    <a:pt x="146" y="115"/>
                  </a:cubicBezTo>
                  <a:cubicBezTo>
                    <a:pt x="131" y="115"/>
                    <a:pt x="117" y="110"/>
                    <a:pt x="107" y="99"/>
                  </a:cubicBezTo>
                  <a:close/>
                  <a:moveTo>
                    <a:pt x="180" y="264"/>
                  </a:moveTo>
                  <a:cubicBezTo>
                    <a:pt x="180" y="264"/>
                    <a:pt x="179" y="262"/>
                    <a:pt x="180" y="260"/>
                  </a:cubicBezTo>
                  <a:cubicBezTo>
                    <a:pt x="186" y="251"/>
                    <a:pt x="191" y="244"/>
                    <a:pt x="195" y="238"/>
                  </a:cubicBezTo>
                  <a:cubicBezTo>
                    <a:pt x="205" y="221"/>
                    <a:pt x="207" y="219"/>
                    <a:pt x="207" y="219"/>
                  </a:cubicBezTo>
                  <a:cubicBezTo>
                    <a:pt x="207" y="218"/>
                    <a:pt x="207" y="218"/>
                    <a:pt x="207" y="218"/>
                  </a:cubicBezTo>
                  <a:cubicBezTo>
                    <a:pt x="207" y="218"/>
                    <a:pt x="207" y="218"/>
                    <a:pt x="207" y="218"/>
                  </a:cubicBezTo>
                  <a:cubicBezTo>
                    <a:pt x="209" y="217"/>
                    <a:pt x="210" y="216"/>
                    <a:pt x="210" y="216"/>
                  </a:cubicBezTo>
                  <a:cubicBezTo>
                    <a:pt x="224" y="218"/>
                    <a:pt x="224" y="218"/>
                    <a:pt x="224" y="218"/>
                  </a:cubicBezTo>
                  <a:cubicBezTo>
                    <a:pt x="224" y="218"/>
                    <a:pt x="225" y="218"/>
                    <a:pt x="226" y="216"/>
                  </a:cubicBezTo>
                  <a:cubicBezTo>
                    <a:pt x="244" y="199"/>
                    <a:pt x="244" y="199"/>
                    <a:pt x="244" y="199"/>
                  </a:cubicBezTo>
                  <a:cubicBezTo>
                    <a:pt x="245" y="197"/>
                    <a:pt x="245" y="197"/>
                    <a:pt x="245" y="197"/>
                  </a:cubicBezTo>
                  <a:cubicBezTo>
                    <a:pt x="243" y="180"/>
                    <a:pt x="243" y="180"/>
                    <a:pt x="243" y="180"/>
                  </a:cubicBezTo>
                  <a:cubicBezTo>
                    <a:pt x="243" y="178"/>
                    <a:pt x="243" y="178"/>
                    <a:pt x="243" y="178"/>
                  </a:cubicBezTo>
                  <a:cubicBezTo>
                    <a:pt x="243" y="178"/>
                    <a:pt x="242" y="177"/>
                    <a:pt x="241" y="177"/>
                  </a:cubicBezTo>
                  <a:cubicBezTo>
                    <a:pt x="241" y="177"/>
                    <a:pt x="241" y="177"/>
                    <a:pt x="241" y="177"/>
                  </a:cubicBezTo>
                  <a:cubicBezTo>
                    <a:pt x="230" y="179"/>
                    <a:pt x="230" y="179"/>
                    <a:pt x="230" y="179"/>
                  </a:cubicBezTo>
                  <a:cubicBezTo>
                    <a:pt x="228" y="179"/>
                    <a:pt x="229" y="181"/>
                    <a:pt x="229" y="183"/>
                  </a:cubicBezTo>
                  <a:cubicBezTo>
                    <a:pt x="229" y="191"/>
                    <a:pt x="229" y="191"/>
                    <a:pt x="229" y="191"/>
                  </a:cubicBezTo>
                  <a:cubicBezTo>
                    <a:pt x="229" y="192"/>
                    <a:pt x="228" y="194"/>
                    <a:pt x="228" y="194"/>
                  </a:cubicBezTo>
                  <a:cubicBezTo>
                    <a:pt x="220" y="203"/>
                    <a:pt x="220" y="203"/>
                    <a:pt x="220" y="203"/>
                  </a:cubicBezTo>
                  <a:cubicBezTo>
                    <a:pt x="220" y="203"/>
                    <a:pt x="219" y="203"/>
                    <a:pt x="217" y="203"/>
                  </a:cubicBezTo>
                  <a:cubicBezTo>
                    <a:pt x="212" y="203"/>
                    <a:pt x="212" y="203"/>
                    <a:pt x="212" y="203"/>
                  </a:cubicBezTo>
                  <a:cubicBezTo>
                    <a:pt x="212" y="203"/>
                    <a:pt x="212" y="203"/>
                    <a:pt x="211" y="203"/>
                  </a:cubicBezTo>
                  <a:cubicBezTo>
                    <a:pt x="210" y="203"/>
                    <a:pt x="209" y="202"/>
                    <a:pt x="208" y="200"/>
                  </a:cubicBezTo>
                  <a:cubicBezTo>
                    <a:pt x="205" y="199"/>
                    <a:pt x="205" y="199"/>
                    <a:pt x="205" y="199"/>
                  </a:cubicBezTo>
                  <a:cubicBezTo>
                    <a:pt x="203" y="198"/>
                    <a:pt x="203" y="197"/>
                    <a:pt x="201" y="195"/>
                  </a:cubicBezTo>
                  <a:cubicBezTo>
                    <a:pt x="198" y="191"/>
                    <a:pt x="198" y="191"/>
                    <a:pt x="198" y="191"/>
                  </a:cubicBezTo>
                  <a:cubicBezTo>
                    <a:pt x="198" y="191"/>
                    <a:pt x="198" y="189"/>
                    <a:pt x="199" y="188"/>
                  </a:cubicBezTo>
                  <a:cubicBezTo>
                    <a:pt x="202" y="179"/>
                    <a:pt x="202" y="179"/>
                    <a:pt x="202" y="179"/>
                  </a:cubicBezTo>
                  <a:cubicBezTo>
                    <a:pt x="202" y="177"/>
                    <a:pt x="203" y="175"/>
                    <a:pt x="204" y="175"/>
                  </a:cubicBezTo>
                  <a:cubicBezTo>
                    <a:pt x="214" y="173"/>
                    <a:pt x="214" y="173"/>
                    <a:pt x="214" y="173"/>
                  </a:cubicBezTo>
                  <a:cubicBezTo>
                    <a:pt x="215" y="172"/>
                    <a:pt x="215" y="172"/>
                    <a:pt x="215" y="172"/>
                  </a:cubicBezTo>
                  <a:cubicBezTo>
                    <a:pt x="215" y="172"/>
                    <a:pt x="215" y="172"/>
                    <a:pt x="217" y="172"/>
                  </a:cubicBezTo>
                  <a:cubicBezTo>
                    <a:pt x="217" y="172"/>
                    <a:pt x="216" y="171"/>
                    <a:pt x="216" y="169"/>
                  </a:cubicBezTo>
                  <a:cubicBezTo>
                    <a:pt x="214" y="158"/>
                    <a:pt x="214" y="158"/>
                    <a:pt x="214" y="158"/>
                  </a:cubicBezTo>
                  <a:cubicBezTo>
                    <a:pt x="214" y="158"/>
                    <a:pt x="212" y="157"/>
                    <a:pt x="211" y="157"/>
                  </a:cubicBezTo>
                  <a:cubicBezTo>
                    <a:pt x="211" y="157"/>
                    <a:pt x="210" y="157"/>
                    <a:pt x="210" y="157"/>
                  </a:cubicBezTo>
                  <a:cubicBezTo>
                    <a:pt x="194" y="164"/>
                    <a:pt x="194" y="164"/>
                    <a:pt x="194" y="164"/>
                  </a:cubicBezTo>
                  <a:cubicBezTo>
                    <a:pt x="192" y="164"/>
                    <a:pt x="191" y="165"/>
                    <a:pt x="191" y="166"/>
                  </a:cubicBezTo>
                  <a:cubicBezTo>
                    <a:pt x="183" y="189"/>
                    <a:pt x="183" y="189"/>
                    <a:pt x="183" y="189"/>
                  </a:cubicBezTo>
                  <a:cubicBezTo>
                    <a:pt x="183" y="189"/>
                    <a:pt x="183" y="191"/>
                    <a:pt x="184" y="193"/>
                  </a:cubicBezTo>
                  <a:cubicBezTo>
                    <a:pt x="189" y="203"/>
                    <a:pt x="189" y="203"/>
                    <a:pt x="189" y="203"/>
                  </a:cubicBezTo>
                  <a:cubicBezTo>
                    <a:pt x="191" y="204"/>
                    <a:pt x="190" y="206"/>
                    <a:pt x="190" y="206"/>
                  </a:cubicBezTo>
                  <a:cubicBezTo>
                    <a:pt x="162" y="250"/>
                    <a:pt x="162" y="250"/>
                    <a:pt x="162" y="250"/>
                  </a:cubicBezTo>
                  <a:cubicBezTo>
                    <a:pt x="162" y="250"/>
                    <a:pt x="160" y="250"/>
                    <a:pt x="159" y="250"/>
                  </a:cubicBezTo>
                  <a:cubicBezTo>
                    <a:pt x="147" y="250"/>
                    <a:pt x="147" y="250"/>
                    <a:pt x="147" y="250"/>
                  </a:cubicBezTo>
                  <a:cubicBezTo>
                    <a:pt x="146" y="249"/>
                    <a:pt x="145" y="249"/>
                    <a:pt x="145" y="249"/>
                  </a:cubicBezTo>
                  <a:cubicBezTo>
                    <a:pt x="144" y="249"/>
                    <a:pt x="144" y="249"/>
                    <a:pt x="144" y="250"/>
                  </a:cubicBezTo>
                  <a:cubicBezTo>
                    <a:pt x="126" y="267"/>
                    <a:pt x="126" y="267"/>
                    <a:pt x="126" y="267"/>
                  </a:cubicBezTo>
                  <a:cubicBezTo>
                    <a:pt x="125" y="268"/>
                    <a:pt x="125" y="269"/>
                    <a:pt x="125" y="271"/>
                  </a:cubicBezTo>
                  <a:cubicBezTo>
                    <a:pt x="128" y="288"/>
                    <a:pt x="128" y="288"/>
                    <a:pt x="128" y="288"/>
                  </a:cubicBezTo>
                  <a:cubicBezTo>
                    <a:pt x="126" y="289"/>
                    <a:pt x="127" y="290"/>
                    <a:pt x="129" y="290"/>
                  </a:cubicBezTo>
                  <a:cubicBezTo>
                    <a:pt x="129" y="290"/>
                    <a:pt x="129" y="290"/>
                    <a:pt x="129" y="290"/>
                  </a:cubicBezTo>
                  <a:cubicBezTo>
                    <a:pt x="140" y="287"/>
                    <a:pt x="140" y="287"/>
                    <a:pt x="140" y="287"/>
                  </a:cubicBezTo>
                  <a:cubicBezTo>
                    <a:pt x="142" y="287"/>
                    <a:pt x="142" y="285"/>
                    <a:pt x="142" y="285"/>
                  </a:cubicBezTo>
                  <a:cubicBezTo>
                    <a:pt x="141" y="275"/>
                    <a:pt x="141" y="275"/>
                    <a:pt x="141" y="275"/>
                  </a:cubicBezTo>
                  <a:cubicBezTo>
                    <a:pt x="141" y="274"/>
                    <a:pt x="140" y="272"/>
                    <a:pt x="142" y="272"/>
                  </a:cubicBezTo>
                  <a:cubicBezTo>
                    <a:pt x="149" y="266"/>
                    <a:pt x="149" y="266"/>
                    <a:pt x="149" y="266"/>
                  </a:cubicBezTo>
                  <a:cubicBezTo>
                    <a:pt x="150" y="264"/>
                    <a:pt x="152" y="263"/>
                    <a:pt x="153" y="263"/>
                  </a:cubicBezTo>
                  <a:cubicBezTo>
                    <a:pt x="163" y="264"/>
                    <a:pt x="163" y="264"/>
                    <a:pt x="163" y="264"/>
                  </a:cubicBezTo>
                  <a:cubicBezTo>
                    <a:pt x="164" y="266"/>
                    <a:pt x="165" y="265"/>
                    <a:pt x="165" y="267"/>
                  </a:cubicBezTo>
                  <a:cubicBezTo>
                    <a:pt x="171" y="276"/>
                    <a:pt x="171" y="276"/>
                    <a:pt x="171" y="276"/>
                  </a:cubicBezTo>
                  <a:cubicBezTo>
                    <a:pt x="173" y="277"/>
                    <a:pt x="171" y="279"/>
                    <a:pt x="171" y="279"/>
                  </a:cubicBezTo>
                  <a:cubicBezTo>
                    <a:pt x="169" y="289"/>
                    <a:pt x="169" y="289"/>
                    <a:pt x="169" y="289"/>
                  </a:cubicBezTo>
                  <a:cubicBezTo>
                    <a:pt x="167" y="289"/>
                    <a:pt x="167" y="291"/>
                    <a:pt x="166" y="291"/>
                  </a:cubicBezTo>
                  <a:cubicBezTo>
                    <a:pt x="165" y="292"/>
                    <a:pt x="165" y="292"/>
                    <a:pt x="164" y="292"/>
                  </a:cubicBezTo>
                  <a:cubicBezTo>
                    <a:pt x="157" y="295"/>
                    <a:pt x="157" y="295"/>
                    <a:pt x="157" y="295"/>
                  </a:cubicBezTo>
                  <a:cubicBezTo>
                    <a:pt x="155" y="295"/>
                    <a:pt x="154" y="296"/>
                    <a:pt x="154" y="296"/>
                  </a:cubicBezTo>
                  <a:cubicBezTo>
                    <a:pt x="154" y="296"/>
                    <a:pt x="154" y="296"/>
                    <a:pt x="154" y="297"/>
                  </a:cubicBezTo>
                  <a:cubicBezTo>
                    <a:pt x="156" y="308"/>
                    <a:pt x="156" y="308"/>
                    <a:pt x="156" y="308"/>
                  </a:cubicBezTo>
                  <a:cubicBezTo>
                    <a:pt x="157" y="309"/>
                    <a:pt x="157" y="309"/>
                    <a:pt x="158" y="309"/>
                  </a:cubicBezTo>
                  <a:cubicBezTo>
                    <a:pt x="158" y="309"/>
                    <a:pt x="158" y="309"/>
                    <a:pt x="158" y="309"/>
                  </a:cubicBezTo>
                  <a:cubicBezTo>
                    <a:pt x="177" y="304"/>
                    <a:pt x="177" y="304"/>
                    <a:pt x="177" y="304"/>
                  </a:cubicBezTo>
                  <a:cubicBezTo>
                    <a:pt x="177" y="304"/>
                    <a:pt x="178" y="302"/>
                    <a:pt x="180" y="302"/>
                  </a:cubicBezTo>
                  <a:cubicBezTo>
                    <a:pt x="181" y="298"/>
                    <a:pt x="182" y="295"/>
                    <a:pt x="183" y="292"/>
                  </a:cubicBezTo>
                  <a:cubicBezTo>
                    <a:pt x="187" y="280"/>
                    <a:pt x="188" y="279"/>
                    <a:pt x="188" y="278"/>
                  </a:cubicBezTo>
                  <a:cubicBezTo>
                    <a:pt x="188" y="278"/>
                    <a:pt x="188" y="278"/>
                    <a:pt x="188" y="278"/>
                  </a:cubicBezTo>
                  <a:cubicBezTo>
                    <a:pt x="187" y="277"/>
                    <a:pt x="187" y="275"/>
                    <a:pt x="187" y="274"/>
                  </a:cubicBezTo>
                  <a:cubicBezTo>
                    <a:pt x="180" y="264"/>
                    <a:pt x="180" y="264"/>
                    <a:pt x="180" y="264"/>
                  </a:cubicBezTo>
                  <a:close/>
                  <a:moveTo>
                    <a:pt x="255" y="184"/>
                  </a:moveTo>
                  <a:cubicBezTo>
                    <a:pt x="249" y="167"/>
                    <a:pt x="227" y="135"/>
                    <a:pt x="189" y="134"/>
                  </a:cubicBezTo>
                  <a:cubicBezTo>
                    <a:pt x="172" y="134"/>
                    <a:pt x="172" y="134"/>
                    <a:pt x="172" y="134"/>
                  </a:cubicBezTo>
                  <a:cubicBezTo>
                    <a:pt x="172" y="134"/>
                    <a:pt x="172" y="134"/>
                    <a:pt x="172" y="134"/>
                  </a:cubicBezTo>
                  <a:cubicBezTo>
                    <a:pt x="122" y="134"/>
                    <a:pt x="122" y="134"/>
                    <a:pt x="122" y="134"/>
                  </a:cubicBezTo>
                  <a:cubicBezTo>
                    <a:pt x="122" y="134"/>
                    <a:pt x="122" y="134"/>
                    <a:pt x="122" y="134"/>
                  </a:cubicBezTo>
                  <a:cubicBezTo>
                    <a:pt x="111" y="134"/>
                    <a:pt x="111" y="134"/>
                    <a:pt x="111" y="134"/>
                  </a:cubicBezTo>
                  <a:cubicBezTo>
                    <a:pt x="109" y="134"/>
                    <a:pt x="109" y="134"/>
                    <a:pt x="109" y="134"/>
                  </a:cubicBezTo>
                  <a:cubicBezTo>
                    <a:pt x="100" y="134"/>
                    <a:pt x="100" y="134"/>
                    <a:pt x="100" y="134"/>
                  </a:cubicBezTo>
                  <a:cubicBezTo>
                    <a:pt x="61" y="135"/>
                    <a:pt x="38" y="167"/>
                    <a:pt x="33" y="185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48" y="292"/>
                    <a:pt x="48" y="292"/>
                    <a:pt x="48" y="292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83" y="221"/>
                    <a:pt x="83" y="221"/>
                    <a:pt x="83" y="221"/>
                  </a:cubicBezTo>
                  <a:cubicBezTo>
                    <a:pt x="63" y="292"/>
                    <a:pt x="63" y="292"/>
                    <a:pt x="63" y="292"/>
                  </a:cubicBezTo>
                  <a:cubicBezTo>
                    <a:pt x="120" y="292"/>
                    <a:pt x="120" y="292"/>
                    <a:pt x="120" y="292"/>
                  </a:cubicBezTo>
                  <a:cubicBezTo>
                    <a:pt x="119" y="291"/>
                    <a:pt x="119" y="291"/>
                    <a:pt x="119" y="290"/>
                  </a:cubicBezTo>
                  <a:cubicBezTo>
                    <a:pt x="119" y="289"/>
                    <a:pt x="119" y="287"/>
                    <a:pt x="119" y="286"/>
                  </a:cubicBezTo>
                  <a:cubicBezTo>
                    <a:pt x="117" y="272"/>
                    <a:pt x="117" y="272"/>
                    <a:pt x="117" y="272"/>
                  </a:cubicBezTo>
                  <a:cubicBezTo>
                    <a:pt x="116" y="265"/>
                    <a:pt x="119" y="262"/>
                    <a:pt x="121" y="261"/>
                  </a:cubicBezTo>
                  <a:cubicBezTo>
                    <a:pt x="137" y="246"/>
                    <a:pt x="137" y="246"/>
                    <a:pt x="137" y="246"/>
                  </a:cubicBezTo>
                  <a:cubicBezTo>
                    <a:pt x="137" y="246"/>
                    <a:pt x="137" y="245"/>
                    <a:pt x="138" y="244"/>
                  </a:cubicBezTo>
                  <a:cubicBezTo>
                    <a:pt x="139" y="242"/>
                    <a:pt x="142" y="241"/>
                    <a:pt x="145" y="241"/>
                  </a:cubicBezTo>
                  <a:cubicBezTo>
                    <a:pt x="146" y="241"/>
                    <a:pt x="148" y="241"/>
                    <a:pt x="149" y="242"/>
                  </a:cubicBezTo>
                  <a:cubicBezTo>
                    <a:pt x="157" y="242"/>
                    <a:pt x="157" y="242"/>
                    <a:pt x="157" y="242"/>
                  </a:cubicBezTo>
                  <a:cubicBezTo>
                    <a:pt x="181" y="205"/>
                    <a:pt x="181" y="205"/>
                    <a:pt x="181" y="205"/>
                  </a:cubicBezTo>
                  <a:cubicBezTo>
                    <a:pt x="177" y="196"/>
                    <a:pt x="177" y="196"/>
                    <a:pt x="177" y="196"/>
                  </a:cubicBezTo>
                  <a:cubicBezTo>
                    <a:pt x="176" y="195"/>
                    <a:pt x="176" y="195"/>
                    <a:pt x="176" y="195"/>
                  </a:cubicBezTo>
                  <a:cubicBezTo>
                    <a:pt x="176" y="194"/>
                    <a:pt x="176" y="194"/>
                    <a:pt x="176" y="194"/>
                  </a:cubicBezTo>
                  <a:cubicBezTo>
                    <a:pt x="175" y="191"/>
                    <a:pt x="175" y="191"/>
                    <a:pt x="175" y="191"/>
                  </a:cubicBezTo>
                  <a:cubicBezTo>
                    <a:pt x="175" y="189"/>
                    <a:pt x="175" y="189"/>
                    <a:pt x="175" y="189"/>
                  </a:cubicBezTo>
                  <a:cubicBezTo>
                    <a:pt x="175" y="187"/>
                    <a:pt x="175" y="187"/>
                    <a:pt x="175" y="187"/>
                  </a:cubicBezTo>
                  <a:cubicBezTo>
                    <a:pt x="183" y="165"/>
                    <a:pt x="183" y="165"/>
                    <a:pt x="183" y="165"/>
                  </a:cubicBezTo>
                  <a:cubicBezTo>
                    <a:pt x="183" y="162"/>
                    <a:pt x="185" y="158"/>
                    <a:pt x="191" y="156"/>
                  </a:cubicBezTo>
                  <a:cubicBezTo>
                    <a:pt x="207" y="150"/>
                    <a:pt x="207" y="150"/>
                    <a:pt x="207" y="150"/>
                  </a:cubicBezTo>
                  <a:cubicBezTo>
                    <a:pt x="208" y="150"/>
                    <a:pt x="208" y="150"/>
                    <a:pt x="208" y="150"/>
                  </a:cubicBezTo>
                  <a:cubicBezTo>
                    <a:pt x="209" y="149"/>
                    <a:pt x="209" y="149"/>
                    <a:pt x="209" y="149"/>
                  </a:cubicBezTo>
                  <a:cubicBezTo>
                    <a:pt x="209" y="149"/>
                    <a:pt x="210" y="149"/>
                    <a:pt x="211" y="149"/>
                  </a:cubicBezTo>
                  <a:cubicBezTo>
                    <a:pt x="214" y="149"/>
                    <a:pt x="217" y="151"/>
                    <a:pt x="218" y="151"/>
                  </a:cubicBezTo>
                  <a:cubicBezTo>
                    <a:pt x="221" y="153"/>
                    <a:pt x="221" y="153"/>
                    <a:pt x="221" y="153"/>
                  </a:cubicBezTo>
                  <a:cubicBezTo>
                    <a:pt x="222" y="156"/>
                    <a:pt x="222" y="156"/>
                    <a:pt x="222" y="156"/>
                  </a:cubicBezTo>
                  <a:cubicBezTo>
                    <a:pt x="224" y="167"/>
                    <a:pt x="224" y="167"/>
                    <a:pt x="224" y="167"/>
                  </a:cubicBezTo>
                  <a:cubicBezTo>
                    <a:pt x="225" y="170"/>
                    <a:pt x="225" y="170"/>
                    <a:pt x="225" y="170"/>
                  </a:cubicBezTo>
                  <a:cubicBezTo>
                    <a:pt x="225" y="173"/>
                    <a:pt x="225" y="173"/>
                    <a:pt x="225" y="173"/>
                  </a:cubicBezTo>
                  <a:cubicBezTo>
                    <a:pt x="227" y="172"/>
                    <a:pt x="228" y="171"/>
                    <a:pt x="228" y="171"/>
                  </a:cubicBezTo>
                  <a:cubicBezTo>
                    <a:pt x="239" y="169"/>
                    <a:pt x="239" y="169"/>
                    <a:pt x="239" y="169"/>
                  </a:cubicBezTo>
                  <a:cubicBezTo>
                    <a:pt x="240" y="169"/>
                    <a:pt x="240" y="169"/>
                    <a:pt x="241" y="169"/>
                  </a:cubicBezTo>
                  <a:cubicBezTo>
                    <a:pt x="246" y="169"/>
                    <a:pt x="250" y="172"/>
                    <a:pt x="250" y="176"/>
                  </a:cubicBezTo>
                  <a:cubicBezTo>
                    <a:pt x="251" y="178"/>
                    <a:pt x="251" y="178"/>
                    <a:pt x="251" y="178"/>
                  </a:cubicBezTo>
                  <a:cubicBezTo>
                    <a:pt x="251" y="178"/>
                    <a:pt x="251" y="178"/>
                    <a:pt x="251" y="178"/>
                  </a:cubicBezTo>
                  <a:cubicBezTo>
                    <a:pt x="251" y="179"/>
                    <a:pt x="251" y="179"/>
                    <a:pt x="251" y="179"/>
                  </a:cubicBezTo>
                  <a:cubicBezTo>
                    <a:pt x="253" y="196"/>
                    <a:pt x="253" y="196"/>
                    <a:pt x="253" y="196"/>
                  </a:cubicBezTo>
                  <a:cubicBezTo>
                    <a:pt x="254" y="199"/>
                    <a:pt x="254" y="199"/>
                    <a:pt x="254" y="199"/>
                  </a:cubicBezTo>
                  <a:cubicBezTo>
                    <a:pt x="252" y="201"/>
                    <a:pt x="252" y="201"/>
                    <a:pt x="252" y="201"/>
                  </a:cubicBezTo>
                  <a:cubicBezTo>
                    <a:pt x="251" y="203"/>
                    <a:pt x="251" y="203"/>
                    <a:pt x="251" y="203"/>
                  </a:cubicBezTo>
                  <a:cubicBezTo>
                    <a:pt x="250" y="204"/>
                    <a:pt x="250" y="204"/>
                    <a:pt x="250" y="204"/>
                  </a:cubicBezTo>
                  <a:cubicBezTo>
                    <a:pt x="250" y="205"/>
                    <a:pt x="250" y="205"/>
                    <a:pt x="250" y="205"/>
                  </a:cubicBezTo>
                  <a:cubicBezTo>
                    <a:pt x="232" y="221"/>
                    <a:pt x="232" y="221"/>
                    <a:pt x="232" y="221"/>
                  </a:cubicBezTo>
                  <a:cubicBezTo>
                    <a:pt x="230" y="225"/>
                    <a:pt x="226" y="226"/>
                    <a:pt x="225" y="226"/>
                  </a:cubicBezTo>
                  <a:cubicBezTo>
                    <a:pt x="224" y="226"/>
                    <a:pt x="224" y="226"/>
                    <a:pt x="224" y="226"/>
                  </a:cubicBezTo>
                  <a:cubicBezTo>
                    <a:pt x="222" y="226"/>
                    <a:pt x="222" y="226"/>
                    <a:pt x="222" y="226"/>
                  </a:cubicBezTo>
                  <a:cubicBezTo>
                    <a:pt x="220" y="226"/>
                    <a:pt x="220" y="226"/>
                    <a:pt x="220" y="226"/>
                  </a:cubicBezTo>
                  <a:cubicBezTo>
                    <a:pt x="240" y="292"/>
                    <a:pt x="240" y="292"/>
                    <a:pt x="240" y="292"/>
                  </a:cubicBezTo>
                  <a:cubicBezTo>
                    <a:pt x="287" y="292"/>
                    <a:pt x="287" y="292"/>
                    <a:pt x="287" y="292"/>
                  </a:cubicBezTo>
                  <a:lnTo>
                    <a:pt x="255" y="184"/>
                  </a:lnTo>
                  <a:close/>
                  <a:moveTo>
                    <a:pt x="188" y="263"/>
                  </a:moveTo>
                  <a:cubicBezTo>
                    <a:pt x="193" y="269"/>
                    <a:pt x="193" y="269"/>
                    <a:pt x="193" y="269"/>
                  </a:cubicBezTo>
                  <a:cubicBezTo>
                    <a:pt x="194" y="270"/>
                    <a:pt x="194" y="270"/>
                    <a:pt x="194" y="270"/>
                  </a:cubicBezTo>
                  <a:cubicBezTo>
                    <a:pt x="194" y="272"/>
                    <a:pt x="194" y="272"/>
                    <a:pt x="194" y="272"/>
                  </a:cubicBezTo>
                  <a:cubicBezTo>
                    <a:pt x="195" y="275"/>
                    <a:pt x="195" y="275"/>
                    <a:pt x="195" y="275"/>
                  </a:cubicBezTo>
                  <a:cubicBezTo>
                    <a:pt x="195" y="277"/>
                    <a:pt x="195" y="277"/>
                    <a:pt x="195" y="277"/>
                  </a:cubicBezTo>
                  <a:cubicBezTo>
                    <a:pt x="196" y="279"/>
                    <a:pt x="196" y="279"/>
                    <a:pt x="196" y="279"/>
                  </a:cubicBezTo>
                  <a:cubicBezTo>
                    <a:pt x="195" y="281"/>
                    <a:pt x="195" y="281"/>
                    <a:pt x="195" y="281"/>
                  </a:cubicBezTo>
                  <a:cubicBezTo>
                    <a:pt x="191" y="292"/>
                    <a:pt x="191" y="292"/>
                    <a:pt x="191" y="292"/>
                  </a:cubicBezTo>
                  <a:cubicBezTo>
                    <a:pt x="225" y="292"/>
                    <a:pt x="225" y="292"/>
                    <a:pt x="225" y="292"/>
                  </a:cubicBezTo>
                  <a:cubicBezTo>
                    <a:pt x="208" y="233"/>
                    <a:pt x="208" y="233"/>
                    <a:pt x="208" y="233"/>
                  </a:cubicBezTo>
                  <a:lnTo>
                    <a:pt x="188" y="26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280900" y="3226788"/>
            <a:ext cx="5508645" cy="845808"/>
            <a:chOff x="3533313" y="3141063"/>
            <a:chExt cx="5508645" cy="845808"/>
          </a:xfrm>
          <a:solidFill>
            <a:srgbClr val="EDC30D"/>
          </a:solidFill>
        </p:grpSpPr>
        <p:sp>
          <p:nvSpPr>
            <p:cNvPr id="41" name="Title 1"/>
            <p:cNvSpPr txBox="1">
              <a:spLocks/>
            </p:cNvSpPr>
            <p:nvPr/>
          </p:nvSpPr>
          <p:spPr>
            <a:xfrm>
              <a:off x="3533313" y="3141063"/>
              <a:ext cx="2444985" cy="845808"/>
            </a:xfrm>
            <a:prstGeom prst="rect">
              <a:avLst/>
            </a:prstGeom>
            <a:grpFill/>
          </p:spPr>
          <p:txBody>
            <a:bodyPr vert="horz" wrap="square" lIns="143407" tIns="89630" rIns="143407" bIns="89630" rtlCol="0" anchor="t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 dirty="0" smtClean="0">
                  <a:ln w="3175">
                    <a:noFill/>
                  </a:ln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l" defTabSz="914367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-102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2</a:t>
              </a:r>
              <a:r>
                <a:rPr kumimoji="0" lang="en-US" sz="2400" b="0" i="0" u="none" strike="noStrike" kern="1200" cap="none" spc="-102" normalizeH="0" baseline="3000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nd</a:t>
              </a:r>
              <a:r>
                <a:rPr kumimoji="0" lang="en-US" sz="2400" b="0" i="0" u="none" strike="noStrike" kern="1200" cap="none" spc="-102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 wave</a:t>
              </a:r>
              <a:br>
                <a:rPr kumimoji="0" lang="en-US" sz="2400" b="0" i="0" u="none" strike="noStrike" kern="1200" cap="none" spc="-102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</a:br>
              <a:r>
                <a:rPr kumimoji="0" lang="en-US" sz="2400" b="0" i="0" u="none" strike="noStrike" kern="1200" cap="none" spc="0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Self-service BI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3533314" y="3896341"/>
              <a:ext cx="5508644" cy="58485"/>
            </a:xfrm>
            <a:prstGeom prst="line">
              <a:avLst/>
            </a:prstGeom>
            <a:grpFill/>
            <a:ln w="3175">
              <a:solidFill>
                <a:srgbClr val="EDC30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521297" y="5081481"/>
            <a:ext cx="7268248" cy="845808"/>
            <a:chOff x="2026122" y="4995756"/>
            <a:chExt cx="7268248" cy="845808"/>
          </a:xfrm>
        </p:grpSpPr>
        <p:sp>
          <p:nvSpPr>
            <p:cNvPr id="44" name="Title 1"/>
            <p:cNvSpPr txBox="1">
              <a:spLocks/>
            </p:cNvSpPr>
            <p:nvPr/>
          </p:nvSpPr>
          <p:spPr>
            <a:xfrm>
              <a:off x="2026122" y="4995756"/>
              <a:ext cx="2081873" cy="845808"/>
            </a:xfrm>
            <a:prstGeom prst="rect">
              <a:avLst/>
            </a:prstGeom>
            <a:solidFill>
              <a:srgbClr val="EDC30D"/>
            </a:solidFill>
          </p:spPr>
          <p:txBody>
            <a:bodyPr vert="horz" wrap="square" lIns="143407" tIns="89630" rIns="143407" bIns="89630" rtlCol="0" anchor="t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 dirty="0" smtClean="0">
                  <a:ln w="3175">
                    <a:noFill/>
                  </a:ln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l" defTabSz="914367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-102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1st wave</a:t>
              </a:r>
              <a:br>
                <a:rPr kumimoji="0" lang="en-US" sz="2400" b="0" i="0" u="none" strike="noStrike" kern="1200" cap="none" spc="-102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</a:br>
              <a:r>
                <a:rPr kumimoji="0" lang="en-US" sz="2400" b="0" i="0" u="none" strike="noStrike" kern="1200" cap="none" spc="0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Technical BI</a:t>
              </a: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2026123" y="5743590"/>
              <a:ext cx="7268247" cy="97974"/>
            </a:xfrm>
            <a:prstGeom prst="line">
              <a:avLst/>
            </a:prstGeom>
            <a:ln w="3175">
              <a:solidFill>
                <a:srgbClr val="EDC30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040505" y="1372095"/>
            <a:ext cx="3749040" cy="845808"/>
            <a:chOff x="5040505" y="1286370"/>
            <a:chExt cx="3749040" cy="845808"/>
          </a:xfrm>
          <a:solidFill>
            <a:srgbClr val="EDC30D"/>
          </a:solidFill>
        </p:grpSpPr>
        <p:sp>
          <p:nvSpPr>
            <p:cNvPr id="47" name="Title 1"/>
            <p:cNvSpPr txBox="1">
              <a:spLocks/>
            </p:cNvSpPr>
            <p:nvPr/>
          </p:nvSpPr>
          <p:spPr>
            <a:xfrm>
              <a:off x="5040505" y="1286370"/>
              <a:ext cx="1920240" cy="845808"/>
            </a:xfrm>
            <a:prstGeom prst="rect">
              <a:avLst/>
            </a:prstGeom>
            <a:grpFill/>
          </p:spPr>
          <p:txBody>
            <a:bodyPr vert="horz" wrap="square" lIns="143407" tIns="89630" rIns="143407" bIns="89630" rtlCol="0" anchor="t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 dirty="0" smtClean="0">
                  <a:ln w="3175">
                    <a:noFill/>
                  </a:ln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l" defTabSz="914367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-102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3rd wave</a:t>
              </a:r>
              <a:br>
                <a:rPr kumimoji="0" lang="en-US" sz="2400" b="0" i="0" u="none" strike="noStrike" kern="1200" cap="none" spc="-102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</a:br>
              <a:r>
                <a:rPr kumimoji="0" lang="en-US" sz="2400" b="0" i="0" u="none" strike="noStrike" kern="1200" cap="none" spc="0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End user BI</a:t>
              </a: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5040505" y="2046733"/>
              <a:ext cx="3749040" cy="0"/>
            </a:xfrm>
            <a:prstGeom prst="line">
              <a:avLst/>
            </a:prstGeom>
            <a:grpFill/>
            <a:ln w="3175">
              <a:solidFill>
                <a:srgbClr val="EDC30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472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079">
        <p:fade/>
      </p:transition>
    </mc:Choice>
    <mc:Fallback xmlns="">
      <p:transition spd="med" advTm="21079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8" b="9271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0" y="0"/>
            <a:ext cx="12192000" cy="6857028"/>
          </a:xfrm>
          <a:prstGeom prst="rect">
            <a:avLst/>
          </a:prstGeom>
          <a:solidFill>
            <a:schemeClr val="tx1">
              <a:alpha val="8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pc="-150">
              <a:solidFill>
                <a:srgbClr val="4394F8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 rot="5400000">
            <a:off x="1766534" y="-1766535"/>
            <a:ext cx="6857028" cy="10390097"/>
          </a:xfrm>
          <a:prstGeom prst="rect">
            <a:avLst/>
          </a:prstGeom>
          <a:gradFill>
            <a:gsLst>
              <a:gs pos="50000">
                <a:schemeClr val="tx1">
                  <a:alpha val="6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540000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>
              <a:lnSpc>
                <a:spcPct val="90000"/>
              </a:lnSpc>
            </a:pPr>
            <a:endParaRPr lang="en-US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583" y="884616"/>
            <a:ext cx="5444782" cy="1460500"/>
          </a:xfrm>
        </p:spPr>
        <p:txBody>
          <a:bodyPr anchor="t">
            <a:noAutofit/>
          </a:bodyPr>
          <a:lstStyle/>
          <a:p>
            <a:r>
              <a:rPr lang="en-US">
                <a:solidFill>
                  <a:srgbClr val="EDC30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What if you could empower everyone with analytics anywhere decisions are made?</a:t>
            </a:r>
          </a:p>
        </p:txBody>
      </p:sp>
    </p:spTree>
    <p:extLst>
      <p:ext uri="{BB962C8B-B14F-4D97-AF65-F5344CB8AC3E}">
        <p14:creationId xmlns:p14="http://schemas.microsoft.com/office/powerpoint/2010/main" val="278405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6627">
        <p:fade/>
      </p:transition>
    </mc:Choice>
    <mc:Fallback xmlns="">
      <p:transition spd="med" advTm="16627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9488" y="18203"/>
            <a:ext cx="1188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Turning data into business insights is challenging</a:t>
            </a:r>
            <a:endParaRPr kumimoji="0" lang="en-US" sz="3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296949" y="1112779"/>
            <a:ext cx="7426960" cy="49589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53975" marR="0" lvl="1" indent="0" algn="l" defTabSz="914367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Common BI challenges include…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61438" y="2943609"/>
            <a:ext cx="11131423" cy="919829"/>
            <a:chOff x="419875" y="3553208"/>
            <a:chExt cx="11131423" cy="919829"/>
          </a:xfrm>
        </p:grpSpPr>
        <p:grpSp>
          <p:nvGrpSpPr>
            <p:cNvPr id="54" name="Group 11"/>
            <p:cNvGrpSpPr/>
            <p:nvPr/>
          </p:nvGrpSpPr>
          <p:grpSpPr>
            <a:xfrm>
              <a:off x="419875" y="3553208"/>
              <a:ext cx="11131423" cy="919829"/>
              <a:chOff x="419875" y="3540205"/>
              <a:chExt cx="11131423" cy="919829"/>
            </a:xfrm>
          </p:grpSpPr>
          <p:sp>
            <p:nvSpPr>
              <p:cNvPr id="55" name="Rectangle 12"/>
              <p:cNvSpPr/>
              <p:nvPr/>
            </p:nvSpPr>
            <p:spPr bwMode="auto">
              <a:xfrm>
                <a:off x="1327452" y="3540205"/>
                <a:ext cx="4252254" cy="914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2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EDC30D"/>
                    </a:solidFill>
                    <a:effectLst/>
                    <a:uLnTx/>
                    <a:uFillTx/>
                    <a:latin typeface="Segoe UI Light"/>
                    <a:ea typeface="Segoe UI" pitchFamily="34" charset="0"/>
                    <a:cs typeface="Segoe UI" pitchFamily="34" charset="0"/>
                  </a:rPr>
                  <a:t>Multiple data sources</a:t>
                </a:r>
              </a:p>
            </p:txBody>
          </p:sp>
          <p:sp>
            <p:nvSpPr>
              <p:cNvPr id="56" name="Rectangle 13"/>
              <p:cNvSpPr/>
              <p:nvPr/>
            </p:nvSpPr>
            <p:spPr bwMode="auto">
              <a:xfrm>
                <a:off x="5579706" y="3545634"/>
                <a:ext cx="5971592" cy="914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67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Pct val="90000"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Light"/>
                    <a:ea typeface="+mn-ea"/>
                    <a:cs typeface="+mn-cs"/>
                  </a:rPr>
                  <a:t>Data residing in cloud solutions and on-premise locations is difficult to access and refresh securely</a:t>
                </a:r>
              </a:p>
            </p:txBody>
          </p:sp>
          <p:sp>
            <p:nvSpPr>
              <p:cNvPr id="57" name="Rectangle 16"/>
              <p:cNvSpPr/>
              <p:nvPr/>
            </p:nvSpPr>
            <p:spPr bwMode="auto">
              <a:xfrm>
                <a:off x="419875" y="3545634"/>
                <a:ext cx="914400" cy="914400"/>
              </a:xfrm>
              <a:prstGeom prst="rect">
                <a:avLst/>
              </a:prstGeom>
              <a:solidFill>
                <a:srgbClr val="EDC30D"/>
              </a:solidFill>
              <a:ln>
                <a:solidFill>
                  <a:schemeClr val="bg2">
                    <a:lumMod val="2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16" name="Freeform 15"/>
            <p:cNvSpPr>
              <a:spLocks noChangeAspect="1" noEditPoints="1"/>
            </p:cNvSpPr>
            <p:nvPr/>
          </p:nvSpPr>
          <p:spPr bwMode="auto">
            <a:xfrm>
              <a:off x="895778" y="3824238"/>
              <a:ext cx="184378" cy="365760"/>
            </a:xfrm>
            <a:custGeom>
              <a:avLst/>
              <a:gdLst>
                <a:gd name="T0" fmla="*/ 0 w 185"/>
                <a:gd name="T1" fmla="*/ 0 h 376"/>
                <a:gd name="T2" fmla="*/ 0 w 185"/>
                <a:gd name="T3" fmla="*/ 376 h 376"/>
                <a:gd name="T4" fmla="*/ 185 w 185"/>
                <a:gd name="T5" fmla="*/ 376 h 376"/>
                <a:gd name="T6" fmla="*/ 185 w 185"/>
                <a:gd name="T7" fmla="*/ 0 h 376"/>
                <a:gd name="T8" fmla="*/ 0 w 185"/>
                <a:gd name="T9" fmla="*/ 0 h 376"/>
                <a:gd name="T10" fmla="*/ 86 w 185"/>
                <a:gd name="T11" fmla="*/ 304 h 376"/>
                <a:gd name="T12" fmla="*/ 20 w 185"/>
                <a:gd name="T13" fmla="*/ 304 h 376"/>
                <a:gd name="T14" fmla="*/ 20 w 185"/>
                <a:gd name="T15" fmla="*/ 244 h 376"/>
                <a:gd name="T16" fmla="*/ 86 w 185"/>
                <a:gd name="T17" fmla="*/ 244 h 376"/>
                <a:gd name="T18" fmla="*/ 86 w 185"/>
                <a:gd name="T19" fmla="*/ 304 h 376"/>
                <a:gd name="T20" fmla="*/ 86 w 185"/>
                <a:gd name="T21" fmla="*/ 230 h 376"/>
                <a:gd name="T22" fmla="*/ 20 w 185"/>
                <a:gd name="T23" fmla="*/ 230 h 376"/>
                <a:gd name="T24" fmla="*/ 20 w 185"/>
                <a:gd name="T25" fmla="*/ 171 h 376"/>
                <a:gd name="T26" fmla="*/ 86 w 185"/>
                <a:gd name="T27" fmla="*/ 171 h 376"/>
                <a:gd name="T28" fmla="*/ 86 w 185"/>
                <a:gd name="T29" fmla="*/ 230 h 376"/>
                <a:gd name="T30" fmla="*/ 86 w 185"/>
                <a:gd name="T31" fmla="*/ 157 h 376"/>
                <a:gd name="T32" fmla="*/ 20 w 185"/>
                <a:gd name="T33" fmla="*/ 157 h 376"/>
                <a:gd name="T34" fmla="*/ 20 w 185"/>
                <a:gd name="T35" fmla="*/ 98 h 376"/>
                <a:gd name="T36" fmla="*/ 86 w 185"/>
                <a:gd name="T37" fmla="*/ 98 h 376"/>
                <a:gd name="T38" fmla="*/ 86 w 185"/>
                <a:gd name="T39" fmla="*/ 157 h 376"/>
                <a:gd name="T40" fmla="*/ 86 w 185"/>
                <a:gd name="T41" fmla="*/ 85 h 376"/>
                <a:gd name="T42" fmla="*/ 20 w 185"/>
                <a:gd name="T43" fmla="*/ 85 h 376"/>
                <a:gd name="T44" fmla="*/ 20 w 185"/>
                <a:gd name="T45" fmla="*/ 25 h 376"/>
                <a:gd name="T46" fmla="*/ 86 w 185"/>
                <a:gd name="T47" fmla="*/ 25 h 376"/>
                <a:gd name="T48" fmla="*/ 86 w 185"/>
                <a:gd name="T49" fmla="*/ 85 h 376"/>
                <a:gd name="T50" fmla="*/ 166 w 185"/>
                <a:gd name="T51" fmla="*/ 304 h 376"/>
                <a:gd name="T52" fmla="*/ 99 w 185"/>
                <a:gd name="T53" fmla="*/ 304 h 376"/>
                <a:gd name="T54" fmla="*/ 99 w 185"/>
                <a:gd name="T55" fmla="*/ 244 h 376"/>
                <a:gd name="T56" fmla="*/ 166 w 185"/>
                <a:gd name="T57" fmla="*/ 244 h 376"/>
                <a:gd name="T58" fmla="*/ 166 w 185"/>
                <a:gd name="T59" fmla="*/ 304 h 376"/>
                <a:gd name="T60" fmla="*/ 166 w 185"/>
                <a:gd name="T61" fmla="*/ 230 h 376"/>
                <a:gd name="T62" fmla="*/ 99 w 185"/>
                <a:gd name="T63" fmla="*/ 230 h 376"/>
                <a:gd name="T64" fmla="*/ 99 w 185"/>
                <a:gd name="T65" fmla="*/ 171 h 376"/>
                <a:gd name="T66" fmla="*/ 166 w 185"/>
                <a:gd name="T67" fmla="*/ 171 h 376"/>
                <a:gd name="T68" fmla="*/ 166 w 185"/>
                <a:gd name="T69" fmla="*/ 230 h 376"/>
                <a:gd name="T70" fmla="*/ 166 w 185"/>
                <a:gd name="T71" fmla="*/ 157 h 376"/>
                <a:gd name="T72" fmla="*/ 99 w 185"/>
                <a:gd name="T73" fmla="*/ 157 h 376"/>
                <a:gd name="T74" fmla="*/ 99 w 185"/>
                <a:gd name="T75" fmla="*/ 98 h 376"/>
                <a:gd name="T76" fmla="*/ 166 w 185"/>
                <a:gd name="T77" fmla="*/ 98 h 376"/>
                <a:gd name="T78" fmla="*/ 166 w 185"/>
                <a:gd name="T79" fmla="*/ 157 h 376"/>
                <a:gd name="T80" fmla="*/ 166 w 185"/>
                <a:gd name="T81" fmla="*/ 85 h 376"/>
                <a:gd name="T82" fmla="*/ 99 w 185"/>
                <a:gd name="T83" fmla="*/ 85 h 376"/>
                <a:gd name="T84" fmla="*/ 99 w 185"/>
                <a:gd name="T85" fmla="*/ 25 h 376"/>
                <a:gd name="T86" fmla="*/ 166 w 185"/>
                <a:gd name="T87" fmla="*/ 25 h 376"/>
                <a:gd name="T88" fmla="*/ 166 w 185"/>
                <a:gd name="T89" fmla="*/ 85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5" h="376">
                  <a:moveTo>
                    <a:pt x="0" y="0"/>
                  </a:moveTo>
                  <a:lnTo>
                    <a:pt x="0" y="376"/>
                  </a:lnTo>
                  <a:lnTo>
                    <a:pt x="185" y="376"/>
                  </a:lnTo>
                  <a:lnTo>
                    <a:pt x="185" y="0"/>
                  </a:lnTo>
                  <a:lnTo>
                    <a:pt x="0" y="0"/>
                  </a:lnTo>
                  <a:close/>
                  <a:moveTo>
                    <a:pt x="86" y="304"/>
                  </a:moveTo>
                  <a:lnTo>
                    <a:pt x="20" y="304"/>
                  </a:lnTo>
                  <a:lnTo>
                    <a:pt x="20" y="244"/>
                  </a:lnTo>
                  <a:lnTo>
                    <a:pt x="86" y="244"/>
                  </a:lnTo>
                  <a:lnTo>
                    <a:pt x="86" y="304"/>
                  </a:lnTo>
                  <a:close/>
                  <a:moveTo>
                    <a:pt x="86" y="230"/>
                  </a:moveTo>
                  <a:lnTo>
                    <a:pt x="20" y="230"/>
                  </a:lnTo>
                  <a:lnTo>
                    <a:pt x="20" y="171"/>
                  </a:lnTo>
                  <a:lnTo>
                    <a:pt x="86" y="171"/>
                  </a:lnTo>
                  <a:lnTo>
                    <a:pt x="86" y="230"/>
                  </a:lnTo>
                  <a:close/>
                  <a:moveTo>
                    <a:pt x="86" y="157"/>
                  </a:moveTo>
                  <a:lnTo>
                    <a:pt x="20" y="157"/>
                  </a:lnTo>
                  <a:lnTo>
                    <a:pt x="20" y="98"/>
                  </a:lnTo>
                  <a:lnTo>
                    <a:pt x="86" y="98"/>
                  </a:lnTo>
                  <a:lnTo>
                    <a:pt x="86" y="157"/>
                  </a:lnTo>
                  <a:close/>
                  <a:moveTo>
                    <a:pt x="86" y="85"/>
                  </a:moveTo>
                  <a:lnTo>
                    <a:pt x="20" y="85"/>
                  </a:lnTo>
                  <a:lnTo>
                    <a:pt x="20" y="25"/>
                  </a:lnTo>
                  <a:lnTo>
                    <a:pt x="86" y="25"/>
                  </a:lnTo>
                  <a:lnTo>
                    <a:pt x="86" y="85"/>
                  </a:lnTo>
                  <a:close/>
                  <a:moveTo>
                    <a:pt x="166" y="304"/>
                  </a:moveTo>
                  <a:lnTo>
                    <a:pt x="99" y="304"/>
                  </a:lnTo>
                  <a:lnTo>
                    <a:pt x="99" y="244"/>
                  </a:lnTo>
                  <a:lnTo>
                    <a:pt x="166" y="244"/>
                  </a:lnTo>
                  <a:lnTo>
                    <a:pt x="166" y="304"/>
                  </a:lnTo>
                  <a:close/>
                  <a:moveTo>
                    <a:pt x="166" y="230"/>
                  </a:moveTo>
                  <a:lnTo>
                    <a:pt x="99" y="230"/>
                  </a:lnTo>
                  <a:lnTo>
                    <a:pt x="99" y="171"/>
                  </a:lnTo>
                  <a:lnTo>
                    <a:pt x="166" y="171"/>
                  </a:lnTo>
                  <a:lnTo>
                    <a:pt x="166" y="230"/>
                  </a:lnTo>
                  <a:close/>
                  <a:moveTo>
                    <a:pt x="166" y="157"/>
                  </a:moveTo>
                  <a:lnTo>
                    <a:pt x="99" y="157"/>
                  </a:lnTo>
                  <a:lnTo>
                    <a:pt x="99" y="98"/>
                  </a:lnTo>
                  <a:lnTo>
                    <a:pt x="166" y="98"/>
                  </a:lnTo>
                  <a:lnTo>
                    <a:pt x="166" y="157"/>
                  </a:lnTo>
                  <a:close/>
                  <a:moveTo>
                    <a:pt x="166" y="85"/>
                  </a:moveTo>
                  <a:lnTo>
                    <a:pt x="99" y="85"/>
                  </a:lnTo>
                  <a:lnTo>
                    <a:pt x="99" y="25"/>
                  </a:lnTo>
                  <a:lnTo>
                    <a:pt x="166" y="25"/>
                  </a:lnTo>
                  <a:lnTo>
                    <a:pt x="166" y="85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vert="horz" wrap="square" lIns="87855" tIns="43927" rIns="87855" bIns="43927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9318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1pPr>
              <a:lvl2pPr marL="465138" indent="-7938" algn="l" defTabSz="9318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2pPr>
              <a:lvl3pPr marL="931863" indent="-17463" algn="l" defTabSz="9318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3pPr>
              <a:lvl4pPr marL="1398588" indent="-26988" algn="l" defTabSz="9318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4pPr>
              <a:lvl5pPr marL="1865313" indent="-36513" algn="l" defTabSz="9318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9pPr>
            </a:lstStyle>
            <a:p>
              <a:pPr marL="0" marR="0" lvl="0" indent="0" algn="l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07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charset="0"/>
                <a:ea typeface="MS PGothic" charset="0"/>
              </a:endParaRPr>
            </a:p>
          </p:txBody>
        </p:sp>
        <p:sp>
          <p:nvSpPr>
            <p:cNvPr id="17" name="Freeform 16"/>
            <p:cNvSpPr>
              <a:spLocks noChangeAspect="1" noEditPoints="1"/>
            </p:cNvSpPr>
            <p:nvPr/>
          </p:nvSpPr>
          <p:spPr bwMode="black">
            <a:xfrm>
              <a:off x="616986" y="4004167"/>
              <a:ext cx="293634" cy="182880"/>
            </a:xfrm>
            <a:custGeom>
              <a:avLst/>
              <a:gdLst>
                <a:gd name="T0" fmla="*/ 1277 w 1355"/>
                <a:gd name="T1" fmla="*/ 371 h 843"/>
                <a:gd name="T2" fmla="*/ 1157 w 1355"/>
                <a:gd name="T3" fmla="*/ 298 h 843"/>
                <a:gd name="T4" fmla="*/ 1157 w 1355"/>
                <a:gd name="T5" fmla="*/ 277 h 843"/>
                <a:gd name="T6" fmla="*/ 1080 w 1355"/>
                <a:gd name="T7" fmla="*/ 83 h 843"/>
                <a:gd name="T8" fmla="*/ 888 w 1355"/>
                <a:gd name="T9" fmla="*/ 0 h 843"/>
                <a:gd name="T10" fmla="*/ 650 w 1355"/>
                <a:gd name="T11" fmla="*/ 135 h 843"/>
                <a:gd name="T12" fmla="*/ 544 w 1355"/>
                <a:gd name="T13" fmla="*/ 114 h 843"/>
                <a:gd name="T14" fmla="*/ 353 w 1355"/>
                <a:gd name="T15" fmla="*/ 189 h 843"/>
                <a:gd name="T16" fmla="*/ 287 w 1355"/>
                <a:gd name="T17" fmla="*/ 287 h 843"/>
                <a:gd name="T18" fmla="*/ 275 w 1355"/>
                <a:gd name="T19" fmla="*/ 287 h 843"/>
                <a:gd name="T20" fmla="*/ 82 w 1355"/>
                <a:gd name="T21" fmla="*/ 370 h 843"/>
                <a:gd name="T22" fmla="*/ 0 w 1355"/>
                <a:gd name="T23" fmla="*/ 565 h 843"/>
                <a:gd name="T24" fmla="*/ 82 w 1355"/>
                <a:gd name="T25" fmla="*/ 760 h 843"/>
                <a:gd name="T26" fmla="*/ 275 w 1355"/>
                <a:gd name="T27" fmla="*/ 843 h 843"/>
                <a:gd name="T28" fmla="*/ 1080 w 1355"/>
                <a:gd name="T29" fmla="*/ 843 h 843"/>
                <a:gd name="T30" fmla="*/ 1277 w 1355"/>
                <a:gd name="T31" fmla="*/ 760 h 843"/>
                <a:gd name="T32" fmla="*/ 1355 w 1355"/>
                <a:gd name="T33" fmla="*/ 565 h 843"/>
                <a:gd name="T34" fmla="*/ 1277 w 1355"/>
                <a:gd name="T35" fmla="*/ 371 h 843"/>
                <a:gd name="T36" fmla="*/ 1080 w 1355"/>
                <a:gd name="T37" fmla="*/ 766 h 843"/>
                <a:gd name="T38" fmla="*/ 275 w 1355"/>
                <a:gd name="T39" fmla="*/ 766 h 843"/>
                <a:gd name="T40" fmla="*/ 76 w 1355"/>
                <a:gd name="T41" fmla="*/ 565 h 843"/>
                <a:gd name="T42" fmla="*/ 275 w 1355"/>
                <a:gd name="T43" fmla="*/ 364 h 843"/>
                <a:gd name="T44" fmla="*/ 346 w 1355"/>
                <a:gd name="T45" fmla="*/ 381 h 843"/>
                <a:gd name="T46" fmla="*/ 544 w 1355"/>
                <a:gd name="T47" fmla="*/ 191 h 843"/>
                <a:gd name="T48" fmla="*/ 689 w 1355"/>
                <a:gd name="T49" fmla="*/ 255 h 843"/>
                <a:gd name="T50" fmla="*/ 888 w 1355"/>
                <a:gd name="T51" fmla="*/ 77 h 843"/>
                <a:gd name="T52" fmla="*/ 1080 w 1355"/>
                <a:gd name="T53" fmla="*/ 277 h 843"/>
                <a:gd name="T54" fmla="*/ 1064 w 1355"/>
                <a:gd name="T55" fmla="*/ 370 h 843"/>
                <a:gd name="T56" fmla="*/ 1080 w 1355"/>
                <a:gd name="T57" fmla="*/ 364 h 843"/>
                <a:gd name="T58" fmla="*/ 1278 w 1355"/>
                <a:gd name="T59" fmla="*/ 565 h 843"/>
                <a:gd name="T60" fmla="*/ 1080 w 1355"/>
                <a:gd name="T61" fmla="*/ 766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55" h="843">
                  <a:moveTo>
                    <a:pt x="1277" y="371"/>
                  </a:moveTo>
                  <a:cubicBezTo>
                    <a:pt x="1242" y="335"/>
                    <a:pt x="1201" y="311"/>
                    <a:pt x="1157" y="298"/>
                  </a:cubicBezTo>
                  <a:cubicBezTo>
                    <a:pt x="1157" y="291"/>
                    <a:pt x="1157" y="285"/>
                    <a:pt x="1157" y="277"/>
                  </a:cubicBezTo>
                  <a:cubicBezTo>
                    <a:pt x="1157" y="205"/>
                    <a:pt x="1130" y="136"/>
                    <a:pt x="1080" y="83"/>
                  </a:cubicBezTo>
                  <a:cubicBezTo>
                    <a:pt x="1028" y="29"/>
                    <a:pt x="959" y="0"/>
                    <a:pt x="888" y="0"/>
                  </a:cubicBezTo>
                  <a:cubicBezTo>
                    <a:pt x="789" y="0"/>
                    <a:pt x="700" y="54"/>
                    <a:pt x="650" y="135"/>
                  </a:cubicBezTo>
                  <a:cubicBezTo>
                    <a:pt x="618" y="121"/>
                    <a:pt x="581" y="114"/>
                    <a:pt x="544" y="114"/>
                  </a:cubicBezTo>
                  <a:cubicBezTo>
                    <a:pt x="471" y="114"/>
                    <a:pt x="404" y="141"/>
                    <a:pt x="353" y="189"/>
                  </a:cubicBezTo>
                  <a:cubicBezTo>
                    <a:pt x="324" y="217"/>
                    <a:pt x="302" y="250"/>
                    <a:pt x="287" y="287"/>
                  </a:cubicBezTo>
                  <a:cubicBezTo>
                    <a:pt x="283" y="287"/>
                    <a:pt x="279" y="287"/>
                    <a:pt x="275" y="287"/>
                  </a:cubicBezTo>
                  <a:cubicBezTo>
                    <a:pt x="203" y="287"/>
                    <a:pt x="134" y="317"/>
                    <a:pt x="82" y="370"/>
                  </a:cubicBezTo>
                  <a:cubicBezTo>
                    <a:pt x="29" y="422"/>
                    <a:pt x="0" y="492"/>
                    <a:pt x="0" y="565"/>
                  </a:cubicBezTo>
                  <a:cubicBezTo>
                    <a:pt x="0" y="638"/>
                    <a:pt x="29" y="707"/>
                    <a:pt x="82" y="760"/>
                  </a:cubicBezTo>
                  <a:cubicBezTo>
                    <a:pt x="134" y="814"/>
                    <a:pt x="203" y="843"/>
                    <a:pt x="275" y="843"/>
                  </a:cubicBezTo>
                  <a:cubicBezTo>
                    <a:pt x="1080" y="843"/>
                    <a:pt x="1080" y="843"/>
                    <a:pt x="1080" y="843"/>
                  </a:cubicBezTo>
                  <a:cubicBezTo>
                    <a:pt x="1155" y="843"/>
                    <a:pt x="1224" y="814"/>
                    <a:pt x="1277" y="760"/>
                  </a:cubicBezTo>
                  <a:cubicBezTo>
                    <a:pt x="1327" y="707"/>
                    <a:pt x="1355" y="638"/>
                    <a:pt x="1355" y="565"/>
                  </a:cubicBezTo>
                  <a:cubicBezTo>
                    <a:pt x="1355" y="492"/>
                    <a:pt x="1327" y="422"/>
                    <a:pt x="1277" y="371"/>
                  </a:cubicBezTo>
                  <a:close/>
                  <a:moveTo>
                    <a:pt x="1080" y="766"/>
                  </a:moveTo>
                  <a:cubicBezTo>
                    <a:pt x="1080" y="766"/>
                    <a:pt x="437" y="766"/>
                    <a:pt x="275" y="766"/>
                  </a:cubicBezTo>
                  <a:cubicBezTo>
                    <a:pt x="167" y="766"/>
                    <a:pt x="76" y="674"/>
                    <a:pt x="76" y="565"/>
                  </a:cubicBezTo>
                  <a:cubicBezTo>
                    <a:pt x="76" y="457"/>
                    <a:pt x="167" y="364"/>
                    <a:pt x="275" y="364"/>
                  </a:cubicBezTo>
                  <a:cubicBezTo>
                    <a:pt x="302" y="364"/>
                    <a:pt x="324" y="370"/>
                    <a:pt x="346" y="381"/>
                  </a:cubicBezTo>
                  <a:cubicBezTo>
                    <a:pt x="351" y="272"/>
                    <a:pt x="437" y="191"/>
                    <a:pt x="544" y="191"/>
                  </a:cubicBezTo>
                  <a:cubicBezTo>
                    <a:pt x="603" y="191"/>
                    <a:pt x="650" y="213"/>
                    <a:pt x="689" y="255"/>
                  </a:cubicBezTo>
                  <a:cubicBezTo>
                    <a:pt x="699" y="158"/>
                    <a:pt x="785" y="77"/>
                    <a:pt x="888" y="77"/>
                  </a:cubicBezTo>
                  <a:cubicBezTo>
                    <a:pt x="994" y="77"/>
                    <a:pt x="1080" y="169"/>
                    <a:pt x="1080" y="277"/>
                  </a:cubicBezTo>
                  <a:cubicBezTo>
                    <a:pt x="1080" y="311"/>
                    <a:pt x="1075" y="343"/>
                    <a:pt x="1064" y="370"/>
                  </a:cubicBezTo>
                  <a:cubicBezTo>
                    <a:pt x="1069" y="364"/>
                    <a:pt x="1075" y="364"/>
                    <a:pt x="1080" y="364"/>
                  </a:cubicBezTo>
                  <a:cubicBezTo>
                    <a:pt x="1192" y="364"/>
                    <a:pt x="1278" y="457"/>
                    <a:pt x="1278" y="565"/>
                  </a:cubicBezTo>
                  <a:cubicBezTo>
                    <a:pt x="1278" y="674"/>
                    <a:pt x="1192" y="766"/>
                    <a:pt x="1080" y="766"/>
                  </a:cubicBezTo>
                  <a:close/>
                </a:path>
              </a:pathLst>
            </a:cu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txBody>
            <a:bodyPr vert="horz" wrap="square" lIns="68574" tIns="34287" rIns="68574" bIns="34287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 w="19050"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61438" y="1893137"/>
            <a:ext cx="11131422" cy="914400"/>
            <a:chOff x="419875" y="2502736"/>
            <a:chExt cx="11131422" cy="914400"/>
          </a:xfrm>
        </p:grpSpPr>
        <p:grpSp>
          <p:nvGrpSpPr>
            <p:cNvPr id="50" name="Group 49"/>
            <p:cNvGrpSpPr/>
            <p:nvPr/>
          </p:nvGrpSpPr>
          <p:grpSpPr>
            <a:xfrm>
              <a:off x="419875" y="2502736"/>
              <a:ext cx="11131422" cy="914400"/>
              <a:chOff x="419875" y="2369977"/>
              <a:chExt cx="11131422" cy="914400"/>
            </a:xfrm>
          </p:grpSpPr>
          <p:sp>
            <p:nvSpPr>
              <p:cNvPr id="51" name="Rectangle 50"/>
              <p:cNvSpPr/>
              <p:nvPr/>
            </p:nvSpPr>
            <p:spPr bwMode="auto">
              <a:xfrm>
                <a:off x="1327452" y="2369977"/>
                <a:ext cx="4252253" cy="914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2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EDC30D"/>
                    </a:solidFill>
                    <a:effectLst/>
                    <a:uLnTx/>
                    <a:uFillTx/>
                    <a:latin typeface="Segoe UI Light"/>
                    <a:ea typeface="Segoe UI" pitchFamily="34" charset="0"/>
                    <a:cs typeface="Segoe UI" pitchFamily="34" charset="0"/>
                  </a:rPr>
                  <a:t>End-to-end view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5579705" y="2369977"/>
                <a:ext cx="5971592" cy="914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67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Pct val="90000"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Light"/>
                    <a:ea typeface="+mn-ea"/>
                    <a:cs typeface="+mn-cs"/>
                  </a:rPr>
                  <a:t>Data often resides in disparate locations, making it difficult to see a complete picture of your business 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419875" y="2369977"/>
                <a:ext cx="914400" cy="914400"/>
              </a:xfrm>
              <a:prstGeom prst="rect">
                <a:avLst/>
              </a:prstGeom>
              <a:solidFill>
                <a:srgbClr val="EDC30D"/>
              </a:solidFill>
              <a:ln>
                <a:solidFill>
                  <a:schemeClr val="bg2">
                    <a:lumMod val="2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18" name="Freeform 17"/>
            <p:cNvSpPr>
              <a:spLocks noChangeAspect="1" noEditPoints="1"/>
            </p:cNvSpPr>
            <p:nvPr/>
          </p:nvSpPr>
          <p:spPr bwMode="black">
            <a:xfrm>
              <a:off x="675379" y="2822776"/>
              <a:ext cx="457200" cy="316260"/>
            </a:xfrm>
            <a:custGeom>
              <a:avLst/>
              <a:gdLst>
                <a:gd name="T0" fmla="*/ 40 w 80"/>
                <a:gd name="T1" fmla="*/ 0 h 56"/>
                <a:gd name="T2" fmla="*/ 0 w 80"/>
                <a:gd name="T3" fmla="*/ 28 h 56"/>
                <a:gd name="T4" fmla="*/ 40 w 80"/>
                <a:gd name="T5" fmla="*/ 56 h 56"/>
                <a:gd name="T6" fmla="*/ 80 w 80"/>
                <a:gd name="T7" fmla="*/ 28 h 56"/>
                <a:gd name="T8" fmla="*/ 40 w 80"/>
                <a:gd name="T9" fmla="*/ 0 h 56"/>
                <a:gd name="T10" fmla="*/ 40 w 80"/>
                <a:gd name="T11" fmla="*/ 48 h 56"/>
                <a:gd name="T12" fmla="*/ 20 w 80"/>
                <a:gd name="T13" fmla="*/ 28 h 56"/>
                <a:gd name="T14" fmla="*/ 40 w 80"/>
                <a:gd name="T15" fmla="*/ 8 h 56"/>
                <a:gd name="T16" fmla="*/ 60 w 80"/>
                <a:gd name="T17" fmla="*/ 28 h 56"/>
                <a:gd name="T18" fmla="*/ 40 w 80"/>
                <a:gd name="T19" fmla="*/ 48 h 56"/>
                <a:gd name="T20" fmla="*/ 52 w 80"/>
                <a:gd name="T21" fmla="*/ 28 h 56"/>
                <a:gd name="T22" fmla="*/ 40 w 80"/>
                <a:gd name="T23" fmla="*/ 40 h 56"/>
                <a:gd name="T24" fmla="*/ 28 w 80"/>
                <a:gd name="T25" fmla="*/ 28 h 56"/>
                <a:gd name="T26" fmla="*/ 40 w 80"/>
                <a:gd name="T27" fmla="*/ 16 h 56"/>
                <a:gd name="T28" fmla="*/ 52 w 80"/>
                <a:gd name="T29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56">
                  <a:moveTo>
                    <a:pt x="40" y="0"/>
                  </a:moveTo>
                  <a:cubicBezTo>
                    <a:pt x="15" y="0"/>
                    <a:pt x="0" y="28"/>
                    <a:pt x="0" y="28"/>
                  </a:cubicBezTo>
                  <a:cubicBezTo>
                    <a:pt x="0" y="28"/>
                    <a:pt x="15" y="56"/>
                    <a:pt x="40" y="56"/>
                  </a:cubicBezTo>
                  <a:cubicBezTo>
                    <a:pt x="65" y="56"/>
                    <a:pt x="80" y="28"/>
                    <a:pt x="80" y="28"/>
                  </a:cubicBezTo>
                  <a:cubicBezTo>
                    <a:pt x="80" y="28"/>
                    <a:pt x="65" y="0"/>
                    <a:pt x="40" y="0"/>
                  </a:cubicBezTo>
                  <a:close/>
                  <a:moveTo>
                    <a:pt x="40" y="48"/>
                  </a:moveTo>
                  <a:cubicBezTo>
                    <a:pt x="29" y="48"/>
                    <a:pt x="20" y="39"/>
                    <a:pt x="20" y="28"/>
                  </a:cubicBezTo>
                  <a:cubicBezTo>
                    <a:pt x="20" y="17"/>
                    <a:pt x="29" y="8"/>
                    <a:pt x="40" y="8"/>
                  </a:cubicBezTo>
                  <a:cubicBezTo>
                    <a:pt x="51" y="8"/>
                    <a:pt x="60" y="17"/>
                    <a:pt x="60" y="28"/>
                  </a:cubicBezTo>
                  <a:cubicBezTo>
                    <a:pt x="60" y="39"/>
                    <a:pt x="51" y="48"/>
                    <a:pt x="40" y="48"/>
                  </a:cubicBezTo>
                  <a:close/>
                  <a:moveTo>
                    <a:pt x="52" y="28"/>
                  </a:moveTo>
                  <a:cubicBezTo>
                    <a:pt x="52" y="35"/>
                    <a:pt x="46" y="40"/>
                    <a:pt x="40" y="40"/>
                  </a:cubicBezTo>
                  <a:cubicBezTo>
                    <a:pt x="33" y="40"/>
                    <a:pt x="28" y="35"/>
                    <a:pt x="28" y="28"/>
                  </a:cubicBezTo>
                  <a:cubicBezTo>
                    <a:pt x="28" y="22"/>
                    <a:pt x="33" y="16"/>
                    <a:pt x="40" y="16"/>
                  </a:cubicBezTo>
                  <a:cubicBezTo>
                    <a:pt x="46" y="16"/>
                    <a:pt x="52" y="22"/>
                    <a:pt x="52" y="28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9953" tIns="34976" rIns="69953" bIns="349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61438" y="4044654"/>
            <a:ext cx="11131423" cy="914400"/>
            <a:chOff x="419875" y="4654253"/>
            <a:chExt cx="11131423" cy="914400"/>
          </a:xfrm>
        </p:grpSpPr>
        <p:grpSp>
          <p:nvGrpSpPr>
            <p:cNvPr id="58" name="Group 24"/>
            <p:cNvGrpSpPr/>
            <p:nvPr/>
          </p:nvGrpSpPr>
          <p:grpSpPr>
            <a:xfrm>
              <a:off x="419875" y="4654253"/>
              <a:ext cx="11131423" cy="914400"/>
              <a:chOff x="419875" y="4721288"/>
              <a:chExt cx="11131423" cy="1690145"/>
            </a:xfrm>
          </p:grpSpPr>
          <p:sp>
            <p:nvSpPr>
              <p:cNvPr id="59" name="Rectangle 25"/>
              <p:cNvSpPr/>
              <p:nvPr/>
            </p:nvSpPr>
            <p:spPr bwMode="auto">
              <a:xfrm>
                <a:off x="1334275" y="4721288"/>
                <a:ext cx="4245430" cy="169014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EDC30D"/>
                    </a:solidFill>
                    <a:effectLst/>
                    <a:uLnTx/>
                    <a:uFillTx/>
                    <a:latin typeface="Segoe UI Light"/>
                    <a:ea typeface="Segoe UI" pitchFamily="34" charset="0"/>
                    <a:cs typeface="Segoe UI" pitchFamily="34" charset="0"/>
                  </a:rPr>
                  <a:t>Right data for the right users at the right time</a:t>
                </a:r>
              </a:p>
            </p:txBody>
          </p:sp>
          <p:sp>
            <p:nvSpPr>
              <p:cNvPr id="60" name="Rectangle 26"/>
              <p:cNvSpPr/>
              <p:nvPr/>
            </p:nvSpPr>
            <p:spPr bwMode="auto">
              <a:xfrm>
                <a:off x="5579706" y="4721288"/>
                <a:ext cx="5971592" cy="16901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67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Pct val="90000"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Light"/>
                    <a:ea typeface="+mn-ea"/>
                    <a:cs typeface="+mn-cs"/>
                  </a:rPr>
                  <a:t>Different roles have different needs and business users need the latest operational data</a:t>
                </a:r>
              </a:p>
            </p:txBody>
          </p:sp>
          <p:sp>
            <p:nvSpPr>
              <p:cNvPr id="61" name="Rectangle 27"/>
              <p:cNvSpPr/>
              <p:nvPr/>
            </p:nvSpPr>
            <p:spPr bwMode="auto">
              <a:xfrm>
                <a:off x="419875" y="4721288"/>
                <a:ext cx="914400" cy="1690145"/>
              </a:xfrm>
              <a:prstGeom prst="rect">
                <a:avLst/>
              </a:prstGeom>
              <a:solidFill>
                <a:srgbClr val="EDC30D"/>
              </a:solidFill>
              <a:ln>
                <a:solidFill>
                  <a:schemeClr val="bg2">
                    <a:lumMod val="2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2" name="Freeform 25"/>
            <p:cNvSpPr>
              <a:spLocks noChangeAspect="1" noEditPoints="1"/>
            </p:cNvSpPr>
            <p:nvPr/>
          </p:nvSpPr>
          <p:spPr bwMode="black">
            <a:xfrm>
              <a:off x="648475" y="4916806"/>
              <a:ext cx="457200" cy="389294"/>
            </a:xfrm>
            <a:custGeom>
              <a:avLst/>
              <a:gdLst>
                <a:gd name="T0" fmla="*/ 300 w 300"/>
                <a:gd name="T1" fmla="*/ 201 h 255"/>
                <a:gd name="T2" fmla="*/ 288 w 300"/>
                <a:gd name="T3" fmla="*/ 210 h 255"/>
                <a:gd name="T4" fmla="*/ 285 w 300"/>
                <a:gd name="T5" fmla="*/ 214 h 255"/>
                <a:gd name="T6" fmla="*/ 266 w 300"/>
                <a:gd name="T7" fmla="*/ 230 h 255"/>
                <a:gd name="T8" fmla="*/ 229 w 300"/>
                <a:gd name="T9" fmla="*/ 245 h 255"/>
                <a:gd name="T10" fmla="*/ 169 w 300"/>
                <a:gd name="T11" fmla="*/ 253 h 255"/>
                <a:gd name="T12" fmla="*/ 47 w 300"/>
                <a:gd name="T13" fmla="*/ 231 h 255"/>
                <a:gd name="T14" fmla="*/ 47 w 300"/>
                <a:gd name="T15" fmla="*/ 186 h 255"/>
                <a:gd name="T16" fmla="*/ 89 w 300"/>
                <a:gd name="T17" fmla="*/ 168 h 255"/>
                <a:gd name="T18" fmla="*/ 130 w 300"/>
                <a:gd name="T19" fmla="*/ 171 h 255"/>
                <a:gd name="T20" fmla="*/ 163 w 300"/>
                <a:gd name="T21" fmla="*/ 174 h 255"/>
                <a:gd name="T22" fmla="*/ 198 w 300"/>
                <a:gd name="T23" fmla="*/ 169 h 255"/>
                <a:gd name="T24" fmla="*/ 219 w 300"/>
                <a:gd name="T25" fmla="*/ 182 h 255"/>
                <a:gd name="T26" fmla="*/ 201 w 300"/>
                <a:gd name="T27" fmla="*/ 195 h 255"/>
                <a:gd name="T28" fmla="*/ 174 w 300"/>
                <a:gd name="T29" fmla="*/ 194 h 255"/>
                <a:gd name="T30" fmla="*/ 144 w 300"/>
                <a:gd name="T31" fmla="*/ 202 h 255"/>
                <a:gd name="T32" fmla="*/ 177 w 300"/>
                <a:gd name="T33" fmla="*/ 217 h 255"/>
                <a:gd name="T34" fmla="*/ 223 w 300"/>
                <a:gd name="T35" fmla="*/ 218 h 255"/>
                <a:gd name="T36" fmla="*/ 255 w 300"/>
                <a:gd name="T37" fmla="*/ 209 h 255"/>
                <a:gd name="T38" fmla="*/ 287 w 300"/>
                <a:gd name="T39" fmla="*/ 193 h 255"/>
                <a:gd name="T40" fmla="*/ 300 w 300"/>
                <a:gd name="T41" fmla="*/ 201 h 255"/>
                <a:gd name="T42" fmla="*/ 34 w 300"/>
                <a:gd name="T43" fmla="*/ 173 h 255"/>
                <a:gd name="T44" fmla="*/ 0 w 300"/>
                <a:gd name="T45" fmla="*/ 173 h 255"/>
                <a:gd name="T46" fmla="*/ 0 w 300"/>
                <a:gd name="T47" fmla="*/ 240 h 255"/>
                <a:gd name="T48" fmla="*/ 34 w 300"/>
                <a:gd name="T49" fmla="*/ 240 h 255"/>
                <a:gd name="T50" fmla="*/ 39 w 300"/>
                <a:gd name="T51" fmla="*/ 235 h 255"/>
                <a:gd name="T52" fmla="*/ 39 w 300"/>
                <a:gd name="T53" fmla="*/ 177 h 255"/>
                <a:gd name="T54" fmla="*/ 34 w 300"/>
                <a:gd name="T55" fmla="*/ 173 h 255"/>
                <a:gd name="T56" fmla="*/ 246 w 300"/>
                <a:gd name="T57" fmla="*/ 24 h 255"/>
                <a:gd name="T58" fmla="*/ 246 w 300"/>
                <a:gd name="T59" fmla="*/ 147 h 255"/>
                <a:gd name="T60" fmla="*/ 123 w 300"/>
                <a:gd name="T61" fmla="*/ 147 h 255"/>
                <a:gd name="T62" fmla="*/ 123 w 300"/>
                <a:gd name="T63" fmla="*/ 122 h 255"/>
                <a:gd name="T64" fmla="*/ 99 w 300"/>
                <a:gd name="T65" fmla="*/ 122 h 255"/>
                <a:gd name="T66" fmla="*/ 99 w 300"/>
                <a:gd name="T67" fmla="*/ 0 h 255"/>
                <a:gd name="T68" fmla="*/ 221 w 300"/>
                <a:gd name="T69" fmla="*/ 0 h 255"/>
                <a:gd name="T70" fmla="*/ 221 w 300"/>
                <a:gd name="T71" fmla="*/ 24 h 255"/>
                <a:gd name="T72" fmla="*/ 246 w 300"/>
                <a:gd name="T73" fmla="*/ 24 h 255"/>
                <a:gd name="T74" fmla="*/ 123 w 300"/>
                <a:gd name="T75" fmla="*/ 116 h 255"/>
                <a:gd name="T76" fmla="*/ 123 w 300"/>
                <a:gd name="T77" fmla="*/ 24 h 255"/>
                <a:gd name="T78" fmla="*/ 215 w 300"/>
                <a:gd name="T79" fmla="*/ 24 h 255"/>
                <a:gd name="T80" fmla="*/ 215 w 300"/>
                <a:gd name="T81" fmla="*/ 6 h 255"/>
                <a:gd name="T82" fmla="*/ 105 w 300"/>
                <a:gd name="T83" fmla="*/ 6 h 255"/>
                <a:gd name="T84" fmla="*/ 105 w 300"/>
                <a:gd name="T85" fmla="*/ 116 h 255"/>
                <a:gd name="T86" fmla="*/ 123 w 300"/>
                <a:gd name="T87" fmla="*/ 116 h 255"/>
                <a:gd name="T88" fmla="*/ 224 w 300"/>
                <a:gd name="T89" fmla="*/ 85 h 255"/>
                <a:gd name="T90" fmla="*/ 183 w 300"/>
                <a:gd name="T91" fmla="*/ 56 h 255"/>
                <a:gd name="T92" fmla="*/ 183 w 300"/>
                <a:gd name="T93" fmla="*/ 76 h 255"/>
                <a:gd name="T94" fmla="*/ 145 w 300"/>
                <a:gd name="T95" fmla="*/ 76 h 255"/>
                <a:gd name="T96" fmla="*/ 145 w 300"/>
                <a:gd name="T97" fmla="*/ 94 h 255"/>
                <a:gd name="T98" fmla="*/ 183 w 300"/>
                <a:gd name="T99" fmla="*/ 94 h 255"/>
                <a:gd name="T100" fmla="*/ 183 w 300"/>
                <a:gd name="T101" fmla="*/ 115 h 255"/>
                <a:gd name="T102" fmla="*/ 224 w 300"/>
                <a:gd name="T103" fmla="*/ 8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00" h="255">
                  <a:moveTo>
                    <a:pt x="300" y="201"/>
                  </a:moveTo>
                  <a:cubicBezTo>
                    <a:pt x="300" y="201"/>
                    <a:pt x="299" y="202"/>
                    <a:pt x="288" y="210"/>
                  </a:cubicBezTo>
                  <a:cubicBezTo>
                    <a:pt x="288" y="210"/>
                    <a:pt x="286" y="214"/>
                    <a:pt x="285" y="214"/>
                  </a:cubicBezTo>
                  <a:cubicBezTo>
                    <a:pt x="280" y="218"/>
                    <a:pt x="275" y="223"/>
                    <a:pt x="266" y="230"/>
                  </a:cubicBezTo>
                  <a:cubicBezTo>
                    <a:pt x="257" y="231"/>
                    <a:pt x="238" y="240"/>
                    <a:pt x="229" y="245"/>
                  </a:cubicBezTo>
                  <a:cubicBezTo>
                    <a:pt x="212" y="244"/>
                    <a:pt x="187" y="248"/>
                    <a:pt x="169" y="253"/>
                  </a:cubicBezTo>
                  <a:cubicBezTo>
                    <a:pt x="143" y="249"/>
                    <a:pt x="140" y="255"/>
                    <a:pt x="47" y="231"/>
                  </a:cubicBezTo>
                  <a:cubicBezTo>
                    <a:pt x="47" y="231"/>
                    <a:pt x="47" y="194"/>
                    <a:pt x="47" y="186"/>
                  </a:cubicBezTo>
                  <a:cubicBezTo>
                    <a:pt x="64" y="182"/>
                    <a:pt x="69" y="171"/>
                    <a:pt x="89" y="168"/>
                  </a:cubicBezTo>
                  <a:cubicBezTo>
                    <a:pt x="103" y="166"/>
                    <a:pt x="116" y="167"/>
                    <a:pt x="130" y="171"/>
                  </a:cubicBezTo>
                  <a:cubicBezTo>
                    <a:pt x="139" y="174"/>
                    <a:pt x="148" y="176"/>
                    <a:pt x="163" y="174"/>
                  </a:cubicBezTo>
                  <a:cubicBezTo>
                    <a:pt x="176" y="173"/>
                    <a:pt x="181" y="169"/>
                    <a:pt x="198" y="169"/>
                  </a:cubicBezTo>
                  <a:cubicBezTo>
                    <a:pt x="209" y="169"/>
                    <a:pt x="220" y="176"/>
                    <a:pt x="219" y="182"/>
                  </a:cubicBezTo>
                  <a:cubicBezTo>
                    <a:pt x="219" y="188"/>
                    <a:pt x="208" y="194"/>
                    <a:pt x="201" y="195"/>
                  </a:cubicBezTo>
                  <a:cubicBezTo>
                    <a:pt x="185" y="195"/>
                    <a:pt x="189" y="194"/>
                    <a:pt x="174" y="194"/>
                  </a:cubicBezTo>
                  <a:cubicBezTo>
                    <a:pt x="156" y="194"/>
                    <a:pt x="155" y="197"/>
                    <a:pt x="144" y="202"/>
                  </a:cubicBezTo>
                  <a:cubicBezTo>
                    <a:pt x="155" y="205"/>
                    <a:pt x="162" y="209"/>
                    <a:pt x="177" y="217"/>
                  </a:cubicBezTo>
                  <a:cubicBezTo>
                    <a:pt x="193" y="215"/>
                    <a:pt x="209" y="217"/>
                    <a:pt x="223" y="218"/>
                  </a:cubicBezTo>
                  <a:cubicBezTo>
                    <a:pt x="235" y="215"/>
                    <a:pt x="241" y="210"/>
                    <a:pt x="255" y="209"/>
                  </a:cubicBezTo>
                  <a:cubicBezTo>
                    <a:pt x="264" y="202"/>
                    <a:pt x="276" y="191"/>
                    <a:pt x="287" y="193"/>
                  </a:cubicBezTo>
                  <a:cubicBezTo>
                    <a:pt x="293" y="194"/>
                    <a:pt x="300" y="201"/>
                    <a:pt x="300" y="201"/>
                  </a:cubicBezTo>
                  <a:close/>
                  <a:moveTo>
                    <a:pt x="34" y="173"/>
                  </a:moveTo>
                  <a:cubicBezTo>
                    <a:pt x="0" y="173"/>
                    <a:pt x="0" y="173"/>
                    <a:pt x="0" y="173"/>
                  </a:cubicBezTo>
                  <a:cubicBezTo>
                    <a:pt x="0" y="240"/>
                    <a:pt x="0" y="240"/>
                    <a:pt x="0" y="240"/>
                  </a:cubicBezTo>
                  <a:cubicBezTo>
                    <a:pt x="34" y="240"/>
                    <a:pt x="34" y="240"/>
                    <a:pt x="34" y="240"/>
                  </a:cubicBezTo>
                  <a:cubicBezTo>
                    <a:pt x="37" y="240"/>
                    <a:pt x="39" y="238"/>
                    <a:pt x="39" y="235"/>
                  </a:cubicBezTo>
                  <a:cubicBezTo>
                    <a:pt x="39" y="177"/>
                    <a:pt x="39" y="177"/>
                    <a:pt x="39" y="177"/>
                  </a:cubicBezTo>
                  <a:cubicBezTo>
                    <a:pt x="39" y="175"/>
                    <a:pt x="37" y="173"/>
                    <a:pt x="34" y="173"/>
                  </a:cubicBezTo>
                  <a:close/>
                  <a:moveTo>
                    <a:pt x="246" y="24"/>
                  </a:moveTo>
                  <a:cubicBezTo>
                    <a:pt x="246" y="147"/>
                    <a:pt x="246" y="147"/>
                    <a:pt x="246" y="147"/>
                  </a:cubicBezTo>
                  <a:cubicBezTo>
                    <a:pt x="123" y="147"/>
                    <a:pt x="123" y="147"/>
                    <a:pt x="123" y="147"/>
                  </a:cubicBezTo>
                  <a:cubicBezTo>
                    <a:pt x="123" y="122"/>
                    <a:pt x="123" y="122"/>
                    <a:pt x="123" y="122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21" y="24"/>
                    <a:pt x="221" y="24"/>
                    <a:pt x="221" y="24"/>
                  </a:cubicBezTo>
                  <a:lnTo>
                    <a:pt x="246" y="24"/>
                  </a:lnTo>
                  <a:close/>
                  <a:moveTo>
                    <a:pt x="123" y="116"/>
                  </a:moveTo>
                  <a:cubicBezTo>
                    <a:pt x="123" y="24"/>
                    <a:pt x="123" y="24"/>
                    <a:pt x="123" y="24"/>
                  </a:cubicBezTo>
                  <a:cubicBezTo>
                    <a:pt x="215" y="24"/>
                    <a:pt x="215" y="24"/>
                    <a:pt x="215" y="24"/>
                  </a:cubicBezTo>
                  <a:cubicBezTo>
                    <a:pt x="215" y="6"/>
                    <a:pt x="215" y="6"/>
                    <a:pt x="215" y="6"/>
                  </a:cubicBezTo>
                  <a:cubicBezTo>
                    <a:pt x="105" y="6"/>
                    <a:pt x="105" y="6"/>
                    <a:pt x="105" y="6"/>
                  </a:cubicBezTo>
                  <a:cubicBezTo>
                    <a:pt x="105" y="116"/>
                    <a:pt x="105" y="116"/>
                    <a:pt x="105" y="116"/>
                  </a:cubicBezTo>
                  <a:lnTo>
                    <a:pt x="123" y="116"/>
                  </a:lnTo>
                  <a:close/>
                  <a:moveTo>
                    <a:pt x="224" y="85"/>
                  </a:moveTo>
                  <a:cubicBezTo>
                    <a:pt x="183" y="56"/>
                    <a:pt x="183" y="56"/>
                    <a:pt x="183" y="56"/>
                  </a:cubicBezTo>
                  <a:cubicBezTo>
                    <a:pt x="183" y="76"/>
                    <a:pt x="183" y="76"/>
                    <a:pt x="183" y="76"/>
                  </a:cubicBezTo>
                  <a:cubicBezTo>
                    <a:pt x="145" y="76"/>
                    <a:pt x="145" y="76"/>
                    <a:pt x="145" y="76"/>
                  </a:cubicBezTo>
                  <a:cubicBezTo>
                    <a:pt x="145" y="94"/>
                    <a:pt x="145" y="94"/>
                    <a:pt x="145" y="94"/>
                  </a:cubicBezTo>
                  <a:cubicBezTo>
                    <a:pt x="183" y="94"/>
                    <a:pt x="183" y="94"/>
                    <a:pt x="183" y="94"/>
                  </a:cubicBezTo>
                  <a:cubicBezTo>
                    <a:pt x="183" y="115"/>
                    <a:pt x="183" y="115"/>
                    <a:pt x="183" y="115"/>
                  </a:cubicBezTo>
                  <a:lnTo>
                    <a:pt x="224" y="8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6805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8779">
        <p:fade/>
      </p:transition>
    </mc:Choice>
    <mc:Fallback xmlns="">
      <p:transition spd="med" advTm="3877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92DFC-43CF-4C2C-9819-30C93DB7A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EDC30D"/>
                </a:solidFill>
              </a:rPr>
              <a:t>Uncontrolled proliferation of BI apps</a:t>
            </a:r>
            <a:endParaRPr lang="en-GB" dirty="0">
              <a:solidFill>
                <a:srgbClr val="EDC30D"/>
              </a:solidFill>
            </a:endParaRPr>
          </a:p>
        </p:txBody>
      </p:sp>
      <p:pic>
        <p:nvPicPr>
          <p:cNvPr id="5" name="Graphic 4" descr="Bar chart">
            <a:extLst>
              <a:ext uri="{FF2B5EF4-FFF2-40B4-BE49-F238E27FC236}">
                <a16:creationId xmlns:a16="http://schemas.microsoft.com/office/drawing/2014/main" id="{ECE443FB-1CCD-467F-8D9C-D7505B32F6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31776" y="3465120"/>
            <a:ext cx="914400" cy="914400"/>
          </a:xfrm>
          <a:prstGeom prst="rect">
            <a:avLst/>
          </a:prstGeom>
        </p:spPr>
      </p:pic>
      <p:pic>
        <p:nvPicPr>
          <p:cNvPr id="7" name="Graphic 6" descr="Bar graph with upward trend">
            <a:extLst>
              <a:ext uri="{FF2B5EF4-FFF2-40B4-BE49-F238E27FC236}">
                <a16:creationId xmlns:a16="http://schemas.microsoft.com/office/drawing/2014/main" id="{AE39C24A-E65F-4E5E-97C1-4B7EA3DF5D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04999" y="1910181"/>
            <a:ext cx="914400" cy="914400"/>
          </a:xfrm>
          <a:prstGeom prst="rect">
            <a:avLst/>
          </a:prstGeom>
        </p:spPr>
      </p:pic>
      <p:pic>
        <p:nvPicPr>
          <p:cNvPr id="9" name="Graphic 8" descr="Pie chart">
            <a:extLst>
              <a:ext uri="{FF2B5EF4-FFF2-40B4-BE49-F238E27FC236}">
                <a16:creationId xmlns:a16="http://schemas.microsoft.com/office/drawing/2014/main" id="{E32ECBDB-2EE9-4FA9-A909-E05A02CE58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45490" y="3378480"/>
            <a:ext cx="914400" cy="914400"/>
          </a:xfrm>
          <a:prstGeom prst="rect">
            <a:avLst/>
          </a:prstGeom>
        </p:spPr>
      </p:pic>
      <p:pic>
        <p:nvPicPr>
          <p:cNvPr id="11" name="Graphic 10" descr="Upward trend">
            <a:extLst>
              <a:ext uri="{FF2B5EF4-FFF2-40B4-BE49-F238E27FC236}">
                <a16:creationId xmlns:a16="http://schemas.microsoft.com/office/drawing/2014/main" id="{03B75EA4-A18E-4B81-A4AF-1DE1B9550F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03828" y="4587317"/>
            <a:ext cx="914400" cy="914400"/>
          </a:xfrm>
          <a:prstGeom prst="rect">
            <a:avLst/>
          </a:prstGeom>
        </p:spPr>
      </p:pic>
      <p:pic>
        <p:nvPicPr>
          <p:cNvPr id="13" name="Graphic 12" descr="Statistics">
            <a:extLst>
              <a:ext uri="{FF2B5EF4-FFF2-40B4-BE49-F238E27FC236}">
                <a16:creationId xmlns:a16="http://schemas.microsoft.com/office/drawing/2014/main" id="{F725D752-CA14-4387-968C-69398755DBE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700056" y="4964280"/>
            <a:ext cx="914400" cy="914400"/>
          </a:xfrm>
          <a:prstGeom prst="rect">
            <a:avLst/>
          </a:prstGeom>
        </p:spPr>
      </p:pic>
      <p:pic>
        <p:nvPicPr>
          <p:cNvPr id="15" name="Graphic 14" descr="Bar graph with downward trend">
            <a:extLst>
              <a:ext uri="{FF2B5EF4-FFF2-40B4-BE49-F238E27FC236}">
                <a16:creationId xmlns:a16="http://schemas.microsoft.com/office/drawing/2014/main" id="{61DA3248-AB4E-442E-8162-C26447802CB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919800" y="2196561"/>
            <a:ext cx="914400" cy="914400"/>
          </a:xfrm>
          <a:prstGeom prst="rect">
            <a:avLst/>
          </a:prstGeom>
        </p:spPr>
      </p:pic>
      <p:pic>
        <p:nvPicPr>
          <p:cNvPr id="17" name="Graphic 16" descr="Downward trend RTL">
            <a:extLst>
              <a:ext uri="{FF2B5EF4-FFF2-40B4-BE49-F238E27FC236}">
                <a16:creationId xmlns:a16="http://schemas.microsoft.com/office/drawing/2014/main" id="{BEF84DF6-E680-40F4-8ECB-EFF5C0D4DBE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616856" y="4052280"/>
            <a:ext cx="914400" cy="914400"/>
          </a:xfrm>
          <a:prstGeom prst="rect">
            <a:avLst/>
          </a:prstGeom>
        </p:spPr>
      </p:pic>
      <p:pic>
        <p:nvPicPr>
          <p:cNvPr id="19" name="Graphic 18" descr="Table">
            <a:extLst>
              <a:ext uri="{FF2B5EF4-FFF2-40B4-BE49-F238E27FC236}">
                <a16:creationId xmlns:a16="http://schemas.microsoft.com/office/drawing/2014/main" id="{42CA9ADF-4163-4D1B-A983-315DA100D32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795757" y="2576333"/>
            <a:ext cx="914400" cy="914400"/>
          </a:xfrm>
          <a:prstGeom prst="rect">
            <a:avLst/>
          </a:prstGeom>
        </p:spPr>
      </p:pic>
      <p:pic>
        <p:nvPicPr>
          <p:cNvPr id="20" name="Graphic 19" descr="Table">
            <a:extLst>
              <a:ext uri="{FF2B5EF4-FFF2-40B4-BE49-F238E27FC236}">
                <a16:creationId xmlns:a16="http://schemas.microsoft.com/office/drawing/2014/main" id="{2C7A5B31-8D92-4FD6-BA77-91769B1E67E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121786" y="837967"/>
            <a:ext cx="914400" cy="914400"/>
          </a:xfrm>
          <a:prstGeom prst="rect">
            <a:avLst/>
          </a:prstGeom>
        </p:spPr>
      </p:pic>
      <p:pic>
        <p:nvPicPr>
          <p:cNvPr id="21" name="Graphic 20" descr="Table">
            <a:extLst>
              <a:ext uri="{FF2B5EF4-FFF2-40B4-BE49-F238E27FC236}">
                <a16:creationId xmlns:a16="http://schemas.microsoft.com/office/drawing/2014/main" id="{6F0D6BA2-2787-44AF-9BA4-7AE90C9F6C9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358518" y="3478927"/>
            <a:ext cx="914400" cy="914400"/>
          </a:xfrm>
          <a:prstGeom prst="rect">
            <a:avLst/>
          </a:prstGeom>
        </p:spPr>
      </p:pic>
      <p:pic>
        <p:nvPicPr>
          <p:cNvPr id="22" name="Graphic 21" descr="Table">
            <a:extLst>
              <a:ext uri="{FF2B5EF4-FFF2-40B4-BE49-F238E27FC236}">
                <a16:creationId xmlns:a16="http://schemas.microsoft.com/office/drawing/2014/main" id="{B3D66DBC-E691-4CE1-A009-F2149C783C9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860043" y="1017145"/>
            <a:ext cx="914400" cy="914400"/>
          </a:xfrm>
          <a:prstGeom prst="rect">
            <a:avLst/>
          </a:prstGeom>
        </p:spPr>
      </p:pic>
      <p:pic>
        <p:nvPicPr>
          <p:cNvPr id="25" name="Graphic 24" descr="Bar graph with downward trend">
            <a:extLst>
              <a:ext uri="{FF2B5EF4-FFF2-40B4-BE49-F238E27FC236}">
                <a16:creationId xmlns:a16="http://schemas.microsoft.com/office/drawing/2014/main" id="{C5D02841-BC2C-40BE-B9BF-C91047A7927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226880" y="2196561"/>
            <a:ext cx="914400" cy="914400"/>
          </a:xfrm>
          <a:prstGeom prst="rect">
            <a:avLst/>
          </a:prstGeom>
        </p:spPr>
      </p:pic>
      <p:pic>
        <p:nvPicPr>
          <p:cNvPr id="26" name="Graphic 25" descr="Bar graph with downward trend">
            <a:extLst>
              <a:ext uri="{FF2B5EF4-FFF2-40B4-BE49-F238E27FC236}">
                <a16:creationId xmlns:a16="http://schemas.microsoft.com/office/drawing/2014/main" id="{5382D2A3-351A-4B3D-BE77-99BA7E4A973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831625" y="3506040"/>
            <a:ext cx="914400" cy="914400"/>
          </a:xfrm>
          <a:prstGeom prst="rect">
            <a:avLst/>
          </a:prstGeom>
        </p:spPr>
      </p:pic>
      <p:pic>
        <p:nvPicPr>
          <p:cNvPr id="27" name="Graphic 26" descr="Bar graph with downward trend">
            <a:extLst>
              <a:ext uri="{FF2B5EF4-FFF2-40B4-BE49-F238E27FC236}">
                <a16:creationId xmlns:a16="http://schemas.microsoft.com/office/drawing/2014/main" id="{7684D0D6-3FCE-4C83-B387-EF48DB157B5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516170" y="4212949"/>
            <a:ext cx="914400" cy="914400"/>
          </a:xfrm>
          <a:prstGeom prst="rect">
            <a:avLst/>
          </a:prstGeom>
        </p:spPr>
      </p:pic>
      <p:pic>
        <p:nvPicPr>
          <p:cNvPr id="28" name="Graphic 27" descr="Bar graph with downward trend">
            <a:extLst>
              <a:ext uri="{FF2B5EF4-FFF2-40B4-BE49-F238E27FC236}">
                <a16:creationId xmlns:a16="http://schemas.microsoft.com/office/drawing/2014/main" id="{93F3178C-77E9-428D-8EF4-043F03672D1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919800" y="582282"/>
            <a:ext cx="914400" cy="914400"/>
          </a:xfrm>
          <a:prstGeom prst="rect">
            <a:avLst/>
          </a:prstGeom>
        </p:spPr>
      </p:pic>
      <p:pic>
        <p:nvPicPr>
          <p:cNvPr id="29" name="Graphic 28" descr="Bar graph with upward trend">
            <a:extLst>
              <a:ext uri="{FF2B5EF4-FFF2-40B4-BE49-F238E27FC236}">
                <a16:creationId xmlns:a16="http://schemas.microsoft.com/office/drawing/2014/main" id="{2B344047-18B7-4082-9188-74BB30C3FA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12480" y="559945"/>
            <a:ext cx="914400" cy="914400"/>
          </a:xfrm>
          <a:prstGeom prst="rect">
            <a:avLst/>
          </a:prstGeom>
        </p:spPr>
      </p:pic>
      <p:pic>
        <p:nvPicPr>
          <p:cNvPr id="30" name="Graphic 29" descr="Bar graph with upward trend">
            <a:extLst>
              <a:ext uri="{FF2B5EF4-FFF2-40B4-BE49-F238E27FC236}">
                <a16:creationId xmlns:a16="http://schemas.microsoft.com/office/drawing/2014/main" id="{95F10FA2-68F3-47F8-8357-646B2097D6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05400" y="761181"/>
            <a:ext cx="914400" cy="914400"/>
          </a:xfrm>
          <a:prstGeom prst="rect">
            <a:avLst/>
          </a:prstGeom>
        </p:spPr>
      </p:pic>
      <p:pic>
        <p:nvPicPr>
          <p:cNvPr id="31" name="Graphic 30" descr="Bar graph with upward trend">
            <a:extLst>
              <a:ext uri="{FF2B5EF4-FFF2-40B4-BE49-F238E27FC236}">
                <a16:creationId xmlns:a16="http://schemas.microsoft.com/office/drawing/2014/main" id="{25B84EC1-7815-4B71-BD10-84FEA5603F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65906" y="5288018"/>
            <a:ext cx="914400" cy="914400"/>
          </a:xfrm>
          <a:prstGeom prst="rect">
            <a:avLst/>
          </a:prstGeom>
        </p:spPr>
      </p:pic>
      <p:pic>
        <p:nvPicPr>
          <p:cNvPr id="32" name="Graphic 31" descr="Bar chart">
            <a:extLst>
              <a:ext uri="{FF2B5EF4-FFF2-40B4-BE49-F238E27FC236}">
                <a16:creationId xmlns:a16="http://schemas.microsoft.com/office/drawing/2014/main" id="{04932354-63B4-4A5A-92BB-5C873D9018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90880" y="2249714"/>
            <a:ext cx="914400" cy="914400"/>
          </a:xfrm>
          <a:prstGeom prst="rect">
            <a:avLst/>
          </a:prstGeom>
        </p:spPr>
      </p:pic>
      <p:pic>
        <p:nvPicPr>
          <p:cNvPr id="33" name="Graphic 32" descr="Bar chart">
            <a:extLst>
              <a:ext uri="{FF2B5EF4-FFF2-40B4-BE49-F238E27FC236}">
                <a16:creationId xmlns:a16="http://schemas.microsoft.com/office/drawing/2014/main" id="{AF5BC899-E30E-4AE5-8E20-3559AD69A3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91406" y="5639619"/>
            <a:ext cx="914400" cy="914400"/>
          </a:xfrm>
          <a:prstGeom prst="rect">
            <a:avLst/>
          </a:prstGeom>
        </p:spPr>
      </p:pic>
      <p:pic>
        <p:nvPicPr>
          <p:cNvPr id="34" name="Graphic 33" descr="Bar chart">
            <a:extLst>
              <a:ext uri="{FF2B5EF4-FFF2-40B4-BE49-F238E27FC236}">
                <a16:creationId xmlns:a16="http://schemas.microsoft.com/office/drawing/2014/main" id="{6E01BE2C-0F2A-41DE-BAEA-9AF586A9B8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67769" y="5182419"/>
            <a:ext cx="914400" cy="914400"/>
          </a:xfrm>
          <a:prstGeom prst="rect">
            <a:avLst/>
          </a:prstGeom>
        </p:spPr>
      </p:pic>
      <p:pic>
        <p:nvPicPr>
          <p:cNvPr id="35" name="Graphic 34" descr="Pie chart">
            <a:extLst>
              <a:ext uri="{FF2B5EF4-FFF2-40B4-BE49-F238E27FC236}">
                <a16:creationId xmlns:a16="http://schemas.microsoft.com/office/drawing/2014/main" id="{4455A8E7-B121-42CF-878A-68C8C7886F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98347" y="1606853"/>
            <a:ext cx="914400" cy="914400"/>
          </a:xfrm>
          <a:prstGeom prst="rect">
            <a:avLst/>
          </a:prstGeom>
        </p:spPr>
      </p:pic>
      <p:pic>
        <p:nvPicPr>
          <p:cNvPr id="36" name="Graphic 35" descr="Pie chart">
            <a:extLst>
              <a:ext uri="{FF2B5EF4-FFF2-40B4-BE49-F238E27FC236}">
                <a16:creationId xmlns:a16="http://schemas.microsoft.com/office/drawing/2014/main" id="{7799A877-F17F-4175-B3A0-46EEEF35FF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872684" y="4212949"/>
            <a:ext cx="914400" cy="914400"/>
          </a:xfrm>
          <a:prstGeom prst="rect">
            <a:avLst/>
          </a:prstGeom>
        </p:spPr>
      </p:pic>
      <p:pic>
        <p:nvPicPr>
          <p:cNvPr id="37" name="Graphic 36" descr="Pie chart">
            <a:extLst>
              <a:ext uri="{FF2B5EF4-FFF2-40B4-BE49-F238E27FC236}">
                <a16:creationId xmlns:a16="http://schemas.microsoft.com/office/drawing/2014/main" id="{54F2BACB-730D-4FC0-9E79-ED4B64DCF3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94427" y="4386360"/>
            <a:ext cx="914400" cy="914400"/>
          </a:xfrm>
          <a:prstGeom prst="rect">
            <a:avLst/>
          </a:prstGeom>
        </p:spPr>
      </p:pic>
      <p:pic>
        <p:nvPicPr>
          <p:cNvPr id="38" name="Graphic 37" descr="Pie chart">
            <a:extLst>
              <a:ext uri="{FF2B5EF4-FFF2-40B4-BE49-F238E27FC236}">
                <a16:creationId xmlns:a16="http://schemas.microsoft.com/office/drawing/2014/main" id="{DBBBFB82-9588-4BC5-8F2E-C61C35AFE5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31092" y="1383035"/>
            <a:ext cx="914400" cy="914400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03E87CC-D13C-41AF-922C-1656E23FF4BC}"/>
              </a:ext>
            </a:extLst>
          </p:cNvPr>
          <p:cNvCxnSpPr>
            <a:cxnSpLocks/>
          </p:cNvCxnSpPr>
          <p:nvPr/>
        </p:nvCxnSpPr>
        <p:spPr>
          <a:xfrm flipV="1">
            <a:off x="8465869" y="3285000"/>
            <a:ext cx="329888" cy="26753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856BDBA-94FC-40D5-BDB8-AD7959257C0E}"/>
              </a:ext>
            </a:extLst>
          </p:cNvPr>
          <p:cNvCxnSpPr/>
          <p:nvPr/>
        </p:nvCxnSpPr>
        <p:spPr>
          <a:xfrm flipH="1">
            <a:off x="9036186" y="1474345"/>
            <a:ext cx="173158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7CB2F45-54D7-446D-8412-2491891FA448}"/>
              </a:ext>
            </a:extLst>
          </p:cNvPr>
          <p:cNvCxnSpPr>
            <a:stCxn id="20" idx="2"/>
            <a:endCxn id="19" idx="0"/>
          </p:cNvCxnSpPr>
          <p:nvPr/>
        </p:nvCxnSpPr>
        <p:spPr>
          <a:xfrm>
            <a:off x="8578986" y="1752367"/>
            <a:ext cx="673971" cy="82396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5E0E9EA-831D-4BBA-B34E-CB61091ED918}"/>
              </a:ext>
            </a:extLst>
          </p:cNvPr>
          <p:cNvCxnSpPr>
            <a:endCxn id="22" idx="2"/>
          </p:cNvCxnSpPr>
          <p:nvPr/>
        </p:nvCxnSpPr>
        <p:spPr>
          <a:xfrm flipV="1">
            <a:off x="9710157" y="1931545"/>
            <a:ext cx="1607086" cy="89303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69340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7109">
        <p:fade/>
      </p:transition>
    </mc:Choice>
    <mc:Fallback xmlns="">
      <p:transition spd="med" advTm="5710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3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4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6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8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9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1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2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3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4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6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70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978302" y="687508"/>
            <a:ext cx="11193069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defRPr/>
            </a:pPr>
            <a:endParaRPr sz="2000">
              <a:solidFill>
                <a:srgbClr val="EDC30D"/>
              </a:solidFill>
              <a:latin typeface="Segoe UI Ligh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78302" y="2101172"/>
            <a:ext cx="9767863" cy="33337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365760">
              <a:spcBef>
                <a:spcPts val="1800"/>
              </a:spcBef>
              <a:buClr>
                <a:srgbClr val="EDC30D"/>
              </a:buClr>
              <a:defRPr/>
            </a:pPr>
            <a:endParaRPr lang="en-US" sz="200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EDC30D"/>
                </a:solidFill>
              </a:rPr>
              <a:t>Why Governance is Needed</a:t>
            </a:r>
            <a:endParaRPr lang="en-GB"/>
          </a:p>
        </p:txBody>
      </p:sp>
      <p:graphicFrame>
        <p:nvGraphicFramePr>
          <p:cNvPr id="2" name="Diagram 1"/>
          <p:cNvGraphicFramePr/>
          <p:nvPr/>
        </p:nvGraphicFramePr>
        <p:xfrm>
          <a:off x="5424756" y="161527"/>
          <a:ext cx="6441896" cy="6278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57431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5152">
        <p:fade/>
      </p:transition>
    </mc:Choice>
    <mc:Fallback xmlns="">
      <p:transition spd="med" advTm="4515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0B685FD-79F8-49D8-B895-E238008022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10B685FD-79F8-49D8-B895-E238008022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33BB0EA-F195-438F-8A00-24E5C8226E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graphicEl>
                                              <a:dgm id="{D33BB0EA-F195-438F-8A00-24E5C8226E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3A068E7-16B4-4313-9BD7-86F2CC6ED7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graphicEl>
                                              <a:dgm id="{83A068E7-16B4-4313-9BD7-86F2CC6ED7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01FCC22-A997-4163-86D1-18CF96D2C8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graphicEl>
                                              <a:dgm id="{501FCC22-A997-4163-86D1-18CF96D2C8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08B666D-E5F6-46A6-9724-A881F7C0FF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graphicEl>
                                              <a:dgm id="{808B666D-E5F6-46A6-9724-A881F7C0FF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6BDD1B1-6573-49A9-B5D7-5900380DA9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graphicEl>
                                              <a:dgm id="{16BDD1B1-6573-49A9-B5D7-5900380DA9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8CAB2FC-CDD3-4A35-A221-9A549B4B8A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graphicEl>
                                              <a:dgm id="{38CAB2FC-CDD3-4A35-A221-9A549B4B8A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EADD7DE-598F-474D-8DE1-B38E166EFC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graphicEl>
                                              <a:dgm id="{1EADD7DE-598F-474D-8DE1-B38E166EFC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E03AE5D-C23A-46B8-B964-A46B90DA00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graphicEl>
                                              <a:dgm id="{9E03AE5D-C23A-46B8-B964-A46B90DA00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340B2DA-10AB-4A2C-B5B3-1D09FB4689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graphicEl>
                                              <a:dgm id="{0340B2DA-10AB-4A2C-B5B3-1D09FB4689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F6A2EDE-993A-4893-826D-AF4E7107BF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graphicEl>
                                              <a:dgm id="{BF6A2EDE-993A-4893-826D-AF4E7107BF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4BE0ADB-6336-415F-9DCE-A816E2F16C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graphicEl>
                                              <a:dgm id="{74BE0ADB-6336-415F-9DCE-A816E2F16C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278" y="1521693"/>
            <a:ext cx="4946832" cy="2358572"/>
          </a:xfrm>
        </p:spPr>
        <p:txBody>
          <a:bodyPr/>
          <a:lstStyle/>
          <a:p>
            <a:r>
              <a:rPr lang="en-GB"/>
              <a:t>Important Considerations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6581" y="3880265"/>
            <a:ext cx="4993240" cy="8494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>
                <a:solidFill>
                  <a:srgbClr val="F2C811"/>
                </a:solidFill>
              </a:rPr>
              <a:t>If you don’t decide upfront, someone else will later</a:t>
            </a:r>
            <a:endParaRPr lang="en-GB" sz="2000" err="1">
              <a:solidFill>
                <a:srgbClr val="F2C81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DC7CCC-12A9-4C44-BFE6-9F6777685631}"/>
              </a:ext>
            </a:extLst>
          </p:cNvPr>
          <p:cNvSpPr/>
          <p:nvPr/>
        </p:nvSpPr>
        <p:spPr>
          <a:xfrm>
            <a:off x="6696000" y="543606"/>
            <a:ext cx="5804799" cy="5756388"/>
          </a:xfrm>
          <a:prstGeom prst="rect">
            <a:avLst/>
          </a:prstGeom>
        </p:spPr>
        <p:txBody>
          <a:bodyPr anchor="ctr"/>
          <a:lstStyle/>
          <a:p>
            <a:pPr lvl="0">
              <a:lnSpc>
                <a:spcPct val="150000"/>
              </a:lnSpc>
            </a:pPr>
            <a:r>
              <a:rPr lang="en-GB" sz="2400" baseline="0" dirty="0"/>
              <a:t>Secure data uploaded to the service</a:t>
            </a:r>
          </a:p>
          <a:p>
            <a:pPr lvl="0">
              <a:lnSpc>
                <a:spcPct val="150000"/>
              </a:lnSpc>
            </a:pPr>
            <a:endParaRPr lang="en-GB" sz="2400" dirty="0"/>
          </a:p>
          <a:p>
            <a:pPr lvl="0">
              <a:lnSpc>
                <a:spcPct val="150000"/>
              </a:lnSpc>
            </a:pPr>
            <a:r>
              <a:rPr lang="en-GB" sz="2400" dirty="0"/>
              <a:t>Publish data to the entire organisation</a:t>
            </a:r>
          </a:p>
          <a:p>
            <a:pPr lvl="0">
              <a:lnSpc>
                <a:spcPct val="150000"/>
              </a:lnSpc>
            </a:pPr>
            <a:endParaRPr lang="en-GB" sz="2400" dirty="0"/>
          </a:p>
          <a:p>
            <a:pPr lvl="0">
              <a:lnSpc>
                <a:spcPct val="150000"/>
              </a:lnSpc>
            </a:pPr>
            <a:r>
              <a:rPr lang="en-GB" sz="2400" baseline="0" dirty="0"/>
              <a:t>Share content to external users</a:t>
            </a:r>
          </a:p>
          <a:p>
            <a:pPr lvl="0">
              <a:lnSpc>
                <a:spcPct val="150000"/>
              </a:lnSpc>
            </a:pPr>
            <a:endParaRPr lang="en-GB" sz="2400" dirty="0"/>
          </a:p>
          <a:p>
            <a:pPr lvl="0">
              <a:lnSpc>
                <a:spcPct val="150000"/>
              </a:lnSpc>
            </a:pPr>
            <a:r>
              <a:rPr lang="en-GB" sz="2400" baseline="0" dirty="0"/>
              <a:t>Publish to web</a:t>
            </a:r>
          </a:p>
          <a:p>
            <a:pPr lvl="0">
              <a:lnSpc>
                <a:spcPct val="150000"/>
              </a:lnSpc>
            </a:pPr>
            <a:endParaRPr lang="en-GB" sz="2400" dirty="0"/>
          </a:p>
          <a:p>
            <a:pPr lvl="0">
              <a:lnSpc>
                <a:spcPct val="150000"/>
              </a:lnSpc>
            </a:pPr>
            <a:r>
              <a:rPr lang="en-GB" sz="2400" dirty="0"/>
              <a:t>Custom visuals</a:t>
            </a:r>
            <a:endParaRPr lang="en-GB" sz="2400" baseline="0" dirty="0"/>
          </a:p>
          <a:p>
            <a:pPr lvl="0">
              <a:lnSpc>
                <a:spcPct val="150000"/>
              </a:lnSpc>
            </a:pPr>
            <a:endParaRPr lang="en-GB" sz="2400" dirty="0"/>
          </a:p>
          <a:p>
            <a:pPr lvl="0">
              <a:lnSpc>
                <a:spcPct val="150000"/>
              </a:lnSpc>
            </a:pPr>
            <a:r>
              <a:rPr lang="en-GB" sz="2400" dirty="0"/>
              <a:t>A</a:t>
            </a:r>
            <a:r>
              <a:rPr lang="en-GB" sz="2400" baseline="0" dirty="0"/>
              <a:t>udit logs</a:t>
            </a:r>
            <a:endParaRPr lang="en-GB" sz="2400" dirty="0"/>
          </a:p>
        </p:txBody>
      </p:sp>
      <p:pic>
        <p:nvPicPr>
          <p:cNvPr id="7" name="Graphic 6" descr="Lock">
            <a:extLst>
              <a:ext uri="{FF2B5EF4-FFF2-40B4-BE49-F238E27FC236}">
                <a16:creationId xmlns:a16="http://schemas.microsoft.com/office/drawing/2014/main" id="{DC02CA21-5BDD-4C85-B4B6-4BE45418B8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32479" y="251402"/>
            <a:ext cx="914400" cy="914400"/>
          </a:xfrm>
          <a:prstGeom prst="rect">
            <a:avLst/>
          </a:prstGeom>
        </p:spPr>
      </p:pic>
      <p:pic>
        <p:nvPicPr>
          <p:cNvPr id="9" name="Graphic 8" descr="Group">
            <a:extLst>
              <a:ext uri="{FF2B5EF4-FFF2-40B4-BE49-F238E27FC236}">
                <a16:creationId xmlns:a16="http://schemas.microsoft.com/office/drawing/2014/main" id="{A9F2F89A-4378-4739-A85F-804EC0D1E3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32479" y="1360148"/>
            <a:ext cx="914400" cy="914400"/>
          </a:xfrm>
          <a:prstGeom prst="rect">
            <a:avLst/>
          </a:prstGeom>
        </p:spPr>
      </p:pic>
      <p:pic>
        <p:nvPicPr>
          <p:cNvPr id="11" name="Graphic 10" descr="Send">
            <a:extLst>
              <a:ext uri="{FF2B5EF4-FFF2-40B4-BE49-F238E27FC236}">
                <a16:creationId xmlns:a16="http://schemas.microsoft.com/office/drawing/2014/main" id="{4E7721F9-C789-4255-AF66-F83CBAC864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32479" y="2507400"/>
            <a:ext cx="914400" cy="914400"/>
          </a:xfrm>
          <a:prstGeom prst="rect">
            <a:avLst/>
          </a:prstGeom>
        </p:spPr>
      </p:pic>
      <p:pic>
        <p:nvPicPr>
          <p:cNvPr id="15" name="Graphic 14" descr="World">
            <a:extLst>
              <a:ext uri="{FF2B5EF4-FFF2-40B4-BE49-F238E27FC236}">
                <a16:creationId xmlns:a16="http://schemas.microsoft.com/office/drawing/2014/main" id="{86F5E161-2234-48F5-B0B4-BBC7A83344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32479" y="3570603"/>
            <a:ext cx="914400" cy="914400"/>
          </a:xfrm>
          <a:prstGeom prst="rect">
            <a:avLst/>
          </a:prstGeom>
        </p:spPr>
      </p:pic>
      <p:pic>
        <p:nvPicPr>
          <p:cNvPr id="21" name="Graphic 20" descr="Network">
            <a:extLst>
              <a:ext uri="{FF2B5EF4-FFF2-40B4-BE49-F238E27FC236}">
                <a16:creationId xmlns:a16="http://schemas.microsoft.com/office/drawing/2014/main" id="{E6652B37-7B4F-430A-8890-C950AEF733E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32479" y="4636200"/>
            <a:ext cx="914400" cy="914400"/>
          </a:xfrm>
          <a:prstGeom prst="rect">
            <a:avLst/>
          </a:prstGeom>
        </p:spPr>
      </p:pic>
      <p:pic>
        <p:nvPicPr>
          <p:cNvPr id="23" name="Graphic 22" descr="No sign">
            <a:extLst>
              <a:ext uri="{FF2B5EF4-FFF2-40B4-BE49-F238E27FC236}">
                <a16:creationId xmlns:a16="http://schemas.microsoft.com/office/drawing/2014/main" id="{FCC374DF-121B-458D-8112-A7776D4C1B8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32479" y="5701797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8222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7016">
        <p:fade/>
      </p:transition>
    </mc:Choice>
    <mc:Fallback xmlns="">
      <p:transition spd="med" advTm="1701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32269-2646-4E69-B292-44CEB2100E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436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bd27f58f-8c31-4e7f-8019-4e9ea7440194&quot;,&quot;TimeStamp&quot;:&quot;2019-04-15T09:10:03.5177621-07:00&quot;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9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7|11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2.5|10.9"/>
</p:tagLst>
</file>

<file path=ppt/theme/theme1.xml><?xml version="1.0" encoding="utf-8"?>
<a:theme xmlns:a="http://schemas.openxmlformats.org/drawingml/2006/main" name="STB Product Families 2015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TB-2013-Segoe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74E9C57C-7738-40E5-9DA5-A2AFCC4D2718}" vid="{7E277684-3874-467C-95CC-44A3A115C106}"/>
    </a:ext>
  </a:extLst>
</a:theme>
</file>

<file path=ppt/theme/theme2.xml><?xml version="1.0" encoding="utf-8"?>
<a:theme xmlns:a="http://schemas.openxmlformats.org/drawingml/2006/main" name="1_STB Product Families 2015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TB-2013-Segoe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AEFB2B92-6146-4D35-B115-93F8C1A1610B}" vid="{59FFE97B-E829-4402-9AE9-5B72E31092E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37B333D9039F42B4A841E7D21AD3E7" ma:contentTypeVersion="7" ma:contentTypeDescription="Create a new document." ma:contentTypeScope="" ma:versionID="385892ca22301f732aa61e9e24b0427a">
  <xsd:schema xmlns:xsd="http://www.w3.org/2001/XMLSchema" xmlns:xs="http://www.w3.org/2001/XMLSchema" xmlns:p="http://schemas.microsoft.com/office/2006/metadata/properties" xmlns:ns2="3520180a-3b72-4868-9ddb-261d82f11a91" targetNamespace="http://schemas.microsoft.com/office/2006/metadata/properties" ma:root="true" ma:fieldsID="524886d73bd9f25fcf95cbf5af8c08e0" ns2:_="">
    <xsd:import namespace="3520180a-3b72-4868-9ddb-261d82f11a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20180a-3b72-4868-9ddb-261d82f11a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57C12B8-8C78-4E35-B400-31AD9BC624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20180a-3b72-4868-9ddb-261d82f11a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E526520-222D-4E7B-A419-9D8181B2C45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48A5D7-FD0D-4497-ADB2-773C6533B2F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</Words>
  <Application>Microsoft Office PowerPoint</Application>
  <PresentationFormat>Widescreen</PresentationFormat>
  <Paragraphs>54</Paragraphs>
  <Slides>9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Segoe UI</vt:lpstr>
      <vt:lpstr>Segoe UI Black</vt:lpstr>
      <vt:lpstr>Segoe UI Light</vt:lpstr>
      <vt:lpstr>Segoe UI Semibold</vt:lpstr>
      <vt:lpstr>Wingdings</vt:lpstr>
      <vt:lpstr>STB Product Families 2015</vt:lpstr>
      <vt:lpstr>1_STB Product Families 2015</vt:lpstr>
      <vt:lpstr>think-cell Slide</vt:lpstr>
      <vt:lpstr>Power BI Adoption Framework</vt:lpstr>
      <vt:lpstr>PowerPoint Presentation</vt:lpstr>
      <vt:lpstr>PowerPoint Presentation</vt:lpstr>
      <vt:lpstr>What if you could empower everyone with analytics anywhere decisions are made?</vt:lpstr>
      <vt:lpstr>PowerPoint Presentation</vt:lpstr>
      <vt:lpstr>Uncontrolled proliferation of BI apps</vt:lpstr>
      <vt:lpstr>Why Governance is Needed</vt:lpstr>
      <vt:lpstr>Important Considerations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 BI  Self-Service BI Governance</dc:title>
  <dc:creator/>
  <cp:lastModifiedBy/>
  <cp:revision>1</cp:revision>
  <dcterms:modified xsi:type="dcterms:W3CDTF">2019-11-08T18:13:14Z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1cd454bacc149bfbcfd764edd279de7">
    <vt:lpwstr/>
  </property>
  <property fmtid="{D5CDD505-2E9C-101B-9397-08002B2CF9AE}" pid="3" name="of67e5d4b76f4a9db8769983fda9cec0">
    <vt:lpwstr/>
  </property>
  <property fmtid="{D5CDD505-2E9C-101B-9397-08002B2CF9AE}" pid="4" name="TaxKeyword">
    <vt:lpwstr/>
  </property>
  <property fmtid="{D5CDD505-2E9C-101B-9397-08002B2CF9AE}" pid="5" name="NewsType">
    <vt:lpwstr/>
  </property>
  <property fmtid="{D5CDD505-2E9C-101B-9397-08002B2CF9AE}" pid="6" name="_dlc_policyId">
    <vt:lpwstr/>
  </property>
  <property fmtid="{D5CDD505-2E9C-101B-9397-08002B2CF9AE}" pid="7" name="Region">
    <vt:lpwstr/>
  </property>
  <property fmtid="{D5CDD505-2E9C-101B-9397-08002B2CF9AE}" pid="8" name="Confidentiality">
    <vt:lpwstr>14;#customer ready|8986c41d-21c5-4f8f-8a12-ea4625b46858</vt:lpwstr>
  </property>
  <property fmtid="{D5CDD505-2E9C-101B-9397-08002B2CF9AE}" pid="9" name="ItemType">
    <vt:lpwstr>435;#technical presentations|83a894cf-702b-47fc-aba5-41bd10dc1e75;#351;#feedback requests|00ce1828-98a3-430e-af54-eda270e1be04</vt:lpwstr>
  </property>
  <property fmtid="{D5CDD505-2E9C-101B-9397-08002B2CF9AE}" pid="10" name="bc28b5f076654a3b96073bbbebfeb8c9">
    <vt:lpwstr/>
  </property>
  <property fmtid="{D5CDD505-2E9C-101B-9397-08002B2CF9AE}" pid="11" name="ga0c0bf70a6644469c61b3efa7025301">
    <vt:lpwstr/>
  </property>
  <property fmtid="{D5CDD505-2E9C-101B-9397-08002B2CF9AE}" pid="12" name="Industries">
    <vt:lpwstr/>
  </property>
  <property fmtid="{D5CDD505-2E9C-101B-9397-08002B2CF9AE}" pid="13" name="MSProducts">
    <vt:lpwstr/>
  </property>
  <property fmtid="{D5CDD505-2E9C-101B-9397-08002B2CF9AE}" pid="14" name="j4d667fb28274e85b2214f6e751c8d1f">
    <vt:lpwstr/>
  </property>
  <property fmtid="{D5CDD505-2E9C-101B-9397-08002B2CF9AE}" pid="15" name="Competitors">
    <vt:lpwstr/>
  </property>
  <property fmtid="{D5CDD505-2E9C-101B-9397-08002B2CF9AE}" pid="16" name="SMSGDomain">
    <vt:lpwstr>82;#SQL Server Domain|0c0f1824-39dc-4b26-8c74-eff4364b812b;#22;#Server and Tools Business|6783548d-8609-4f97-be4a-4ca2616905a6</vt:lpwstr>
  </property>
  <property fmtid="{D5CDD505-2E9C-101B-9397-08002B2CF9AE}" pid="17" name="ExperienceContentType">
    <vt:lpwstr/>
  </property>
  <property fmtid="{D5CDD505-2E9C-101B-9397-08002B2CF9AE}" pid="18" name="BusinessArchitecture">
    <vt:lpwstr>231;#business intelligence|e1f9659f-bde9-4479-81f9-2bc6e8ec0057;#166;#Power BI solution|a774047b-2f39-4ee6-a302-4d53f94b9400</vt:lpwstr>
  </property>
  <property fmtid="{D5CDD505-2E9C-101B-9397-08002B2CF9AE}" pid="19" name="j031aa32f4154c8c9a646efae715ebde">
    <vt:lpwstr/>
  </property>
  <property fmtid="{D5CDD505-2E9C-101B-9397-08002B2CF9AE}" pid="20" name="Products">
    <vt:lpwstr>73;#Microsoft SQL Server|261ba873-f3ab-420e-96d6-e3004596a551;#598;#Microsoft SQL Server Business Intelligence|9ffb7045-1f1b-41c0-987f-ffdc7c6f53c0</vt:lpwstr>
  </property>
  <property fmtid="{D5CDD505-2E9C-101B-9397-08002B2CF9AE}" pid="21" name="ContentExtensions">
    <vt:lpwstr/>
  </property>
  <property fmtid="{D5CDD505-2E9C-101B-9397-08002B2CF9AE}" pid="22" name="WorkflowChangePath">
    <vt:lpwstr>4c942473-d120-4286-a51a-b65ad3d92ffb,2;4c942473-d120-4286-a51a-b65ad3d92ffb,2;4c942473-d120-4286-a51a-b65ad3d92ffb,2;4c942473-d120-4286-a51a-b65ad3d92ffb,2;4c942473-d120-4286-a51a-b65ad3d92ffb,16;4c942473-d120-4286-a51a-b65ad3d92ffb,20;4c942473-d120-4286-</vt:lpwstr>
  </property>
  <property fmtid="{D5CDD505-2E9C-101B-9397-08002B2CF9AE}" pid="23" name="l6f004f21209409da86a713c0f24627d">
    <vt:lpwstr/>
  </property>
  <property fmtid="{D5CDD505-2E9C-101B-9397-08002B2CF9AE}" pid="24" name="MSProductsTaxHTField0">
    <vt:lpwstr/>
  </property>
  <property fmtid="{D5CDD505-2E9C-101B-9397-08002B2CF9AE}" pid="25" name="Topics">
    <vt:lpwstr/>
  </property>
  <property fmtid="{D5CDD505-2E9C-101B-9397-08002B2CF9AE}" pid="26" name="Groups">
    <vt:lpwstr>399;#SQL Server Marketing|bb7921b3-c1d8-4da4-b894-8b6075d9546d;#42;#Cloud and Enterprise Marketing Group|4f75e184-e5aa-4234-a07f-b032d60df254</vt:lpwstr>
  </property>
  <property fmtid="{D5CDD505-2E9C-101B-9397-08002B2CF9AE}" pid="27" name="_docset_NoMedatataSyncRequired">
    <vt:lpwstr>False</vt:lpwstr>
  </property>
  <property fmtid="{D5CDD505-2E9C-101B-9397-08002B2CF9AE}" pid="28" name="MSLanguage">
    <vt:lpwstr/>
  </property>
  <property fmtid="{D5CDD505-2E9C-101B-9397-08002B2CF9AE}" pid="29" name="e8080b0481964c759b2c36ae49591b31">
    <vt:lpwstr/>
  </property>
  <property fmtid="{D5CDD505-2E9C-101B-9397-08002B2CF9AE}" pid="30" name="Languages">
    <vt:lpwstr/>
  </property>
  <property fmtid="{D5CDD505-2E9C-101B-9397-08002B2CF9AE}" pid="31" name="messageframeworktype">
    <vt:lpwstr/>
  </property>
  <property fmtid="{D5CDD505-2E9C-101B-9397-08002B2CF9AE}" pid="32" name="cb7870d3641f4a52807a63577a9c1b08">
    <vt:lpwstr/>
  </property>
  <property fmtid="{D5CDD505-2E9C-101B-9397-08002B2CF9AE}" pid="33" name="TechnicalLevel">
    <vt:lpwstr/>
  </property>
  <property fmtid="{D5CDD505-2E9C-101B-9397-08002B2CF9AE}" pid="34" name="Audiences">
    <vt:lpwstr/>
  </property>
  <property fmtid="{D5CDD505-2E9C-101B-9397-08002B2CF9AE}" pid="35" name="LearningOrganization">
    <vt:lpwstr/>
  </property>
  <property fmtid="{D5CDD505-2E9C-101B-9397-08002B2CF9AE}" pid="36" name="ldac8aee9d1f469e8cd8c3f8d6a615f2">
    <vt:lpwstr/>
  </property>
  <property fmtid="{D5CDD505-2E9C-101B-9397-08002B2CF9AE}" pid="37" name="EmployeeRole">
    <vt:lpwstr/>
  </property>
  <property fmtid="{D5CDD505-2E9C-101B-9397-08002B2CF9AE}" pid="38" name="NewsTopic">
    <vt:lpwstr/>
  </property>
  <property fmtid="{D5CDD505-2E9C-101B-9397-08002B2CF9AE}" pid="39" name="SalesGeography">
    <vt:lpwstr/>
  </property>
  <property fmtid="{D5CDD505-2E9C-101B-9397-08002B2CF9AE}" pid="40" name="LearningDeliveryMethod">
    <vt:lpwstr/>
  </property>
  <property fmtid="{D5CDD505-2E9C-101B-9397-08002B2CF9AE}" pid="41" name="Roles">
    <vt:lpwstr/>
  </property>
  <property fmtid="{D5CDD505-2E9C-101B-9397-08002B2CF9AE}" pid="42" name="ItemRetentionFormula">
    <vt:lpwstr/>
  </property>
  <property fmtid="{D5CDD505-2E9C-101B-9397-08002B2CF9AE}" pid="43" name="NewsSource">
    <vt:lpwstr/>
  </property>
  <property fmtid="{D5CDD505-2E9C-101B-9397-08002B2CF9AE}" pid="44" name="SMSGTags">
    <vt:lpwstr/>
  </property>
  <property fmtid="{D5CDD505-2E9C-101B-9397-08002B2CF9AE}" pid="45" name="_dlc_DocIdItemGuid">
    <vt:lpwstr>07721352-f0bf-41fc-8da7-ba3749a88128</vt:lpwstr>
  </property>
  <property fmtid="{D5CDD505-2E9C-101B-9397-08002B2CF9AE}" pid="46" name="MSPhysicalGeography">
    <vt:lpwstr/>
  </property>
  <property fmtid="{D5CDD505-2E9C-101B-9397-08002B2CF9AE}" pid="47" name="l311460e3fdf46688abc31ddb7bdc05a">
    <vt:lpwstr/>
  </property>
  <property fmtid="{D5CDD505-2E9C-101B-9397-08002B2CF9AE}" pid="48" name="EnterpriseDomainTags">
    <vt:lpwstr/>
  </property>
  <property fmtid="{D5CDD505-2E9C-101B-9397-08002B2CF9AE}" pid="49" name="j3562c58ee414e028925bc902cfc01a1">
    <vt:lpwstr/>
  </property>
  <property fmtid="{D5CDD505-2E9C-101B-9397-08002B2CF9AE}" pid="50" name="ActivitiesAndPrograms">
    <vt:lpwstr/>
  </property>
  <property fmtid="{D5CDD505-2E9C-101B-9397-08002B2CF9AE}" pid="51" name="Segments">
    <vt:lpwstr/>
  </property>
  <property fmtid="{D5CDD505-2E9C-101B-9397-08002B2CF9AE}" pid="52" name="Partners">
    <vt:lpwstr/>
  </property>
  <property fmtid="{D5CDD505-2E9C-101B-9397-08002B2CF9AE}" pid="53" name="la4444b61d19467597d63190b69ac227">
    <vt:lpwstr/>
  </property>
  <property fmtid="{D5CDD505-2E9C-101B-9397-08002B2CF9AE}" pid="54" name="SharedWithUsers">
    <vt:lpwstr>63906;#Hui Jeng Lee (Alfa Connections Pte Ltd)</vt:lpwstr>
  </property>
  <property fmtid="{D5CDD505-2E9C-101B-9397-08002B2CF9AE}" pid="55" name="MSIP_Label_f42aa342-8706-4288-bd11-ebb85995028c_Enabled">
    <vt:lpwstr>True</vt:lpwstr>
  </property>
  <property fmtid="{D5CDD505-2E9C-101B-9397-08002B2CF9AE}" pid="56" name="MSIP_Label_f42aa342-8706-4288-bd11-ebb85995028c_SiteId">
    <vt:lpwstr>72f988bf-86f1-41af-91ab-2d7cd011db47</vt:lpwstr>
  </property>
  <property fmtid="{D5CDD505-2E9C-101B-9397-08002B2CF9AE}" pid="57" name="MSIP_Label_f42aa342-8706-4288-bd11-ebb85995028c_Ref">
    <vt:lpwstr>https://api.informationprotection.azure.com/api/72f988bf-86f1-41af-91ab-2d7cd011db47</vt:lpwstr>
  </property>
  <property fmtid="{D5CDD505-2E9C-101B-9397-08002B2CF9AE}" pid="58" name="MSIP_Label_f42aa342-8706-4288-bd11-ebb85995028c_Owner">
    <vt:lpwstr>makanw@microsoft.com</vt:lpwstr>
  </property>
  <property fmtid="{D5CDD505-2E9C-101B-9397-08002B2CF9AE}" pid="59" name="MSIP_Label_f42aa342-8706-4288-bd11-ebb85995028c_SetDate">
    <vt:lpwstr>2017-09-26T17:33:13.3002111+01:00</vt:lpwstr>
  </property>
  <property fmtid="{D5CDD505-2E9C-101B-9397-08002B2CF9AE}" pid="60" name="MSIP_Label_f42aa342-8706-4288-bd11-ebb85995028c_Name">
    <vt:lpwstr>General</vt:lpwstr>
  </property>
  <property fmtid="{D5CDD505-2E9C-101B-9397-08002B2CF9AE}" pid="61" name="MSIP_Label_f42aa342-8706-4288-bd11-ebb85995028c_Application">
    <vt:lpwstr>Microsoft Azure Information Protection</vt:lpwstr>
  </property>
  <property fmtid="{D5CDD505-2E9C-101B-9397-08002B2CF9AE}" pid="62" name="MSIP_Label_f42aa342-8706-4288-bd11-ebb85995028c_Extended_MSFT_Method">
    <vt:lpwstr>Automatic</vt:lpwstr>
  </property>
  <property fmtid="{D5CDD505-2E9C-101B-9397-08002B2CF9AE}" pid="63" name="Sensitivity">
    <vt:lpwstr>General</vt:lpwstr>
  </property>
  <property fmtid="{D5CDD505-2E9C-101B-9397-08002B2CF9AE}" pid="64" name="ContentTypeId">
    <vt:lpwstr>0x0101004637B333D9039F42B4A841E7D21AD3E7</vt:lpwstr>
  </property>
  <property fmtid="{D5CDD505-2E9C-101B-9397-08002B2CF9AE}" pid="65" name="AuthorIds_UIVersion_2048">
    <vt:lpwstr>10</vt:lpwstr>
  </property>
</Properties>
</file>