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  <p:sldMasterId id="2147483987" r:id="rId5"/>
    <p:sldMasterId id="2147484070" r:id="rId6"/>
  </p:sldMasterIdLst>
  <p:notesMasterIdLst>
    <p:notesMasterId r:id="rId14"/>
  </p:notesMasterIdLst>
  <p:handoutMasterIdLst>
    <p:handoutMasterId r:id="rId15"/>
  </p:handoutMasterIdLst>
  <p:sldIdLst>
    <p:sldId id="8825" r:id="rId7"/>
    <p:sldId id="521" r:id="rId8"/>
    <p:sldId id="380" r:id="rId9"/>
    <p:sldId id="343" r:id="rId10"/>
    <p:sldId id="350" r:id="rId11"/>
    <p:sldId id="435" r:id="rId12"/>
    <p:sldId id="8861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30D"/>
    <a:srgbClr val="F2C811"/>
    <a:srgbClr val="0078D7"/>
    <a:srgbClr val="000000"/>
    <a:srgbClr val="FFFFFF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8D8C9-5CE6-414B-8C34-6E2F6433C6CA}" v="18" dt="2019-11-08T18:07:34.59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540" autoAdjust="0"/>
  </p:normalViewPr>
  <p:slideViewPr>
    <p:cSldViewPr snapToGrid="0">
      <p:cViewPr varScale="1">
        <p:scale>
          <a:sx n="79" d="100"/>
          <a:sy n="79" d="100"/>
        </p:scale>
        <p:origin x="1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9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82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66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271682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147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271682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3810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7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bg1"/>
                </a:solidFill>
              </a:defRPr>
            </a:lvl2pPr>
            <a:lvl3pPr marL="224097" indent="0">
              <a:buNone/>
              <a:defRPr>
                <a:solidFill>
                  <a:schemeClr val="bg1"/>
                </a:solidFill>
              </a:defRPr>
            </a:lvl3pPr>
            <a:lvl4pPr marL="448193" indent="0">
              <a:buNone/>
              <a:defRPr>
                <a:solidFill>
                  <a:schemeClr val="bg1"/>
                </a:solidFill>
              </a:defRPr>
            </a:lvl4pPr>
            <a:lvl5pPr marL="6722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0805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0721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903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2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62741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7573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14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725DAA-1E84-4347-BC73-81B7FD2A7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" y="36000"/>
            <a:ext cx="1847360" cy="82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989F08-A276-4B48-B04B-1B1BE3E00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l"/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B16463-5F58-466A-8027-4C7275167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4" y="993"/>
            <a:ext cx="5230538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29414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175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7" y="1117590"/>
            <a:ext cx="10408581" cy="1655108"/>
          </a:xfrm>
        </p:spPr>
        <p:txBody>
          <a:bodyPr anchor="b"/>
          <a:lstStyle>
            <a:lvl1pPr indent="0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88558" y="3178512"/>
            <a:ext cx="10408580" cy="3679487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2018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 dirty="0"/>
          </a:p>
        </p:txBody>
      </p:sp>
    </p:spTree>
    <p:extLst>
      <p:ext uri="{BB962C8B-B14F-4D97-AF65-F5344CB8AC3E}">
        <p14:creationId xmlns:p14="http://schemas.microsoft.com/office/powerpoint/2010/main" val="25630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770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7315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0109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93436" y="266655"/>
            <a:ext cx="729216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168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42125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10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22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losing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317677-3B5B-4CD9-96E0-4FC2E698F7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701911"/>
            <a:ext cx="3244428" cy="1454176"/>
          </a:xfrm>
          <a:prstGeom prst="rect">
            <a:avLst/>
          </a:prstGeom>
          <a:noFill/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76017A-BD0F-450B-88C6-7A7F987D38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689374"/>
            <a:ext cx="3300372" cy="1479251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4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0" y="0"/>
            <a:ext cx="5230539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46832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1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038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84332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4209" y="135289"/>
            <a:ext cx="7597493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07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" y="2863031"/>
            <a:ext cx="3056653" cy="11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923" r:id="rId2"/>
    <p:sldLayoutId id="2147483919" r:id="rId3"/>
    <p:sldLayoutId id="2147483920" r:id="rId4"/>
    <p:sldLayoutId id="2147483922" r:id="rId5"/>
    <p:sldLayoutId id="2147483928" r:id="rId6"/>
    <p:sldLayoutId id="2147483894" r:id="rId7"/>
    <p:sldLayoutId id="2147483895" r:id="rId8"/>
    <p:sldLayoutId id="2147483876" r:id="rId9"/>
    <p:sldLayoutId id="2147483930" r:id="rId10"/>
    <p:sldLayoutId id="2147483924" r:id="rId11"/>
    <p:sldLayoutId id="2147483929" r:id="rId12"/>
    <p:sldLayoutId id="2147483925" r:id="rId13"/>
    <p:sldLayoutId id="2147483927" r:id="rId14"/>
    <p:sldLayoutId id="2147483965" r:id="rId15"/>
    <p:sldLayoutId id="2147483989" r:id="rId16"/>
    <p:sldLayoutId id="214748408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046600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28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What to govern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your organisation’s current state of BI?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technologies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3257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33718">
        <p:fade/>
      </p:transition>
    </mc:Choice>
    <mc:Fallback xmlns="">
      <p:transition spd="med" advTm="3371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F2367-B799-498D-85FA-A7842ED03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521" y="3178513"/>
            <a:ext cx="11587037" cy="349389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GB" dirty="0"/>
              <a:t>Consolidate BI Tooling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Self-Service BI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Live Dashboards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organizational goals do you want to achieve with the roll out of Power BI?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94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088">
        <p:fade/>
      </p:transition>
    </mc:Choice>
    <mc:Fallback xmlns="">
      <p:transition spd="med" advTm="3308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6" y="1460"/>
            <a:ext cx="5231198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0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Title 2"/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Power BI</a:t>
            </a:r>
          </a:p>
          <a:p>
            <a:r>
              <a:rPr lang="en-US" dirty="0"/>
              <a:t>Governance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72D60D-BF15-4FBD-BA65-FF1E3FF30147}"/>
              </a:ext>
            </a:extLst>
          </p:cNvPr>
          <p:cNvSpPr/>
          <p:nvPr/>
        </p:nvSpPr>
        <p:spPr>
          <a:xfrm>
            <a:off x="6154963" y="806456"/>
            <a:ext cx="5315119" cy="5245087"/>
          </a:xfrm>
          <a:prstGeom prst="rect">
            <a:avLst/>
          </a:prstGeom>
        </p:spPr>
        <p:txBody>
          <a:bodyPr wrap="square" lIns="179285" tIns="143428" rIns="179285" bIns="143428">
            <a:noAutofit/>
          </a:bodyPr>
          <a:lstStyle/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Environment Administration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Tenant Settings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Roles and Responsibilities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Enterprise Gateways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Security standards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Sharing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Environment and Reporting consistency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Published source data and business data models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3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714">
        <p:fade/>
      </p:transition>
    </mc:Choice>
    <mc:Fallback xmlns="">
      <p:transition spd="med" advTm="1307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6" y="1460"/>
            <a:ext cx="5231198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0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072D60D-BF15-4FBD-BA65-FF1E3FF30147}"/>
              </a:ext>
            </a:extLst>
          </p:cNvPr>
          <p:cNvSpPr/>
          <p:nvPr/>
        </p:nvSpPr>
        <p:spPr>
          <a:xfrm>
            <a:off x="6484680" y="363828"/>
            <a:ext cx="5132928" cy="6130344"/>
          </a:xfrm>
          <a:prstGeom prst="rect">
            <a:avLst/>
          </a:prstGeom>
        </p:spPr>
        <p:txBody>
          <a:bodyPr wrap="square" lIns="179285" tIns="143428" rIns="179285" bIns="143428">
            <a:noAutofit/>
          </a:bodyPr>
          <a:lstStyle/>
          <a:p>
            <a:pPr lvl="0">
              <a:lnSpc>
                <a:spcPct val="30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Which ones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Catalog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Define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Quality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Security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1BD065-0BE9-4399-A874-2B756AD2AD58}"/>
              </a:ext>
            </a:extLst>
          </p:cNvPr>
          <p:cNvGrpSpPr/>
          <p:nvPr/>
        </p:nvGrpSpPr>
        <p:grpSpPr>
          <a:xfrm>
            <a:off x="5712571" y="884154"/>
            <a:ext cx="409870" cy="412073"/>
            <a:chOff x="6107113" y="809625"/>
            <a:chExt cx="295275" cy="296862"/>
          </a:xfrm>
        </p:grpSpPr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73899817-FDE7-47EA-8DF6-E8669537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588" y="809625"/>
              <a:ext cx="177800" cy="179387"/>
            </a:xfrm>
            <a:prstGeom prst="ellips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Line 6">
              <a:extLst>
                <a:ext uri="{FF2B5EF4-FFF2-40B4-BE49-F238E27FC236}">
                  <a16:creationId xmlns:a16="http://schemas.microsoft.com/office/drawing/2014/main" id="{FAAC99A8-914E-4D4C-8DA3-5D96DF83F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07113" y="962025"/>
              <a:ext cx="144463" cy="144462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4" name="Freeform 10">
            <a:extLst>
              <a:ext uri="{FF2B5EF4-FFF2-40B4-BE49-F238E27FC236}">
                <a16:creationId xmlns:a16="http://schemas.microsoft.com/office/drawing/2014/main" id="{B50C074E-D0D7-4A47-AD8C-534259351C3E}"/>
              </a:ext>
            </a:extLst>
          </p:cNvPr>
          <p:cNvSpPr>
            <a:spLocks/>
          </p:cNvSpPr>
          <p:nvPr/>
        </p:nvSpPr>
        <p:spPr bwMode="auto">
          <a:xfrm>
            <a:off x="5677924" y="4597405"/>
            <a:ext cx="409870" cy="289875"/>
          </a:xfrm>
          <a:custGeom>
            <a:avLst/>
            <a:gdLst>
              <a:gd name="T0" fmla="*/ 104 w 304"/>
              <a:gd name="T1" fmla="*/ 215 h 215"/>
              <a:gd name="T2" fmla="*/ 0 w 304"/>
              <a:gd name="T3" fmla="*/ 112 h 215"/>
              <a:gd name="T4" fmla="*/ 13 w 304"/>
              <a:gd name="T5" fmla="*/ 101 h 215"/>
              <a:gd name="T6" fmla="*/ 104 w 304"/>
              <a:gd name="T7" fmla="*/ 191 h 215"/>
              <a:gd name="T8" fmla="*/ 291 w 304"/>
              <a:gd name="T9" fmla="*/ 0 h 215"/>
              <a:gd name="T10" fmla="*/ 304 w 304"/>
              <a:gd name="T11" fmla="*/ 13 h 215"/>
              <a:gd name="T12" fmla="*/ 104 w 304"/>
              <a:gd name="T13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4" h="215">
                <a:moveTo>
                  <a:pt x="104" y="215"/>
                </a:moveTo>
                <a:lnTo>
                  <a:pt x="0" y="112"/>
                </a:lnTo>
                <a:lnTo>
                  <a:pt x="13" y="101"/>
                </a:lnTo>
                <a:lnTo>
                  <a:pt x="104" y="191"/>
                </a:lnTo>
                <a:lnTo>
                  <a:pt x="291" y="0"/>
                </a:lnTo>
                <a:lnTo>
                  <a:pt x="304" y="13"/>
                </a:lnTo>
                <a:lnTo>
                  <a:pt x="104" y="21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AC9798-1EE1-4A42-850B-F5C35F9B2416}"/>
              </a:ext>
            </a:extLst>
          </p:cNvPr>
          <p:cNvGrpSpPr/>
          <p:nvPr/>
        </p:nvGrpSpPr>
        <p:grpSpPr>
          <a:xfrm>
            <a:off x="5593406" y="2642961"/>
            <a:ext cx="567174" cy="533489"/>
            <a:chOff x="5770563" y="2393536"/>
            <a:chExt cx="388937" cy="334963"/>
          </a:xfrm>
          <a:solidFill>
            <a:schemeClr val="tx2"/>
          </a:solidFill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DB6D6072-869E-44CA-B15F-1F4A27D79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0563" y="2393536"/>
              <a:ext cx="388937" cy="334963"/>
            </a:xfrm>
            <a:custGeom>
              <a:avLst/>
              <a:gdLst>
                <a:gd name="T0" fmla="*/ 245 w 245"/>
                <a:gd name="T1" fmla="*/ 18 h 211"/>
                <a:gd name="T2" fmla="*/ 245 w 245"/>
                <a:gd name="T3" fmla="*/ 9 h 211"/>
                <a:gd name="T4" fmla="*/ 245 w 245"/>
                <a:gd name="T5" fmla="*/ 0 h 211"/>
                <a:gd name="T6" fmla="*/ 0 w 245"/>
                <a:gd name="T7" fmla="*/ 0 h 211"/>
                <a:gd name="T8" fmla="*/ 0 w 245"/>
                <a:gd name="T9" fmla="*/ 9 h 211"/>
                <a:gd name="T10" fmla="*/ 0 w 245"/>
                <a:gd name="T11" fmla="*/ 18 h 211"/>
                <a:gd name="T12" fmla="*/ 0 w 245"/>
                <a:gd name="T13" fmla="*/ 193 h 211"/>
                <a:gd name="T14" fmla="*/ 0 w 245"/>
                <a:gd name="T15" fmla="*/ 202 h 211"/>
                <a:gd name="T16" fmla="*/ 0 w 245"/>
                <a:gd name="T17" fmla="*/ 211 h 211"/>
                <a:gd name="T18" fmla="*/ 227 w 245"/>
                <a:gd name="T19" fmla="*/ 211 h 211"/>
                <a:gd name="T20" fmla="*/ 236 w 245"/>
                <a:gd name="T21" fmla="*/ 211 h 211"/>
                <a:gd name="T22" fmla="*/ 245 w 245"/>
                <a:gd name="T23" fmla="*/ 211 h 211"/>
                <a:gd name="T24" fmla="*/ 245 w 245"/>
                <a:gd name="T25" fmla="*/ 18 h 211"/>
                <a:gd name="T26" fmla="*/ 227 w 245"/>
                <a:gd name="T27" fmla="*/ 18 h 211"/>
                <a:gd name="T28" fmla="*/ 227 w 245"/>
                <a:gd name="T29" fmla="*/ 53 h 211"/>
                <a:gd name="T30" fmla="*/ 18 w 245"/>
                <a:gd name="T31" fmla="*/ 53 h 211"/>
                <a:gd name="T32" fmla="*/ 18 w 245"/>
                <a:gd name="T33" fmla="*/ 18 h 211"/>
                <a:gd name="T34" fmla="*/ 227 w 245"/>
                <a:gd name="T35" fmla="*/ 18 h 211"/>
                <a:gd name="T36" fmla="*/ 18 w 245"/>
                <a:gd name="T37" fmla="*/ 193 h 211"/>
                <a:gd name="T38" fmla="*/ 18 w 245"/>
                <a:gd name="T39" fmla="*/ 70 h 211"/>
                <a:gd name="T40" fmla="*/ 227 w 245"/>
                <a:gd name="T41" fmla="*/ 70 h 211"/>
                <a:gd name="T42" fmla="*/ 227 w 245"/>
                <a:gd name="T43" fmla="*/ 193 h 211"/>
                <a:gd name="T44" fmla="*/ 18 w 245"/>
                <a:gd name="T45" fmla="*/ 1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211">
                  <a:moveTo>
                    <a:pt x="245" y="18"/>
                  </a:moveTo>
                  <a:lnTo>
                    <a:pt x="245" y="9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193"/>
                  </a:lnTo>
                  <a:lnTo>
                    <a:pt x="0" y="202"/>
                  </a:lnTo>
                  <a:lnTo>
                    <a:pt x="0" y="211"/>
                  </a:lnTo>
                  <a:lnTo>
                    <a:pt x="227" y="211"/>
                  </a:lnTo>
                  <a:lnTo>
                    <a:pt x="236" y="211"/>
                  </a:lnTo>
                  <a:lnTo>
                    <a:pt x="245" y="211"/>
                  </a:lnTo>
                  <a:lnTo>
                    <a:pt x="245" y="18"/>
                  </a:lnTo>
                  <a:close/>
                  <a:moveTo>
                    <a:pt x="227" y="18"/>
                  </a:moveTo>
                  <a:lnTo>
                    <a:pt x="227" y="53"/>
                  </a:lnTo>
                  <a:lnTo>
                    <a:pt x="18" y="53"/>
                  </a:lnTo>
                  <a:lnTo>
                    <a:pt x="18" y="18"/>
                  </a:lnTo>
                  <a:lnTo>
                    <a:pt x="227" y="18"/>
                  </a:lnTo>
                  <a:close/>
                  <a:moveTo>
                    <a:pt x="18" y="193"/>
                  </a:moveTo>
                  <a:lnTo>
                    <a:pt x="18" y="70"/>
                  </a:lnTo>
                  <a:lnTo>
                    <a:pt x="227" y="70"/>
                  </a:lnTo>
                  <a:lnTo>
                    <a:pt x="227" y="193"/>
                  </a:lnTo>
                  <a:lnTo>
                    <a:pt x="18" y="193"/>
                  </a:lnTo>
                  <a:close/>
                </a:path>
              </a:pathLst>
            </a:custGeom>
            <a:grpFill/>
            <a:ln w="9525">
              <a:solidFill>
                <a:srgbClr val="F8F8F8"/>
              </a:solidFill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CC92388F-4BFB-439F-B9D9-1D6F2C77F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2434811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Oval 16">
              <a:extLst>
                <a:ext uri="{FF2B5EF4-FFF2-40B4-BE49-F238E27FC236}">
                  <a16:creationId xmlns:a16="http://schemas.microsoft.com/office/drawing/2014/main" id="{DB3AFBA9-AB8E-40E7-9A75-F715B001F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088" y="2434811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Oval 17">
              <a:extLst>
                <a:ext uri="{FF2B5EF4-FFF2-40B4-BE49-F238E27FC236}">
                  <a16:creationId xmlns:a16="http://schemas.microsoft.com/office/drawing/2014/main" id="{98B41D4D-3721-48FF-9EA8-BA7759DA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813" y="2434811"/>
              <a:ext cx="26987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4B9CA2C9-EEAC-4317-83AF-DE830A881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7930" y="3510787"/>
            <a:ext cx="690076" cy="690076"/>
          </a:xfrm>
          <a:prstGeom prst="rect">
            <a:avLst/>
          </a:prstGeom>
        </p:spPr>
      </p:pic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D204A2DE-A90E-42BB-AF08-278F23AA2698}"/>
              </a:ext>
            </a:extLst>
          </p:cNvPr>
          <p:cNvSpPr/>
          <p:nvPr/>
        </p:nvSpPr>
        <p:spPr bwMode="auto">
          <a:xfrm>
            <a:off x="5522869" y="1692769"/>
            <a:ext cx="760198" cy="46256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Graphic 30" descr="Lock">
            <a:extLst>
              <a:ext uri="{FF2B5EF4-FFF2-40B4-BE49-F238E27FC236}">
                <a16:creationId xmlns:a16="http://schemas.microsoft.com/office/drawing/2014/main" id="{095B2842-AFB8-49BF-B6CD-C266E6EE5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3816" y="5215622"/>
            <a:ext cx="829153" cy="829153"/>
          </a:xfrm>
          <a:prstGeom prst="rect">
            <a:avLst/>
          </a:prstGeom>
        </p:spPr>
      </p:pic>
      <p:sp>
        <p:nvSpPr>
          <p:cNvPr id="50" name="Title 2">
            <a:extLst>
              <a:ext uri="{FF2B5EF4-FFF2-40B4-BE49-F238E27FC236}">
                <a16:creationId xmlns:a16="http://schemas.microsoft.com/office/drawing/2014/main" id="{7D1D0E29-4BD2-4B9D-BB8B-0C6E1F9CB71E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Data Asset</a:t>
            </a:r>
          </a:p>
          <a:p>
            <a:r>
              <a:rPr lang="en-US" dirty="0"/>
              <a:t>Governance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954">
        <p:fade/>
      </p:transition>
    </mc:Choice>
    <mc:Fallback xmlns="">
      <p:transition spd="med" advTm="659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data sources are accessible for analysis</a:t>
            </a:r>
            <a:r>
              <a:rPr lang="en-US" dirty="0"/>
              <a:t>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A22681E-168C-4450-A572-DA7C706E8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Key Areas to Discuss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Location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Data Source type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Size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Refresh frequency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W</a:t>
            </a:r>
            <a:r>
              <a:rPr lang="en-US" dirty="0">
                <a:solidFill>
                  <a:srgbClr val="EDC30D"/>
                </a:solidFill>
              </a:rPr>
              <a:t>ho can access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H</a:t>
            </a:r>
            <a:r>
              <a:rPr lang="en-US" dirty="0">
                <a:solidFill>
                  <a:srgbClr val="EDC30D"/>
                </a:solidFill>
              </a:rPr>
              <a:t>ow can someone request access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Monitoring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Performance implications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10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2367">
        <p:fade/>
      </p:transition>
    </mc:Choice>
    <mc:Fallback xmlns="">
      <p:transition spd="med" advTm="1023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6767db7-869c-462e-88cf-542e5581b00c&quot;,&quot;TimeStamp&quot;:&quot;2019-04-15T09:10:03.6136014-07:00&quot;}"/>
  <p:tag name="TIMING" val="|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22.2|40.2|1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.9|3.4|20.5|5.6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2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3.xml><?xml version="1.0" encoding="utf-8"?>
<a:theme xmlns:a="http://schemas.openxmlformats.org/drawingml/2006/main" name="1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3BA0E6-D7D9-4B09-BD1D-370DDC52D1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0180a-3b72-4868-9ddb-261d82f11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55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2_STB Product Families 2015</vt:lpstr>
      <vt:lpstr>1_STB Product Families 2015</vt:lpstr>
      <vt:lpstr>think-cell Slide</vt:lpstr>
      <vt:lpstr>Power BI Adoption Framework</vt:lpstr>
      <vt:lpstr>What is your organisation’s current state of BI?</vt:lpstr>
      <vt:lpstr>What organizational goals do you want to achieve with the roll out of Power BI?</vt:lpstr>
      <vt:lpstr>PowerPoint Presentation</vt:lpstr>
      <vt:lpstr>PowerPoint Presentation</vt:lpstr>
      <vt:lpstr>What data sources are accessible for analysis?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Governance</dc:title>
  <dc:creator/>
  <cp:lastModifiedBy/>
  <cp:revision>1</cp:revision>
  <dcterms:modified xsi:type="dcterms:W3CDTF">2019-11-08T18:07:36Z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1cd454bacc149bfbcfd764edd279de7">
    <vt:lpwstr/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_dlc_policyId">
    <vt:lpwstr/>
  </property>
  <property fmtid="{D5CDD505-2E9C-101B-9397-08002B2CF9AE}" pid="7" name="Region">
    <vt:lpwstr/>
  </property>
  <property fmtid="{D5CDD505-2E9C-101B-9397-08002B2CF9AE}" pid="8" name="Confidentiality">
    <vt:lpwstr>14;#customer ready|8986c41d-21c5-4f8f-8a12-ea4625b46858</vt:lpwstr>
  </property>
  <property fmtid="{D5CDD505-2E9C-101B-9397-08002B2CF9AE}" pid="9" name="ItemType">
    <vt:lpwstr>435;#technical presentations|83a894cf-702b-47fc-aba5-41bd10dc1e75;#351;#feedback requests|00ce1828-98a3-430e-af54-eda270e1be04</vt:lpwstr>
  </property>
  <property fmtid="{D5CDD505-2E9C-101B-9397-08002B2CF9AE}" pid="10" name="bc28b5f076654a3b96073bbbebfeb8c9">
    <vt:lpwstr/>
  </property>
  <property fmtid="{D5CDD505-2E9C-101B-9397-08002B2CF9AE}" pid="11" name="ga0c0bf70a6644469c61b3efa7025301">
    <vt:lpwstr/>
  </property>
  <property fmtid="{D5CDD505-2E9C-101B-9397-08002B2CF9AE}" pid="12" name="Industries">
    <vt:lpwstr/>
  </property>
  <property fmtid="{D5CDD505-2E9C-101B-9397-08002B2CF9AE}" pid="13" name="MSProducts">
    <vt:lpwstr/>
  </property>
  <property fmtid="{D5CDD505-2E9C-101B-9397-08002B2CF9AE}" pid="14" name="j4d667fb28274e85b2214f6e751c8d1f">
    <vt:lpwstr/>
  </property>
  <property fmtid="{D5CDD505-2E9C-101B-9397-08002B2CF9AE}" pid="15" name="Competitors">
    <vt:lpwstr/>
  </property>
  <property fmtid="{D5CDD505-2E9C-101B-9397-08002B2CF9AE}" pid="16" name="SMSGDomain">
    <vt:lpwstr>82;#SQL Server Domain|0c0f1824-39dc-4b26-8c74-eff4364b812b;#22;#Server and Tools Business|6783548d-8609-4f97-be4a-4ca2616905a6</vt:lpwstr>
  </property>
  <property fmtid="{D5CDD505-2E9C-101B-9397-08002B2CF9AE}" pid="17" name="ExperienceContentType">
    <vt:lpwstr/>
  </property>
  <property fmtid="{D5CDD505-2E9C-101B-9397-08002B2CF9AE}" pid="18" name="BusinessArchitecture">
    <vt:lpwstr>231;#business intelligence|e1f9659f-bde9-4479-81f9-2bc6e8ec0057;#166;#Power BI solution|a774047b-2f39-4ee6-a302-4d53f94b9400</vt:lpwstr>
  </property>
  <property fmtid="{D5CDD505-2E9C-101B-9397-08002B2CF9AE}" pid="19" name="j031aa32f4154c8c9a646efae715ebde">
    <vt:lpwstr/>
  </property>
  <property fmtid="{D5CDD505-2E9C-101B-9397-08002B2CF9AE}" pid="20" name="Products">
    <vt:lpwstr>73;#Microsoft SQL Server|261ba873-f3ab-420e-96d6-e3004596a551;#598;#Microsoft SQL Server Business Intelligence|9ffb7045-1f1b-41c0-987f-ffdc7c6f53c0</vt:lpwstr>
  </property>
  <property fmtid="{D5CDD505-2E9C-101B-9397-08002B2CF9AE}" pid="21" name="ContentExtensions">
    <vt:lpwstr/>
  </property>
  <property fmtid="{D5CDD505-2E9C-101B-9397-08002B2CF9AE}" pid="22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3" name="l6f004f21209409da86a713c0f24627d">
    <vt:lpwstr/>
  </property>
  <property fmtid="{D5CDD505-2E9C-101B-9397-08002B2CF9AE}" pid="24" name="MSProductsTaxHTField0">
    <vt:lpwstr/>
  </property>
  <property fmtid="{D5CDD505-2E9C-101B-9397-08002B2CF9AE}" pid="25" name="Topics">
    <vt:lpwstr/>
  </property>
  <property fmtid="{D5CDD505-2E9C-101B-9397-08002B2CF9AE}" pid="26" name="Groups">
    <vt:lpwstr>399;#SQL Server Marketing|bb7921b3-c1d8-4da4-b894-8b6075d9546d;#42;#Cloud and Enterprise Marketing Group|4f75e184-e5aa-4234-a07f-b032d60df254</vt:lpwstr>
  </property>
  <property fmtid="{D5CDD505-2E9C-101B-9397-08002B2CF9AE}" pid="27" name="_docset_NoMedatataSyncRequired">
    <vt:lpwstr>False</vt:lpwstr>
  </property>
  <property fmtid="{D5CDD505-2E9C-101B-9397-08002B2CF9AE}" pid="28" name="MSLanguage">
    <vt:lpwstr/>
  </property>
  <property fmtid="{D5CDD505-2E9C-101B-9397-08002B2CF9AE}" pid="29" name="e8080b0481964c759b2c36ae49591b31">
    <vt:lpwstr/>
  </property>
  <property fmtid="{D5CDD505-2E9C-101B-9397-08002B2CF9AE}" pid="30" name="Languages">
    <vt:lpwstr/>
  </property>
  <property fmtid="{D5CDD505-2E9C-101B-9397-08002B2CF9AE}" pid="31" name="messageframeworktype">
    <vt:lpwstr/>
  </property>
  <property fmtid="{D5CDD505-2E9C-101B-9397-08002B2CF9AE}" pid="32" name="cb7870d3641f4a52807a63577a9c1b08">
    <vt:lpwstr/>
  </property>
  <property fmtid="{D5CDD505-2E9C-101B-9397-08002B2CF9AE}" pid="33" name="TechnicalLevel">
    <vt:lpwstr/>
  </property>
  <property fmtid="{D5CDD505-2E9C-101B-9397-08002B2CF9AE}" pid="34" name="Audiences">
    <vt:lpwstr/>
  </property>
  <property fmtid="{D5CDD505-2E9C-101B-9397-08002B2CF9AE}" pid="35" name="LearningOrganization">
    <vt:lpwstr/>
  </property>
  <property fmtid="{D5CDD505-2E9C-101B-9397-08002B2CF9AE}" pid="36" name="ldac8aee9d1f469e8cd8c3f8d6a615f2">
    <vt:lpwstr/>
  </property>
  <property fmtid="{D5CDD505-2E9C-101B-9397-08002B2CF9AE}" pid="37" name="EmployeeRole">
    <vt:lpwstr/>
  </property>
  <property fmtid="{D5CDD505-2E9C-101B-9397-08002B2CF9AE}" pid="38" name="NewsTopic">
    <vt:lpwstr/>
  </property>
  <property fmtid="{D5CDD505-2E9C-101B-9397-08002B2CF9AE}" pid="39" name="SalesGeography">
    <vt:lpwstr/>
  </property>
  <property fmtid="{D5CDD505-2E9C-101B-9397-08002B2CF9AE}" pid="40" name="LearningDeliveryMethod">
    <vt:lpwstr/>
  </property>
  <property fmtid="{D5CDD505-2E9C-101B-9397-08002B2CF9AE}" pid="41" name="Roles">
    <vt:lpwstr/>
  </property>
  <property fmtid="{D5CDD505-2E9C-101B-9397-08002B2CF9AE}" pid="42" name="ItemRetentionFormula">
    <vt:lpwstr/>
  </property>
  <property fmtid="{D5CDD505-2E9C-101B-9397-08002B2CF9AE}" pid="43" name="NewsSource">
    <vt:lpwstr/>
  </property>
  <property fmtid="{D5CDD505-2E9C-101B-9397-08002B2CF9AE}" pid="44" name="SMSGTags">
    <vt:lpwstr/>
  </property>
  <property fmtid="{D5CDD505-2E9C-101B-9397-08002B2CF9AE}" pid="45" name="_dlc_DocIdItemGuid">
    <vt:lpwstr>07721352-f0bf-41fc-8da7-ba3749a88128</vt:lpwstr>
  </property>
  <property fmtid="{D5CDD505-2E9C-101B-9397-08002B2CF9AE}" pid="46" name="MSPhysicalGeography">
    <vt:lpwstr/>
  </property>
  <property fmtid="{D5CDD505-2E9C-101B-9397-08002B2CF9AE}" pid="47" name="l311460e3fdf46688abc31ddb7bdc05a">
    <vt:lpwstr/>
  </property>
  <property fmtid="{D5CDD505-2E9C-101B-9397-08002B2CF9AE}" pid="48" name="EnterpriseDomainTags">
    <vt:lpwstr/>
  </property>
  <property fmtid="{D5CDD505-2E9C-101B-9397-08002B2CF9AE}" pid="49" name="j3562c58ee414e028925bc902cfc01a1">
    <vt:lpwstr/>
  </property>
  <property fmtid="{D5CDD505-2E9C-101B-9397-08002B2CF9AE}" pid="50" name="ActivitiesAndPrograms">
    <vt:lpwstr/>
  </property>
  <property fmtid="{D5CDD505-2E9C-101B-9397-08002B2CF9AE}" pid="51" name="Segments">
    <vt:lpwstr/>
  </property>
  <property fmtid="{D5CDD505-2E9C-101B-9397-08002B2CF9AE}" pid="52" name="Partners">
    <vt:lpwstr/>
  </property>
  <property fmtid="{D5CDD505-2E9C-101B-9397-08002B2CF9AE}" pid="53" name="la4444b61d19467597d63190b69ac227">
    <vt:lpwstr/>
  </property>
  <property fmtid="{D5CDD505-2E9C-101B-9397-08002B2CF9AE}" pid="54" name="SharedWithUsers">
    <vt:lpwstr>63906;#Hui Jeng Lee (Alfa Connections Pte Ltd)</vt:lpwstr>
  </property>
  <property fmtid="{D5CDD505-2E9C-101B-9397-08002B2CF9AE}" pid="55" name="MSIP_Label_f42aa342-8706-4288-bd11-ebb85995028c_Enabled">
    <vt:lpwstr>True</vt:lpwstr>
  </property>
  <property fmtid="{D5CDD505-2E9C-101B-9397-08002B2CF9AE}" pid="56" name="MSIP_Label_f42aa342-8706-4288-bd11-ebb85995028c_SiteId">
    <vt:lpwstr>72f988bf-86f1-41af-91ab-2d7cd011db47</vt:lpwstr>
  </property>
  <property fmtid="{D5CDD505-2E9C-101B-9397-08002B2CF9AE}" pid="57" name="MSIP_Label_f42aa342-8706-4288-bd11-ebb85995028c_Ref">
    <vt:lpwstr>https://api.informationprotection.azure.com/api/72f988bf-86f1-41af-91ab-2d7cd011db47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2017-09-26T17:33:13.3002111+01:00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ContentTypeId">
    <vt:lpwstr>0x0101004637B333D9039F42B4A841E7D21AD3E7</vt:lpwstr>
  </property>
  <property fmtid="{D5CDD505-2E9C-101B-9397-08002B2CF9AE}" pid="65" name="AuthorIds_UIVersion_2048">
    <vt:lpwstr>10</vt:lpwstr>
  </property>
</Properties>
</file>