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2.xml" ContentType="application/vnd.openxmlformats-officedocument.themeOverr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3.xml" ContentType="application/vnd.openxmlformats-officedocument.themeOverride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  <p:sldMasterId id="2147483897" r:id="rId5"/>
    <p:sldMasterId id="2147483987" r:id="rId6"/>
    <p:sldMasterId id="2147484055" r:id="rId7"/>
  </p:sldMasterIdLst>
  <p:notesMasterIdLst>
    <p:notesMasterId r:id="rId33"/>
  </p:notesMasterIdLst>
  <p:handoutMasterIdLst>
    <p:handoutMasterId r:id="rId34"/>
  </p:handoutMasterIdLst>
  <p:sldIdLst>
    <p:sldId id="8862" r:id="rId8"/>
    <p:sldId id="8830" r:id="rId9"/>
    <p:sldId id="354" r:id="rId10"/>
    <p:sldId id="8828" r:id="rId11"/>
    <p:sldId id="320" r:id="rId12"/>
    <p:sldId id="322" r:id="rId13"/>
    <p:sldId id="285" r:id="rId14"/>
    <p:sldId id="286" r:id="rId15"/>
    <p:sldId id="362" r:id="rId16"/>
    <p:sldId id="290" r:id="rId17"/>
    <p:sldId id="8834" r:id="rId18"/>
    <p:sldId id="355" r:id="rId19"/>
    <p:sldId id="364" r:id="rId20"/>
    <p:sldId id="330" r:id="rId21"/>
    <p:sldId id="272" r:id="rId22"/>
    <p:sldId id="328" r:id="rId23"/>
    <p:sldId id="323" r:id="rId24"/>
    <p:sldId id="297" r:id="rId25"/>
    <p:sldId id="1569" r:id="rId26"/>
    <p:sldId id="298" r:id="rId27"/>
    <p:sldId id="1570" r:id="rId28"/>
    <p:sldId id="331" r:id="rId29"/>
    <p:sldId id="1571" r:id="rId30"/>
    <p:sldId id="431" r:id="rId31"/>
    <p:sldId id="8861" r:id="rId3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30D"/>
    <a:srgbClr val="F2C811"/>
    <a:srgbClr val="0078D7"/>
    <a:srgbClr val="000000"/>
    <a:srgbClr val="FFFFFF"/>
    <a:srgbClr val="F2C812"/>
    <a:srgbClr val="494949"/>
    <a:srgbClr val="FFC00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01EEAD-1A75-4B62-827B-92BE2B836219}" v="33" dt="2019-11-08T18:07:54.350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972" autoAdjust="0"/>
  </p:normalViewPr>
  <p:slideViewPr>
    <p:cSldViewPr snapToGrid="0">
      <p:cViewPr varScale="1">
        <p:scale>
          <a:sx n="75" d="100"/>
          <a:sy n="75" d="100"/>
        </p:scale>
        <p:origin x="21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59"/>
    </p:cViewPr>
  </p:sorterViewPr>
  <p:notesViewPr>
    <p:cSldViewPr snapToGrid="0">
      <p:cViewPr>
        <p:scale>
          <a:sx n="1" d="2"/>
          <a:sy n="1" d="2"/>
        </p:scale>
        <p:origin x="4832" y="15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commentAuthors" Target="commentAuthor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E9020-0C02-45F6-8621-0B6B81AA3A0C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5717C-322D-4891-9595-28C9AA699F7E}">
      <dgm:prSet/>
      <dgm:spPr/>
      <dgm:t>
        <a:bodyPr/>
        <a:lstStyle/>
        <a:p>
          <a:r>
            <a:rPr lang="en-GB"/>
            <a:t>Power BI</a:t>
          </a:r>
          <a:endParaRPr lang="en-US" dirty="0"/>
        </a:p>
      </dgm:t>
    </dgm:pt>
    <dgm:pt modelId="{7BE7719C-F999-4F8D-9610-039992C27416}" type="parTrans" cxnId="{BE6D7DBC-5DEB-4BED-BB6B-2BF0F38A7E21}">
      <dgm:prSet/>
      <dgm:spPr/>
      <dgm:t>
        <a:bodyPr/>
        <a:lstStyle/>
        <a:p>
          <a:endParaRPr lang="en-US"/>
        </a:p>
      </dgm:t>
    </dgm:pt>
    <dgm:pt modelId="{0194F8DC-E010-4710-A4B4-A4A2309D01F5}" type="sibTrans" cxnId="{BE6D7DBC-5DEB-4BED-BB6B-2BF0F38A7E21}">
      <dgm:prSet/>
      <dgm:spPr/>
      <dgm:t>
        <a:bodyPr/>
        <a:lstStyle/>
        <a:p>
          <a:endParaRPr lang="en-US"/>
        </a:p>
      </dgm:t>
    </dgm:pt>
    <dgm:pt modelId="{0B3A37CE-04CB-4C06-A7D5-294E3647869D}">
      <dgm:prSet/>
      <dgm:spPr/>
      <dgm:t>
        <a:bodyPr/>
        <a:lstStyle/>
        <a:p>
          <a:r>
            <a:rPr lang="en-GB" dirty="0"/>
            <a:t>Machine Learning</a:t>
          </a:r>
          <a:endParaRPr lang="en-US" dirty="0"/>
        </a:p>
      </dgm:t>
    </dgm:pt>
    <dgm:pt modelId="{C5B64C33-BF47-47D7-A9FF-30FA16704F58}" type="parTrans" cxnId="{7CA4C0A8-6F59-46E2-9B20-E69D5A89767F}">
      <dgm:prSet/>
      <dgm:spPr/>
      <dgm:t>
        <a:bodyPr/>
        <a:lstStyle/>
        <a:p>
          <a:endParaRPr lang="en-US"/>
        </a:p>
      </dgm:t>
    </dgm:pt>
    <dgm:pt modelId="{B6CA65DA-B59D-4C21-ACA8-986249BCD6E9}" type="sibTrans" cxnId="{7CA4C0A8-6F59-46E2-9B20-E69D5A89767F}">
      <dgm:prSet/>
      <dgm:spPr/>
      <dgm:t>
        <a:bodyPr/>
        <a:lstStyle/>
        <a:p>
          <a:endParaRPr lang="en-US"/>
        </a:p>
      </dgm:t>
    </dgm:pt>
    <dgm:pt modelId="{D033CB4A-7A0D-4B2B-93ED-F8A600DFA105}">
      <dgm:prSet/>
      <dgm:spPr/>
      <dgm:t>
        <a:bodyPr/>
        <a:lstStyle/>
        <a:p>
          <a:r>
            <a:rPr lang="en-GB" dirty="0"/>
            <a:t>Big Data Analytics</a:t>
          </a:r>
          <a:endParaRPr lang="en-US" dirty="0"/>
        </a:p>
      </dgm:t>
    </dgm:pt>
    <dgm:pt modelId="{3E542E5B-61F3-452C-8583-4A76133E2561}" type="parTrans" cxnId="{89ECFE2F-241C-4FA7-98C5-A2DF57A2B66F}">
      <dgm:prSet/>
      <dgm:spPr/>
      <dgm:t>
        <a:bodyPr/>
        <a:lstStyle/>
        <a:p>
          <a:endParaRPr lang="en-US"/>
        </a:p>
      </dgm:t>
    </dgm:pt>
    <dgm:pt modelId="{8EA7912A-3A09-4320-BB27-E52729B4A23F}" type="sibTrans" cxnId="{89ECFE2F-241C-4FA7-98C5-A2DF57A2B66F}">
      <dgm:prSet/>
      <dgm:spPr/>
      <dgm:t>
        <a:bodyPr/>
        <a:lstStyle/>
        <a:p>
          <a:endParaRPr lang="en-US"/>
        </a:p>
      </dgm:t>
    </dgm:pt>
    <dgm:pt modelId="{D1395570-C00B-4501-9DFC-88EC1D96B94C}">
      <dgm:prSet/>
      <dgm:spPr/>
      <dgm:t>
        <a:bodyPr/>
        <a:lstStyle/>
        <a:p>
          <a:r>
            <a:rPr lang="en-GB" dirty="0"/>
            <a:t>Visualisation</a:t>
          </a:r>
          <a:endParaRPr lang="en-US" dirty="0"/>
        </a:p>
      </dgm:t>
    </dgm:pt>
    <dgm:pt modelId="{D4019E8B-DAD6-4725-9404-E98FD07F628D}" type="parTrans" cxnId="{27710602-4378-4577-8C1C-4CE7F3DF8134}">
      <dgm:prSet/>
      <dgm:spPr/>
      <dgm:t>
        <a:bodyPr/>
        <a:lstStyle/>
        <a:p>
          <a:endParaRPr lang="en-US"/>
        </a:p>
      </dgm:t>
    </dgm:pt>
    <dgm:pt modelId="{F5F217F7-455E-471B-9358-8A8A46ECDB2F}" type="sibTrans" cxnId="{27710602-4378-4577-8C1C-4CE7F3DF8134}">
      <dgm:prSet/>
      <dgm:spPr/>
      <dgm:t>
        <a:bodyPr/>
        <a:lstStyle/>
        <a:p>
          <a:endParaRPr lang="en-US"/>
        </a:p>
      </dgm:t>
    </dgm:pt>
    <dgm:pt modelId="{42E15EDF-1D92-4073-89F8-041AB43EA1F1}">
      <dgm:prSet/>
      <dgm:spPr/>
      <dgm:t>
        <a:bodyPr/>
        <a:lstStyle/>
        <a:p>
          <a:r>
            <a:rPr lang="en-GB"/>
            <a:t>Operational Reporting</a:t>
          </a:r>
          <a:endParaRPr lang="en-US" dirty="0"/>
        </a:p>
      </dgm:t>
    </dgm:pt>
    <dgm:pt modelId="{15F553E9-3F5A-4A6E-AB7E-D02C2DE373A0}" type="parTrans" cxnId="{CD46BC28-D808-4500-B738-53A047C5F6B1}">
      <dgm:prSet/>
      <dgm:spPr/>
      <dgm:t>
        <a:bodyPr/>
        <a:lstStyle/>
        <a:p>
          <a:endParaRPr lang="en-US"/>
        </a:p>
      </dgm:t>
    </dgm:pt>
    <dgm:pt modelId="{93ED6BD4-EA83-4ED5-B5A5-09D19C53AB79}" type="sibTrans" cxnId="{CD46BC28-D808-4500-B738-53A047C5F6B1}">
      <dgm:prSet/>
      <dgm:spPr/>
      <dgm:t>
        <a:bodyPr/>
        <a:lstStyle/>
        <a:p>
          <a:endParaRPr lang="en-US"/>
        </a:p>
      </dgm:t>
    </dgm:pt>
    <dgm:pt modelId="{8F158907-B863-4970-9170-DC58A3C4A578}">
      <dgm:prSet/>
      <dgm:spPr/>
      <dgm:t>
        <a:bodyPr/>
        <a:lstStyle/>
        <a:p>
          <a:r>
            <a:rPr lang="en-GB"/>
            <a:t>Ad hoc Reporting</a:t>
          </a:r>
          <a:endParaRPr lang="en-US" dirty="0"/>
        </a:p>
      </dgm:t>
    </dgm:pt>
    <dgm:pt modelId="{EAC96F37-40E0-43BC-B04A-2664DF3CE6D0}" type="parTrans" cxnId="{CE42C143-B419-4458-881A-72ACBE2251EF}">
      <dgm:prSet/>
      <dgm:spPr/>
      <dgm:t>
        <a:bodyPr/>
        <a:lstStyle/>
        <a:p>
          <a:endParaRPr lang="en-US"/>
        </a:p>
      </dgm:t>
    </dgm:pt>
    <dgm:pt modelId="{1F96DAAF-39AC-4814-8BCF-EA3C508F58F8}" type="sibTrans" cxnId="{CE42C143-B419-4458-881A-72ACBE2251EF}">
      <dgm:prSet/>
      <dgm:spPr/>
      <dgm:t>
        <a:bodyPr/>
        <a:lstStyle/>
        <a:p>
          <a:endParaRPr lang="en-US"/>
        </a:p>
      </dgm:t>
    </dgm:pt>
    <dgm:pt modelId="{2131644F-576C-4A91-A121-95D6E31A3755}" type="pres">
      <dgm:prSet presAssocID="{A4BE9020-0C02-45F6-8621-0B6B81AA3A0C}" presName="composite" presStyleCnt="0">
        <dgm:presLayoutVars>
          <dgm:chMax val="1"/>
          <dgm:dir/>
          <dgm:resizeHandles val="exact"/>
        </dgm:presLayoutVars>
      </dgm:prSet>
      <dgm:spPr/>
    </dgm:pt>
    <dgm:pt modelId="{BB6D3A35-D364-4BD7-9C2F-2BB216B5F8D3}" type="pres">
      <dgm:prSet presAssocID="{A4BE9020-0C02-45F6-8621-0B6B81AA3A0C}" presName="radial" presStyleCnt="0">
        <dgm:presLayoutVars>
          <dgm:animLvl val="ctr"/>
        </dgm:presLayoutVars>
      </dgm:prSet>
      <dgm:spPr/>
    </dgm:pt>
    <dgm:pt modelId="{448980E8-6B95-4F97-867B-3D500730670E}" type="pres">
      <dgm:prSet presAssocID="{CC65717C-322D-4891-9595-28C9AA699F7E}" presName="centerShape" presStyleLbl="vennNode1" presStyleIdx="0" presStyleCnt="6" custScaleX="85118" custScaleY="72475" custLinFactNeighborY="3904"/>
      <dgm:spPr/>
    </dgm:pt>
    <dgm:pt modelId="{25EC0CBC-AEB8-48BC-8912-E438DB6B94FD}" type="pres">
      <dgm:prSet presAssocID="{0B3A37CE-04CB-4C06-A7D5-294E3647869D}" presName="node" presStyleLbl="vennNode1" presStyleIdx="1" presStyleCnt="6" custScaleX="131656" custScaleY="107258" custRadScaleRad="78784">
        <dgm:presLayoutVars>
          <dgm:bulletEnabled val="1"/>
        </dgm:presLayoutVars>
      </dgm:prSet>
      <dgm:spPr/>
    </dgm:pt>
    <dgm:pt modelId="{4FE94B90-8E7E-473A-8096-192EEA081E9A}" type="pres">
      <dgm:prSet presAssocID="{D033CB4A-7A0D-4B2B-93ED-F8A600DFA105}" presName="node" presStyleLbl="vennNode1" presStyleIdx="2" presStyleCnt="6" custScaleX="131656" custScaleY="107258" custRadScaleRad="99905" custRadScaleInc="6891">
        <dgm:presLayoutVars>
          <dgm:bulletEnabled val="1"/>
        </dgm:presLayoutVars>
      </dgm:prSet>
      <dgm:spPr/>
    </dgm:pt>
    <dgm:pt modelId="{C0536A2B-DBCF-458C-9A36-2F54E664766A}" type="pres">
      <dgm:prSet presAssocID="{D1395570-C00B-4501-9DFC-88EC1D96B94C}" presName="node" presStyleLbl="vennNode1" presStyleIdx="3" presStyleCnt="6" custScaleX="131656" custScaleY="107258">
        <dgm:presLayoutVars>
          <dgm:bulletEnabled val="1"/>
        </dgm:presLayoutVars>
      </dgm:prSet>
      <dgm:spPr/>
    </dgm:pt>
    <dgm:pt modelId="{DF0EA2C6-9D37-42FE-B1C3-53C1B573078D}" type="pres">
      <dgm:prSet presAssocID="{42E15EDF-1D92-4073-89F8-041AB43EA1F1}" presName="node" presStyleLbl="vennNode1" presStyleIdx="4" presStyleCnt="6" custScaleX="131656" custScaleY="107258">
        <dgm:presLayoutVars>
          <dgm:bulletEnabled val="1"/>
        </dgm:presLayoutVars>
      </dgm:prSet>
      <dgm:spPr/>
    </dgm:pt>
    <dgm:pt modelId="{F82D3312-316D-46F0-ADEA-9650AFB59293}" type="pres">
      <dgm:prSet presAssocID="{8F158907-B863-4970-9170-DC58A3C4A578}" presName="node" presStyleLbl="vennNode1" presStyleIdx="5" presStyleCnt="6" custScaleX="131656" custScaleY="107258" custRadScaleRad="101621" custRadScaleInc="-412">
        <dgm:presLayoutVars>
          <dgm:bulletEnabled val="1"/>
        </dgm:presLayoutVars>
      </dgm:prSet>
      <dgm:spPr/>
    </dgm:pt>
  </dgm:ptLst>
  <dgm:cxnLst>
    <dgm:cxn modelId="{27710602-4378-4577-8C1C-4CE7F3DF8134}" srcId="{CC65717C-322D-4891-9595-28C9AA699F7E}" destId="{D1395570-C00B-4501-9DFC-88EC1D96B94C}" srcOrd="2" destOrd="0" parTransId="{D4019E8B-DAD6-4725-9404-E98FD07F628D}" sibTransId="{F5F217F7-455E-471B-9358-8A8A46ECDB2F}"/>
    <dgm:cxn modelId="{213FDD0B-503C-4FAC-91A8-92A822B36B53}" type="presOf" srcId="{0B3A37CE-04CB-4C06-A7D5-294E3647869D}" destId="{25EC0CBC-AEB8-48BC-8912-E438DB6B94FD}" srcOrd="0" destOrd="0" presId="urn:microsoft.com/office/officeart/2005/8/layout/radial3"/>
    <dgm:cxn modelId="{CD46BC28-D808-4500-B738-53A047C5F6B1}" srcId="{CC65717C-322D-4891-9595-28C9AA699F7E}" destId="{42E15EDF-1D92-4073-89F8-041AB43EA1F1}" srcOrd="3" destOrd="0" parTransId="{15F553E9-3F5A-4A6E-AB7E-D02C2DE373A0}" sibTransId="{93ED6BD4-EA83-4ED5-B5A5-09D19C53AB79}"/>
    <dgm:cxn modelId="{89ECFE2F-241C-4FA7-98C5-A2DF57A2B66F}" srcId="{CC65717C-322D-4891-9595-28C9AA699F7E}" destId="{D033CB4A-7A0D-4B2B-93ED-F8A600DFA105}" srcOrd="1" destOrd="0" parTransId="{3E542E5B-61F3-452C-8583-4A76133E2561}" sibTransId="{8EA7912A-3A09-4320-BB27-E52729B4A23F}"/>
    <dgm:cxn modelId="{CE42C143-B419-4458-881A-72ACBE2251EF}" srcId="{CC65717C-322D-4891-9595-28C9AA699F7E}" destId="{8F158907-B863-4970-9170-DC58A3C4A578}" srcOrd="4" destOrd="0" parTransId="{EAC96F37-40E0-43BC-B04A-2664DF3CE6D0}" sibTransId="{1F96DAAF-39AC-4814-8BCF-EA3C508F58F8}"/>
    <dgm:cxn modelId="{7AB2BE91-A67C-45DF-B40B-26D1CDBCBB85}" type="presOf" srcId="{8F158907-B863-4970-9170-DC58A3C4A578}" destId="{F82D3312-316D-46F0-ADEA-9650AFB59293}" srcOrd="0" destOrd="0" presId="urn:microsoft.com/office/officeart/2005/8/layout/radial3"/>
    <dgm:cxn modelId="{43B82C95-7DC0-4296-AA5F-910691390E3E}" type="presOf" srcId="{D033CB4A-7A0D-4B2B-93ED-F8A600DFA105}" destId="{4FE94B90-8E7E-473A-8096-192EEA081E9A}" srcOrd="0" destOrd="0" presId="urn:microsoft.com/office/officeart/2005/8/layout/radial3"/>
    <dgm:cxn modelId="{BE8200A3-2AB9-4601-B59C-B2436A8E47EB}" type="presOf" srcId="{CC65717C-322D-4891-9595-28C9AA699F7E}" destId="{448980E8-6B95-4F97-867B-3D500730670E}" srcOrd="0" destOrd="0" presId="urn:microsoft.com/office/officeart/2005/8/layout/radial3"/>
    <dgm:cxn modelId="{7CA4C0A8-6F59-46E2-9B20-E69D5A89767F}" srcId="{CC65717C-322D-4891-9595-28C9AA699F7E}" destId="{0B3A37CE-04CB-4C06-A7D5-294E3647869D}" srcOrd="0" destOrd="0" parTransId="{C5B64C33-BF47-47D7-A9FF-30FA16704F58}" sibTransId="{B6CA65DA-B59D-4C21-ACA8-986249BCD6E9}"/>
    <dgm:cxn modelId="{F3C02BB7-5FBE-4F0E-BA8F-395B53EC2912}" type="presOf" srcId="{A4BE9020-0C02-45F6-8621-0B6B81AA3A0C}" destId="{2131644F-576C-4A91-A121-95D6E31A3755}" srcOrd="0" destOrd="0" presId="urn:microsoft.com/office/officeart/2005/8/layout/radial3"/>
    <dgm:cxn modelId="{BE6D7DBC-5DEB-4BED-BB6B-2BF0F38A7E21}" srcId="{A4BE9020-0C02-45F6-8621-0B6B81AA3A0C}" destId="{CC65717C-322D-4891-9595-28C9AA699F7E}" srcOrd="0" destOrd="0" parTransId="{7BE7719C-F999-4F8D-9610-039992C27416}" sibTransId="{0194F8DC-E010-4710-A4B4-A4A2309D01F5}"/>
    <dgm:cxn modelId="{5C3597CF-A0E6-48EB-8697-0FC0AEFBE469}" type="presOf" srcId="{42E15EDF-1D92-4073-89F8-041AB43EA1F1}" destId="{DF0EA2C6-9D37-42FE-B1C3-53C1B573078D}" srcOrd="0" destOrd="0" presId="urn:microsoft.com/office/officeart/2005/8/layout/radial3"/>
    <dgm:cxn modelId="{671E27EB-BCDC-4AC5-8732-51B7415878AC}" type="presOf" srcId="{D1395570-C00B-4501-9DFC-88EC1D96B94C}" destId="{C0536A2B-DBCF-458C-9A36-2F54E664766A}" srcOrd="0" destOrd="0" presId="urn:microsoft.com/office/officeart/2005/8/layout/radial3"/>
    <dgm:cxn modelId="{DC2705E5-E996-4FDD-857B-C48E4289C58D}" type="presParOf" srcId="{2131644F-576C-4A91-A121-95D6E31A3755}" destId="{BB6D3A35-D364-4BD7-9C2F-2BB216B5F8D3}" srcOrd="0" destOrd="0" presId="urn:microsoft.com/office/officeart/2005/8/layout/radial3"/>
    <dgm:cxn modelId="{F3788AFA-80A2-49DF-9526-EE5F37DDC061}" type="presParOf" srcId="{BB6D3A35-D364-4BD7-9C2F-2BB216B5F8D3}" destId="{448980E8-6B95-4F97-867B-3D500730670E}" srcOrd="0" destOrd="0" presId="urn:microsoft.com/office/officeart/2005/8/layout/radial3"/>
    <dgm:cxn modelId="{52951CEA-EE5D-4508-BE31-D459AF446D50}" type="presParOf" srcId="{BB6D3A35-D364-4BD7-9C2F-2BB216B5F8D3}" destId="{25EC0CBC-AEB8-48BC-8912-E438DB6B94FD}" srcOrd="1" destOrd="0" presId="urn:microsoft.com/office/officeart/2005/8/layout/radial3"/>
    <dgm:cxn modelId="{C844E631-5D41-4552-BE82-61068EC2ECCF}" type="presParOf" srcId="{BB6D3A35-D364-4BD7-9C2F-2BB216B5F8D3}" destId="{4FE94B90-8E7E-473A-8096-192EEA081E9A}" srcOrd="2" destOrd="0" presId="urn:microsoft.com/office/officeart/2005/8/layout/radial3"/>
    <dgm:cxn modelId="{73AD4FD3-F4D6-49D2-A74C-69B4310D21A7}" type="presParOf" srcId="{BB6D3A35-D364-4BD7-9C2F-2BB216B5F8D3}" destId="{C0536A2B-DBCF-458C-9A36-2F54E664766A}" srcOrd="3" destOrd="0" presId="urn:microsoft.com/office/officeart/2005/8/layout/radial3"/>
    <dgm:cxn modelId="{330832AF-1073-470A-81F5-C10011209918}" type="presParOf" srcId="{BB6D3A35-D364-4BD7-9C2F-2BB216B5F8D3}" destId="{DF0EA2C6-9D37-42FE-B1C3-53C1B573078D}" srcOrd="4" destOrd="0" presId="urn:microsoft.com/office/officeart/2005/8/layout/radial3"/>
    <dgm:cxn modelId="{C56FBCB9-CC08-4339-8EE5-41E395DF4CB8}" type="presParOf" srcId="{BB6D3A35-D364-4BD7-9C2F-2BB216B5F8D3}" destId="{F82D3312-316D-46F0-ADEA-9650AFB59293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980E8-6B95-4F97-867B-3D500730670E}">
      <dsp:nvSpPr>
        <dsp:cNvPr id="0" name=""/>
        <dsp:cNvSpPr/>
      </dsp:nvSpPr>
      <dsp:spPr>
        <a:xfrm>
          <a:off x="1886134" y="1532712"/>
          <a:ext cx="2104861" cy="17922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Power BI</a:t>
          </a:r>
          <a:endParaRPr lang="en-US" sz="3800" kern="1200" dirty="0"/>
        </a:p>
      </dsp:txBody>
      <dsp:txXfrm>
        <a:off x="2194384" y="1795176"/>
        <a:ext cx="1488361" cy="1267288"/>
      </dsp:txXfrm>
    </dsp:sp>
    <dsp:sp modelId="{25EC0CBC-AEB8-48BC-8912-E438DB6B94FD}">
      <dsp:nvSpPr>
        <dsp:cNvPr id="0" name=""/>
        <dsp:cNvSpPr/>
      </dsp:nvSpPr>
      <dsp:spPr>
        <a:xfrm>
          <a:off x="2124642" y="372725"/>
          <a:ext cx="1627844" cy="13261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Machine Learning</a:t>
          </a:r>
          <a:endParaRPr lang="en-US" sz="1500" kern="1200" dirty="0"/>
        </a:p>
      </dsp:txBody>
      <dsp:txXfrm>
        <a:off x="2363034" y="566939"/>
        <a:ext cx="1151060" cy="937750"/>
      </dsp:txXfrm>
    </dsp:sp>
    <dsp:sp modelId="{4FE94B90-8E7E-473A-8096-192EEA081E9A}">
      <dsp:nvSpPr>
        <dsp:cNvPr id="0" name=""/>
        <dsp:cNvSpPr/>
      </dsp:nvSpPr>
      <dsp:spPr>
        <a:xfrm>
          <a:off x="3690380" y="1277537"/>
          <a:ext cx="1627844" cy="13261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Big Data Analytics</a:t>
          </a:r>
          <a:endParaRPr lang="en-US" sz="1500" kern="1200" dirty="0"/>
        </a:p>
      </dsp:txBody>
      <dsp:txXfrm>
        <a:off x="3928772" y="1471751"/>
        <a:ext cx="1151060" cy="937750"/>
      </dsp:txXfrm>
    </dsp:sp>
    <dsp:sp modelId="{C0536A2B-DBCF-458C-9A36-2F54E664766A}">
      <dsp:nvSpPr>
        <dsp:cNvPr id="0" name=""/>
        <dsp:cNvSpPr/>
      </dsp:nvSpPr>
      <dsp:spPr>
        <a:xfrm>
          <a:off x="3070213" y="2941590"/>
          <a:ext cx="1627844" cy="13261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Visualisation</a:t>
          </a:r>
          <a:endParaRPr lang="en-US" sz="1500" kern="1200" dirty="0"/>
        </a:p>
      </dsp:txBody>
      <dsp:txXfrm>
        <a:off x="3308605" y="3135804"/>
        <a:ext cx="1151060" cy="937750"/>
      </dsp:txXfrm>
    </dsp:sp>
    <dsp:sp modelId="{DF0EA2C6-9D37-42FE-B1C3-53C1B573078D}">
      <dsp:nvSpPr>
        <dsp:cNvPr id="0" name=""/>
        <dsp:cNvSpPr/>
      </dsp:nvSpPr>
      <dsp:spPr>
        <a:xfrm>
          <a:off x="1179072" y="2941590"/>
          <a:ext cx="1627844" cy="13261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Operational Reporting</a:t>
          </a:r>
          <a:endParaRPr lang="en-US" sz="1500" kern="1200" dirty="0"/>
        </a:p>
      </dsp:txBody>
      <dsp:txXfrm>
        <a:off x="1417464" y="3135804"/>
        <a:ext cx="1151060" cy="937750"/>
      </dsp:txXfrm>
    </dsp:sp>
    <dsp:sp modelId="{F82D3312-316D-46F0-ADEA-9650AFB59293}">
      <dsp:nvSpPr>
        <dsp:cNvPr id="0" name=""/>
        <dsp:cNvSpPr/>
      </dsp:nvSpPr>
      <dsp:spPr>
        <a:xfrm>
          <a:off x="567282" y="1143006"/>
          <a:ext cx="1627844" cy="13261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Ad hoc Reporting</a:t>
          </a:r>
          <a:endParaRPr lang="en-US" sz="1500" kern="1200" dirty="0"/>
        </a:p>
      </dsp:txBody>
      <dsp:txXfrm>
        <a:off x="805674" y="1337220"/>
        <a:ext cx="1151060" cy="937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0ACBEE-26EB-47D1-A9F0-3869EF1078C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A12792-E5BA-4BF5-BFE4-0C13B9FB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1F472B0-9DBF-4374-8A70-DE9093E7996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81A89D-8738-4ED5-BF6E-F438F496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945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 6:17 PM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489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 6:17 PM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440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271682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279400" y="215107"/>
            <a:ext cx="3536950" cy="457200"/>
          </a:xfr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Power BI Governance and Deployment Overview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11202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 6:17 PM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417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 6:17 PM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478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79413" y="4174582"/>
            <a:ext cx="6099175" cy="4309382"/>
          </a:xfrm>
        </p:spPr>
        <p:txBody>
          <a:bodyPr/>
          <a:lstStyle/>
          <a:p>
            <a:endParaRPr lang="en-US" dirty="0">
              <a:cs typeface="Segoe UI Light" panose="020B0502040204020203" pitchFamily="34" charset="0"/>
            </a:endParaRPr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279400" y="215107"/>
            <a:ext cx="3536950" cy="457200"/>
          </a:xfr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Power BI Governance and Deployment Overview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185471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271682"/>
            <a:ext cx="6096000" cy="41148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279400" y="215107"/>
            <a:ext cx="3536950" cy="457200"/>
          </a:xfr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Power BI Governance and Deployment Overview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6842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6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286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42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DB2980-E44E-476A-9560-CECFB14A6762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2</a:t>
            </a:fld>
            <a:endParaRPr 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85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539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867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544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099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https://appsource.microsoft.com/en-gb/marketplace/consulting-services?product=power-bi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DB2980-E44E-476A-9560-CECFB14A6762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3</a:t>
            </a:fld>
            <a:endParaRPr 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2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2D09C-E420-4905-8E74-B16C64801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42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DB2980-E44E-476A-9560-CECFB14A676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782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DB2980-E44E-476A-9560-CECFB14A676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816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lvl="0">
              <a:defRPr/>
            </a:pPr>
            <a:endParaRPr lang="en-US" dirty="0">
              <a:cs typeface="Segoe UI Light" panose="020B0502040204020203" pitchFamily="34" charset="0"/>
            </a:endParaRPr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279400" y="215107"/>
            <a:ext cx="3536950" cy="457200"/>
          </a:xfr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Power BI Governance and Deployment Overview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05609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279400" y="215107"/>
            <a:ext cx="3536950" cy="457200"/>
          </a:xfr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Power BI Governance and Deployment Overview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8193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11/8/2019 6:17 PM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/>
          </a:p>
        </p:txBody>
      </p:sp>
    </p:spTree>
    <p:extLst>
      <p:ext uri="{BB962C8B-B14F-4D97-AF65-F5344CB8AC3E}">
        <p14:creationId xmlns:p14="http://schemas.microsoft.com/office/powerpoint/2010/main" val="37592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4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627412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57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3760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15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D6A85A30-250C-419D-AF40-7BE0DC23E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D6A85A30-250C-419D-AF40-7BE0DC23E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4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456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927940"/>
          </a:xfrm>
          <a:noFill/>
        </p:spPr>
        <p:txBody>
          <a:bodyPr tIns="91440" bIns="91440" anchor="t" anchorCtr="0">
            <a:spAutoFit/>
          </a:bodyPr>
          <a:lstStyle>
            <a:lvl1pPr marL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92" b="0" kern="1200" cap="none" spc="-98" baseline="0" dirty="0">
                <a:ln w="3175">
                  <a:noFill/>
                </a:ln>
                <a:gradFill>
                  <a:gsLst>
                    <a:gs pos="66272">
                      <a:schemeClr val="bg2"/>
                    </a:gs>
                    <a:gs pos="50000">
                      <a:schemeClr val="bg2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44100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2482" y="1117590"/>
            <a:ext cx="11587037" cy="1655108"/>
          </a:xfrm>
        </p:spPr>
        <p:txBody>
          <a:bodyPr anchor="b"/>
          <a:lstStyle>
            <a:lvl1pPr indent="0" algn="l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</p:spTree>
    <p:extLst>
      <p:ext uri="{BB962C8B-B14F-4D97-AF65-F5344CB8AC3E}">
        <p14:creationId xmlns:p14="http://schemas.microsoft.com/office/powerpoint/2010/main" val="275732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>
        <p:tmplLst>
          <p:tmpl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4" y="993"/>
            <a:ext cx="5230538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4929414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0175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03311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0" y="0"/>
            <a:ext cx="5230539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4946832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569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1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07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94209" y="135289"/>
            <a:ext cx="7597493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077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548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05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072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2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923" r:id="rId2"/>
    <p:sldLayoutId id="2147483919" r:id="rId3"/>
    <p:sldLayoutId id="2147483920" r:id="rId4"/>
    <p:sldLayoutId id="2147483922" r:id="rId5"/>
    <p:sldLayoutId id="2147483928" r:id="rId6"/>
    <p:sldLayoutId id="2147483894" r:id="rId7"/>
    <p:sldLayoutId id="2147483895" r:id="rId8"/>
    <p:sldLayoutId id="2147483924" r:id="rId9"/>
    <p:sldLayoutId id="2147483925" r:id="rId10"/>
    <p:sldLayoutId id="2147483927" r:id="rId11"/>
    <p:sldLayoutId id="2147483965" r:id="rId12"/>
    <p:sldLayoutId id="2147484072" r:id="rId13"/>
    <p:sldLayoutId id="2147484073" r:id="rId14"/>
    <p:sldLayoutId id="2147484074" r:id="rId15"/>
    <p:sldLayoutId id="2147484071" r:id="rId16"/>
    <p:sldLayoutId id="214748406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206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921" b="0" kern="1200" cap="none" spc="-100" baseline="0" dirty="0">
          <a:ln w="3175">
            <a:noFill/>
          </a:ln>
          <a:gradFill>
            <a:gsLst>
              <a:gs pos="66272">
                <a:srgbClr val="000000"/>
              </a:gs>
              <a:gs pos="45562">
                <a:srgbClr val="000000"/>
              </a:gs>
            </a:gsLst>
            <a:lin ang="5400000" scaled="0"/>
          </a:gradFill>
          <a:effectLst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304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6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microsoft.com/office/2007/relationships/hdphoto" Target="../media/hdphoto5.wdp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3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Power BI </a:t>
            </a:r>
            <a:r>
              <a:rPr lang="en-US" sz="54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Adoption Framework</a:t>
            </a:r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1E7656-E20F-406F-86AF-94364F704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/>
          <a:p>
            <a:r>
              <a:rPr lang="en-US" sz="1800" dirty="0"/>
              <a:t>Empower every decision maker</a:t>
            </a:r>
          </a:p>
          <a:p>
            <a:endParaRPr lang="en-US" sz="1800" dirty="0"/>
          </a:p>
          <a:p>
            <a:r>
              <a:rPr lang="en-US" sz="1800" dirty="0"/>
              <a:t>How to implement governance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395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51">
        <p:fade/>
      </p:transition>
    </mc:Choice>
    <mc:Fallback xmlns="">
      <p:transition spd="med" advTm="1915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940D8-FA19-496F-860C-14B3FCBD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of delivery: Corporate BI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EB431-8D14-4DFB-B62F-40853E61386D}"/>
              </a:ext>
            </a:extLst>
          </p:cNvPr>
          <p:cNvSpPr txBox="1"/>
          <p:nvPr/>
        </p:nvSpPr>
        <p:spPr>
          <a:xfrm>
            <a:off x="5150891" y="1709651"/>
            <a:ext cx="3694615" cy="1037207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1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Requirements Discovery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17F0C-A86E-4B5B-9B53-E1B9E556B8CB}"/>
              </a:ext>
            </a:extLst>
          </p:cNvPr>
          <p:cNvSpPr txBox="1"/>
          <p:nvPr/>
        </p:nvSpPr>
        <p:spPr>
          <a:xfrm>
            <a:off x="8279833" y="3400013"/>
            <a:ext cx="3232795" cy="1037207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Strategic Prototyping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CB1AF-3D8D-435C-B88B-672BF65D37F1}"/>
              </a:ext>
            </a:extLst>
          </p:cNvPr>
          <p:cNvSpPr txBox="1"/>
          <p:nvPr/>
        </p:nvSpPr>
        <p:spPr>
          <a:xfrm>
            <a:off x="7794782" y="5450924"/>
            <a:ext cx="2101449" cy="1037207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3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Blueprinting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DAB700-FFA3-4ECB-BF0A-38981DEC1B04}"/>
              </a:ext>
            </a:extLst>
          </p:cNvPr>
          <p:cNvSpPr txBox="1"/>
          <p:nvPr/>
        </p:nvSpPr>
        <p:spPr>
          <a:xfrm>
            <a:off x="3957053" y="5450924"/>
            <a:ext cx="2275364" cy="1037207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Development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69A3C-7631-49A4-AAF8-E8AAC8CBC510}"/>
              </a:ext>
            </a:extLst>
          </p:cNvPr>
          <p:cNvSpPr txBox="1"/>
          <p:nvPr/>
        </p:nvSpPr>
        <p:spPr>
          <a:xfrm>
            <a:off x="2479435" y="3233813"/>
            <a:ext cx="2955235" cy="1369606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5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Support, Training &amp; Expansion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7B474A2-18BE-4116-97FC-9C082A3B8D55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8845506" y="2228255"/>
            <a:ext cx="1050725" cy="1171758"/>
          </a:xfrm>
          <a:prstGeom prst="curved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E5B6269-7FCB-415A-8357-276CD200E52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8864017" y="4418710"/>
            <a:ext cx="1013704" cy="1050724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74B984-88D8-4895-A3AD-A7C52FCE3457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6232417" y="5969528"/>
            <a:ext cx="156236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AA1E0F1-2A6E-4C43-BDE1-C8F6542F663E}"/>
              </a:ext>
            </a:extLst>
          </p:cNvPr>
          <p:cNvCxnSpPr>
            <a:stCxn id="11" idx="0"/>
            <a:endCxn id="13" idx="2"/>
          </p:cNvCxnSpPr>
          <p:nvPr/>
        </p:nvCxnSpPr>
        <p:spPr>
          <a:xfrm rot="16200000" flipV="1">
            <a:off x="4102142" y="4458331"/>
            <a:ext cx="847505" cy="1137682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C158820-2B9C-43FF-BA44-40CE2F49A28E}"/>
              </a:ext>
            </a:extLst>
          </p:cNvPr>
          <p:cNvCxnSpPr>
            <a:cxnSpLocks/>
            <a:stCxn id="13" idx="0"/>
            <a:endCxn id="8" idx="1"/>
          </p:cNvCxnSpPr>
          <p:nvPr/>
        </p:nvCxnSpPr>
        <p:spPr>
          <a:xfrm rot="5400000" flipH="1" flipV="1">
            <a:off x="4051193" y="2134115"/>
            <a:ext cx="1005558" cy="1193838"/>
          </a:xfrm>
          <a:prstGeom prst="curved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2BA589D-B63B-4551-BCB0-88D7C592C478}"/>
              </a:ext>
            </a:extLst>
          </p:cNvPr>
          <p:cNvSpPr txBox="1"/>
          <p:nvPr/>
        </p:nvSpPr>
        <p:spPr>
          <a:xfrm flipH="1">
            <a:off x="5492504" y="4646857"/>
            <a:ext cx="2955234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Repeats for each project</a:t>
            </a: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5558D5-E232-4344-BA9D-8A5D862B8323}"/>
              </a:ext>
            </a:extLst>
          </p:cNvPr>
          <p:cNvSpPr txBox="1"/>
          <p:nvPr/>
        </p:nvSpPr>
        <p:spPr>
          <a:xfrm>
            <a:off x="456149" y="2560380"/>
            <a:ext cx="178029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Top-Down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60563E22-20E6-4821-A91D-67307EFC212F}"/>
              </a:ext>
            </a:extLst>
          </p:cNvPr>
          <p:cNvSpPr/>
          <p:nvPr/>
        </p:nvSpPr>
        <p:spPr bwMode="auto">
          <a:xfrm>
            <a:off x="1034871" y="1837716"/>
            <a:ext cx="622852" cy="62786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19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2495">
        <p:fade/>
      </p:transition>
    </mc:Choice>
    <mc:Fallback xmlns="">
      <p:transition spd="med" advTm="1824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9F451-D46F-435C-9B55-17F244D0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Phases of Delivery: Ownership Transfer</a:t>
            </a:r>
          </a:p>
        </p:txBody>
      </p:sp>
      <p:sp>
        <p:nvSpPr>
          <p:cNvPr id="2" name="Arrow: Left-Right-Up 1">
            <a:extLst>
              <a:ext uri="{FF2B5EF4-FFF2-40B4-BE49-F238E27FC236}">
                <a16:creationId xmlns:a16="http://schemas.microsoft.com/office/drawing/2014/main" id="{108A385D-564E-4F55-B5A7-93E4F67E3AA7}"/>
              </a:ext>
            </a:extLst>
          </p:cNvPr>
          <p:cNvSpPr/>
          <p:nvPr/>
        </p:nvSpPr>
        <p:spPr bwMode="auto">
          <a:xfrm>
            <a:off x="822442" y="2257347"/>
            <a:ext cx="1216152" cy="850392"/>
          </a:xfrm>
          <a:prstGeom prst="leftRight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09C29-1DFA-4D75-BFE0-81512B98E6D9}"/>
              </a:ext>
            </a:extLst>
          </p:cNvPr>
          <p:cNvSpPr txBox="1"/>
          <p:nvPr/>
        </p:nvSpPr>
        <p:spPr>
          <a:xfrm>
            <a:off x="269240" y="1712582"/>
            <a:ext cx="232255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Ownership Transfer</a:t>
            </a: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192B0-056C-4D84-96E8-5BEFF524A587}"/>
              </a:ext>
            </a:extLst>
          </p:cNvPr>
          <p:cNvSpPr txBox="1"/>
          <p:nvPr/>
        </p:nvSpPr>
        <p:spPr>
          <a:xfrm>
            <a:off x="135163" y="3205497"/>
            <a:ext cx="259070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Business to Corporate</a:t>
            </a: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81782-2BEA-4B50-9830-59EBB3718539}"/>
              </a:ext>
            </a:extLst>
          </p:cNvPr>
          <p:cNvSpPr txBox="1"/>
          <p:nvPr/>
        </p:nvSpPr>
        <p:spPr>
          <a:xfrm>
            <a:off x="2976364" y="2264588"/>
            <a:ext cx="7083273" cy="627864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1 - Publishing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9DA093-79D3-4064-8E73-A25327EA9C63}"/>
              </a:ext>
            </a:extLst>
          </p:cNvPr>
          <p:cNvSpPr txBox="1"/>
          <p:nvPr/>
        </p:nvSpPr>
        <p:spPr>
          <a:xfrm>
            <a:off x="3526797" y="3438771"/>
            <a:ext cx="7083273" cy="627864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2 - Certification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267BF-9B3D-4B54-B952-A44AC9AE348F}"/>
              </a:ext>
            </a:extLst>
          </p:cNvPr>
          <p:cNvSpPr txBox="1"/>
          <p:nvPr/>
        </p:nvSpPr>
        <p:spPr>
          <a:xfrm>
            <a:off x="4284550" y="4612564"/>
            <a:ext cx="7083273" cy="627864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3 – Assume Ownership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3A42EB1-1B84-447D-881C-9CBA9EEDABAE}"/>
              </a:ext>
            </a:extLst>
          </p:cNvPr>
          <p:cNvSpPr/>
          <p:nvPr/>
        </p:nvSpPr>
        <p:spPr bwMode="auto">
          <a:xfrm>
            <a:off x="9575005" y="2892452"/>
            <a:ext cx="484632" cy="536548"/>
          </a:xfrm>
          <a:prstGeom prst="downArrow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0BA21AF-06AB-4844-837E-FC712D182C91}"/>
              </a:ext>
            </a:extLst>
          </p:cNvPr>
          <p:cNvSpPr/>
          <p:nvPr/>
        </p:nvSpPr>
        <p:spPr bwMode="auto">
          <a:xfrm>
            <a:off x="10125438" y="4066635"/>
            <a:ext cx="484632" cy="536548"/>
          </a:xfrm>
          <a:prstGeom prst="downArrow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614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5841">
        <p:fade/>
      </p:transition>
    </mc:Choice>
    <mc:Fallback xmlns="">
      <p:transition spd="med" advTm="1058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6" y="1460"/>
            <a:ext cx="5231198" cy="6856055"/>
            <a:chOff x="-618" y="973"/>
            <a:chExt cx="2849058" cy="6857027"/>
          </a:xfrm>
          <a:solidFill>
            <a:srgbClr val="000000"/>
          </a:solidFill>
        </p:grpSpPr>
        <p:sp>
          <p:nvSpPr>
            <p:cNvPr id="5" name="Rectangle 15"/>
            <p:cNvSpPr/>
            <p:nvPr/>
          </p:nvSpPr>
          <p:spPr bwMode="auto">
            <a:xfrm>
              <a:off x="-618" y="973"/>
              <a:ext cx="2849058" cy="685702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0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 rot="9900000">
              <a:off x="281101" y="1213467"/>
              <a:ext cx="172974" cy="172974"/>
            </a:xfrm>
            <a:custGeom>
              <a:avLst/>
              <a:gdLst>
                <a:gd name="T0" fmla="*/ 422 w 422"/>
                <a:gd name="T1" fmla="*/ 220 h 422"/>
                <a:gd name="T2" fmla="*/ 386 w 422"/>
                <a:gd name="T3" fmla="*/ 171 h 422"/>
                <a:gd name="T4" fmla="*/ 341 w 422"/>
                <a:gd name="T5" fmla="*/ 138 h 422"/>
                <a:gd name="T6" fmla="*/ 260 w 422"/>
                <a:gd name="T7" fmla="*/ 180 h 422"/>
                <a:gd name="T8" fmla="*/ 302 w 422"/>
                <a:gd name="T9" fmla="*/ 100 h 422"/>
                <a:gd name="T10" fmla="*/ 269 w 422"/>
                <a:gd name="T11" fmla="*/ 55 h 422"/>
                <a:gd name="T12" fmla="*/ 220 w 422"/>
                <a:gd name="T13" fmla="*/ 18 h 422"/>
                <a:gd name="T14" fmla="*/ 183 w 422"/>
                <a:gd name="T15" fmla="*/ 67 h 422"/>
                <a:gd name="T16" fmla="*/ 138 w 422"/>
                <a:gd name="T17" fmla="*/ 100 h 422"/>
                <a:gd name="T18" fmla="*/ 58 w 422"/>
                <a:gd name="T19" fmla="*/ 58 h 422"/>
                <a:gd name="T20" fmla="*/ 100 w 422"/>
                <a:gd name="T21" fmla="*/ 138 h 422"/>
                <a:gd name="T22" fmla="*/ 67 w 422"/>
                <a:gd name="T23" fmla="*/ 183 h 422"/>
                <a:gd name="T24" fmla="*/ 18 w 422"/>
                <a:gd name="T25" fmla="*/ 220 h 422"/>
                <a:gd name="T26" fmla="*/ 55 w 422"/>
                <a:gd name="T27" fmla="*/ 269 h 422"/>
                <a:gd name="T28" fmla="*/ 100 w 422"/>
                <a:gd name="T29" fmla="*/ 302 h 422"/>
                <a:gd name="T30" fmla="*/ 180 w 422"/>
                <a:gd name="T31" fmla="*/ 260 h 422"/>
                <a:gd name="T32" fmla="*/ 138 w 422"/>
                <a:gd name="T33" fmla="*/ 341 h 422"/>
                <a:gd name="T34" fmla="*/ 171 w 422"/>
                <a:gd name="T35" fmla="*/ 386 h 422"/>
                <a:gd name="T36" fmla="*/ 220 w 422"/>
                <a:gd name="T37" fmla="*/ 422 h 422"/>
                <a:gd name="T38" fmla="*/ 422 w 422"/>
                <a:gd name="T39" fmla="*/ 2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2" h="422">
                  <a:moveTo>
                    <a:pt x="422" y="220"/>
                  </a:moveTo>
                  <a:cubicBezTo>
                    <a:pt x="422" y="220"/>
                    <a:pt x="398" y="183"/>
                    <a:pt x="386" y="171"/>
                  </a:cubicBezTo>
                  <a:cubicBezTo>
                    <a:pt x="373" y="159"/>
                    <a:pt x="349" y="134"/>
                    <a:pt x="341" y="138"/>
                  </a:cubicBezTo>
                  <a:cubicBezTo>
                    <a:pt x="332" y="142"/>
                    <a:pt x="318" y="239"/>
                    <a:pt x="260" y="180"/>
                  </a:cubicBezTo>
                  <a:cubicBezTo>
                    <a:pt x="202" y="122"/>
                    <a:pt x="300" y="110"/>
                    <a:pt x="302" y="100"/>
                  </a:cubicBezTo>
                  <a:cubicBezTo>
                    <a:pt x="304" y="90"/>
                    <a:pt x="281" y="67"/>
                    <a:pt x="269" y="55"/>
                  </a:cubicBezTo>
                  <a:cubicBezTo>
                    <a:pt x="257" y="42"/>
                    <a:pt x="220" y="18"/>
                    <a:pt x="220" y="18"/>
                  </a:cubicBezTo>
                  <a:cubicBezTo>
                    <a:pt x="220" y="18"/>
                    <a:pt x="196" y="55"/>
                    <a:pt x="183" y="67"/>
                  </a:cubicBezTo>
                  <a:cubicBezTo>
                    <a:pt x="171" y="79"/>
                    <a:pt x="149" y="102"/>
                    <a:pt x="138" y="100"/>
                  </a:cubicBezTo>
                  <a:cubicBezTo>
                    <a:pt x="128" y="98"/>
                    <a:pt x="116" y="0"/>
                    <a:pt x="58" y="58"/>
                  </a:cubicBezTo>
                  <a:cubicBezTo>
                    <a:pt x="0" y="116"/>
                    <a:pt x="96" y="130"/>
                    <a:pt x="100" y="138"/>
                  </a:cubicBezTo>
                  <a:cubicBezTo>
                    <a:pt x="104" y="147"/>
                    <a:pt x="79" y="171"/>
                    <a:pt x="67" y="183"/>
                  </a:cubicBezTo>
                  <a:cubicBezTo>
                    <a:pt x="55" y="196"/>
                    <a:pt x="18" y="220"/>
                    <a:pt x="18" y="220"/>
                  </a:cubicBezTo>
                  <a:cubicBezTo>
                    <a:pt x="18" y="220"/>
                    <a:pt x="42" y="257"/>
                    <a:pt x="55" y="269"/>
                  </a:cubicBezTo>
                  <a:cubicBezTo>
                    <a:pt x="67" y="281"/>
                    <a:pt x="91" y="306"/>
                    <a:pt x="100" y="302"/>
                  </a:cubicBezTo>
                  <a:cubicBezTo>
                    <a:pt x="108" y="298"/>
                    <a:pt x="122" y="202"/>
                    <a:pt x="180" y="260"/>
                  </a:cubicBezTo>
                  <a:cubicBezTo>
                    <a:pt x="238" y="318"/>
                    <a:pt x="140" y="330"/>
                    <a:pt x="138" y="341"/>
                  </a:cubicBezTo>
                  <a:cubicBezTo>
                    <a:pt x="136" y="351"/>
                    <a:pt x="159" y="373"/>
                    <a:pt x="171" y="386"/>
                  </a:cubicBezTo>
                  <a:cubicBezTo>
                    <a:pt x="183" y="398"/>
                    <a:pt x="220" y="422"/>
                    <a:pt x="220" y="422"/>
                  </a:cubicBezTo>
                  <a:lnTo>
                    <a:pt x="422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244" y="3172634"/>
              <a:ext cx="255342" cy="224444"/>
              <a:chOff x="681704" y="2920137"/>
              <a:chExt cx="321649" cy="282726"/>
            </a:xfrm>
            <a:grpFill/>
          </p:grpSpPr>
          <p:sp>
            <p:nvSpPr>
              <p:cNvPr id="25" name="Freeform 34"/>
              <p:cNvSpPr>
                <a:spLocks/>
              </p:cNvSpPr>
              <p:nvPr/>
            </p:nvSpPr>
            <p:spPr bwMode="auto">
              <a:xfrm>
                <a:off x="681704" y="2920137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Freeform 35"/>
              <p:cNvSpPr>
                <a:spLocks noEditPoints="1"/>
              </p:cNvSpPr>
              <p:nvPr/>
            </p:nvSpPr>
            <p:spPr bwMode="auto">
              <a:xfrm>
                <a:off x="760426" y="2959066"/>
                <a:ext cx="242927" cy="243797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379"/>
            <p:cNvGrpSpPr/>
            <p:nvPr/>
          </p:nvGrpSpPr>
          <p:grpSpPr>
            <a:xfrm>
              <a:off x="313305" y="4124026"/>
              <a:ext cx="276799" cy="192696"/>
              <a:chOff x="3543365" y="7242824"/>
              <a:chExt cx="1238250" cy="862020"/>
            </a:xfrm>
            <a:grpFill/>
          </p:grpSpPr>
          <p:sp>
            <p:nvSpPr>
              <p:cNvPr id="9" name="Freeform 127"/>
              <p:cNvSpPr>
                <a:spLocks/>
              </p:cNvSpPr>
              <p:nvPr/>
            </p:nvSpPr>
            <p:spPr bwMode="auto">
              <a:xfrm>
                <a:off x="3617978" y="7911159"/>
                <a:ext cx="231778" cy="193672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 128"/>
              <p:cNvSpPr>
                <a:spLocks/>
              </p:cNvSpPr>
              <p:nvPr/>
            </p:nvSpPr>
            <p:spPr bwMode="auto">
              <a:xfrm>
                <a:off x="3617978" y="7688905"/>
                <a:ext cx="231778" cy="192087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Rectangle 129"/>
              <p:cNvSpPr>
                <a:spLocks noChangeArrowheads="1"/>
              </p:cNvSpPr>
              <p:nvPr/>
            </p:nvSpPr>
            <p:spPr bwMode="auto">
              <a:xfrm>
                <a:off x="3617978" y="7466657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Rectangle 130"/>
              <p:cNvSpPr>
                <a:spLocks noChangeArrowheads="1"/>
              </p:cNvSpPr>
              <p:nvPr/>
            </p:nvSpPr>
            <p:spPr bwMode="auto">
              <a:xfrm>
                <a:off x="3617978" y="7242824"/>
                <a:ext cx="231778" cy="1952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 131"/>
              <p:cNvSpPr>
                <a:spLocks/>
              </p:cNvSpPr>
              <p:nvPr/>
            </p:nvSpPr>
            <p:spPr bwMode="auto">
              <a:xfrm>
                <a:off x="3895793" y="7911172"/>
                <a:ext cx="230186" cy="193672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 133"/>
              <p:cNvSpPr>
                <a:spLocks/>
              </p:cNvSpPr>
              <p:nvPr/>
            </p:nvSpPr>
            <p:spPr bwMode="auto">
              <a:xfrm>
                <a:off x="3895793" y="7812745"/>
                <a:ext cx="219078" cy="69852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 134"/>
              <p:cNvSpPr>
                <a:spLocks/>
              </p:cNvSpPr>
              <p:nvPr/>
            </p:nvSpPr>
            <p:spPr bwMode="auto">
              <a:xfrm>
                <a:off x="3895793" y="7466670"/>
                <a:ext cx="230186" cy="193672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 135"/>
              <p:cNvSpPr>
                <a:spLocks/>
              </p:cNvSpPr>
              <p:nvPr/>
            </p:nvSpPr>
            <p:spPr bwMode="auto">
              <a:xfrm>
                <a:off x="4173601" y="7911166"/>
                <a:ext cx="230186" cy="193672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 136"/>
              <p:cNvSpPr>
                <a:spLocks/>
              </p:cNvSpPr>
              <p:nvPr/>
            </p:nvSpPr>
            <p:spPr bwMode="auto">
              <a:xfrm>
                <a:off x="4173601" y="7688911"/>
                <a:ext cx="168273" cy="63498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 137"/>
              <p:cNvSpPr>
                <a:spLocks/>
              </p:cNvSpPr>
              <p:nvPr/>
            </p:nvSpPr>
            <p:spPr bwMode="auto">
              <a:xfrm>
                <a:off x="4338704" y="7809561"/>
                <a:ext cx="65090" cy="73028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Rectangle 138"/>
              <p:cNvSpPr>
                <a:spLocks noChangeArrowheads="1"/>
              </p:cNvSpPr>
              <p:nvPr/>
            </p:nvSpPr>
            <p:spPr bwMode="auto">
              <a:xfrm>
                <a:off x="4449825" y="7911159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 139"/>
              <p:cNvSpPr>
                <a:spLocks/>
              </p:cNvSpPr>
              <p:nvPr/>
            </p:nvSpPr>
            <p:spPr bwMode="auto">
              <a:xfrm>
                <a:off x="4449825" y="7688904"/>
                <a:ext cx="231778" cy="193672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Freeform 141"/>
              <p:cNvSpPr>
                <a:spLocks/>
              </p:cNvSpPr>
              <p:nvPr/>
            </p:nvSpPr>
            <p:spPr bwMode="auto">
              <a:xfrm>
                <a:off x="4449825" y="7466656"/>
                <a:ext cx="119065" cy="139703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2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072D60D-BF15-4FBD-BA65-FF1E3FF30147}"/>
              </a:ext>
            </a:extLst>
          </p:cNvPr>
          <p:cNvSpPr/>
          <p:nvPr/>
        </p:nvSpPr>
        <p:spPr>
          <a:xfrm>
            <a:off x="6838483" y="1071332"/>
            <a:ext cx="4908864" cy="4739427"/>
          </a:xfrm>
          <a:prstGeom prst="rect">
            <a:avLst/>
          </a:prstGeom>
        </p:spPr>
        <p:txBody>
          <a:bodyPr wrap="square" lIns="179285" tIns="143428" rIns="179285" bIns="143428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Refresh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Size Limitations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Security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Support</a:t>
            </a:r>
          </a:p>
          <a:p>
            <a:pPr marL="0" marR="0" lvl="0" indent="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31" name="Graphic 30" descr="Lock">
            <a:extLst>
              <a:ext uri="{FF2B5EF4-FFF2-40B4-BE49-F238E27FC236}">
                <a16:creationId xmlns:a16="http://schemas.microsoft.com/office/drawing/2014/main" id="{095B2842-AFB8-49BF-B6CD-C266E6EE5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6946" y="3331086"/>
            <a:ext cx="829153" cy="829153"/>
          </a:xfrm>
          <a:prstGeom prst="rect">
            <a:avLst/>
          </a:prstGeom>
        </p:spPr>
      </p:pic>
      <p:sp>
        <p:nvSpPr>
          <p:cNvPr id="50" name="Title 2">
            <a:extLst>
              <a:ext uri="{FF2B5EF4-FFF2-40B4-BE49-F238E27FC236}">
                <a16:creationId xmlns:a16="http://schemas.microsoft.com/office/drawing/2014/main" id="{7D1D0E29-4BD2-4B9D-BB8B-0C6E1F9CB71E}"/>
              </a:ext>
            </a:extLst>
          </p:cNvPr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Benefits of ownership transfer to IT</a:t>
            </a:r>
            <a:endParaRPr kumimoji="0" lang="en-US" sz="5500" b="0" i="0" u="none" strike="noStrike" kern="1200" cap="none" spc="-100" normalizeH="0" baseline="0" noProof="0" dirty="0">
              <a:ln w="3175">
                <a:noFill/>
              </a:ln>
              <a:solidFill>
                <a:srgbClr val="EDC30D"/>
              </a:solidFill>
              <a:effectLst/>
              <a:uLnTx/>
              <a:uFillTx/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0" name="Graphic 29" descr="Call center">
            <a:extLst>
              <a:ext uri="{FF2B5EF4-FFF2-40B4-BE49-F238E27FC236}">
                <a16:creationId xmlns:a16="http://schemas.microsoft.com/office/drawing/2014/main" id="{7C01E49D-94D5-4BFC-A5DA-BC69C4014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4322" y="4473885"/>
            <a:ext cx="914400" cy="914400"/>
          </a:xfrm>
          <a:prstGeom prst="rect">
            <a:avLst/>
          </a:prstGeom>
        </p:spPr>
      </p:pic>
      <p:pic>
        <p:nvPicPr>
          <p:cNvPr id="33" name="Graphic 32" descr="Earth Globe Europe-Africa">
            <a:extLst>
              <a:ext uri="{FF2B5EF4-FFF2-40B4-BE49-F238E27FC236}">
                <a16:creationId xmlns:a16="http://schemas.microsoft.com/office/drawing/2014/main" id="{DBC4A794-75CD-4B1F-9E1C-110151CBED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24322" y="2107578"/>
            <a:ext cx="914400" cy="914400"/>
          </a:xfrm>
          <a:prstGeom prst="rect">
            <a:avLst/>
          </a:prstGeom>
        </p:spPr>
      </p:pic>
      <p:pic>
        <p:nvPicPr>
          <p:cNvPr id="35" name="Graphic 34" descr="Watch">
            <a:extLst>
              <a:ext uri="{FF2B5EF4-FFF2-40B4-BE49-F238E27FC236}">
                <a16:creationId xmlns:a16="http://schemas.microsoft.com/office/drawing/2014/main" id="{879DA0E5-0199-4054-8F04-5D70B5877B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24322" y="857496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400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660">
        <p:fade/>
      </p:transition>
    </mc:Choice>
    <mc:Fallback xmlns="">
      <p:transition spd="med" advTm="356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9F451-D46F-435C-9B55-17F244D0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Phases of Delivery: Ownership Transfer</a:t>
            </a:r>
          </a:p>
        </p:txBody>
      </p:sp>
      <p:sp>
        <p:nvSpPr>
          <p:cNvPr id="2" name="Arrow: Left-Right-Up 1">
            <a:extLst>
              <a:ext uri="{FF2B5EF4-FFF2-40B4-BE49-F238E27FC236}">
                <a16:creationId xmlns:a16="http://schemas.microsoft.com/office/drawing/2014/main" id="{108A385D-564E-4F55-B5A7-93E4F67E3AA7}"/>
              </a:ext>
            </a:extLst>
          </p:cNvPr>
          <p:cNvSpPr/>
          <p:nvPr/>
        </p:nvSpPr>
        <p:spPr bwMode="auto">
          <a:xfrm>
            <a:off x="822442" y="2257347"/>
            <a:ext cx="1216152" cy="850392"/>
          </a:xfrm>
          <a:prstGeom prst="leftRight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09C29-1DFA-4D75-BFE0-81512B98E6D9}"/>
              </a:ext>
            </a:extLst>
          </p:cNvPr>
          <p:cNvSpPr txBox="1"/>
          <p:nvPr/>
        </p:nvSpPr>
        <p:spPr>
          <a:xfrm>
            <a:off x="269240" y="1712582"/>
            <a:ext cx="232255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Ownership Transfer</a:t>
            </a: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192B0-056C-4D84-96E8-5BEFF524A587}"/>
              </a:ext>
            </a:extLst>
          </p:cNvPr>
          <p:cNvSpPr txBox="1"/>
          <p:nvPr/>
        </p:nvSpPr>
        <p:spPr>
          <a:xfrm>
            <a:off x="135163" y="3205497"/>
            <a:ext cx="259070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Corporate to Business</a:t>
            </a: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81782-2BEA-4B50-9830-59EBB3718539}"/>
              </a:ext>
            </a:extLst>
          </p:cNvPr>
          <p:cNvSpPr txBox="1"/>
          <p:nvPr/>
        </p:nvSpPr>
        <p:spPr>
          <a:xfrm>
            <a:off x="2976364" y="2264588"/>
            <a:ext cx="7083273" cy="627864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1 - Publishing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9DA093-79D3-4064-8E73-A25327EA9C63}"/>
              </a:ext>
            </a:extLst>
          </p:cNvPr>
          <p:cNvSpPr txBox="1"/>
          <p:nvPr/>
        </p:nvSpPr>
        <p:spPr>
          <a:xfrm>
            <a:off x="3526797" y="3438771"/>
            <a:ext cx="7083273" cy="627864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2 - Certification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267BF-9B3D-4B54-B952-A44AC9AE348F}"/>
              </a:ext>
            </a:extLst>
          </p:cNvPr>
          <p:cNvSpPr txBox="1"/>
          <p:nvPr/>
        </p:nvSpPr>
        <p:spPr>
          <a:xfrm>
            <a:off x="4284550" y="4612564"/>
            <a:ext cx="7083273" cy="627864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3 – Assume Ownership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3A42EB1-1B84-447D-881C-9CBA9EEDABAE}"/>
              </a:ext>
            </a:extLst>
          </p:cNvPr>
          <p:cNvSpPr/>
          <p:nvPr/>
        </p:nvSpPr>
        <p:spPr bwMode="auto">
          <a:xfrm>
            <a:off x="9575005" y="2892452"/>
            <a:ext cx="484632" cy="536548"/>
          </a:xfrm>
          <a:prstGeom prst="downArrow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0BA21AF-06AB-4844-837E-FC712D182C91}"/>
              </a:ext>
            </a:extLst>
          </p:cNvPr>
          <p:cNvSpPr/>
          <p:nvPr/>
        </p:nvSpPr>
        <p:spPr bwMode="auto">
          <a:xfrm>
            <a:off x="10125438" y="4066635"/>
            <a:ext cx="484632" cy="536548"/>
          </a:xfrm>
          <a:prstGeom prst="downArrow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058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863">
        <p:fade/>
      </p:transition>
    </mc:Choice>
    <mc:Fallback xmlns="">
      <p:transition spd="med" advTm="6186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</a:t>
            </a:r>
            <a:r>
              <a:rPr lang="en-US">
                <a:sym typeface="Wingdings" panose="05000000000000000000" pitchFamily="2" charset="2"/>
              </a:rPr>
              <a:t> Collaborate  Distribute</a:t>
            </a:r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75772" y="1886524"/>
            <a:ext cx="2056133" cy="3841254"/>
            <a:chOff x="2138159" y="1852566"/>
            <a:chExt cx="2097363" cy="3918279"/>
          </a:xfrm>
        </p:grpSpPr>
        <p:sp>
          <p:nvSpPr>
            <p:cNvPr id="16" name="Rectangle 15"/>
            <p:cNvSpPr/>
            <p:nvPr/>
          </p:nvSpPr>
          <p:spPr>
            <a:xfrm>
              <a:off x="2138159" y="1852566"/>
              <a:ext cx="2097363" cy="653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285" tIns="41162" rIns="52367" bIns="41162" numCol="1" spcCol="1270" anchor="ctr" anchorCtr="0">
              <a:noAutofit/>
            </a:bodyPr>
            <a:lstStyle/>
            <a:p>
              <a:pPr marL="0" marR="0" lvl="0" indent="0" algn="l" defTabSz="784338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App Workspaces</a:t>
              </a: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2268768" y="2505612"/>
              <a:ext cx="130609" cy="48978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89784"/>
                  </a:lnTo>
                  <a:lnTo>
                    <a:pt x="130609" y="48978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2399378" y="2668874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Dashboards</a:t>
              </a: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2268768" y="2505612"/>
              <a:ext cx="130609" cy="13060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06093"/>
                  </a:lnTo>
                  <a:lnTo>
                    <a:pt x="130609" y="130609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2399378" y="3485182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Reports</a:t>
              </a: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2268768" y="2505612"/>
              <a:ext cx="130609" cy="21224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22401"/>
                  </a:lnTo>
                  <a:lnTo>
                    <a:pt x="130609" y="212240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2399378" y="4301490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Datasets</a:t>
              </a: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2268768" y="2505612"/>
              <a:ext cx="130609" cy="293870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38709"/>
                  </a:lnTo>
                  <a:lnTo>
                    <a:pt x="130609" y="293870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2399378" y="5117799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Content packs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684407" y="1717422"/>
            <a:ext cx="3463380" cy="4201981"/>
            <a:chOff x="2559332" y="1539692"/>
            <a:chExt cx="3841784" cy="425841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9332" y="3954463"/>
              <a:ext cx="3841784" cy="184364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/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0678" y="1539692"/>
              <a:ext cx="3840438" cy="231343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sp>
        <p:nvSpPr>
          <p:cNvPr id="30" name="Arrow: Chevron 4"/>
          <p:cNvSpPr txBox="1"/>
          <p:nvPr/>
        </p:nvSpPr>
        <p:spPr>
          <a:xfrm>
            <a:off x="8284059" y="1262539"/>
            <a:ext cx="1159980" cy="2988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9422" tIns="43141" rIns="43141" bIns="43141" numCol="1" spcCol="1270" anchor="ctr" anchorCtr="0">
            <a:noAutofit/>
          </a:bodyPr>
          <a:lstStyle/>
          <a:p>
            <a:pPr marL="0" marR="0" lvl="0" indent="0" algn="ctr" defTabSz="14379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Distribute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4135" y="1717422"/>
            <a:ext cx="3337865" cy="456294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549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Sharing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549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App Workspaces / Apps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549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Mobile apps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549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Embedding in apps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549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Static: PPT, Email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549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Other: Cortana, Publish to web, Static (Alerts, Print)</a:t>
            </a:r>
          </a:p>
        </p:txBody>
      </p:sp>
      <p:sp>
        <p:nvSpPr>
          <p:cNvPr id="70" name="Arrow: Chevron 4"/>
          <p:cNvSpPr txBox="1"/>
          <p:nvPr/>
        </p:nvSpPr>
        <p:spPr>
          <a:xfrm>
            <a:off x="523847" y="1280167"/>
            <a:ext cx="1597121" cy="27306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9422" tIns="43141" rIns="43141" bIns="43141" numCol="1" spcCol="1270" anchor="ctr" anchorCtr="0">
            <a:noAutofit/>
          </a:bodyPr>
          <a:lstStyle/>
          <a:p>
            <a:pPr marL="0" marR="0" lvl="0" indent="0" algn="ctr" defTabSz="14379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Development</a:t>
            </a:r>
          </a:p>
        </p:txBody>
      </p:sp>
      <p:sp>
        <p:nvSpPr>
          <p:cNvPr id="71" name="Arrow: Chevron 4"/>
          <p:cNvSpPr txBox="1"/>
          <p:nvPr/>
        </p:nvSpPr>
        <p:spPr>
          <a:xfrm>
            <a:off x="2787766" y="1270630"/>
            <a:ext cx="1427834" cy="2825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9422" tIns="43141" rIns="43141" bIns="43141" numCol="1" spcCol="1270" anchor="ctr" anchorCtr="0">
            <a:noAutofit/>
          </a:bodyPr>
          <a:lstStyle/>
          <a:p>
            <a:pPr marL="0" marR="0" lvl="0" indent="0" algn="ctr" defTabSz="14379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Production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8380158" y="1772803"/>
            <a:ext cx="514458" cy="471994"/>
            <a:chOff x="5761038" y="1544180"/>
            <a:chExt cx="404755" cy="409834"/>
          </a:xfrm>
        </p:grpSpPr>
        <p:sp>
          <p:nvSpPr>
            <p:cNvPr id="61" name="Oval 60"/>
            <p:cNvSpPr/>
            <p:nvPr/>
          </p:nvSpPr>
          <p:spPr bwMode="auto">
            <a:xfrm>
              <a:off x="5761038" y="1544180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5349" y="1702679"/>
              <a:ext cx="207693" cy="101432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8391272" y="2534888"/>
            <a:ext cx="514458" cy="471994"/>
            <a:chOff x="5761038" y="1544180"/>
            <a:chExt cx="404755" cy="409834"/>
          </a:xfrm>
        </p:grpSpPr>
        <p:sp>
          <p:nvSpPr>
            <p:cNvPr id="64" name="Oval 63"/>
            <p:cNvSpPr/>
            <p:nvPr/>
          </p:nvSpPr>
          <p:spPr bwMode="auto">
            <a:xfrm>
              <a:off x="5761038" y="1544180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5349" y="1702679"/>
              <a:ext cx="207693" cy="101432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8391272" y="3293278"/>
            <a:ext cx="514458" cy="471994"/>
            <a:chOff x="5761038" y="1544180"/>
            <a:chExt cx="404755" cy="409834"/>
          </a:xfrm>
        </p:grpSpPr>
        <p:sp>
          <p:nvSpPr>
            <p:cNvPr id="67" name="Oval 66"/>
            <p:cNvSpPr/>
            <p:nvPr/>
          </p:nvSpPr>
          <p:spPr bwMode="auto">
            <a:xfrm>
              <a:off x="5761038" y="1544180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5349" y="1702679"/>
              <a:ext cx="207693" cy="101432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8396636" y="4088372"/>
            <a:ext cx="514458" cy="471994"/>
            <a:chOff x="5761038" y="1544180"/>
            <a:chExt cx="404755" cy="409834"/>
          </a:xfrm>
        </p:grpSpPr>
        <p:sp>
          <p:nvSpPr>
            <p:cNvPr id="72" name="Oval 71"/>
            <p:cNvSpPr/>
            <p:nvPr/>
          </p:nvSpPr>
          <p:spPr bwMode="auto">
            <a:xfrm>
              <a:off x="5761038" y="1544180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5349" y="1702679"/>
              <a:ext cx="207693" cy="101432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8424277" y="4817448"/>
            <a:ext cx="514458" cy="471994"/>
            <a:chOff x="5761038" y="1544180"/>
            <a:chExt cx="404755" cy="409834"/>
          </a:xfrm>
        </p:grpSpPr>
        <p:sp>
          <p:nvSpPr>
            <p:cNvPr id="75" name="Oval 74"/>
            <p:cNvSpPr/>
            <p:nvPr/>
          </p:nvSpPr>
          <p:spPr bwMode="auto">
            <a:xfrm>
              <a:off x="5761038" y="1544180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5349" y="1702679"/>
              <a:ext cx="207693" cy="101432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8429641" y="5584369"/>
            <a:ext cx="514458" cy="471994"/>
            <a:chOff x="5761038" y="1544180"/>
            <a:chExt cx="404755" cy="409834"/>
          </a:xfrm>
        </p:grpSpPr>
        <p:sp>
          <p:nvSpPr>
            <p:cNvPr id="78" name="Oval 77"/>
            <p:cNvSpPr/>
            <p:nvPr/>
          </p:nvSpPr>
          <p:spPr bwMode="auto">
            <a:xfrm>
              <a:off x="5761038" y="1544180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5349" y="1702679"/>
              <a:ext cx="207693" cy="1014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BF4CBEC-BA82-4425-B67C-7DAE2DFA156C}"/>
              </a:ext>
            </a:extLst>
          </p:cNvPr>
          <p:cNvGrpSpPr/>
          <p:nvPr/>
        </p:nvGrpSpPr>
        <p:grpSpPr>
          <a:xfrm>
            <a:off x="2364276" y="1886523"/>
            <a:ext cx="2056133" cy="3841254"/>
            <a:chOff x="2138159" y="1852566"/>
            <a:chExt cx="2097363" cy="391827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10B72E2-CF7D-49FF-986C-35892DD096DB}"/>
                </a:ext>
              </a:extLst>
            </p:cNvPr>
            <p:cNvSpPr/>
            <p:nvPr/>
          </p:nvSpPr>
          <p:spPr>
            <a:xfrm>
              <a:off x="2138159" y="1852566"/>
              <a:ext cx="2097363" cy="653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285" tIns="41162" rIns="52367" bIns="41162" numCol="1" spcCol="1270" anchor="ctr" anchorCtr="0">
              <a:noAutofit/>
            </a:bodyPr>
            <a:lstStyle/>
            <a:p>
              <a:pPr marL="0" marR="0" lvl="0" indent="0" algn="l" defTabSz="784338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App Workspaces</a:t>
              </a: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D3AEBAD-0FE0-4F90-AA86-E497D78622CE}"/>
                </a:ext>
              </a:extLst>
            </p:cNvPr>
            <p:cNvSpPr/>
            <p:nvPr/>
          </p:nvSpPr>
          <p:spPr>
            <a:xfrm>
              <a:off x="2268768" y="2505612"/>
              <a:ext cx="130609" cy="48978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89784"/>
                  </a:lnTo>
                  <a:lnTo>
                    <a:pt x="130609" y="48978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5A2B5A5-160A-4AA8-A96A-8689947A0C88}"/>
                </a:ext>
              </a:extLst>
            </p:cNvPr>
            <p:cNvSpPr/>
            <p:nvPr/>
          </p:nvSpPr>
          <p:spPr>
            <a:xfrm>
              <a:off x="2399378" y="2668874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Dashboards</a:t>
              </a: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8B92DF5-FCA3-4B4A-9A62-1FC83EF98544}"/>
                </a:ext>
              </a:extLst>
            </p:cNvPr>
            <p:cNvSpPr/>
            <p:nvPr/>
          </p:nvSpPr>
          <p:spPr>
            <a:xfrm>
              <a:off x="2268768" y="2505612"/>
              <a:ext cx="130609" cy="13060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06093"/>
                  </a:lnTo>
                  <a:lnTo>
                    <a:pt x="130609" y="130609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DC8A37-2E4F-44BB-9E09-62606564FF67}"/>
                </a:ext>
              </a:extLst>
            </p:cNvPr>
            <p:cNvSpPr/>
            <p:nvPr/>
          </p:nvSpPr>
          <p:spPr>
            <a:xfrm>
              <a:off x="2399378" y="3485182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Reports</a:t>
              </a: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0B6BC18-9BF8-4538-91AC-BDF218257F03}"/>
                </a:ext>
              </a:extLst>
            </p:cNvPr>
            <p:cNvSpPr/>
            <p:nvPr/>
          </p:nvSpPr>
          <p:spPr>
            <a:xfrm>
              <a:off x="2268768" y="2505612"/>
              <a:ext cx="130609" cy="21224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22401"/>
                  </a:lnTo>
                  <a:lnTo>
                    <a:pt x="130609" y="212240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504F3C2-3863-4853-979D-5ED626466DEC}"/>
                </a:ext>
              </a:extLst>
            </p:cNvPr>
            <p:cNvSpPr/>
            <p:nvPr/>
          </p:nvSpPr>
          <p:spPr>
            <a:xfrm>
              <a:off x="2399378" y="4301490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Datasets</a:t>
              </a: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E770C10-2F61-4D40-8255-431748AD9F6B}"/>
                </a:ext>
              </a:extLst>
            </p:cNvPr>
            <p:cNvSpPr/>
            <p:nvPr/>
          </p:nvSpPr>
          <p:spPr>
            <a:xfrm>
              <a:off x="2268768" y="2505612"/>
              <a:ext cx="130609" cy="293870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38709"/>
                  </a:lnTo>
                  <a:lnTo>
                    <a:pt x="130609" y="293870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48A9407-CE67-46B6-973C-F5481825F3C8}"/>
                </a:ext>
              </a:extLst>
            </p:cNvPr>
            <p:cNvSpPr/>
            <p:nvPr/>
          </p:nvSpPr>
          <p:spPr>
            <a:xfrm>
              <a:off x="2399378" y="5117799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Content packs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7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0553">
        <p:fade/>
      </p:transition>
    </mc:Choice>
    <mc:Fallback xmlns="">
      <p:transition spd="med" advTm="90553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65" y="1460"/>
            <a:ext cx="5424979" cy="6856055"/>
            <a:chOff x="-618" y="973"/>
            <a:chExt cx="2849058" cy="6857027"/>
          </a:xfrm>
          <a:solidFill>
            <a:srgbClr val="000000"/>
          </a:solidFill>
        </p:grpSpPr>
        <p:sp>
          <p:nvSpPr>
            <p:cNvPr id="225" name="Rectangle 15"/>
            <p:cNvSpPr/>
            <p:nvPr/>
          </p:nvSpPr>
          <p:spPr bwMode="auto">
            <a:xfrm>
              <a:off x="-618" y="973"/>
              <a:ext cx="2849058" cy="685702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0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Freeform 14"/>
            <p:cNvSpPr>
              <a:spLocks/>
            </p:cNvSpPr>
            <p:nvPr/>
          </p:nvSpPr>
          <p:spPr bwMode="auto">
            <a:xfrm rot="9900000">
              <a:off x="281101" y="1213467"/>
              <a:ext cx="172974" cy="172974"/>
            </a:xfrm>
            <a:custGeom>
              <a:avLst/>
              <a:gdLst>
                <a:gd name="T0" fmla="*/ 422 w 422"/>
                <a:gd name="T1" fmla="*/ 220 h 422"/>
                <a:gd name="T2" fmla="*/ 386 w 422"/>
                <a:gd name="T3" fmla="*/ 171 h 422"/>
                <a:gd name="T4" fmla="*/ 341 w 422"/>
                <a:gd name="T5" fmla="*/ 138 h 422"/>
                <a:gd name="T6" fmla="*/ 260 w 422"/>
                <a:gd name="T7" fmla="*/ 180 h 422"/>
                <a:gd name="T8" fmla="*/ 302 w 422"/>
                <a:gd name="T9" fmla="*/ 100 h 422"/>
                <a:gd name="T10" fmla="*/ 269 w 422"/>
                <a:gd name="T11" fmla="*/ 55 h 422"/>
                <a:gd name="T12" fmla="*/ 220 w 422"/>
                <a:gd name="T13" fmla="*/ 18 h 422"/>
                <a:gd name="T14" fmla="*/ 183 w 422"/>
                <a:gd name="T15" fmla="*/ 67 h 422"/>
                <a:gd name="T16" fmla="*/ 138 w 422"/>
                <a:gd name="T17" fmla="*/ 100 h 422"/>
                <a:gd name="T18" fmla="*/ 58 w 422"/>
                <a:gd name="T19" fmla="*/ 58 h 422"/>
                <a:gd name="T20" fmla="*/ 100 w 422"/>
                <a:gd name="T21" fmla="*/ 138 h 422"/>
                <a:gd name="T22" fmla="*/ 67 w 422"/>
                <a:gd name="T23" fmla="*/ 183 h 422"/>
                <a:gd name="T24" fmla="*/ 18 w 422"/>
                <a:gd name="T25" fmla="*/ 220 h 422"/>
                <a:gd name="T26" fmla="*/ 55 w 422"/>
                <a:gd name="T27" fmla="*/ 269 h 422"/>
                <a:gd name="T28" fmla="*/ 100 w 422"/>
                <a:gd name="T29" fmla="*/ 302 h 422"/>
                <a:gd name="T30" fmla="*/ 180 w 422"/>
                <a:gd name="T31" fmla="*/ 260 h 422"/>
                <a:gd name="T32" fmla="*/ 138 w 422"/>
                <a:gd name="T33" fmla="*/ 341 h 422"/>
                <a:gd name="T34" fmla="*/ 171 w 422"/>
                <a:gd name="T35" fmla="*/ 386 h 422"/>
                <a:gd name="T36" fmla="*/ 220 w 422"/>
                <a:gd name="T37" fmla="*/ 422 h 422"/>
                <a:gd name="T38" fmla="*/ 422 w 422"/>
                <a:gd name="T39" fmla="*/ 2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2" h="422">
                  <a:moveTo>
                    <a:pt x="422" y="220"/>
                  </a:moveTo>
                  <a:cubicBezTo>
                    <a:pt x="422" y="220"/>
                    <a:pt x="398" y="183"/>
                    <a:pt x="386" y="171"/>
                  </a:cubicBezTo>
                  <a:cubicBezTo>
                    <a:pt x="373" y="159"/>
                    <a:pt x="349" y="134"/>
                    <a:pt x="341" y="138"/>
                  </a:cubicBezTo>
                  <a:cubicBezTo>
                    <a:pt x="332" y="142"/>
                    <a:pt x="318" y="239"/>
                    <a:pt x="260" y="180"/>
                  </a:cubicBezTo>
                  <a:cubicBezTo>
                    <a:pt x="202" y="122"/>
                    <a:pt x="300" y="110"/>
                    <a:pt x="302" y="100"/>
                  </a:cubicBezTo>
                  <a:cubicBezTo>
                    <a:pt x="304" y="90"/>
                    <a:pt x="281" y="67"/>
                    <a:pt x="269" y="55"/>
                  </a:cubicBezTo>
                  <a:cubicBezTo>
                    <a:pt x="257" y="42"/>
                    <a:pt x="220" y="18"/>
                    <a:pt x="220" y="18"/>
                  </a:cubicBezTo>
                  <a:cubicBezTo>
                    <a:pt x="220" y="18"/>
                    <a:pt x="196" y="55"/>
                    <a:pt x="183" y="67"/>
                  </a:cubicBezTo>
                  <a:cubicBezTo>
                    <a:pt x="171" y="79"/>
                    <a:pt x="149" y="102"/>
                    <a:pt x="138" y="100"/>
                  </a:cubicBezTo>
                  <a:cubicBezTo>
                    <a:pt x="128" y="98"/>
                    <a:pt x="116" y="0"/>
                    <a:pt x="58" y="58"/>
                  </a:cubicBezTo>
                  <a:cubicBezTo>
                    <a:pt x="0" y="116"/>
                    <a:pt x="96" y="130"/>
                    <a:pt x="100" y="138"/>
                  </a:cubicBezTo>
                  <a:cubicBezTo>
                    <a:pt x="104" y="147"/>
                    <a:pt x="79" y="171"/>
                    <a:pt x="67" y="183"/>
                  </a:cubicBezTo>
                  <a:cubicBezTo>
                    <a:pt x="55" y="196"/>
                    <a:pt x="18" y="220"/>
                    <a:pt x="18" y="220"/>
                  </a:cubicBezTo>
                  <a:cubicBezTo>
                    <a:pt x="18" y="220"/>
                    <a:pt x="42" y="257"/>
                    <a:pt x="55" y="269"/>
                  </a:cubicBezTo>
                  <a:cubicBezTo>
                    <a:pt x="67" y="281"/>
                    <a:pt x="91" y="306"/>
                    <a:pt x="100" y="302"/>
                  </a:cubicBezTo>
                  <a:cubicBezTo>
                    <a:pt x="108" y="298"/>
                    <a:pt x="122" y="202"/>
                    <a:pt x="180" y="260"/>
                  </a:cubicBezTo>
                  <a:cubicBezTo>
                    <a:pt x="238" y="318"/>
                    <a:pt x="140" y="330"/>
                    <a:pt x="138" y="341"/>
                  </a:cubicBezTo>
                  <a:cubicBezTo>
                    <a:pt x="136" y="351"/>
                    <a:pt x="159" y="373"/>
                    <a:pt x="171" y="386"/>
                  </a:cubicBezTo>
                  <a:cubicBezTo>
                    <a:pt x="183" y="398"/>
                    <a:pt x="220" y="422"/>
                    <a:pt x="220" y="422"/>
                  </a:cubicBezTo>
                  <a:lnTo>
                    <a:pt x="422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40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316244" y="3172634"/>
              <a:ext cx="255342" cy="224444"/>
              <a:chOff x="681704" y="2920137"/>
              <a:chExt cx="321649" cy="282726"/>
            </a:xfrm>
            <a:grpFill/>
          </p:grpSpPr>
          <p:sp>
            <p:nvSpPr>
              <p:cNvPr id="124" name="Freeform 34"/>
              <p:cNvSpPr>
                <a:spLocks/>
              </p:cNvSpPr>
              <p:nvPr/>
            </p:nvSpPr>
            <p:spPr bwMode="auto">
              <a:xfrm>
                <a:off x="681704" y="2920137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25" name="Freeform 35"/>
              <p:cNvSpPr>
                <a:spLocks noEditPoints="1"/>
              </p:cNvSpPr>
              <p:nvPr/>
            </p:nvSpPr>
            <p:spPr bwMode="auto">
              <a:xfrm>
                <a:off x="760426" y="2959066"/>
                <a:ext cx="242927" cy="243797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grpSp>
          <p:nvGrpSpPr>
            <p:cNvPr id="145" name="Group 379"/>
            <p:cNvGrpSpPr/>
            <p:nvPr/>
          </p:nvGrpSpPr>
          <p:grpSpPr>
            <a:xfrm>
              <a:off x="313305" y="4124026"/>
              <a:ext cx="276799" cy="192696"/>
              <a:chOff x="3543365" y="7242824"/>
              <a:chExt cx="1238250" cy="862020"/>
            </a:xfrm>
            <a:grpFill/>
          </p:grpSpPr>
          <p:sp>
            <p:nvSpPr>
              <p:cNvPr id="146" name="Freeform 127"/>
              <p:cNvSpPr>
                <a:spLocks/>
              </p:cNvSpPr>
              <p:nvPr/>
            </p:nvSpPr>
            <p:spPr bwMode="auto">
              <a:xfrm>
                <a:off x="3617978" y="7911159"/>
                <a:ext cx="231778" cy="193672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47" name="Freeform 128"/>
              <p:cNvSpPr>
                <a:spLocks/>
              </p:cNvSpPr>
              <p:nvPr/>
            </p:nvSpPr>
            <p:spPr bwMode="auto">
              <a:xfrm>
                <a:off x="3617978" y="7688905"/>
                <a:ext cx="231778" cy="192087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48" name="Rectangle 129"/>
              <p:cNvSpPr>
                <a:spLocks noChangeArrowheads="1"/>
              </p:cNvSpPr>
              <p:nvPr/>
            </p:nvSpPr>
            <p:spPr bwMode="auto">
              <a:xfrm>
                <a:off x="3617978" y="7466657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49" name="Rectangle 130"/>
              <p:cNvSpPr>
                <a:spLocks noChangeArrowheads="1"/>
              </p:cNvSpPr>
              <p:nvPr/>
            </p:nvSpPr>
            <p:spPr bwMode="auto">
              <a:xfrm>
                <a:off x="3617978" y="7242824"/>
                <a:ext cx="231778" cy="1952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50" name="Freeform 131"/>
              <p:cNvSpPr>
                <a:spLocks/>
              </p:cNvSpPr>
              <p:nvPr/>
            </p:nvSpPr>
            <p:spPr bwMode="auto">
              <a:xfrm>
                <a:off x="3895793" y="7911172"/>
                <a:ext cx="230186" cy="193672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51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53" name="Freeform 133"/>
              <p:cNvSpPr>
                <a:spLocks/>
              </p:cNvSpPr>
              <p:nvPr/>
            </p:nvSpPr>
            <p:spPr bwMode="auto">
              <a:xfrm>
                <a:off x="3895793" y="7812745"/>
                <a:ext cx="219078" cy="69852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54" name="Freeform 134"/>
              <p:cNvSpPr>
                <a:spLocks/>
              </p:cNvSpPr>
              <p:nvPr/>
            </p:nvSpPr>
            <p:spPr bwMode="auto">
              <a:xfrm>
                <a:off x="3895793" y="7466670"/>
                <a:ext cx="230186" cy="193672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05" name="Freeform 135"/>
              <p:cNvSpPr>
                <a:spLocks/>
              </p:cNvSpPr>
              <p:nvPr/>
            </p:nvSpPr>
            <p:spPr bwMode="auto">
              <a:xfrm>
                <a:off x="4173601" y="7911166"/>
                <a:ext cx="230186" cy="193672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06" name="Freeform 136"/>
              <p:cNvSpPr>
                <a:spLocks/>
              </p:cNvSpPr>
              <p:nvPr/>
            </p:nvSpPr>
            <p:spPr bwMode="auto">
              <a:xfrm>
                <a:off x="4173601" y="7688911"/>
                <a:ext cx="168273" cy="63498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07" name="Freeform 137"/>
              <p:cNvSpPr>
                <a:spLocks/>
              </p:cNvSpPr>
              <p:nvPr/>
            </p:nvSpPr>
            <p:spPr bwMode="auto">
              <a:xfrm>
                <a:off x="4338704" y="7809561"/>
                <a:ext cx="65090" cy="73028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08" name="Rectangle 138"/>
              <p:cNvSpPr>
                <a:spLocks noChangeArrowheads="1"/>
              </p:cNvSpPr>
              <p:nvPr/>
            </p:nvSpPr>
            <p:spPr bwMode="auto">
              <a:xfrm>
                <a:off x="4449825" y="7911159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09" name="Freeform 139"/>
              <p:cNvSpPr>
                <a:spLocks/>
              </p:cNvSpPr>
              <p:nvPr/>
            </p:nvSpPr>
            <p:spPr bwMode="auto">
              <a:xfrm>
                <a:off x="4449825" y="7688904"/>
                <a:ext cx="231778" cy="193672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10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11" name="Freeform 141"/>
              <p:cNvSpPr>
                <a:spLocks/>
              </p:cNvSpPr>
              <p:nvPr/>
            </p:nvSpPr>
            <p:spPr bwMode="auto">
              <a:xfrm>
                <a:off x="4449825" y="7466656"/>
                <a:ext cx="119065" cy="139703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13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2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9238" y="2991039"/>
            <a:ext cx="6857650" cy="8765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77765" y="1916089"/>
            <a:ext cx="5398787" cy="4204575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defTabSz="914367">
              <a:lnSpc>
                <a:spcPct val="90000"/>
              </a:lnSpc>
              <a:spcAft>
                <a:spcPts val="2353"/>
              </a:spcAft>
            </a:pPr>
            <a: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User adoption</a:t>
            </a:r>
            <a:b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400" dirty="0"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367">
              <a:lnSpc>
                <a:spcPct val="90000"/>
              </a:lnSpc>
              <a:spcAft>
                <a:spcPts val="2353"/>
              </a:spcAft>
            </a:pPr>
            <a: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Corporate sponsorship</a:t>
            </a:r>
            <a:b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400" dirty="0"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367">
              <a:lnSpc>
                <a:spcPct val="90000"/>
              </a:lnSpc>
              <a:spcAft>
                <a:spcPts val="2353"/>
              </a:spcAft>
            </a:pPr>
            <a: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Power BI champions</a:t>
            </a:r>
            <a:b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400" dirty="0"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367">
              <a:lnSpc>
                <a:spcPct val="90000"/>
              </a:lnSpc>
              <a:spcAft>
                <a:spcPts val="2353"/>
              </a:spcAft>
            </a:pPr>
            <a: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Approach to governed and ungoverned data sources</a:t>
            </a:r>
            <a:b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400" dirty="0"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77202" y="768608"/>
            <a:ext cx="5688673" cy="4725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>
              <a:lnSpc>
                <a:spcPct val="90000"/>
              </a:lnSpc>
              <a:spcAft>
                <a:spcPts val="2353"/>
              </a:spcAft>
            </a:pPr>
            <a:r>
              <a:rPr lang="en-US" sz="2745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Common criteria to gauge success:</a:t>
            </a:r>
          </a:p>
        </p:txBody>
      </p:sp>
      <p:pic>
        <p:nvPicPr>
          <p:cNvPr id="5" name="Graphic 4" descr="Upward trend">
            <a:extLst>
              <a:ext uri="{FF2B5EF4-FFF2-40B4-BE49-F238E27FC236}">
                <a16:creationId xmlns:a16="http://schemas.microsoft.com/office/drawing/2014/main" id="{3760482C-60CC-418F-848D-2F574D7164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5926" y="1886528"/>
            <a:ext cx="579579" cy="579579"/>
          </a:xfrm>
          <a:prstGeom prst="rect">
            <a:avLst/>
          </a:prstGeom>
        </p:spPr>
      </p:pic>
      <p:pic>
        <p:nvPicPr>
          <p:cNvPr id="10" name="Graphic 9" descr="Building">
            <a:extLst>
              <a:ext uri="{FF2B5EF4-FFF2-40B4-BE49-F238E27FC236}">
                <a16:creationId xmlns:a16="http://schemas.microsoft.com/office/drawing/2014/main" id="{31E581DC-76BD-4024-93BB-2D808172D0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13743" y="2851480"/>
            <a:ext cx="683944" cy="683944"/>
          </a:xfrm>
          <a:prstGeom prst="rect">
            <a:avLst/>
          </a:prstGeom>
        </p:spPr>
      </p:pic>
      <p:pic>
        <p:nvPicPr>
          <p:cNvPr id="12" name="Graphic 11" descr="Podium">
            <a:extLst>
              <a:ext uri="{FF2B5EF4-FFF2-40B4-BE49-F238E27FC236}">
                <a16:creationId xmlns:a16="http://schemas.microsoft.com/office/drawing/2014/main" id="{193EA5D3-A0C8-45E6-BCF5-C47B943C84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08940" y="3764340"/>
            <a:ext cx="693550" cy="693550"/>
          </a:xfrm>
          <a:prstGeom prst="rect">
            <a:avLst/>
          </a:prstGeom>
        </p:spPr>
      </p:pic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A4CD4E5-0578-46FF-9DFD-FF3F4891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6" name="Title 2">
            <a:extLst>
              <a:ext uri="{FF2B5EF4-FFF2-40B4-BE49-F238E27FC236}">
                <a16:creationId xmlns:a16="http://schemas.microsoft.com/office/drawing/2014/main" id="{7104D2D1-2E69-465F-8920-AB4F3F5670AA}"/>
              </a:ext>
            </a:extLst>
          </p:cNvPr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z="6000" dirty="0"/>
              <a:t>Developing a culture </a:t>
            </a:r>
            <a:br>
              <a:rPr lang="en-US" sz="6000" dirty="0"/>
            </a:br>
            <a:r>
              <a:rPr lang="en-US" sz="6000" dirty="0"/>
              <a:t>of analytics</a:t>
            </a:r>
            <a:endParaRPr lang="en-US" dirty="0"/>
          </a:p>
        </p:txBody>
      </p:sp>
      <p:pic>
        <p:nvPicPr>
          <p:cNvPr id="57" name="Graphic 56" descr="Scales of Justice">
            <a:extLst>
              <a:ext uri="{FF2B5EF4-FFF2-40B4-BE49-F238E27FC236}">
                <a16:creationId xmlns:a16="http://schemas.microsoft.com/office/drawing/2014/main" id="{DB193E12-5C82-409F-81F9-0E59F7ED7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77274" y="4866917"/>
            <a:ext cx="764958" cy="7649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501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3919">
        <p:fade/>
      </p:transition>
    </mc:Choice>
    <mc:Fallback xmlns="">
      <p:transition spd="med" advTm="1339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6" y="1460"/>
            <a:ext cx="5243309" cy="6856055"/>
            <a:chOff x="-618" y="973"/>
            <a:chExt cx="2849058" cy="6857027"/>
          </a:xfrm>
          <a:solidFill>
            <a:srgbClr val="000000"/>
          </a:solidFill>
        </p:grpSpPr>
        <p:sp>
          <p:nvSpPr>
            <p:cNvPr id="5" name="Rectangle 15"/>
            <p:cNvSpPr/>
            <p:nvPr/>
          </p:nvSpPr>
          <p:spPr bwMode="auto">
            <a:xfrm>
              <a:off x="-618" y="973"/>
              <a:ext cx="2849058" cy="685702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0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 rot="9900000">
              <a:off x="281101" y="1213467"/>
              <a:ext cx="172974" cy="172974"/>
            </a:xfrm>
            <a:custGeom>
              <a:avLst/>
              <a:gdLst>
                <a:gd name="T0" fmla="*/ 422 w 422"/>
                <a:gd name="T1" fmla="*/ 220 h 422"/>
                <a:gd name="T2" fmla="*/ 386 w 422"/>
                <a:gd name="T3" fmla="*/ 171 h 422"/>
                <a:gd name="T4" fmla="*/ 341 w 422"/>
                <a:gd name="T5" fmla="*/ 138 h 422"/>
                <a:gd name="T6" fmla="*/ 260 w 422"/>
                <a:gd name="T7" fmla="*/ 180 h 422"/>
                <a:gd name="T8" fmla="*/ 302 w 422"/>
                <a:gd name="T9" fmla="*/ 100 h 422"/>
                <a:gd name="T10" fmla="*/ 269 w 422"/>
                <a:gd name="T11" fmla="*/ 55 h 422"/>
                <a:gd name="T12" fmla="*/ 220 w 422"/>
                <a:gd name="T13" fmla="*/ 18 h 422"/>
                <a:gd name="T14" fmla="*/ 183 w 422"/>
                <a:gd name="T15" fmla="*/ 67 h 422"/>
                <a:gd name="T16" fmla="*/ 138 w 422"/>
                <a:gd name="T17" fmla="*/ 100 h 422"/>
                <a:gd name="T18" fmla="*/ 58 w 422"/>
                <a:gd name="T19" fmla="*/ 58 h 422"/>
                <a:gd name="T20" fmla="*/ 100 w 422"/>
                <a:gd name="T21" fmla="*/ 138 h 422"/>
                <a:gd name="T22" fmla="*/ 67 w 422"/>
                <a:gd name="T23" fmla="*/ 183 h 422"/>
                <a:gd name="T24" fmla="*/ 18 w 422"/>
                <a:gd name="T25" fmla="*/ 220 h 422"/>
                <a:gd name="T26" fmla="*/ 55 w 422"/>
                <a:gd name="T27" fmla="*/ 269 h 422"/>
                <a:gd name="T28" fmla="*/ 100 w 422"/>
                <a:gd name="T29" fmla="*/ 302 h 422"/>
                <a:gd name="T30" fmla="*/ 180 w 422"/>
                <a:gd name="T31" fmla="*/ 260 h 422"/>
                <a:gd name="T32" fmla="*/ 138 w 422"/>
                <a:gd name="T33" fmla="*/ 341 h 422"/>
                <a:gd name="T34" fmla="*/ 171 w 422"/>
                <a:gd name="T35" fmla="*/ 386 h 422"/>
                <a:gd name="T36" fmla="*/ 220 w 422"/>
                <a:gd name="T37" fmla="*/ 422 h 422"/>
                <a:gd name="T38" fmla="*/ 422 w 422"/>
                <a:gd name="T39" fmla="*/ 2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2" h="422">
                  <a:moveTo>
                    <a:pt x="422" y="220"/>
                  </a:moveTo>
                  <a:cubicBezTo>
                    <a:pt x="422" y="220"/>
                    <a:pt x="398" y="183"/>
                    <a:pt x="386" y="171"/>
                  </a:cubicBezTo>
                  <a:cubicBezTo>
                    <a:pt x="373" y="159"/>
                    <a:pt x="349" y="134"/>
                    <a:pt x="341" y="138"/>
                  </a:cubicBezTo>
                  <a:cubicBezTo>
                    <a:pt x="332" y="142"/>
                    <a:pt x="318" y="239"/>
                    <a:pt x="260" y="180"/>
                  </a:cubicBezTo>
                  <a:cubicBezTo>
                    <a:pt x="202" y="122"/>
                    <a:pt x="300" y="110"/>
                    <a:pt x="302" y="100"/>
                  </a:cubicBezTo>
                  <a:cubicBezTo>
                    <a:pt x="304" y="90"/>
                    <a:pt x="281" y="67"/>
                    <a:pt x="269" y="55"/>
                  </a:cubicBezTo>
                  <a:cubicBezTo>
                    <a:pt x="257" y="42"/>
                    <a:pt x="220" y="18"/>
                    <a:pt x="220" y="18"/>
                  </a:cubicBezTo>
                  <a:cubicBezTo>
                    <a:pt x="220" y="18"/>
                    <a:pt x="196" y="55"/>
                    <a:pt x="183" y="67"/>
                  </a:cubicBezTo>
                  <a:cubicBezTo>
                    <a:pt x="171" y="79"/>
                    <a:pt x="149" y="102"/>
                    <a:pt x="138" y="100"/>
                  </a:cubicBezTo>
                  <a:cubicBezTo>
                    <a:pt x="128" y="98"/>
                    <a:pt x="116" y="0"/>
                    <a:pt x="58" y="58"/>
                  </a:cubicBezTo>
                  <a:cubicBezTo>
                    <a:pt x="0" y="116"/>
                    <a:pt x="96" y="130"/>
                    <a:pt x="100" y="138"/>
                  </a:cubicBezTo>
                  <a:cubicBezTo>
                    <a:pt x="104" y="147"/>
                    <a:pt x="79" y="171"/>
                    <a:pt x="67" y="183"/>
                  </a:cubicBezTo>
                  <a:cubicBezTo>
                    <a:pt x="55" y="196"/>
                    <a:pt x="18" y="220"/>
                    <a:pt x="18" y="220"/>
                  </a:cubicBezTo>
                  <a:cubicBezTo>
                    <a:pt x="18" y="220"/>
                    <a:pt x="42" y="257"/>
                    <a:pt x="55" y="269"/>
                  </a:cubicBezTo>
                  <a:cubicBezTo>
                    <a:pt x="67" y="281"/>
                    <a:pt x="91" y="306"/>
                    <a:pt x="100" y="302"/>
                  </a:cubicBezTo>
                  <a:cubicBezTo>
                    <a:pt x="108" y="298"/>
                    <a:pt x="122" y="202"/>
                    <a:pt x="180" y="260"/>
                  </a:cubicBezTo>
                  <a:cubicBezTo>
                    <a:pt x="238" y="318"/>
                    <a:pt x="140" y="330"/>
                    <a:pt x="138" y="341"/>
                  </a:cubicBezTo>
                  <a:cubicBezTo>
                    <a:pt x="136" y="351"/>
                    <a:pt x="159" y="373"/>
                    <a:pt x="171" y="386"/>
                  </a:cubicBezTo>
                  <a:cubicBezTo>
                    <a:pt x="183" y="398"/>
                    <a:pt x="220" y="422"/>
                    <a:pt x="220" y="422"/>
                  </a:cubicBezTo>
                  <a:lnTo>
                    <a:pt x="422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244" y="3172634"/>
              <a:ext cx="255342" cy="224444"/>
              <a:chOff x="681704" y="2920137"/>
              <a:chExt cx="321649" cy="282726"/>
            </a:xfrm>
            <a:grpFill/>
          </p:grpSpPr>
          <p:sp>
            <p:nvSpPr>
              <p:cNvPr id="25" name="Freeform 34"/>
              <p:cNvSpPr>
                <a:spLocks/>
              </p:cNvSpPr>
              <p:nvPr/>
            </p:nvSpPr>
            <p:spPr bwMode="auto">
              <a:xfrm>
                <a:off x="681704" y="2920137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Freeform 35"/>
              <p:cNvSpPr>
                <a:spLocks noEditPoints="1"/>
              </p:cNvSpPr>
              <p:nvPr/>
            </p:nvSpPr>
            <p:spPr bwMode="auto">
              <a:xfrm>
                <a:off x="760426" y="2959066"/>
                <a:ext cx="242927" cy="243797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379"/>
            <p:cNvGrpSpPr/>
            <p:nvPr/>
          </p:nvGrpSpPr>
          <p:grpSpPr>
            <a:xfrm>
              <a:off x="313305" y="4124026"/>
              <a:ext cx="276799" cy="192696"/>
              <a:chOff x="3543365" y="7242824"/>
              <a:chExt cx="1238250" cy="862020"/>
            </a:xfrm>
            <a:grpFill/>
          </p:grpSpPr>
          <p:sp>
            <p:nvSpPr>
              <p:cNvPr id="9" name="Freeform 127"/>
              <p:cNvSpPr>
                <a:spLocks/>
              </p:cNvSpPr>
              <p:nvPr/>
            </p:nvSpPr>
            <p:spPr bwMode="auto">
              <a:xfrm>
                <a:off x="3617978" y="7911159"/>
                <a:ext cx="231778" cy="193672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 128"/>
              <p:cNvSpPr>
                <a:spLocks/>
              </p:cNvSpPr>
              <p:nvPr/>
            </p:nvSpPr>
            <p:spPr bwMode="auto">
              <a:xfrm>
                <a:off x="3617978" y="7688905"/>
                <a:ext cx="231778" cy="192087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Rectangle 129"/>
              <p:cNvSpPr>
                <a:spLocks noChangeArrowheads="1"/>
              </p:cNvSpPr>
              <p:nvPr/>
            </p:nvSpPr>
            <p:spPr bwMode="auto">
              <a:xfrm>
                <a:off x="3617978" y="7466657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Rectangle 130"/>
              <p:cNvSpPr>
                <a:spLocks noChangeArrowheads="1"/>
              </p:cNvSpPr>
              <p:nvPr/>
            </p:nvSpPr>
            <p:spPr bwMode="auto">
              <a:xfrm>
                <a:off x="3617978" y="7242824"/>
                <a:ext cx="231778" cy="1952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 131"/>
              <p:cNvSpPr>
                <a:spLocks/>
              </p:cNvSpPr>
              <p:nvPr/>
            </p:nvSpPr>
            <p:spPr bwMode="auto">
              <a:xfrm>
                <a:off x="3895793" y="7911172"/>
                <a:ext cx="230186" cy="193672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 133"/>
              <p:cNvSpPr>
                <a:spLocks/>
              </p:cNvSpPr>
              <p:nvPr/>
            </p:nvSpPr>
            <p:spPr bwMode="auto">
              <a:xfrm>
                <a:off x="3895793" y="7812745"/>
                <a:ext cx="219078" cy="69852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 134"/>
              <p:cNvSpPr>
                <a:spLocks/>
              </p:cNvSpPr>
              <p:nvPr/>
            </p:nvSpPr>
            <p:spPr bwMode="auto">
              <a:xfrm>
                <a:off x="3895793" y="7466670"/>
                <a:ext cx="230186" cy="193672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 135"/>
              <p:cNvSpPr>
                <a:spLocks/>
              </p:cNvSpPr>
              <p:nvPr/>
            </p:nvSpPr>
            <p:spPr bwMode="auto">
              <a:xfrm>
                <a:off x="4173601" y="7911166"/>
                <a:ext cx="230186" cy="193672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 136"/>
              <p:cNvSpPr>
                <a:spLocks/>
              </p:cNvSpPr>
              <p:nvPr/>
            </p:nvSpPr>
            <p:spPr bwMode="auto">
              <a:xfrm>
                <a:off x="4173601" y="7688911"/>
                <a:ext cx="168273" cy="63498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 137"/>
              <p:cNvSpPr>
                <a:spLocks/>
              </p:cNvSpPr>
              <p:nvPr/>
            </p:nvSpPr>
            <p:spPr bwMode="auto">
              <a:xfrm>
                <a:off x="4338704" y="7809561"/>
                <a:ext cx="65090" cy="73028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Rectangle 138"/>
              <p:cNvSpPr>
                <a:spLocks noChangeArrowheads="1"/>
              </p:cNvSpPr>
              <p:nvPr/>
            </p:nvSpPr>
            <p:spPr bwMode="auto">
              <a:xfrm>
                <a:off x="4449825" y="7911159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 139"/>
              <p:cNvSpPr>
                <a:spLocks/>
              </p:cNvSpPr>
              <p:nvPr/>
            </p:nvSpPr>
            <p:spPr bwMode="auto">
              <a:xfrm>
                <a:off x="4449825" y="7688904"/>
                <a:ext cx="231778" cy="193672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Freeform 141"/>
              <p:cNvSpPr>
                <a:spLocks/>
              </p:cNvSpPr>
              <p:nvPr/>
            </p:nvSpPr>
            <p:spPr bwMode="auto">
              <a:xfrm>
                <a:off x="4449825" y="7466656"/>
                <a:ext cx="119065" cy="139703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2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8" name="Rectangle 27"/>
          <p:cNvSpPr/>
          <p:nvPr/>
        </p:nvSpPr>
        <p:spPr>
          <a:xfrm>
            <a:off x="6782749" y="778118"/>
            <a:ext cx="3806211" cy="4850906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System usage</a:t>
            </a: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Security</a:t>
            </a: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Report performance </a:t>
            </a: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source usage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0" y="903864"/>
            <a:ext cx="396798" cy="401778"/>
            <a:chOff x="5761038" y="1544180"/>
            <a:chExt cx="404755" cy="409834"/>
          </a:xfrm>
        </p:grpSpPr>
        <p:sp>
          <p:nvSpPr>
            <p:cNvPr id="29" name="Oval 28"/>
            <p:cNvSpPr/>
            <p:nvPr/>
          </p:nvSpPr>
          <p:spPr bwMode="auto">
            <a:xfrm>
              <a:off x="5761038" y="1544180"/>
              <a:ext cx="404755" cy="409834"/>
            </a:xfrm>
            <a:prstGeom prst="ellipse">
              <a:avLst/>
            </a:prstGeom>
            <a:solidFill>
              <a:srgbClr val="FFCE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5349" y="1702679"/>
              <a:ext cx="207693" cy="101432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6096000" y="2298293"/>
            <a:ext cx="396798" cy="401778"/>
            <a:chOff x="5761038" y="2832062"/>
            <a:chExt cx="404755" cy="409834"/>
          </a:xfrm>
        </p:grpSpPr>
        <p:sp>
          <p:nvSpPr>
            <p:cNvPr id="32" name="Oval 31"/>
            <p:cNvSpPr/>
            <p:nvPr/>
          </p:nvSpPr>
          <p:spPr bwMode="auto">
            <a:xfrm>
              <a:off x="5761038" y="2832062"/>
              <a:ext cx="404755" cy="409834"/>
            </a:xfrm>
            <a:prstGeom prst="ellipse">
              <a:avLst/>
            </a:prstGeom>
            <a:solidFill>
              <a:srgbClr val="FFCE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5349" y="2990561"/>
              <a:ext cx="207693" cy="101432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6096000" y="3690238"/>
            <a:ext cx="396798" cy="401778"/>
            <a:chOff x="5761038" y="3884261"/>
            <a:chExt cx="404755" cy="409834"/>
          </a:xfrm>
        </p:grpSpPr>
        <p:sp>
          <p:nvSpPr>
            <p:cNvPr id="34" name="Oval 33"/>
            <p:cNvSpPr/>
            <p:nvPr/>
          </p:nvSpPr>
          <p:spPr bwMode="auto">
            <a:xfrm>
              <a:off x="5761038" y="3884261"/>
              <a:ext cx="404755" cy="409834"/>
            </a:xfrm>
            <a:prstGeom prst="ellipse">
              <a:avLst/>
            </a:prstGeom>
            <a:solidFill>
              <a:srgbClr val="FFCE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5349" y="4042760"/>
              <a:ext cx="207693" cy="101432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6096000" y="5078182"/>
            <a:ext cx="396798" cy="401778"/>
            <a:chOff x="5761038" y="4928840"/>
            <a:chExt cx="404755" cy="409834"/>
          </a:xfrm>
        </p:grpSpPr>
        <p:sp>
          <p:nvSpPr>
            <p:cNvPr id="36" name="Oval 35"/>
            <p:cNvSpPr/>
            <p:nvPr/>
          </p:nvSpPr>
          <p:spPr bwMode="auto">
            <a:xfrm>
              <a:off x="5761038" y="4928840"/>
              <a:ext cx="404755" cy="409834"/>
            </a:xfrm>
            <a:prstGeom prst="ellipse">
              <a:avLst/>
            </a:prstGeom>
            <a:solidFill>
              <a:srgbClr val="FFCE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5349" y="5087339"/>
              <a:ext cx="207693" cy="101432"/>
            </a:xfrm>
            <a:prstGeom prst="rect">
              <a:avLst/>
            </a:prstGeom>
          </p:spPr>
        </p:pic>
      </p:grpSp>
      <p:sp>
        <p:nvSpPr>
          <p:cNvPr id="40" name="Title 2">
            <a:extLst>
              <a:ext uri="{FF2B5EF4-FFF2-40B4-BE49-F238E27FC236}">
                <a16:creationId xmlns:a16="http://schemas.microsoft.com/office/drawing/2014/main" id="{9AD05913-9E5C-4029-9B84-15C3E4E75107}"/>
              </a:ext>
            </a:extLst>
          </p:cNvPr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Governance Monitoring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198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020">
        <p:fade/>
      </p:transition>
    </mc:Choice>
    <mc:Fallback xmlns="">
      <p:transition spd="med" advTm="650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Governance Considerations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689785-39BB-4D92-8576-2848C50E4927}"/>
              </a:ext>
            </a:extLst>
          </p:cNvPr>
          <p:cNvSpPr/>
          <p:nvPr/>
        </p:nvSpPr>
        <p:spPr>
          <a:xfrm>
            <a:off x="5856514" y="1372088"/>
            <a:ext cx="5866444" cy="411382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GB" baseline="0" dirty="0"/>
              <a:t>Does BI start top </a:t>
            </a:r>
            <a:r>
              <a:rPr lang="en-GB" dirty="0"/>
              <a:t>down or bottom up</a:t>
            </a:r>
            <a:r>
              <a:rPr lang="en-GB" baseline="0" dirty="0"/>
              <a:t>?</a:t>
            </a:r>
          </a:p>
          <a:p>
            <a:pPr lvl="0">
              <a:lnSpc>
                <a:spcPct val="150000"/>
              </a:lnSpc>
            </a:pPr>
            <a:endParaRPr lang="en-GB" dirty="0"/>
          </a:p>
          <a:p>
            <a:pPr lvl="0">
              <a:lnSpc>
                <a:spcPct val="150000"/>
              </a:lnSpc>
            </a:pPr>
            <a:r>
              <a:rPr lang="en-GB" baseline="0" dirty="0"/>
              <a:t>Where does change start? Technology or people?</a:t>
            </a:r>
          </a:p>
          <a:p>
            <a:pPr lvl="0">
              <a:lnSpc>
                <a:spcPct val="150000"/>
              </a:lnSpc>
            </a:pPr>
            <a:endParaRPr lang="en-GB" dirty="0"/>
          </a:p>
          <a:p>
            <a:pPr lvl="0">
              <a:lnSpc>
                <a:spcPct val="150000"/>
              </a:lnSpc>
            </a:pPr>
            <a:r>
              <a:rPr lang="en-GB" baseline="0" dirty="0"/>
              <a:t>Who should be allowed to see and use business intelligence data?</a:t>
            </a:r>
          </a:p>
          <a:p>
            <a:pPr lvl="0">
              <a:lnSpc>
                <a:spcPct val="150000"/>
              </a:lnSpc>
            </a:pPr>
            <a:endParaRPr lang="en-GB" dirty="0"/>
          </a:p>
          <a:p>
            <a:pPr lvl="0">
              <a:lnSpc>
                <a:spcPct val="150000"/>
              </a:lnSpc>
            </a:pPr>
            <a:r>
              <a:rPr lang="en-GB" baseline="0" dirty="0"/>
              <a:t>Fail quickly? What do you mean by that and how does it apply to business intelligence?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117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965">
        <p:fade/>
      </p:transition>
    </mc:Choice>
    <mc:Fallback xmlns="">
      <p:transition spd="med" advTm="1209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99680" y="924672"/>
            <a:ext cx="5271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IT prepared and cleansed enterprise-wide master data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CE6419C-7230-4A0C-B6DF-E2D3BE664580}"/>
              </a:ext>
            </a:extLst>
          </p:cNvPr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0" b="0" i="0" u="none" strike="noStrike" kern="1200" cap="none" spc="-100" normalizeH="0" baseline="0" noProof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Master Data</a:t>
            </a:r>
            <a:r>
              <a:rPr kumimoji="0" lang="en-GB" sz="55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Management</a:t>
            </a:r>
            <a:endParaRPr kumimoji="0" lang="en-US" sz="5500" b="0" i="0" u="none" strike="noStrike" kern="1200" cap="none" spc="-100" normalizeH="0" baseline="0" noProof="0" dirty="0">
              <a:ln w="3175">
                <a:noFill/>
              </a:ln>
              <a:solidFill>
                <a:srgbClr val="EDC30D"/>
              </a:solidFill>
              <a:effectLst/>
              <a:uLnTx/>
              <a:uFillTx/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052" name="Picture 4" descr="Use dataflows in Power BI">
            <a:extLst>
              <a:ext uri="{FF2B5EF4-FFF2-40B4-BE49-F238E27FC236}">
                <a16:creationId xmlns:a16="http://schemas.microsoft.com/office/drawing/2014/main" id="{2D766147-2576-410A-ACC7-959F8400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680" y="2093811"/>
            <a:ext cx="6227859" cy="329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33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251">
        <p:fade/>
      </p:transition>
    </mc:Choice>
    <mc:Fallback xmlns="">
      <p:transition spd="med" advTm="4225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 you currently have a Master Data Management Process?</a:t>
            </a: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BD0DC51-4219-46E5-9245-5EED71183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/>
          <a:p>
            <a:r>
              <a:rPr lang="en-GB" dirty="0"/>
              <a:t>Actions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Document current process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73873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21447">
        <p:fade/>
      </p:transition>
    </mc:Choice>
    <mc:Fallback xmlns="">
      <p:transition spd="med" advTm="2144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978302" y="687508"/>
            <a:ext cx="11193069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defRPr/>
            </a:pPr>
            <a:endParaRPr sz="2000">
              <a:solidFill>
                <a:srgbClr val="EDC30D"/>
              </a:solidFill>
              <a:latin typeface="Segoe UI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8302" y="2101172"/>
            <a:ext cx="9767863" cy="3333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365760">
              <a:spcBef>
                <a:spcPts val="1800"/>
              </a:spcBef>
              <a:buClr>
                <a:srgbClr val="EDC30D"/>
              </a:buClr>
              <a:defRPr/>
            </a:pPr>
            <a:endParaRPr lang="en-US" sz="200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DC30D"/>
                </a:solidFill>
              </a:rPr>
              <a:t>Implementing Governance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D7344-D150-4864-BB95-4CBDEE023F5F}"/>
              </a:ext>
            </a:extLst>
          </p:cNvPr>
          <p:cNvSpPr/>
          <p:nvPr/>
        </p:nvSpPr>
        <p:spPr>
          <a:xfrm>
            <a:off x="5496673" y="356736"/>
            <a:ext cx="6441897" cy="6189387"/>
          </a:xfrm>
          <a:prstGeom prst="rect">
            <a:avLst/>
          </a:prstGeom>
        </p:spPr>
        <p:txBody>
          <a:bodyPr anchor="ctr"/>
          <a:lstStyle/>
          <a:p>
            <a:pPr lvl="0">
              <a:lnSpc>
                <a:spcPct val="150000"/>
              </a:lnSpc>
            </a:pPr>
            <a:r>
              <a:rPr lang="en-US" sz="2400" baseline="0" dirty="0"/>
              <a:t>Balance the needs of IT and the business</a:t>
            </a:r>
          </a:p>
          <a:p>
            <a:pPr lvl="0">
              <a:lnSpc>
                <a:spcPct val="150000"/>
              </a:lnSpc>
            </a:pPr>
            <a:endParaRPr lang="en-GB" sz="2400" dirty="0"/>
          </a:p>
          <a:p>
            <a:pPr lvl="0">
              <a:lnSpc>
                <a:spcPct val="150000"/>
              </a:lnSpc>
            </a:pPr>
            <a:r>
              <a:rPr lang="en-US" sz="2400" baseline="0" dirty="0"/>
              <a:t>Every enterprise is unique</a:t>
            </a:r>
          </a:p>
          <a:p>
            <a:pPr lvl="0">
              <a:lnSpc>
                <a:spcPct val="150000"/>
              </a:lnSpc>
            </a:pPr>
            <a:endParaRPr lang="en-US" sz="2400" baseline="0" dirty="0"/>
          </a:p>
          <a:p>
            <a:pPr lvl="0">
              <a:lnSpc>
                <a:spcPct val="150000"/>
              </a:lnSpc>
            </a:pPr>
            <a:r>
              <a:rPr lang="en-US" sz="2400" baseline="0" dirty="0"/>
              <a:t>Determine initial principles and goals</a:t>
            </a:r>
            <a:endParaRPr lang="en-GB" sz="2400" dirty="0"/>
          </a:p>
          <a:p>
            <a:pPr lvl="0">
              <a:lnSpc>
                <a:spcPct val="150000"/>
              </a:lnSpc>
            </a:pPr>
            <a:endParaRPr lang="en-US" sz="2400" baseline="0" dirty="0"/>
          </a:p>
          <a:p>
            <a:pPr lvl="0">
              <a:lnSpc>
                <a:spcPct val="150000"/>
              </a:lnSpc>
            </a:pPr>
            <a:r>
              <a:rPr lang="en-US" sz="2400" baseline="0" dirty="0"/>
              <a:t>Clarify ownerships of business information and content</a:t>
            </a:r>
            <a:endParaRPr lang="en-GB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1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1377">
        <p:fade/>
      </p:transition>
    </mc:Choice>
    <mc:Fallback xmlns="">
      <p:transition spd="med" advTm="913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460" y="2128955"/>
            <a:ext cx="4156946" cy="3606026"/>
          </a:xfrm>
          <a:prstGeom prst="rect">
            <a:avLst/>
          </a:prstGeom>
          <a:solidFill>
            <a:schemeClr val="tx2"/>
          </a:solidFill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50865" y="2012259"/>
            <a:ext cx="2918044" cy="338369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4" name="Rectangle 3"/>
          <p:cNvSpPr/>
          <p:nvPr/>
        </p:nvSpPr>
        <p:spPr>
          <a:xfrm>
            <a:off x="5699680" y="924672"/>
            <a:ext cx="562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One stop reference directory for all Enterprise Data Assets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FC89949-7FF2-405A-8721-EE66F9DC857B}"/>
              </a:ext>
            </a:extLst>
          </p:cNvPr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0" b="0" i="0" u="none" strike="noStrike" kern="1200" cap="none" spc="-100" normalizeH="0" baseline="0" noProof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Enterprise Data</a:t>
            </a:r>
            <a:r>
              <a:rPr kumimoji="0" lang="en-GB" sz="55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Catalog</a:t>
            </a:r>
            <a:endParaRPr kumimoji="0" lang="en-US" sz="5500" b="0" i="0" u="none" strike="noStrike" kern="1200" cap="none" spc="-100" normalizeH="0" baseline="0" noProof="0" dirty="0">
              <a:ln w="3175">
                <a:noFill/>
              </a:ln>
              <a:solidFill>
                <a:srgbClr val="EDC30D"/>
              </a:solidFill>
              <a:effectLst/>
              <a:uLnTx/>
              <a:uFillTx/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2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612">
        <p:fade/>
      </p:transition>
    </mc:Choice>
    <mc:Fallback xmlns="">
      <p:transition spd="med" advTm="63612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 you currently have an Enterprise Data Catalog?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BD0DC51-4219-46E5-9245-5EED71183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/>
          <a:p>
            <a:r>
              <a:rPr lang="en-GB" dirty="0"/>
              <a:t>Actions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Document current implementation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9379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28997">
        <p:fade/>
      </p:transition>
    </mc:Choice>
    <mc:Fallback xmlns="">
      <p:transition spd="med" advTm="28997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75300" y="1889043"/>
          <a:ext cx="6478956" cy="31523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9739">
                  <a:extLst>
                    <a:ext uri="{9D8B030D-6E8A-4147-A177-3AD203B41FA5}">
                      <a16:colId xmlns:a16="http://schemas.microsoft.com/office/drawing/2014/main" val="4009974330"/>
                    </a:ext>
                  </a:extLst>
                </a:gridCol>
                <a:gridCol w="1619739">
                  <a:extLst>
                    <a:ext uri="{9D8B030D-6E8A-4147-A177-3AD203B41FA5}">
                      <a16:colId xmlns:a16="http://schemas.microsoft.com/office/drawing/2014/main" val="2979534592"/>
                    </a:ext>
                  </a:extLst>
                </a:gridCol>
                <a:gridCol w="1619739">
                  <a:extLst>
                    <a:ext uri="{9D8B030D-6E8A-4147-A177-3AD203B41FA5}">
                      <a16:colId xmlns:a16="http://schemas.microsoft.com/office/drawing/2014/main" val="1543066847"/>
                    </a:ext>
                  </a:extLst>
                </a:gridCol>
                <a:gridCol w="1619739">
                  <a:extLst>
                    <a:ext uri="{9D8B030D-6E8A-4147-A177-3AD203B41FA5}">
                      <a16:colId xmlns:a16="http://schemas.microsoft.com/office/drawing/2014/main" val="3260035271"/>
                    </a:ext>
                  </a:extLst>
                </a:gridCol>
              </a:tblGrid>
              <a:tr h="332073">
                <a:tc>
                  <a:txBody>
                    <a:bodyPr/>
                    <a:lstStyle/>
                    <a:p>
                      <a:r>
                        <a:rPr lang="en-GB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90863"/>
                  </a:ext>
                </a:extLst>
              </a:tr>
              <a:tr h="332073">
                <a:tc>
                  <a:txBody>
                    <a:bodyPr/>
                    <a:lstStyle/>
                    <a:p>
                      <a:r>
                        <a:rPr lang="en-GB"/>
                        <a:t>Gross Profit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dbname.servername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……..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……..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696125"/>
                  </a:ext>
                </a:extLst>
              </a:tr>
              <a:tr h="33207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34221"/>
                  </a:ext>
                </a:extLst>
              </a:tr>
              <a:tr h="33207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94429"/>
                  </a:ext>
                </a:extLst>
              </a:tr>
              <a:tr h="33207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20956"/>
                  </a:ext>
                </a:extLst>
              </a:tr>
              <a:tr h="33207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00498"/>
                  </a:ext>
                </a:extLst>
              </a:tr>
              <a:tr h="33207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15741"/>
                  </a:ext>
                </a:extLst>
              </a:tr>
              <a:tr h="33207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64415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247F3D18-92EA-4168-9270-6B7E02EA215B}"/>
              </a:ext>
            </a:extLst>
          </p:cNvPr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0" b="0" i="0" u="none" strike="noStrike" kern="1200" cap="none" spc="-100" normalizeH="0" baseline="0" noProof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Enterprise Data </a:t>
            </a:r>
            <a:r>
              <a:rPr kumimoji="0" lang="en-GB" sz="55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Dictionary</a:t>
            </a:r>
            <a:endParaRPr kumimoji="0" lang="en-US" sz="5500" b="0" i="0" u="none" strike="noStrike" kern="1200" cap="none" spc="-100" normalizeH="0" baseline="0" noProof="0" dirty="0">
              <a:ln w="3175">
                <a:noFill/>
              </a:ln>
              <a:solidFill>
                <a:srgbClr val="EDC30D"/>
              </a:solidFill>
              <a:effectLst/>
              <a:uLnTx/>
              <a:uFillTx/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2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697">
        <p:fade/>
      </p:transition>
    </mc:Choice>
    <mc:Fallback xmlns="">
      <p:transition spd="med" advTm="61697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 you currently have an Enterprise Data Dictionary?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BD0DC51-4219-46E5-9245-5EED71183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/>
          <a:p>
            <a:r>
              <a:rPr lang="en-GB" dirty="0"/>
              <a:t>Actions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Document current implementation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76390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26478">
        <p:fade/>
      </p:transition>
    </mc:Choice>
    <mc:Fallback xmlns="">
      <p:transition spd="med" advTm="26478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D5F356-B906-4482-B7A2-A576C6E7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Marketplace Offerings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29414"/>
      </p:ext>
    </p:extLst>
  </p:cSld>
  <p:clrMapOvr>
    <a:masterClrMapping/>
  </p:clrMapOvr>
  <p:transition advTm="14374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2269-2646-4E69-B292-44CEB210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43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978302" y="687508"/>
            <a:ext cx="11193069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defRPr/>
            </a:pPr>
            <a:endParaRPr sz="2000">
              <a:solidFill>
                <a:srgbClr val="EDC30D"/>
              </a:solidFill>
              <a:latin typeface="Segoe U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Discovery</a:t>
            </a:r>
            <a:endParaRPr lang="en-GB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46605F2-26B2-4A87-B0ED-B64980C781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16359"/>
              </p:ext>
            </p:extLst>
          </p:nvPr>
        </p:nvGraphicFramePr>
        <p:xfrm>
          <a:off x="5716284" y="309094"/>
          <a:ext cx="5877130" cy="4299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53F4BD9-8E01-48C0-AE7F-B0EF6C9BA9DD}"/>
              </a:ext>
            </a:extLst>
          </p:cNvPr>
          <p:cNvSpPr/>
          <p:nvPr/>
        </p:nvSpPr>
        <p:spPr>
          <a:xfrm>
            <a:off x="5716284" y="4443212"/>
            <a:ext cx="5877130" cy="1959099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EDC30D"/>
              </a:buClr>
            </a:pPr>
            <a:r>
              <a:rPr lang="en-US" sz="2800" dirty="0">
                <a:solidFill>
                  <a:srgbClr val="1E1E1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Centralized Control vs. Decentralized Empowerment</a:t>
            </a:r>
          </a:p>
        </p:txBody>
      </p:sp>
    </p:spTree>
    <p:extLst>
      <p:ext uri="{BB962C8B-B14F-4D97-AF65-F5344CB8AC3E}">
        <p14:creationId xmlns:p14="http://schemas.microsoft.com/office/powerpoint/2010/main" val="216371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4010">
        <p:fade/>
      </p:transition>
    </mc:Choice>
    <mc:Fallback xmlns="">
      <p:transition spd="med" advTm="9401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>
                <a:solidFill>
                  <a:srgbClr val="EDC3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Governance Model</a:t>
            </a:r>
            <a:endParaRPr lang="en-US" sz="60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0ADC8CE-FDB2-422E-99A5-761B7A573449}"/>
              </a:ext>
            </a:extLst>
          </p:cNvPr>
          <p:cNvSpPr/>
          <p:nvPr/>
        </p:nvSpPr>
        <p:spPr>
          <a:xfrm>
            <a:off x="5621536" y="1491498"/>
            <a:ext cx="1103386" cy="986128"/>
          </a:xfrm>
          <a:custGeom>
            <a:avLst/>
            <a:gdLst>
              <a:gd name="connsiteX0" fmla="*/ 551693 w 1103386"/>
              <a:gd name="connsiteY0" fmla="*/ 0 h 986128"/>
              <a:gd name="connsiteX1" fmla="*/ 1103386 w 1103386"/>
              <a:gd name="connsiteY1" fmla="*/ 986128 h 986128"/>
              <a:gd name="connsiteX2" fmla="*/ 0 w 1103386"/>
              <a:gd name="connsiteY2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386" h="986128">
                <a:moveTo>
                  <a:pt x="551693" y="0"/>
                </a:moveTo>
                <a:lnTo>
                  <a:pt x="1103386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/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40A9DA5-150F-4097-9B98-0ADE9C42019C}"/>
              </a:ext>
            </a:extLst>
          </p:cNvPr>
          <p:cNvSpPr/>
          <p:nvPr/>
        </p:nvSpPr>
        <p:spPr>
          <a:xfrm>
            <a:off x="5061885" y="2491848"/>
            <a:ext cx="2222688" cy="986128"/>
          </a:xfrm>
          <a:custGeom>
            <a:avLst/>
            <a:gdLst>
              <a:gd name="connsiteX0" fmla="*/ 551694 w 2222688"/>
              <a:gd name="connsiteY0" fmla="*/ 0 h 986128"/>
              <a:gd name="connsiteX1" fmla="*/ 1670994 w 2222688"/>
              <a:gd name="connsiteY1" fmla="*/ 0 h 986128"/>
              <a:gd name="connsiteX2" fmla="*/ 2222688 w 2222688"/>
              <a:gd name="connsiteY2" fmla="*/ 986128 h 986128"/>
              <a:gd name="connsiteX3" fmla="*/ 0 w 2222688"/>
              <a:gd name="connsiteY3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688" h="986128">
                <a:moveTo>
                  <a:pt x="551694" y="0"/>
                </a:moveTo>
                <a:lnTo>
                  <a:pt x="1670994" y="0"/>
                </a:lnTo>
                <a:lnTo>
                  <a:pt x="2222688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>
              <a:alpha val="6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A61E59B-6FC8-48BB-9D2C-F446067D04AF}"/>
              </a:ext>
            </a:extLst>
          </p:cNvPr>
          <p:cNvSpPr/>
          <p:nvPr/>
        </p:nvSpPr>
        <p:spPr>
          <a:xfrm>
            <a:off x="4502235" y="3492198"/>
            <a:ext cx="3341989" cy="986128"/>
          </a:xfrm>
          <a:custGeom>
            <a:avLst/>
            <a:gdLst>
              <a:gd name="connsiteX0" fmla="*/ 551694 w 3341989"/>
              <a:gd name="connsiteY0" fmla="*/ 0 h 986128"/>
              <a:gd name="connsiteX1" fmla="*/ 2790296 w 3341989"/>
              <a:gd name="connsiteY1" fmla="*/ 0 h 986128"/>
              <a:gd name="connsiteX2" fmla="*/ 3341989 w 3341989"/>
              <a:gd name="connsiteY2" fmla="*/ 986128 h 986128"/>
              <a:gd name="connsiteX3" fmla="*/ 0 w 3341989"/>
              <a:gd name="connsiteY3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1989" h="986128">
                <a:moveTo>
                  <a:pt x="551694" y="0"/>
                </a:moveTo>
                <a:lnTo>
                  <a:pt x="2790296" y="0"/>
                </a:lnTo>
                <a:lnTo>
                  <a:pt x="3341989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>
              <a:alpha val="4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6371400-E5A4-47B3-8BDC-3E5C863607DC}"/>
              </a:ext>
            </a:extLst>
          </p:cNvPr>
          <p:cNvSpPr/>
          <p:nvPr/>
        </p:nvSpPr>
        <p:spPr>
          <a:xfrm>
            <a:off x="3942584" y="4492548"/>
            <a:ext cx="4461290" cy="986128"/>
          </a:xfrm>
          <a:custGeom>
            <a:avLst/>
            <a:gdLst>
              <a:gd name="connsiteX0" fmla="*/ 551693 w 4461290"/>
              <a:gd name="connsiteY0" fmla="*/ 0 h 986128"/>
              <a:gd name="connsiteX1" fmla="*/ 3909596 w 4461290"/>
              <a:gd name="connsiteY1" fmla="*/ 0 h 986128"/>
              <a:gd name="connsiteX2" fmla="*/ 4461290 w 4461290"/>
              <a:gd name="connsiteY2" fmla="*/ 986128 h 986128"/>
              <a:gd name="connsiteX3" fmla="*/ 0 w 4461290"/>
              <a:gd name="connsiteY3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290" h="986128">
                <a:moveTo>
                  <a:pt x="551693" y="0"/>
                </a:moveTo>
                <a:lnTo>
                  <a:pt x="3909596" y="0"/>
                </a:lnTo>
                <a:lnTo>
                  <a:pt x="4461290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>
              <a:alpha val="3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FADB998-D455-42D7-9A07-04831BA42409}"/>
              </a:ext>
            </a:extLst>
          </p:cNvPr>
          <p:cNvSpPr/>
          <p:nvPr/>
        </p:nvSpPr>
        <p:spPr>
          <a:xfrm>
            <a:off x="3385134" y="5502327"/>
            <a:ext cx="5576191" cy="982197"/>
          </a:xfrm>
          <a:custGeom>
            <a:avLst/>
            <a:gdLst>
              <a:gd name="connsiteX0" fmla="*/ 549495 w 5576191"/>
              <a:gd name="connsiteY0" fmla="*/ 0 h 982197"/>
              <a:gd name="connsiteX1" fmla="*/ 5026697 w 5576191"/>
              <a:gd name="connsiteY1" fmla="*/ 0 h 982197"/>
              <a:gd name="connsiteX2" fmla="*/ 5576191 w 5576191"/>
              <a:gd name="connsiteY2" fmla="*/ 982197 h 982197"/>
              <a:gd name="connsiteX3" fmla="*/ 0 w 5576191"/>
              <a:gd name="connsiteY3" fmla="*/ 982197 h 98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6191" h="982197">
                <a:moveTo>
                  <a:pt x="549495" y="0"/>
                </a:moveTo>
                <a:lnTo>
                  <a:pt x="5026697" y="0"/>
                </a:lnTo>
                <a:lnTo>
                  <a:pt x="5576191" y="982197"/>
                </a:lnTo>
                <a:lnTo>
                  <a:pt x="0" y="982197"/>
                </a:lnTo>
                <a:close/>
              </a:path>
            </a:pathLst>
          </a:custGeom>
          <a:solidFill>
            <a:srgbClr val="F2C811">
              <a:alpha val="1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3EDDE2-94C3-492A-A59F-4BAD9AF18E72}"/>
              </a:ext>
            </a:extLst>
          </p:cNvPr>
          <p:cNvSpPr txBox="1"/>
          <p:nvPr/>
        </p:nvSpPr>
        <p:spPr>
          <a:xfrm>
            <a:off x="5910978" y="202371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EDW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88F45D-9042-4DC7-8D30-B214DDA82936}"/>
              </a:ext>
            </a:extLst>
          </p:cNvPr>
          <p:cNvSpPr txBox="1"/>
          <p:nvPr/>
        </p:nvSpPr>
        <p:spPr>
          <a:xfrm>
            <a:off x="5366758" y="2669964"/>
            <a:ext cx="161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UNIT</a:t>
            </a:r>
          </a:p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DASHBOARDS</a:t>
            </a:r>
            <a:r>
              <a:rPr lang="en-US" sz="1200" kern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KPIs </a:t>
            </a:r>
            <a:b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&amp; SCORECARDS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2ED677-52BD-4DA1-8727-B159F289BB23}"/>
              </a:ext>
            </a:extLst>
          </p:cNvPr>
          <p:cNvSpPr txBox="1"/>
          <p:nvPr/>
        </p:nvSpPr>
        <p:spPr>
          <a:xfrm>
            <a:off x="5231304" y="3758503"/>
            <a:ext cx="1883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DEPARTMENTAL, TEAM </a:t>
            </a:r>
            <a:b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 GROUP REPORTING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3F84BC-318F-48FE-BC99-8699587B2F2E}"/>
              </a:ext>
            </a:extLst>
          </p:cNvPr>
          <p:cNvSpPr txBox="1"/>
          <p:nvPr/>
        </p:nvSpPr>
        <p:spPr>
          <a:xfrm>
            <a:off x="5329889" y="4854242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PROJECT REPORTING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9C80E4-C577-43B8-A567-0E66AB473CE2}"/>
              </a:ext>
            </a:extLst>
          </p:cNvPr>
          <p:cNvSpPr txBox="1"/>
          <p:nvPr/>
        </p:nvSpPr>
        <p:spPr>
          <a:xfrm>
            <a:off x="5260960" y="5862150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PERSONAL REPORTING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5F7A5B-C3D1-48F0-BE39-710EDBA98FF0}"/>
              </a:ext>
            </a:extLst>
          </p:cNvPr>
          <p:cNvSpPr txBox="1"/>
          <p:nvPr/>
        </p:nvSpPr>
        <p:spPr>
          <a:xfrm>
            <a:off x="6647434" y="1309419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600" b="1" kern="0" dirty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TIGHT CONTROLS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26A2BB-0E93-4A97-91A9-ED8FA0AC93EA}"/>
              </a:ext>
            </a:extLst>
          </p:cNvPr>
          <p:cNvSpPr txBox="1"/>
          <p:nvPr/>
        </p:nvSpPr>
        <p:spPr>
          <a:xfrm>
            <a:off x="9373969" y="6225764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600" b="1" kern="0" dirty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LESS CONTROLS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734F2A-6E73-484D-B795-A2035617415A}"/>
              </a:ext>
            </a:extLst>
          </p:cNvPr>
          <p:cNvSpPr txBox="1"/>
          <p:nvPr/>
        </p:nvSpPr>
        <p:spPr>
          <a:xfrm>
            <a:off x="703011" y="5258521"/>
            <a:ext cx="2669417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Personal/Private views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Data science exploration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0F0B65-A02A-4EF5-8448-3C6BC6FF91CA}"/>
              </a:ext>
            </a:extLst>
          </p:cNvPr>
          <p:cNvSpPr txBox="1"/>
          <p:nvPr/>
        </p:nvSpPr>
        <p:spPr>
          <a:xfrm>
            <a:off x="1718655" y="3565169"/>
            <a:ext cx="2421014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Push up content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Power BI Desktop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Excel or other reports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EF816C-DBC3-4D32-A390-82CF686C48B6}"/>
              </a:ext>
            </a:extLst>
          </p:cNvPr>
          <p:cNvSpPr txBox="1"/>
          <p:nvPr/>
        </p:nvSpPr>
        <p:spPr>
          <a:xfrm>
            <a:off x="8032354" y="3565169"/>
            <a:ext cx="2678076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Knowledge management</a:t>
            </a:r>
          </a:p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Information sharing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09C2A8-62B4-43FB-8D45-1C3A0ECDCAAF}"/>
              </a:ext>
            </a:extLst>
          </p:cNvPr>
          <p:cNvSpPr txBox="1"/>
          <p:nvPr/>
        </p:nvSpPr>
        <p:spPr>
          <a:xfrm>
            <a:off x="2631600" y="2212353"/>
            <a:ext cx="2449521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Permanent record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Subject to compliance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8C74BE-2DF5-4532-AA7D-C73685017E3C}"/>
              </a:ext>
            </a:extLst>
          </p:cNvPr>
          <p:cNvSpPr txBox="1"/>
          <p:nvPr/>
        </p:nvSpPr>
        <p:spPr>
          <a:xfrm>
            <a:off x="7261787" y="2212353"/>
            <a:ext cx="2215879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Push down content</a:t>
            </a:r>
          </a:p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Reporting services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4B1F4FD-6C72-4607-B63D-6158FDFD2810}"/>
              </a:ext>
            </a:extLst>
          </p:cNvPr>
          <p:cNvSpPr/>
          <p:nvPr/>
        </p:nvSpPr>
        <p:spPr bwMode="auto">
          <a:xfrm>
            <a:off x="6440960" y="1479451"/>
            <a:ext cx="2771481" cy="4986779"/>
          </a:xfrm>
          <a:custGeom>
            <a:avLst/>
            <a:gdLst>
              <a:gd name="connsiteX0" fmla="*/ 2771481 w 2771481"/>
              <a:gd name="connsiteY0" fmla="*/ 4986779 h 4986779"/>
              <a:gd name="connsiteX1" fmla="*/ 0 w 2771481"/>
              <a:gd name="connsiteY1" fmla="*/ 0 h 4986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1481" h="4986779">
                <a:moveTo>
                  <a:pt x="2771481" y="4986779"/>
                </a:moveTo>
                <a:lnTo>
                  <a:pt x="0" y="0"/>
                </a:lnTo>
              </a:path>
            </a:pathLst>
          </a:custGeom>
          <a:noFill/>
          <a:ln w="31750" cap="flat" cmpd="sng" algn="ctr">
            <a:solidFill>
              <a:srgbClr val="282828"/>
            </a:solidFill>
            <a:prstDash val="solid"/>
            <a:tailEnd type="triangle" w="med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8FA720B-F924-450C-A73F-6A32A59BC68D}"/>
              </a:ext>
            </a:extLst>
          </p:cNvPr>
          <p:cNvSpPr/>
          <p:nvPr/>
        </p:nvSpPr>
        <p:spPr bwMode="auto">
          <a:xfrm flipH="1">
            <a:off x="3116214" y="1479451"/>
            <a:ext cx="2781006" cy="4991542"/>
          </a:xfrm>
          <a:custGeom>
            <a:avLst/>
            <a:gdLst>
              <a:gd name="connsiteX0" fmla="*/ 2771481 w 2771481"/>
              <a:gd name="connsiteY0" fmla="*/ 4986779 h 4986779"/>
              <a:gd name="connsiteX1" fmla="*/ 0 w 2771481"/>
              <a:gd name="connsiteY1" fmla="*/ 0 h 4986779"/>
              <a:gd name="connsiteX0" fmla="*/ 2809581 w 2809581"/>
              <a:gd name="connsiteY0" fmla="*/ 4977254 h 4977254"/>
              <a:gd name="connsiteX1" fmla="*/ 0 w 2809581"/>
              <a:gd name="connsiteY1" fmla="*/ 0 h 4977254"/>
              <a:gd name="connsiteX0" fmla="*/ 2919118 w 2919118"/>
              <a:gd name="connsiteY0" fmla="*/ 4910579 h 4910579"/>
              <a:gd name="connsiteX1" fmla="*/ 0 w 2919118"/>
              <a:gd name="connsiteY1" fmla="*/ 0 h 4910579"/>
              <a:gd name="connsiteX0" fmla="*/ 2781006 w 2781006"/>
              <a:gd name="connsiteY0" fmla="*/ 4991542 h 4991542"/>
              <a:gd name="connsiteX1" fmla="*/ 0 w 2781006"/>
              <a:gd name="connsiteY1" fmla="*/ 0 h 499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1006" h="4991542">
                <a:moveTo>
                  <a:pt x="2781006" y="4991542"/>
                </a:moveTo>
                <a:lnTo>
                  <a:pt x="0" y="0"/>
                </a:lnTo>
              </a:path>
            </a:pathLst>
          </a:custGeom>
          <a:noFill/>
          <a:ln w="31750" cap="flat" cmpd="sng" algn="ctr">
            <a:solidFill>
              <a:srgbClr val="282828"/>
            </a:solidFill>
            <a:prstDash val="solid"/>
            <a:tailEnd type="triangle" w="med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74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8623">
        <p:fade/>
      </p:transition>
    </mc:Choice>
    <mc:Fallback xmlns="">
      <p:transition spd="med" advTm="10862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27442" y="1566268"/>
            <a:ext cx="4480853" cy="1045806"/>
            <a:chOff x="1148611" y="1596638"/>
            <a:chExt cx="4572000" cy="1067078"/>
          </a:xfrm>
        </p:grpSpPr>
        <p:grpSp>
          <p:nvGrpSpPr>
            <p:cNvPr id="8" name="Group 7"/>
            <p:cNvGrpSpPr/>
            <p:nvPr/>
          </p:nvGrpSpPr>
          <p:grpSpPr>
            <a:xfrm>
              <a:off x="3341722" y="1747547"/>
              <a:ext cx="559708" cy="559562"/>
              <a:chOff x="3341722" y="1747547"/>
              <a:chExt cx="559708" cy="55956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341722" y="1747547"/>
                <a:ext cx="559708" cy="55956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19" name="Picture 3" descr="\\SFP\Work\White_Whale\3-22036_Kuleen_Bharadwaj\PPT\4_SQL Server Renewal\SFP_Art\Icons\Chris Icons\report on browser.png"/>
              <p:cNvPicPr>
                <a:picLocks noChangeAspect="1" noChangeArrowheads="1"/>
              </p:cNvPicPr>
              <p:nvPr/>
            </p:nvPicPr>
            <p:blipFill>
              <a:blip r:embed="rId4" cstate="screen">
                <a:grayscl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1722" y="1747547"/>
                <a:ext cx="559708" cy="559562"/>
              </a:xfrm>
              <a:prstGeom prst="rect">
                <a:avLst/>
              </a:prstGeom>
              <a:solidFill>
                <a:srgbClr val="7293B1"/>
              </a:solidFill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35353" y="1747547"/>
              <a:ext cx="559562" cy="559562"/>
            </a:xfrm>
            <a:prstGeom prst="rect">
              <a:avLst/>
            </a:prstGeom>
            <a:noFill/>
          </p:spPr>
        </p:pic>
        <p:grpSp>
          <p:nvGrpSpPr>
            <p:cNvPr id="10" name="Group 9"/>
            <p:cNvGrpSpPr/>
            <p:nvPr/>
          </p:nvGrpSpPr>
          <p:grpSpPr>
            <a:xfrm>
              <a:off x="2548237" y="1752067"/>
              <a:ext cx="559562" cy="562270"/>
              <a:chOff x="2548237" y="1752067"/>
              <a:chExt cx="559562" cy="56227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550025" y="1752067"/>
                <a:ext cx="557774" cy="55777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>
              <a:blip r:embed="rId7" cstate="screen">
                <a:grayscl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2548237" y="1753020"/>
                <a:ext cx="559562" cy="561317"/>
              </a:xfrm>
              <a:prstGeom prst="rect">
                <a:avLst/>
              </a:prstGeom>
              <a:solidFill>
                <a:srgbClr val="7293B1"/>
              </a:solidFill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2548237" y="2331884"/>
              <a:ext cx="746278" cy="1659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defTabSz="932597">
                <a:lnSpc>
                  <a:spcPct val="90000"/>
                </a:lnSpc>
                <a:defRPr sz="1200" kern="0"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l" defTabSz="93259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Analysis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46413" y="2331884"/>
              <a:ext cx="746278" cy="1659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defTabSz="932597">
                <a:lnSpc>
                  <a:spcPct val="90000"/>
                </a:lnSpc>
                <a:defRPr sz="1200" kern="0"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l" defTabSz="93259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Reports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31730" y="2331884"/>
              <a:ext cx="1354437" cy="331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defTabSz="932597">
                <a:lnSpc>
                  <a:spcPct val="90000"/>
                </a:lnSpc>
                <a:defRPr sz="1200" kern="0"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l" defTabSz="93259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Dashboards</a:t>
              </a: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86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</a:t>
              </a:r>
              <a:br>
                <a:rPr kumimoji="0" lang="en-US" sz="1174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86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</a:b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&amp; Scorecards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4593" y="2105571"/>
              <a:ext cx="1030684" cy="2512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Provision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148611" y="1596638"/>
              <a:ext cx="45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arallelogram 19"/>
          <p:cNvSpPr/>
          <p:nvPr/>
        </p:nvSpPr>
        <p:spPr bwMode="auto">
          <a:xfrm>
            <a:off x="6265421" y="1518862"/>
            <a:ext cx="1324998" cy="4496175"/>
          </a:xfrm>
          <a:prstGeom prst="parallelogram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>
            <a:innerShdw blurRad="317500">
              <a:schemeClr val="bg1">
                <a:lumMod val="50000"/>
              </a:schemeClr>
            </a:innerShdw>
            <a:softEdge rad="0"/>
          </a:effectLst>
          <a:scene3d>
            <a:camera prst="perspectiveRight" fov="4500000">
              <a:rot lat="0" lon="19200000" rev="0"/>
            </a:camera>
            <a:lightRig rig="threePt" dir="t"/>
          </a:scene3d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Condensed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422790" y="1337652"/>
            <a:ext cx="982074" cy="4809700"/>
            <a:chOff x="6551671" y="1363372"/>
            <a:chExt cx="1002051" cy="4907536"/>
          </a:xfrm>
        </p:grpSpPr>
        <p:sp>
          <p:nvSpPr>
            <p:cNvPr id="22" name="Freeform 9"/>
            <p:cNvSpPr>
              <a:spLocks/>
            </p:cNvSpPr>
            <p:nvPr/>
          </p:nvSpPr>
          <p:spPr bwMode="auto">
            <a:xfrm rot="5400000" flipH="1" flipV="1">
              <a:off x="6876170" y="4360810"/>
              <a:ext cx="616500" cy="206260"/>
            </a:xfrm>
            <a:custGeom>
              <a:avLst/>
              <a:gdLst>
                <a:gd name="T0" fmla="*/ 0 w 703"/>
                <a:gd name="T1" fmla="*/ 150 h 150"/>
                <a:gd name="T2" fmla="*/ 201 w 703"/>
                <a:gd name="T3" fmla="*/ 0 h 150"/>
                <a:gd name="T4" fmla="*/ 673 w 703"/>
                <a:gd name="T5" fmla="*/ 66 h 150"/>
                <a:gd name="T6" fmla="*/ 703 w 703"/>
                <a:gd name="T7" fmla="*/ 150 h 150"/>
                <a:gd name="T8" fmla="*/ 0 w 703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150">
                  <a:moveTo>
                    <a:pt x="0" y="150"/>
                  </a:moveTo>
                  <a:lnTo>
                    <a:pt x="201" y="0"/>
                  </a:lnTo>
                  <a:lnTo>
                    <a:pt x="673" y="66"/>
                  </a:lnTo>
                  <a:lnTo>
                    <a:pt x="703" y="15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chemeClr val="bg1">
                <a:lumMod val="85000"/>
                <a:alpha val="61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 rot="5008932" flipH="1" flipV="1">
              <a:off x="6213513" y="1874417"/>
              <a:ext cx="1851254" cy="829164"/>
            </a:xfrm>
            <a:custGeom>
              <a:avLst/>
              <a:gdLst>
                <a:gd name="T0" fmla="*/ 804 w 2111"/>
                <a:gd name="T1" fmla="*/ 0 h 603"/>
                <a:gd name="T2" fmla="*/ 302 w 2111"/>
                <a:gd name="T3" fmla="*/ 302 h 603"/>
                <a:gd name="T4" fmla="*/ 1407 w 2111"/>
                <a:gd name="T5" fmla="*/ 151 h 603"/>
                <a:gd name="T6" fmla="*/ 0 w 2111"/>
                <a:gd name="T7" fmla="*/ 452 h 603"/>
                <a:gd name="T8" fmla="*/ 1005 w 2111"/>
                <a:gd name="T9" fmla="*/ 603 h 603"/>
                <a:gd name="T10" fmla="*/ 1508 w 2111"/>
                <a:gd name="T11" fmla="*/ 603 h 603"/>
                <a:gd name="T12" fmla="*/ 2111 w 2111"/>
                <a:gd name="T13" fmla="*/ 0 h 603"/>
                <a:gd name="T14" fmla="*/ 804 w 2111"/>
                <a:gd name="T15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1" h="603">
                  <a:moveTo>
                    <a:pt x="804" y="0"/>
                  </a:moveTo>
                  <a:lnTo>
                    <a:pt x="302" y="302"/>
                  </a:lnTo>
                  <a:lnTo>
                    <a:pt x="1407" y="151"/>
                  </a:lnTo>
                  <a:lnTo>
                    <a:pt x="0" y="452"/>
                  </a:lnTo>
                  <a:lnTo>
                    <a:pt x="1005" y="603"/>
                  </a:lnTo>
                  <a:lnTo>
                    <a:pt x="1508" y="603"/>
                  </a:lnTo>
                  <a:lnTo>
                    <a:pt x="2111" y="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61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 rot="5237031" flipH="1" flipV="1">
              <a:off x="6056997" y="4842565"/>
              <a:ext cx="2027522" cy="829164"/>
            </a:xfrm>
            <a:custGeom>
              <a:avLst/>
              <a:gdLst>
                <a:gd name="T0" fmla="*/ 0 w 2312"/>
                <a:gd name="T1" fmla="*/ 0 h 603"/>
                <a:gd name="T2" fmla="*/ 1508 w 2312"/>
                <a:gd name="T3" fmla="*/ 0 h 603"/>
                <a:gd name="T4" fmla="*/ 2312 w 2312"/>
                <a:gd name="T5" fmla="*/ 302 h 603"/>
                <a:gd name="T6" fmla="*/ 1307 w 2312"/>
                <a:gd name="T7" fmla="*/ 151 h 603"/>
                <a:gd name="T8" fmla="*/ 1809 w 2312"/>
                <a:gd name="T9" fmla="*/ 302 h 603"/>
                <a:gd name="T10" fmla="*/ 1608 w 2312"/>
                <a:gd name="T11" fmla="*/ 452 h 603"/>
                <a:gd name="T12" fmla="*/ 1005 w 2312"/>
                <a:gd name="T13" fmla="*/ 603 h 603"/>
                <a:gd name="T14" fmla="*/ 603 w 2312"/>
                <a:gd name="T15" fmla="*/ 603 h 603"/>
                <a:gd name="T16" fmla="*/ 0 w 2312"/>
                <a:gd name="T17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2" h="603">
                  <a:moveTo>
                    <a:pt x="0" y="0"/>
                  </a:moveTo>
                  <a:lnTo>
                    <a:pt x="1508" y="0"/>
                  </a:lnTo>
                  <a:lnTo>
                    <a:pt x="2312" y="302"/>
                  </a:lnTo>
                  <a:lnTo>
                    <a:pt x="1307" y="151"/>
                  </a:lnTo>
                  <a:lnTo>
                    <a:pt x="1809" y="302"/>
                  </a:lnTo>
                  <a:lnTo>
                    <a:pt x="1608" y="452"/>
                  </a:lnTo>
                  <a:lnTo>
                    <a:pt x="1005" y="603"/>
                  </a:lnTo>
                  <a:lnTo>
                    <a:pt x="603" y="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61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 rot="4964037" flipH="1" flipV="1">
              <a:off x="6362483" y="4167732"/>
              <a:ext cx="793645" cy="415270"/>
            </a:xfrm>
            <a:custGeom>
              <a:avLst/>
              <a:gdLst>
                <a:gd name="T0" fmla="*/ 0 w 905"/>
                <a:gd name="T1" fmla="*/ 0 h 302"/>
                <a:gd name="T2" fmla="*/ 603 w 905"/>
                <a:gd name="T3" fmla="*/ 302 h 302"/>
                <a:gd name="T4" fmla="*/ 704 w 905"/>
                <a:gd name="T5" fmla="*/ 151 h 302"/>
                <a:gd name="T6" fmla="*/ 905 w 905"/>
                <a:gd name="T7" fmla="*/ 0 h 302"/>
                <a:gd name="T8" fmla="*/ 0 w 905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302">
                  <a:moveTo>
                    <a:pt x="0" y="0"/>
                  </a:moveTo>
                  <a:lnTo>
                    <a:pt x="603" y="302"/>
                  </a:lnTo>
                  <a:lnTo>
                    <a:pt x="704" y="151"/>
                  </a:lnTo>
                  <a:lnTo>
                    <a:pt x="9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61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 rot="5400000" flipH="1" flipV="1">
              <a:off x="6266002" y="3331117"/>
              <a:ext cx="1056732" cy="415270"/>
            </a:xfrm>
            <a:custGeom>
              <a:avLst/>
              <a:gdLst>
                <a:gd name="T0" fmla="*/ 0 w 1205"/>
                <a:gd name="T1" fmla="*/ 302 h 302"/>
                <a:gd name="T2" fmla="*/ 100 w 1205"/>
                <a:gd name="T3" fmla="*/ 151 h 302"/>
                <a:gd name="T4" fmla="*/ 402 w 1205"/>
                <a:gd name="T5" fmla="*/ 0 h 302"/>
                <a:gd name="T6" fmla="*/ 1205 w 1205"/>
                <a:gd name="T7" fmla="*/ 0 h 302"/>
                <a:gd name="T8" fmla="*/ 0 w 1205"/>
                <a:gd name="T9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5" h="302">
                  <a:moveTo>
                    <a:pt x="0" y="302"/>
                  </a:moveTo>
                  <a:lnTo>
                    <a:pt x="100" y="151"/>
                  </a:lnTo>
                  <a:lnTo>
                    <a:pt x="402" y="0"/>
                  </a:lnTo>
                  <a:lnTo>
                    <a:pt x="1205" y="0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chemeClr val="bg1">
                <a:lumMod val="85000"/>
                <a:alpha val="61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 rot="5149843" flipH="1" flipV="1">
              <a:off x="6210846" y="3018455"/>
              <a:ext cx="1546073" cy="621529"/>
            </a:xfrm>
            <a:custGeom>
              <a:avLst/>
              <a:gdLst>
                <a:gd name="T0" fmla="*/ 0 w 1763"/>
                <a:gd name="T1" fmla="*/ 452 h 452"/>
                <a:gd name="T2" fmla="*/ 20 w 1763"/>
                <a:gd name="T3" fmla="*/ 356 h 452"/>
                <a:gd name="T4" fmla="*/ 1361 w 1763"/>
                <a:gd name="T5" fmla="*/ 0 h 452"/>
                <a:gd name="T6" fmla="*/ 1763 w 1763"/>
                <a:gd name="T7" fmla="*/ 0 h 452"/>
                <a:gd name="T8" fmla="*/ 1260 w 1763"/>
                <a:gd name="T9" fmla="*/ 302 h 452"/>
                <a:gd name="T10" fmla="*/ 1059 w 1763"/>
                <a:gd name="T11" fmla="*/ 406 h 452"/>
                <a:gd name="T12" fmla="*/ 0 w 1763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3" h="452">
                  <a:moveTo>
                    <a:pt x="0" y="452"/>
                  </a:moveTo>
                  <a:lnTo>
                    <a:pt x="20" y="356"/>
                  </a:lnTo>
                  <a:lnTo>
                    <a:pt x="1361" y="0"/>
                  </a:lnTo>
                  <a:lnTo>
                    <a:pt x="1763" y="0"/>
                  </a:lnTo>
                  <a:lnTo>
                    <a:pt x="1260" y="302"/>
                  </a:lnTo>
                  <a:lnTo>
                    <a:pt x="1059" y="406"/>
                  </a:lnTo>
                  <a:lnTo>
                    <a:pt x="0" y="452"/>
                  </a:lnTo>
                  <a:close/>
                </a:path>
              </a:pathLst>
            </a:custGeom>
            <a:solidFill>
              <a:schemeClr val="bg1">
                <a:lumMod val="85000"/>
                <a:alpha val="61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7144087" y="1114856"/>
            <a:ext cx="4193880" cy="40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38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Self-Service BI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22424" y="1160175"/>
            <a:ext cx="41724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38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Corporate BI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86616" y="5310049"/>
            <a:ext cx="847310" cy="863587"/>
            <a:chOff x="3351705" y="5511827"/>
            <a:chExt cx="864545" cy="88115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14524" y="5511827"/>
              <a:ext cx="474188" cy="591822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3351705" y="6141751"/>
              <a:ext cx="864545" cy="2512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8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IT Pro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930801" y="1681635"/>
            <a:ext cx="1270180" cy="900049"/>
            <a:chOff x="9110701" y="1714352"/>
            <a:chExt cx="1296017" cy="918358"/>
          </a:xfrm>
        </p:grpSpPr>
        <p:sp>
          <p:nvSpPr>
            <p:cNvPr id="34" name="TextBox 33"/>
            <p:cNvSpPr txBox="1"/>
            <p:nvPr/>
          </p:nvSpPr>
          <p:spPr>
            <a:xfrm>
              <a:off x="9110701" y="2381480"/>
              <a:ext cx="1296017" cy="251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End Users</a:t>
              </a:r>
            </a:p>
          </p:txBody>
        </p:sp>
        <p:sp>
          <p:nvSpPr>
            <p:cNvPr id="35" name="Man's Body"/>
            <p:cNvSpPr>
              <a:spLocks/>
            </p:cNvSpPr>
            <p:nvPr/>
          </p:nvSpPr>
          <p:spPr bwMode="auto">
            <a:xfrm>
              <a:off x="9219968" y="2063401"/>
              <a:ext cx="494570" cy="247170"/>
            </a:xfrm>
            <a:custGeom>
              <a:avLst/>
              <a:gdLst>
                <a:gd name="T0" fmla="*/ 1522 w 1650"/>
                <a:gd name="T1" fmla="*/ 697 h 800"/>
                <a:gd name="T2" fmla="*/ 1611 w 1650"/>
                <a:gd name="T3" fmla="*/ 342 h 800"/>
                <a:gd name="T4" fmla="*/ 1196 w 1650"/>
                <a:gd name="T5" fmla="*/ 161 h 800"/>
                <a:gd name="T6" fmla="*/ 1100 w 1650"/>
                <a:gd name="T7" fmla="*/ 7 h 800"/>
                <a:gd name="T8" fmla="*/ 815 w 1650"/>
                <a:gd name="T9" fmla="*/ 130 h 800"/>
                <a:gd name="T10" fmla="*/ 568 w 1650"/>
                <a:gd name="T11" fmla="*/ 4 h 800"/>
                <a:gd name="T12" fmla="*/ 498 w 1650"/>
                <a:gd name="T13" fmla="*/ 134 h 800"/>
                <a:gd name="T14" fmla="*/ 806 w 1650"/>
                <a:gd name="T15" fmla="*/ 275 h 800"/>
                <a:gd name="T16" fmla="*/ 1056 w 1650"/>
                <a:gd name="T17" fmla="*/ 219 h 800"/>
                <a:gd name="T18" fmla="*/ 794 w 1650"/>
                <a:gd name="T19" fmla="*/ 330 h 800"/>
                <a:gd name="T20" fmla="*/ 401 w 1650"/>
                <a:gd name="T21" fmla="*/ 179 h 800"/>
                <a:gd name="T22" fmla="*/ 42 w 1650"/>
                <a:gd name="T23" fmla="*/ 342 h 800"/>
                <a:gd name="T24" fmla="*/ 189 w 1650"/>
                <a:gd name="T25" fmla="*/ 775 h 800"/>
                <a:gd name="T26" fmla="*/ 329 w 1650"/>
                <a:gd name="T27" fmla="*/ 553 h 800"/>
                <a:gd name="T28" fmla="*/ 271 w 1650"/>
                <a:gd name="T29" fmla="*/ 781 h 800"/>
                <a:gd name="T30" fmla="*/ 826 w 1650"/>
                <a:gd name="T31" fmla="*/ 799 h 800"/>
                <a:gd name="T32" fmla="*/ 1463 w 1650"/>
                <a:gd name="T33" fmla="*/ 775 h 800"/>
                <a:gd name="T34" fmla="*/ 1464 w 1650"/>
                <a:gd name="T35" fmla="*/ 774 h 800"/>
                <a:gd name="T36" fmla="*/ 1406 w 1650"/>
                <a:gd name="T37" fmla="*/ 553 h 800"/>
                <a:gd name="T38" fmla="*/ 1522 w 1650"/>
                <a:gd name="T39" fmla="*/ 69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0" h="800">
                  <a:moveTo>
                    <a:pt x="1522" y="697"/>
                  </a:moveTo>
                  <a:cubicBezTo>
                    <a:pt x="1635" y="516"/>
                    <a:pt x="1650" y="408"/>
                    <a:pt x="1611" y="342"/>
                  </a:cubicBezTo>
                  <a:cubicBezTo>
                    <a:pt x="1571" y="277"/>
                    <a:pt x="1294" y="184"/>
                    <a:pt x="1196" y="161"/>
                  </a:cubicBezTo>
                  <a:cubicBezTo>
                    <a:pt x="1155" y="151"/>
                    <a:pt x="1119" y="12"/>
                    <a:pt x="1100" y="7"/>
                  </a:cubicBezTo>
                  <a:cubicBezTo>
                    <a:pt x="1082" y="1"/>
                    <a:pt x="998" y="123"/>
                    <a:pt x="815" y="130"/>
                  </a:cubicBezTo>
                  <a:cubicBezTo>
                    <a:pt x="747" y="132"/>
                    <a:pt x="587" y="0"/>
                    <a:pt x="568" y="4"/>
                  </a:cubicBezTo>
                  <a:cubicBezTo>
                    <a:pt x="548" y="7"/>
                    <a:pt x="495" y="110"/>
                    <a:pt x="498" y="134"/>
                  </a:cubicBezTo>
                  <a:cubicBezTo>
                    <a:pt x="501" y="157"/>
                    <a:pt x="657" y="273"/>
                    <a:pt x="806" y="275"/>
                  </a:cubicBezTo>
                  <a:cubicBezTo>
                    <a:pt x="1017" y="279"/>
                    <a:pt x="1056" y="219"/>
                    <a:pt x="1056" y="219"/>
                  </a:cubicBezTo>
                  <a:cubicBezTo>
                    <a:pt x="1056" y="219"/>
                    <a:pt x="1010" y="327"/>
                    <a:pt x="794" y="330"/>
                  </a:cubicBezTo>
                  <a:cubicBezTo>
                    <a:pt x="573" y="333"/>
                    <a:pt x="425" y="183"/>
                    <a:pt x="401" y="179"/>
                  </a:cubicBezTo>
                  <a:cubicBezTo>
                    <a:pt x="377" y="174"/>
                    <a:pt x="83" y="279"/>
                    <a:pt x="42" y="342"/>
                  </a:cubicBezTo>
                  <a:cubicBezTo>
                    <a:pt x="0" y="406"/>
                    <a:pt x="9" y="570"/>
                    <a:pt x="189" y="775"/>
                  </a:cubicBezTo>
                  <a:cubicBezTo>
                    <a:pt x="208" y="657"/>
                    <a:pt x="306" y="566"/>
                    <a:pt x="329" y="553"/>
                  </a:cubicBezTo>
                  <a:cubicBezTo>
                    <a:pt x="299" y="610"/>
                    <a:pt x="272" y="716"/>
                    <a:pt x="271" y="781"/>
                  </a:cubicBezTo>
                  <a:cubicBezTo>
                    <a:pt x="523" y="799"/>
                    <a:pt x="740" y="800"/>
                    <a:pt x="826" y="799"/>
                  </a:cubicBezTo>
                  <a:cubicBezTo>
                    <a:pt x="922" y="800"/>
                    <a:pt x="1176" y="799"/>
                    <a:pt x="1463" y="775"/>
                  </a:cubicBezTo>
                  <a:cubicBezTo>
                    <a:pt x="1463" y="775"/>
                    <a:pt x="1463" y="774"/>
                    <a:pt x="1464" y="774"/>
                  </a:cubicBezTo>
                  <a:cubicBezTo>
                    <a:pt x="1454" y="709"/>
                    <a:pt x="1436" y="608"/>
                    <a:pt x="1406" y="553"/>
                  </a:cubicBezTo>
                  <a:cubicBezTo>
                    <a:pt x="1424" y="563"/>
                    <a:pt x="1485" y="619"/>
                    <a:pt x="1522" y="69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6" name="Man's Face"/>
            <p:cNvSpPr>
              <a:spLocks/>
            </p:cNvSpPr>
            <p:nvPr/>
          </p:nvSpPr>
          <p:spPr bwMode="auto">
            <a:xfrm>
              <a:off x="9314698" y="1714352"/>
              <a:ext cx="286822" cy="366278"/>
            </a:xfrm>
            <a:custGeom>
              <a:avLst/>
              <a:gdLst>
                <a:gd name="T0" fmla="*/ 114 w 957"/>
                <a:gd name="T1" fmla="*/ 612 h 1185"/>
                <a:gd name="T2" fmla="*/ 82 w 957"/>
                <a:gd name="T3" fmla="*/ 660 h 1185"/>
                <a:gd name="T4" fmla="*/ 164 w 957"/>
                <a:gd name="T5" fmla="*/ 831 h 1185"/>
                <a:gd name="T6" fmla="*/ 266 w 957"/>
                <a:gd name="T7" fmla="*/ 1049 h 1185"/>
                <a:gd name="T8" fmla="*/ 499 w 957"/>
                <a:gd name="T9" fmla="*/ 1185 h 1185"/>
                <a:gd name="T10" fmla="*/ 716 w 957"/>
                <a:gd name="T11" fmla="*/ 1076 h 1185"/>
                <a:gd name="T12" fmla="*/ 834 w 957"/>
                <a:gd name="T13" fmla="*/ 841 h 1185"/>
                <a:gd name="T14" fmla="*/ 862 w 957"/>
                <a:gd name="T15" fmla="*/ 824 h 1185"/>
                <a:gd name="T16" fmla="*/ 911 w 957"/>
                <a:gd name="T17" fmla="*/ 629 h 1185"/>
                <a:gd name="T18" fmla="*/ 865 w 957"/>
                <a:gd name="T19" fmla="*/ 596 h 1185"/>
                <a:gd name="T20" fmla="*/ 865 w 957"/>
                <a:gd name="T21" fmla="*/ 507 h 1185"/>
                <a:gd name="T22" fmla="*/ 499 w 957"/>
                <a:gd name="T23" fmla="*/ 306 h 1185"/>
                <a:gd name="T24" fmla="*/ 854 w 957"/>
                <a:gd name="T25" fmla="*/ 407 h 1185"/>
                <a:gd name="T26" fmla="*/ 897 w 957"/>
                <a:gd name="T27" fmla="*/ 446 h 1185"/>
                <a:gd name="T28" fmla="*/ 954 w 957"/>
                <a:gd name="T29" fmla="*/ 391 h 1185"/>
                <a:gd name="T30" fmla="*/ 775 w 957"/>
                <a:gd name="T31" fmla="*/ 169 h 1185"/>
                <a:gd name="T32" fmla="*/ 318 w 957"/>
                <a:gd name="T33" fmla="*/ 76 h 1185"/>
                <a:gd name="T34" fmla="*/ 46 w 957"/>
                <a:gd name="T35" fmla="*/ 437 h 1185"/>
                <a:gd name="T36" fmla="*/ 114 w 957"/>
                <a:gd name="T37" fmla="*/ 612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7" h="1185">
                  <a:moveTo>
                    <a:pt x="114" y="612"/>
                  </a:moveTo>
                  <a:cubicBezTo>
                    <a:pt x="114" y="612"/>
                    <a:pt x="69" y="611"/>
                    <a:pt x="82" y="660"/>
                  </a:cubicBezTo>
                  <a:cubicBezTo>
                    <a:pt x="98" y="718"/>
                    <a:pt x="122" y="828"/>
                    <a:pt x="164" y="831"/>
                  </a:cubicBezTo>
                  <a:cubicBezTo>
                    <a:pt x="167" y="940"/>
                    <a:pt x="253" y="1029"/>
                    <a:pt x="266" y="1049"/>
                  </a:cubicBezTo>
                  <a:cubicBezTo>
                    <a:pt x="278" y="1069"/>
                    <a:pt x="435" y="1185"/>
                    <a:pt x="499" y="1185"/>
                  </a:cubicBezTo>
                  <a:cubicBezTo>
                    <a:pt x="563" y="1185"/>
                    <a:pt x="670" y="1112"/>
                    <a:pt x="716" y="1076"/>
                  </a:cubicBezTo>
                  <a:cubicBezTo>
                    <a:pt x="763" y="1039"/>
                    <a:pt x="818" y="963"/>
                    <a:pt x="834" y="841"/>
                  </a:cubicBezTo>
                  <a:cubicBezTo>
                    <a:pt x="849" y="844"/>
                    <a:pt x="862" y="824"/>
                    <a:pt x="862" y="824"/>
                  </a:cubicBezTo>
                  <a:cubicBezTo>
                    <a:pt x="862" y="824"/>
                    <a:pt x="911" y="659"/>
                    <a:pt x="911" y="629"/>
                  </a:cubicBezTo>
                  <a:cubicBezTo>
                    <a:pt x="911" y="599"/>
                    <a:pt x="865" y="596"/>
                    <a:pt x="865" y="596"/>
                  </a:cubicBezTo>
                  <a:cubicBezTo>
                    <a:pt x="865" y="596"/>
                    <a:pt x="876" y="531"/>
                    <a:pt x="865" y="507"/>
                  </a:cubicBezTo>
                  <a:cubicBezTo>
                    <a:pt x="854" y="482"/>
                    <a:pt x="713" y="324"/>
                    <a:pt x="499" y="306"/>
                  </a:cubicBezTo>
                  <a:cubicBezTo>
                    <a:pt x="554" y="289"/>
                    <a:pt x="688" y="267"/>
                    <a:pt x="854" y="407"/>
                  </a:cubicBezTo>
                  <a:cubicBezTo>
                    <a:pt x="868" y="419"/>
                    <a:pt x="871" y="441"/>
                    <a:pt x="897" y="446"/>
                  </a:cubicBezTo>
                  <a:cubicBezTo>
                    <a:pt x="922" y="451"/>
                    <a:pt x="951" y="416"/>
                    <a:pt x="954" y="391"/>
                  </a:cubicBezTo>
                  <a:cubicBezTo>
                    <a:pt x="957" y="365"/>
                    <a:pt x="917" y="298"/>
                    <a:pt x="775" y="169"/>
                  </a:cubicBezTo>
                  <a:cubicBezTo>
                    <a:pt x="633" y="40"/>
                    <a:pt x="442" y="0"/>
                    <a:pt x="318" y="76"/>
                  </a:cubicBezTo>
                  <a:cubicBezTo>
                    <a:pt x="0" y="63"/>
                    <a:pt x="42" y="417"/>
                    <a:pt x="46" y="437"/>
                  </a:cubicBezTo>
                  <a:cubicBezTo>
                    <a:pt x="51" y="458"/>
                    <a:pt x="114" y="612"/>
                    <a:pt x="114" y="61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7" name="Woman's Body"/>
            <p:cNvSpPr>
              <a:spLocks/>
            </p:cNvSpPr>
            <p:nvPr/>
          </p:nvSpPr>
          <p:spPr bwMode="auto">
            <a:xfrm>
              <a:off x="9554276" y="1719821"/>
              <a:ext cx="317609" cy="523913"/>
            </a:xfrm>
            <a:custGeom>
              <a:avLst/>
              <a:gdLst>
                <a:gd name="T0" fmla="*/ 34 w 1060"/>
                <a:gd name="T1" fmla="*/ 1066 h 1695"/>
                <a:gd name="T2" fmla="*/ 93 w 1060"/>
                <a:gd name="T3" fmla="*/ 896 h 1695"/>
                <a:gd name="T4" fmla="*/ 96 w 1060"/>
                <a:gd name="T5" fmla="*/ 886 h 1695"/>
                <a:gd name="T6" fmla="*/ 120 w 1060"/>
                <a:gd name="T7" fmla="*/ 859 h 1695"/>
                <a:gd name="T8" fmla="*/ 125 w 1060"/>
                <a:gd name="T9" fmla="*/ 850 h 1695"/>
                <a:gd name="T10" fmla="*/ 128 w 1060"/>
                <a:gd name="T11" fmla="*/ 840 h 1695"/>
                <a:gd name="T12" fmla="*/ 180 w 1060"/>
                <a:gd name="T13" fmla="*/ 623 h 1695"/>
                <a:gd name="T14" fmla="*/ 115 w 1060"/>
                <a:gd name="T15" fmla="*/ 518 h 1695"/>
                <a:gd name="T16" fmla="*/ 228 w 1060"/>
                <a:gd name="T17" fmla="*/ 408 h 1695"/>
                <a:gd name="T18" fmla="*/ 3 w 1060"/>
                <a:gd name="T19" fmla="*/ 110 h 1695"/>
                <a:gd name="T20" fmla="*/ 183 w 1060"/>
                <a:gd name="T21" fmla="*/ 67 h 1695"/>
                <a:gd name="T22" fmla="*/ 583 w 1060"/>
                <a:gd name="T23" fmla="*/ 148 h 1695"/>
                <a:gd name="T24" fmla="*/ 740 w 1060"/>
                <a:gd name="T25" fmla="*/ 342 h 1695"/>
                <a:gd name="T26" fmla="*/ 689 w 1060"/>
                <a:gd name="T27" fmla="*/ 390 h 1695"/>
                <a:gd name="T28" fmla="*/ 648 w 1060"/>
                <a:gd name="T29" fmla="*/ 353 h 1695"/>
                <a:gd name="T30" fmla="*/ 341 w 1060"/>
                <a:gd name="T31" fmla="*/ 268 h 1695"/>
                <a:gd name="T32" fmla="*/ 661 w 1060"/>
                <a:gd name="T33" fmla="*/ 443 h 1695"/>
                <a:gd name="T34" fmla="*/ 661 w 1060"/>
                <a:gd name="T35" fmla="*/ 522 h 1695"/>
                <a:gd name="T36" fmla="*/ 702 w 1060"/>
                <a:gd name="T37" fmla="*/ 551 h 1695"/>
                <a:gd name="T38" fmla="*/ 659 w 1060"/>
                <a:gd name="T39" fmla="*/ 722 h 1695"/>
                <a:gd name="T40" fmla="*/ 634 w 1060"/>
                <a:gd name="T41" fmla="*/ 736 h 1695"/>
                <a:gd name="T42" fmla="*/ 531 w 1060"/>
                <a:gd name="T43" fmla="*/ 942 h 1695"/>
                <a:gd name="T44" fmla="*/ 523 w 1060"/>
                <a:gd name="T45" fmla="*/ 948 h 1695"/>
                <a:gd name="T46" fmla="*/ 589 w 1060"/>
                <a:gd name="T47" fmla="*/ 1022 h 1695"/>
                <a:gd name="T48" fmla="*/ 675 w 1060"/>
                <a:gd name="T49" fmla="*/ 1130 h 1695"/>
                <a:gd name="T50" fmla="*/ 1038 w 1060"/>
                <a:gd name="T51" fmla="*/ 1289 h 1695"/>
                <a:gd name="T52" fmla="*/ 960 w 1060"/>
                <a:gd name="T53" fmla="*/ 1599 h 1695"/>
                <a:gd name="T54" fmla="*/ 909 w 1060"/>
                <a:gd name="T55" fmla="*/ 1667 h 1695"/>
                <a:gd name="T56" fmla="*/ 909 w 1060"/>
                <a:gd name="T57" fmla="*/ 1668 h 1695"/>
                <a:gd name="T58" fmla="*/ 541 w 1060"/>
                <a:gd name="T59" fmla="*/ 1695 h 1695"/>
                <a:gd name="T60" fmla="*/ 561 w 1060"/>
                <a:gd name="T61" fmla="*/ 1427 h 1695"/>
                <a:gd name="T62" fmla="*/ 514 w 1060"/>
                <a:gd name="T63" fmla="*/ 1398 h 1695"/>
                <a:gd name="T64" fmla="*/ 123 w 1060"/>
                <a:gd name="T65" fmla="*/ 1213 h 1695"/>
                <a:gd name="T66" fmla="*/ 73 w 1060"/>
                <a:gd name="T67" fmla="*/ 1133 h 1695"/>
                <a:gd name="T68" fmla="*/ 34 w 1060"/>
                <a:gd name="T69" fmla="*/ 1066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0" h="1695">
                  <a:moveTo>
                    <a:pt x="34" y="1066"/>
                  </a:moveTo>
                  <a:cubicBezTo>
                    <a:pt x="35" y="1039"/>
                    <a:pt x="115" y="935"/>
                    <a:pt x="93" y="896"/>
                  </a:cubicBezTo>
                  <a:cubicBezTo>
                    <a:pt x="94" y="893"/>
                    <a:pt x="95" y="890"/>
                    <a:pt x="96" y="886"/>
                  </a:cubicBezTo>
                  <a:cubicBezTo>
                    <a:pt x="106" y="878"/>
                    <a:pt x="114" y="868"/>
                    <a:pt x="120" y="859"/>
                  </a:cubicBezTo>
                  <a:cubicBezTo>
                    <a:pt x="125" y="850"/>
                    <a:pt x="125" y="850"/>
                    <a:pt x="125" y="850"/>
                  </a:cubicBezTo>
                  <a:cubicBezTo>
                    <a:pt x="128" y="840"/>
                    <a:pt x="128" y="840"/>
                    <a:pt x="128" y="840"/>
                  </a:cubicBezTo>
                  <a:cubicBezTo>
                    <a:pt x="163" y="723"/>
                    <a:pt x="180" y="650"/>
                    <a:pt x="180" y="623"/>
                  </a:cubicBezTo>
                  <a:cubicBezTo>
                    <a:pt x="185" y="570"/>
                    <a:pt x="115" y="543"/>
                    <a:pt x="115" y="518"/>
                  </a:cubicBezTo>
                  <a:cubicBezTo>
                    <a:pt x="115" y="493"/>
                    <a:pt x="226" y="421"/>
                    <a:pt x="228" y="408"/>
                  </a:cubicBezTo>
                  <a:cubicBezTo>
                    <a:pt x="244" y="348"/>
                    <a:pt x="7" y="138"/>
                    <a:pt x="3" y="110"/>
                  </a:cubicBezTo>
                  <a:cubicBezTo>
                    <a:pt x="0" y="82"/>
                    <a:pt x="160" y="40"/>
                    <a:pt x="183" y="67"/>
                  </a:cubicBezTo>
                  <a:cubicBezTo>
                    <a:pt x="291" y="0"/>
                    <a:pt x="458" y="35"/>
                    <a:pt x="583" y="148"/>
                  </a:cubicBezTo>
                  <a:cubicBezTo>
                    <a:pt x="707" y="261"/>
                    <a:pt x="743" y="325"/>
                    <a:pt x="740" y="342"/>
                  </a:cubicBezTo>
                  <a:cubicBezTo>
                    <a:pt x="737" y="359"/>
                    <a:pt x="707" y="390"/>
                    <a:pt x="689" y="390"/>
                  </a:cubicBezTo>
                  <a:cubicBezTo>
                    <a:pt x="672" y="390"/>
                    <a:pt x="661" y="364"/>
                    <a:pt x="648" y="353"/>
                  </a:cubicBezTo>
                  <a:cubicBezTo>
                    <a:pt x="504" y="234"/>
                    <a:pt x="388" y="253"/>
                    <a:pt x="341" y="268"/>
                  </a:cubicBezTo>
                  <a:cubicBezTo>
                    <a:pt x="528" y="284"/>
                    <a:pt x="653" y="421"/>
                    <a:pt x="661" y="443"/>
                  </a:cubicBezTo>
                  <a:cubicBezTo>
                    <a:pt x="670" y="466"/>
                    <a:pt x="661" y="522"/>
                    <a:pt x="661" y="522"/>
                  </a:cubicBezTo>
                  <a:cubicBezTo>
                    <a:pt x="661" y="522"/>
                    <a:pt x="702" y="525"/>
                    <a:pt x="702" y="551"/>
                  </a:cubicBezTo>
                  <a:cubicBezTo>
                    <a:pt x="702" y="577"/>
                    <a:pt x="659" y="722"/>
                    <a:pt x="659" y="722"/>
                  </a:cubicBezTo>
                  <a:cubicBezTo>
                    <a:pt x="659" y="722"/>
                    <a:pt x="648" y="739"/>
                    <a:pt x="634" y="736"/>
                  </a:cubicBezTo>
                  <a:cubicBezTo>
                    <a:pt x="621" y="843"/>
                    <a:pt x="572" y="910"/>
                    <a:pt x="531" y="942"/>
                  </a:cubicBezTo>
                  <a:cubicBezTo>
                    <a:pt x="529" y="944"/>
                    <a:pt x="526" y="946"/>
                    <a:pt x="523" y="948"/>
                  </a:cubicBezTo>
                  <a:cubicBezTo>
                    <a:pt x="538" y="1019"/>
                    <a:pt x="589" y="1022"/>
                    <a:pt x="589" y="1022"/>
                  </a:cubicBezTo>
                  <a:cubicBezTo>
                    <a:pt x="610" y="1074"/>
                    <a:pt x="639" y="1121"/>
                    <a:pt x="675" y="1130"/>
                  </a:cubicBezTo>
                  <a:cubicBezTo>
                    <a:pt x="760" y="1150"/>
                    <a:pt x="1024" y="1252"/>
                    <a:pt x="1038" y="1289"/>
                  </a:cubicBezTo>
                  <a:cubicBezTo>
                    <a:pt x="1052" y="1326"/>
                    <a:pt x="1060" y="1441"/>
                    <a:pt x="960" y="1599"/>
                  </a:cubicBezTo>
                  <a:cubicBezTo>
                    <a:pt x="934" y="1645"/>
                    <a:pt x="909" y="1667"/>
                    <a:pt x="909" y="1667"/>
                  </a:cubicBezTo>
                  <a:cubicBezTo>
                    <a:pt x="909" y="1667"/>
                    <a:pt x="909" y="1667"/>
                    <a:pt x="909" y="1668"/>
                  </a:cubicBezTo>
                  <a:cubicBezTo>
                    <a:pt x="817" y="1675"/>
                    <a:pt x="620" y="1691"/>
                    <a:pt x="541" y="1695"/>
                  </a:cubicBezTo>
                  <a:cubicBezTo>
                    <a:pt x="541" y="1695"/>
                    <a:pt x="630" y="1516"/>
                    <a:pt x="561" y="1427"/>
                  </a:cubicBezTo>
                  <a:cubicBezTo>
                    <a:pt x="553" y="1417"/>
                    <a:pt x="514" y="1398"/>
                    <a:pt x="514" y="1398"/>
                  </a:cubicBezTo>
                  <a:cubicBezTo>
                    <a:pt x="481" y="1381"/>
                    <a:pt x="225" y="1237"/>
                    <a:pt x="123" y="1213"/>
                  </a:cubicBezTo>
                  <a:cubicBezTo>
                    <a:pt x="123" y="1213"/>
                    <a:pt x="102" y="1203"/>
                    <a:pt x="73" y="1133"/>
                  </a:cubicBezTo>
                  <a:cubicBezTo>
                    <a:pt x="73" y="1133"/>
                    <a:pt x="33" y="1093"/>
                    <a:pt x="34" y="106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8" name="Woman's Hair"/>
            <p:cNvSpPr>
              <a:spLocks/>
            </p:cNvSpPr>
            <p:nvPr/>
          </p:nvSpPr>
          <p:spPr bwMode="auto">
            <a:xfrm>
              <a:off x="9731369" y="1836894"/>
              <a:ext cx="90783" cy="187344"/>
            </a:xfrm>
            <a:custGeom>
              <a:avLst/>
              <a:gdLst>
                <a:gd name="T0" fmla="*/ 3 w 303"/>
                <a:gd name="T1" fmla="*/ 572 h 606"/>
                <a:gd name="T2" fmla="*/ 84 w 303"/>
                <a:gd name="T3" fmla="*/ 400 h 606"/>
                <a:gd name="T4" fmla="*/ 105 w 303"/>
                <a:gd name="T5" fmla="*/ 376 h 606"/>
                <a:gd name="T6" fmla="*/ 109 w 303"/>
                <a:gd name="T7" fmla="*/ 369 h 606"/>
                <a:gd name="T8" fmla="*/ 112 w 303"/>
                <a:gd name="T9" fmla="*/ 360 h 606"/>
                <a:gd name="T10" fmla="*/ 157 w 303"/>
                <a:gd name="T11" fmla="*/ 172 h 606"/>
                <a:gd name="T12" fmla="*/ 120 w 303"/>
                <a:gd name="T13" fmla="*/ 99 h 606"/>
                <a:gd name="T14" fmla="*/ 122 w 303"/>
                <a:gd name="T15" fmla="*/ 41 h 606"/>
                <a:gd name="T16" fmla="*/ 160 w 303"/>
                <a:gd name="T17" fmla="*/ 4 h 606"/>
                <a:gd name="T18" fmla="*/ 189 w 303"/>
                <a:gd name="T19" fmla="*/ 588 h 606"/>
                <a:gd name="T20" fmla="*/ 3 w 303"/>
                <a:gd name="T21" fmla="*/ 572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3" h="606">
                  <a:moveTo>
                    <a:pt x="3" y="572"/>
                  </a:moveTo>
                  <a:cubicBezTo>
                    <a:pt x="0" y="554"/>
                    <a:pt x="67" y="482"/>
                    <a:pt x="84" y="400"/>
                  </a:cubicBezTo>
                  <a:cubicBezTo>
                    <a:pt x="93" y="393"/>
                    <a:pt x="99" y="384"/>
                    <a:pt x="105" y="376"/>
                  </a:cubicBezTo>
                  <a:cubicBezTo>
                    <a:pt x="109" y="369"/>
                    <a:pt x="109" y="369"/>
                    <a:pt x="109" y="369"/>
                  </a:cubicBezTo>
                  <a:cubicBezTo>
                    <a:pt x="112" y="360"/>
                    <a:pt x="112" y="360"/>
                    <a:pt x="112" y="360"/>
                  </a:cubicBezTo>
                  <a:cubicBezTo>
                    <a:pt x="142" y="259"/>
                    <a:pt x="157" y="195"/>
                    <a:pt x="157" y="172"/>
                  </a:cubicBezTo>
                  <a:cubicBezTo>
                    <a:pt x="159" y="127"/>
                    <a:pt x="125" y="120"/>
                    <a:pt x="120" y="99"/>
                  </a:cubicBezTo>
                  <a:cubicBezTo>
                    <a:pt x="114" y="79"/>
                    <a:pt x="118" y="62"/>
                    <a:pt x="122" y="41"/>
                  </a:cubicBezTo>
                  <a:cubicBezTo>
                    <a:pt x="127" y="20"/>
                    <a:pt x="150" y="0"/>
                    <a:pt x="160" y="4"/>
                  </a:cubicBezTo>
                  <a:cubicBezTo>
                    <a:pt x="170" y="7"/>
                    <a:pt x="303" y="534"/>
                    <a:pt x="189" y="588"/>
                  </a:cubicBezTo>
                  <a:cubicBezTo>
                    <a:pt x="150" y="606"/>
                    <a:pt x="6" y="591"/>
                    <a:pt x="3" y="5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sp>
        <p:nvSpPr>
          <p:cNvPr id="39" name="Up Arrow 34"/>
          <p:cNvSpPr/>
          <p:nvPr/>
        </p:nvSpPr>
        <p:spPr bwMode="auto">
          <a:xfrm rot="3360126">
            <a:off x="6603979" y="1656674"/>
            <a:ext cx="549977" cy="3791650"/>
          </a:xfrm>
          <a:prstGeom prst="upArrow">
            <a:avLst/>
          </a:prstGeom>
          <a:solidFill>
            <a:schemeClr val="tx2">
              <a:alpha val="43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40" name="Up Arrow 35"/>
          <p:cNvSpPr/>
          <p:nvPr/>
        </p:nvSpPr>
        <p:spPr bwMode="auto">
          <a:xfrm rot="5400000">
            <a:off x="6536252" y="518435"/>
            <a:ext cx="549977" cy="3050374"/>
          </a:xfrm>
          <a:prstGeom prst="upArrow">
            <a:avLst/>
          </a:prstGeom>
          <a:solidFill>
            <a:schemeClr val="tx2">
              <a:alpha val="37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0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851868" flipH="1">
            <a:off x="2418870" y="2986484"/>
            <a:ext cx="1000765" cy="76276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/>
          <p:cNvSpPr txBox="1"/>
          <p:nvPr/>
        </p:nvSpPr>
        <p:spPr>
          <a:xfrm>
            <a:off x="1162707" y="3447362"/>
            <a:ext cx="11639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ETL/Data Quality</a:t>
            </a:r>
          </a:p>
        </p:txBody>
      </p:sp>
      <p:sp>
        <p:nvSpPr>
          <p:cNvPr id="43" name="?"/>
          <p:cNvSpPr txBox="1"/>
          <p:nvPr/>
        </p:nvSpPr>
        <p:spPr>
          <a:xfrm>
            <a:off x="9252792" y="3780814"/>
            <a:ext cx="1040819" cy="2563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59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D2D2D2">
                        <a:alpha val="47000"/>
                      </a:srgbClr>
                    </a:gs>
                    <a:gs pos="86000">
                      <a:srgbClr val="D2D2D2">
                        <a:alpha val="23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sp>
        <p:nvSpPr>
          <p:cNvPr id="44" name="Title 93"/>
          <p:cNvSpPr>
            <a:spLocks noGrp="1"/>
          </p:cNvSpPr>
          <p:nvPr>
            <p:ph type="title"/>
          </p:nvPr>
        </p:nvSpPr>
        <p:spPr>
          <a:xfrm>
            <a:off x="137383" y="101102"/>
            <a:ext cx="11653523" cy="927940"/>
          </a:xfrm>
        </p:spPr>
        <p:txBody>
          <a:bodyPr/>
          <a:lstStyle/>
          <a:p>
            <a:r>
              <a:rPr lang="en-US" sz="4800" spc="-102">
                <a:ln w="3175">
                  <a:noFill/>
                </a:ln>
                <a:solidFill>
                  <a:srgbClr val="EDC30D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Evolution of BI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8079766" y="2918099"/>
            <a:ext cx="2361797" cy="1572675"/>
            <a:chOff x="8242356" y="2975966"/>
            <a:chExt cx="2409839" cy="1604667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01625" y="2975966"/>
              <a:ext cx="1068036" cy="80066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7" name="TextBox 46"/>
            <p:cNvSpPr txBox="1"/>
            <p:nvPr/>
          </p:nvSpPr>
          <p:spPr>
            <a:xfrm>
              <a:off x="8256410" y="4392210"/>
              <a:ext cx="1298236" cy="1884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Spreadsheets</a:t>
              </a: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527578" y="3779171"/>
              <a:ext cx="1124617" cy="3768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Specialized Tools</a:t>
              </a: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8242356" y="3515392"/>
              <a:ext cx="965910" cy="849613"/>
              <a:chOff x="8324565" y="-543377"/>
              <a:chExt cx="1035966" cy="911233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324565" y="-543377"/>
                <a:ext cx="1023414" cy="896487"/>
              </a:xfrm>
              <a:prstGeom prst="rect">
                <a:avLst/>
              </a:prstGeom>
              <a:solidFill>
                <a:srgbClr val="7293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51" name="Picture 3"/>
              <p:cNvPicPr>
                <a:picLocks noChangeAspect="1" noChangeArrowheads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8324565" y="-543377"/>
                <a:ext cx="1035966" cy="911233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52" name="Straight Connector 51"/>
          <p:cNvCxnSpPr/>
          <p:nvPr/>
        </p:nvCxnSpPr>
        <p:spPr>
          <a:xfrm>
            <a:off x="1127442" y="2738423"/>
            <a:ext cx="44808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Up Arrow 81"/>
          <p:cNvSpPr/>
          <p:nvPr/>
        </p:nvSpPr>
        <p:spPr bwMode="auto">
          <a:xfrm rot="19086551">
            <a:off x="3646272" y="2531700"/>
            <a:ext cx="391854" cy="385851"/>
          </a:xfrm>
          <a:prstGeom prst="upArrow">
            <a:avLst>
              <a:gd name="adj1" fmla="val 50000"/>
              <a:gd name="adj2" fmla="val 51079"/>
            </a:avLst>
          </a:prstGeom>
          <a:solidFill>
            <a:schemeClr val="tx2"/>
          </a:solidFill>
          <a:ln>
            <a:gradFill flip="none" rotWithShape="1">
              <a:gsLst>
                <a:gs pos="0">
                  <a:srgbClr val="DFE6D0"/>
                </a:gs>
                <a:gs pos="12000">
                  <a:srgbClr val="DFE6D0">
                    <a:alpha val="68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0"/>
              <a:tileRect/>
            </a:gra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162708" y="2829011"/>
            <a:ext cx="4801437" cy="1004776"/>
            <a:chOff x="1184593" y="2885063"/>
            <a:chExt cx="4899105" cy="1025215"/>
          </a:xfrm>
        </p:grpSpPr>
        <p:pic>
          <p:nvPicPr>
            <p:cNvPr id="55" name="Picture 7" descr="\\SFP\Work\White_Whale\3-22036_Kuleen_Bharadwaj\PPT\4_SQL Server Renewal\SFP_Art\Icons\Chris Icons\cube_blue.png"/>
            <p:cNvPicPr>
              <a:picLocks noChangeAspect="1" noChangeArrowheads="1"/>
            </p:cNvPicPr>
            <p:nvPr/>
          </p:nvPicPr>
          <p:blipFill>
            <a:blip r:embed="rId13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326" y="2980799"/>
              <a:ext cx="536228" cy="555350"/>
            </a:xfrm>
            <a:prstGeom prst="rect">
              <a:avLst/>
            </a:prstGeom>
            <a:noFill/>
          </p:spPr>
        </p:pic>
        <p:sp>
          <p:nvSpPr>
            <p:cNvPr id="56" name="TextBox 55"/>
            <p:cNvSpPr txBox="1"/>
            <p:nvPr/>
          </p:nvSpPr>
          <p:spPr>
            <a:xfrm>
              <a:off x="4226617" y="3568920"/>
              <a:ext cx="773094" cy="3318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Analysis</a:t>
              </a: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86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</a:t>
              </a:r>
            </a:p>
            <a:p>
              <a:pPr marL="0" marR="0" lvl="0" indent="0" algn="l" defTabSz="91387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Cubes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93992" y="3578445"/>
              <a:ext cx="1089706" cy="3318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Data Warehouse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84593" y="2885063"/>
              <a:ext cx="996125" cy="502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Data </a:t>
              </a:r>
            </a:p>
            <a:p>
              <a:pPr marL="0" marR="0" lvl="0" indent="0" algn="l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Staging</a:t>
              </a:r>
            </a:p>
          </p:txBody>
        </p:sp>
        <p:sp>
          <p:nvSpPr>
            <p:cNvPr id="59" name="Up Arrow 80"/>
            <p:cNvSpPr/>
            <p:nvPr/>
          </p:nvSpPr>
          <p:spPr bwMode="auto">
            <a:xfrm rot="4393742">
              <a:off x="3673994" y="3280710"/>
              <a:ext cx="399825" cy="405920"/>
            </a:xfrm>
            <a:prstGeom prst="upArrow">
              <a:avLst>
                <a:gd name="adj1" fmla="val 50000"/>
                <a:gd name="adj2" fmla="val 51079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91397" tIns="45699" rIns="91397" bIns="4569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57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1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86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009301" y="2982416"/>
              <a:ext cx="390488" cy="541015"/>
              <a:chOff x="-1497013" y="-1624013"/>
              <a:chExt cx="1068388" cy="1308100"/>
            </a:xfrm>
            <a:solidFill>
              <a:schemeClr val="bg2"/>
            </a:solidFill>
          </p:grpSpPr>
          <p:sp>
            <p:nvSpPr>
              <p:cNvPr id="61" name="Freeform 5"/>
              <p:cNvSpPr>
                <a:spLocks/>
              </p:cNvSpPr>
              <p:nvPr/>
            </p:nvSpPr>
            <p:spPr bwMode="auto">
              <a:xfrm>
                <a:off x="-1497013" y="-1624013"/>
                <a:ext cx="1068388" cy="382588"/>
              </a:xfrm>
              <a:custGeom>
                <a:avLst/>
                <a:gdLst>
                  <a:gd name="T0" fmla="*/ 857 w 1716"/>
                  <a:gd name="T1" fmla="*/ 0 h 617"/>
                  <a:gd name="T2" fmla="*/ 1425 w 1716"/>
                  <a:gd name="T3" fmla="*/ 80 h 617"/>
                  <a:gd name="T4" fmla="*/ 1616 w 1716"/>
                  <a:gd name="T5" fmla="*/ 172 h 617"/>
                  <a:gd name="T6" fmla="*/ 1665 w 1716"/>
                  <a:gd name="T7" fmla="*/ 216 h 617"/>
                  <a:gd name="T8" fmla="*/ 1661 w 1716"/>
                  <a:gd name="T9" fmla="*/ 401 h 617"/>
                  <a:gd name="T10" fmla="*/ 1479 w 1716"/>
                  <a:gd name="T11" fmla="*/ 512 h 617"/>
                  <a:gd name="T12" fmla="*/ 1049 w 1716"/>
                  <a:gd name="T13" fmla="*/ 603 h 617"/>
                  <a:gd name="T14" fmla="*/ 508 w 1716"/>
                  <a:gd name="T15" fmla="*/ 583 h 617"/>
                  <a:gd name="T16" fmla="*/ 152 w 1716"/>
                  <a:gd name="T17" fmla="*/ 472 h 617"/>
                  <a:gd name="T18" fmla="*/ 57 w 1716"/>
                  <a:gd name="T19" fmla="*/ 401 h 617"/>
                  <a:gd name="T20" fmla="*/ 52 w 1716"/>
                  <a:gd name="T21" fmla="*/ 215 h 617"/>
                  <a:gd name="T22" fmla="*/ 223 w 1716"/>
                  <a:gd name="T23" fmla="*/ 105 h 617"/>
                  <a:gd name="T24" fmla="*/ 660 w 1716"/>
                  <a:gd name="T25" fmla="*/ 10 h 617"/>
                  <a:gd name="T26" fmla="*/ 857 w 1716"/>
                  <a:gd name="T27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16" h="617">
                    <a:moveTo>
                      <a:pt x="857" y="0"/>
                    </a:moveTo>
                    <a:cubicBezTo>
                      <a:pt x="1050" y="2"/>
                      <a:pt x="1240" y="21"/>
                      <a:pt x="1425" y="80"/>
                    </a:cubicBezTo>
                    <a:cubicBezTo>
                      <a:pt x="1493" y="102"/>
                      <a:pt x="1558" y="129"/>
                      <a:pt x="1616" y="172"/>
                    </a:cubicBezTo>
                    <a:cubicBezTo>
                      <a:pt x="1633" y="185"/>
                      <a:pt x="1650" y="200"/>
                      <a:pt x="1665" y="216"/>
                    </a:cubicBezTo>
                    <a:cubicBezTo>
                      <a:pt x="1716" y="275"/>
                      <a:pt x="1714" y="344"/>
                      <a:pt x="1661" y="401"/>
                    </a:cubicBezTo>
                    <a:cubicBezTo>
                      <a:pt x="1610" y="455"/>
                      <a:pt x="1546" y="486"/>
                      <a:pt x="1479" y="512"/>
                    </a:cubicBezTo>
                    <a:cubicBezTo>
                      <a:pt x="1340" y="566"/>
                      <a:pt x="1196" y="591"/>
                      <a:pt x="1049" y="603"/>
                    </a:cubicBezTo>
                    <a:cubicBezTo>
                      <a:pt x="868" y="617"/>
                      <a:pt x="687" y="613"/>
                      <a:pt x="508" y="583"/>
                    </a:cubicBezTo>
                    <a:cubicBezTo>
                      <a:pt x="384" y="562"/>
                      <a:pt x="262" y="534"/>
                      <a:pt x="152" y="472"/>
                    </a:cubicBezTo>
                    <a:cubicBezTo>
                      <a:pt x="117" y="453"/>
                      <a:pt x="85" y="428"/>
                      <a:pt x="57" y="401"/>
                    </a:cubicBezTo>
                    <a:cubicBezTo>
                      <a:pt x="0" y="346"/>
                      <a:pt x="0" y="275"/>
                      <a:pt x="52" y="215"/>
                    </a:cubicBezTo>
                    <a:cubicBezTo>
                      <a:pt x="99" y="162"/>
                      <a:pt x="160" y="131"/>
                      <a:pt x="223" y="105"/>
                    </a:cubicBezTo>
                    <a:cubicBezTo>
                      <a:pt x="363" y="48"/>
                      <a:pt x="510" y="23"/>
                      <a:pt x="660" y="10"/>
                    </a:cubicBezTo>
                    <a:cubicBezTo>
                      <a:pt x="726" y="5"/>
                      <a:pt x="792" y="3"/>
                      <a:pt x="85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>
                <a:off x="-1489075" y="-658813"/>
                <a:ext cx="1057275" cy="342900"/>
              </a:xfrm>
              <a:custGeom>
                <a:avLst/>
                <a:gdLst>
                  <a:gd name="T0" fmla="*/ 2 w 1698"/>
                  <a:gd name="T1" fmla="*/ 7 h 551"/>
                  <a:gd name="T2" fmla="*/ 196 w 1698"/>
                  <a:gd name="T3" fmla="*/ 95 h 551"/>
                  <a:gd name="T4" fmla="*/ 639 w 1698"/>
                  <a:gd name="T5" fmla="*/ 187 h 551"/>
                  <a:gd name="T6" fmla="*/ 1104 w 1698"/>
                  <a:gd name="T7" fmla="*/ 181 h 551"/>
                  <a:gd name="T8" fmla="*/ 1631 w 1698"/>
                  <a:gd name="T9" fmla="*/ 35 h 551"/>
                  <a:gd name="T10" fmla="*/ 1690 w 1698"/>
                  <a:gd name="T11" fmla="*/ 0 h 551"/>
                  <a:gd name="T12" fmla="*/ 1690 w 1698"/>
                  <a:gd name="T13" fmla="*/ 155 h 551"/>
                  <a:gd name="T14" fmla="*/ 1691 w 1698"/>
                  <a:gd name="T15" fmla="*/ 200 h 551"/>
                  <a:gd name="T16" fmla="*/ 1602 w 1698"/>
                  <a:gd name="T17" fmla="*/ 371 h 551"/>
                  <a:gd name="T18" fmla="*/ 1306 w 1698"/>
                  <a:gd name="T19" fmla="*/ 491 h 551"/>
                  <a:gd name="T20" fmla="*/ 613 w 1698"/>
                  <a:gd name="T21" fmla="*/ 528 h 551"/>
                  <a:gd name="T22" fmla="*/ 221 w 1698"/>
                  <a:gd name="T23" fmla="*/ 440 h 551"/>
                  <a:gd name="T24" fmla="*/ 58 w 1698"/>
                  <a:gd name="T25" fmla="*/ 345 h 551"/>
                  <a:gd name="T26" fmla="*/ 1 w 1698"/>
                  <a:gd name="T27" fmla="*/ 217 h 551"/>
                  <a:gd name="T28" fmla="*/ 2 w 1698"/>
                  <a:gd name="T29" fmla="*/ 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98" h="551">
                    <a:moveTo>
                      <a:pt x="2" y="7"/>
                    </a:moveTo>
                    <a:cubicBezTo>
                      <a:pt x="67" y="37"/>
                      <a:pt x="130" y="70"/>
                      <a:pt x="196" y="95"/>
                    </a:cubicBezTo>
                    <a:cubicBezTo>
                      <a:pt x="338" y="150"/>
                      <a:pt x="488" y="173"/>
                      <a:pt x="639" y="187"/>
                    </a:cubicBezTo>
                    <a:cubicBezTo>
                      <a:pt x="794" y="200"/>
                      <a:pt x="949" y="199"/>
                      <a:pt x="1104" y="181"/>
                    </a:cubicBezTo>
                    <a:cubicBezTo>
                      <a:pt x="1288" y="161"/>
                      <a:pt x="1467" y="125"/>
                      <a:pt x="1631" y="35"/>
                    </a:cubicBezTo>
                    <a:cubicBezTo>
                      <a:pt x="1650" y="25"/>
                      <a:pt x="1668" y="13"/>
                      <a:pt x="1690" y="0"/>
                    </a:cubicBezTo>
                    <a:cubicBezTo>
                      <a:pt x="1690" y="54"/>
                      <a:pt x="1690" y="104"/>
                      <a:pt x="1690" y="155"/>
                    </a:cubicBezTo>
                    <a:cubicBezTo>
                      <a:pt x="1690" y="170"/>
                      <a:pt x="1689" y="185"/>
                      <a:pt x="1691" y="200"/>
                    </a:cubicBezTo>
                    <a:cubicBezTo>
                      <a:pt x="1698" y="277"/>
                      <a:pt x="1661" y="329"/>
                      <a:pt x="1602" y="371"/>
                    </a:cubicBezTo>
                    <a:cubicBezTo>
                      <a:pt x="1513" y="434"/>
                      <a:pt x="1411" y="467"/>
                      <a:pt x="1306" y="491"/>
                    </a:cubicBezTo>
                    <a:cubicBezTo>
                      <a:pt x="1077" y="543"/>
                      <a:pt x="846" y="551"/>
                      <a:pt x="613" y="528"/>
                    </a:cubicBezTo>
                    <a:cubicBezTo>
                      <a:pt x="479" y="515"/>
                      <a:pt x="347" y="490"/>
                      <a:pt x="221" y="440"/>
                    </a:cubicBezTo>
                    <a:cubicBezTo>
                      <a:pt x="162" y="417"/>
                      <a:pt x="105" y="389"/>
                      <a:pt x="58" y="345"/>
                    </a:cubicBezTo>
                    <a:cubicBezTo>
                      <a:pt x="21" y="310"/>
                      <a:pt x="0" y="270"/>
                      <a:pt x="1" y="217"/>
                    </a:cubicBezTo>
                    <a:cubicBezTo>
                      <a:pt x="3" y="146"/>
                      <a:pt x="2" y="75"/>
                      <a:pt x="2" y="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3" name="Freeform 7"/>
              <p:cNvSpPr>
                <a:spLocks/>
              </p:cNvSpPr>
              <p:nvPr/>
            </p:nvSpPr>
            <p:spPr bwMode="auto">
              <a:xfrm>
                <a:off x="-1490663" y="-1271588"/>
                <a:ext cx="1055688" cy="336550"/>
              </a:xfrm>
              <a:custGeom>
                <a:avLst/>
                <a:gdLst>
                  <a:gd name="T0" fmla="*/ 4 w 1694"/>
                  <a:gd name="T1" fmla="*/ 2 h 543"/>
                  <a:gd name="T2" fmla="*/ 12 w 1694"/>
                  <a:gd name="T3" fmla="*/ 4 h 543"/>
                  <a:gd name="T4" fmla="*/ 493 w 1694"/>
                  <a:gd name="T5" fmla="*/ 168 h 543"/>
                  <a:gd name="T6" fmla="*/ 1130 w 1694"/>
                  <a:gd name="T7" fmla="*/ 178 h 543"/>
                  <a:gd name="T8" fmla="*/ 1624 w 1694"/>
                  <a:gd name="T9" fmla="*/ 39 h 543"/>
                  <a:gd name="T10" fmla="*/ 1689 w 1694"/>
                  <a:gd name="T11" fmla="*/ 0 h 543"/>
                  <a:gd name="T12" fmla="*/ 1691 w 1694"/>
                  <a:gd name="T13" fmla="*/ 24 h 543"/>
                  <a:gd name="T14" fmla="*/ 1692 w 1694"/>
                  <a:gd name="T15" fmla="*/ 214 h 543"/>
                  <a:gd name="T16" fmla="*/ 1631 w 1694"/>
                  <a:gd name="T17" fmla="*/ 347 h 543"/>
                  <a:gd name="T18" fmla="*/ 1385 w 1694"/>
                  <a:gd name="T19" fmla="*/ 468 h 543"/>
                  <a:gd name="T20" fmla="*/ 933 w 1694"/>
                  <a:gd name="T21" fmla="*/ 536 h 543"/>
                  <a:gd name="T22" fmla="*/ 327 w 1694"/>
                  <a:gd name="T23" fmla="*/ 473 h 543"/>
                  <a:gd name="T24" fmla="*/ 101 w 1694"/>
                  <a:gd name="T25" fmla="*/ 375 h 543"/>
                  <a:gd name="T26" fmla="*/ 33 w 1694"/>
                  <a:gd name="T27" fmla="*/ 312 h 543"/>
                  <a:gd name="T28" fmla="*/ 4 w 1694"/>
                  <a:gd name="T29" fmla="*/ 235 h 543"/>
                  <a:gd name="T30" fmla="*/ 3 w 1694"/>
                  <a:gd name="T31" fmla="*/ 12 h 543"/>
                  <a:gd name="T32" fmla="*/ 4 w 1694"/>
                  <a:gd name="T33" fmla="*/ 2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94" h="543">
                    <a:moveTo>
                      <a:pt x="4" y="2"/>
                    </a:moveTo>
                    <a:cubicBezTo>
                      <a:pt x="8" y="3"/>
                      <a:pt x="11" y="3"/>
                      <a:pt x="12" y="4"/>
                    </a:cubicBezTo>
                    <a:cubicBezTo>
                      <a:pt x="158" y="100"/>
                      <a:pt x="323" y="142"/>
                      <a:pt x="493" y="168"/>
                    </a:cubicBezTo>
                    <a:cubicBezTo>
                      <a:pt x="704" y="201"/>
                      <a:pt x="917" y="204"/>
                      <a:pt x="1130" y="178"/>
                    </a:cubicBezTo>
                    <a:cubicBezTo>
                      <a:pt x="1301" y="157"/>
                      <a:pt x="1470" y="121"/>
                      <a:pt x="1624" y="39"/>
                    </a:cubicBezTo>
                    <a:cubicBezTo>
                      <a:pt x="1645" y="27"/>
                      <a:pt x="1666" y="14"/>
                      <a:pt x="1689" y="0"/>
                    </a:cubicBezTo>
                    <a:cubicBezTo>
                      <a:pt x="1690" y="9"/>
                      <a:pt x="1691" y="16"/>
                      <a:pt x="1691" y="24"/>
                    </a:cubicBezTo>
                    <a:cubicBezTo>
                      <a:pt x="1691" y="87"/>
                      <a:pt x="1690" y="150"/>
                      <a:pt x="1692" y="214"/>
                    </a:cubicBezTo>
                    <a:cubicBezTo>
                      <a:pt x="1694" y="269"/>
                      <a:pt x="1671" y="312"/>
                      <a:pt x="1631" y="347"/>
                    </a:cubicBezTo>
                    <a:cubicBezTo>
                      <a:pt x="1559" y="409"/>
                      <a:pt x="1473" y="441"/>
                      <a:pt x="1385" y="468"/>
                    </a:cubicBezTo>
                    <a:cubicBezTo>
                      <a:pt x="1237" y="512"/>
                      <a:pt x="1086" y="531"/>
                      <a:pt x="933" y="536"/>
                    </a:cubicBezTo>
                    <a:cubicBezTo>
                      <a:pt x="728" y="543"/>
                      <a:pt x="526" y="528"/>
                      <a:pt x="327" y="473"/>
                    </a:cubicBezTo>
                    <a:cubicBezTo>
                      <a:pt x="247" y="451"/>
                      <a:pt x="169" y="423"/>
                      <a:pt x="101" y="375"/>
                    </a:cubicBezTo>
                    <a:cubicBezTo>
                      <a:pt x="76" y="357"/>
                      <a:pt x="51" y="336"/>
                      <a:pt x="33" y="312"/>
                    </a:cubicBezTo>
                    <a:cubicBezTo>
                      <a:pt x="17" y="290"/>
                      <a:pt x="5" y="261"/>
                      <a:pt x="4" y="235"/>
                    </a:cubicBezTo>
                    <a:cubicBezTo>
                      <a:pt x="0" y="161"/>
                      <a:pt x="3" y="87"/>
                      <a:pt x="3" y="12"/>
                    </a:cubicBezTo>
                    <a:cubicBezTo>
                      <a:pt x="3" y="9"/>
                      <a:pt x="3" y="6"/>
                      <a:pt x="4" y="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4" name="Freeform 8"/>
              <p:cNvSpPr>
                <a:spLocks/>
              </p:cNvSpPr>
              <p:nvPr/>
            </p:nvSpPr>
            <p:spPr bwMode="auto">
              <a:xfrm>
                <a:off x="-1490663" y="-965201"/>
                <a:ext cx="1054100" cy="339725"/>
              </a:xfrm>
              <a:custGeom>
                <a:avLst/>
                <a:gdLst>
                  <a:gd name="T0" fmla="*/ 4 w 1693"/>
                  <a:gd name="T1" fmla="*/ 0 h 546"/>
                  <a:gd name="T2" fmla="*/ 667 w 1693"/>
                  <a:gd name="T3" fmla="*/ 189 h 546"/>
                  <a:gd name="T4" fmla="*/ 1320 w 1693"/>
                  <a:gd name="T5" fmla="*/ 148 h 546"/>
                  <a:gd name="T6" fmla="*/ 1681 w 1693"/>
                  <a:gd name="T7" fmla="*/ 6 h 546"/>
                  <a:gd name="T8" fmla="*/ 1691 w 1693"/>
                  <a:gd name="T9" fmla="*/ 1 h 546"/>
                  <a:gd name="T10" fmla="*/ 1690 w 1693"/>
                  <a:gd name="T11" fmla="*/ 249 h 546"/>
                  <a:gd name="T12" fmla="*/ 1632 w 1693"/>
                  <a:gd name="T13" fmla="*/ 347 h 546"/>
                  <a:gd name="T14" fmla="*/ 1421 w 1693"/>
                  <a:gd name="T15" fmla="*/ 458 h 546"/>
                  <a:gd name="T16" fmla="*/ 965 w 1693"/>
                  <a:gd name="T17" fmla="*/ 535 h 546"/>
                  <a:gd name="T18" fmla="*/ 288 w 1693"/>
                  <a:gd name="T19" fmla="*/ 462 h 546"/>
                  <a:gd name="T20" fmla="*/ 78 w 1693"/>
                  <a:gd name="T21" fmla="*/ 359 h 546"/>
                  <a:gd name="T22" fmla="*/ 3 w 1693"/>
                  <a:gd name="T23" fmla="*/ 206 h 546"/>
                  <a:gd name="T24" fmla="*/ 4 w 1693"/>
                  <a:gd name="T25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3" h="546">
                    <a:moveTo>
                      <a:pt x="4" y="0"/>
                    </a:moveTo>
                    <a:cubicBezTo>
                      <a:pt x="209" y="130"/>
                      <a:pt x="435" y="170"/>
                      <a:pt x="667" y="189"/>
                    </a:cubicBezTo>
                    <a:cubicBezTo>
                      <a:pt x="886" y="206"/>
                      <a:pt x="1104" y="195"/>
                      <a:pt x="1320" y="148"/>
                    </a:cubicBezTo>
                    <a:cubicBezTo>
                      <a:pt x="1447" y="120"/>
                      <a:pt x="1571" y="80"/>
                      <a:pt x="1681" y="6"/>
                    </a:cubicBezTo>
                    <a:cubicBezTo>
                      <a:pt x="1683" y="5"/>
                      <a:pt x="1686" y="4"/>
                      <a:pt x="1691" y="1"/>
                    </a:cubicBezTo>
                    <a:cubicBezTo>
                      <a:pt x="1691" y="86"/>
                      <a:pt x="1693" y="167"/>
                      <a:pt x="1690" y="249"/>
                    </a:cubicBezTo>
                    <a:cubicBezTo>
                      <a:pt x="1689" y="289"/>
                      <a:pt x="1662" y="321"/>
                      <a:pt x="1632" y="347"/>
                    </a:cubicBezTo>
                    <a:cubicBezTo>
                      <a:pt x="1571" y="401"/>
                      <a:pt x="1497" y="432"/>
                      <a:pt x="1421" y="458"/>
                    </a:cubicBezTo>
                    <a:cubicBezTo>
                      <a:pt x="1273" y="506"/>
                      <a:pt x="1120" y="528"/>
                      <a:pt x="965" y="535"/>
                    </a:cubicBezTo>
                    <a:cubicBezTo>
                      <a:pt x="735" y="546"/>
                      <a:pt x="509" y="530"/>
                      <a:pt x="288" y="462"/>
                    </a:cubicBezTo>
                    <a:cubicBezTo>
                      <a:pt x="213" y="439"/>
                      <a:pt x="141" y="408"/>
                      <a:pt x="78" y="359"/>
                    </a:cubicBezTo>
                    <a:cubicBezTo>
                      <a:pt x="28" y="320"/>
                      <a:pt x="0" y="272"/>
                      <a:pt x="3" y="206"/>
                    </a:cubicBezTo>
                    <a:cubicBezTo>
                      <a:pt x="6" y="139"/>
                      <a:pt x="4" y="72"/>
                      <a:pt x="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</p:grpSp>
      <p:sp>
        <p:nvSpPr>
          <p:cNvPr id="65" name="Up Arrow 61"/>
          <p:cNvSpPr/>
          <p:nvPr/>
        </p:nvSpPr>
        <p:spPr bwMode="auto">
          <a:xfrm>
            <a:off x="2563548" y="3730963"/>
            <a:ext cx="391854" cy="367408"/>
          </a:xfrm>
          <a:prstGeom prst="upArrow">
            <a:avLst>
              <a:gd name="adj1" fmla="val 50000"/>
              <a:gd name="adj2" fmla="val 59287"/>
            </a:avLst>
          </a:prstGeom>
          <a:solidFill>
            <a:schemeClr val="tx2"/>
          </a:solidFill>
          <a:ln>
            <a:gradFill flip="none" rotWithShape="1">
              <a:gsLst>
                <a:gs pos="0">
                  <a:srgbClr val="DFE6D0"/>
                </a:gs>
                <a:gs pos="12000">
                  <a:srgbClr val="DFE6D0">
                    <a:alpha val="68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0"/>
              <a:tileRect/>
            </a:gra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86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1127442" y="4127330"/>
            <a:ext cx="4480853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162707" y="4378700"/>
            <a:ext cx="74004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Existing Data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35282" y="4850544"/>
            <a:ext cx="966095" cy="325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LOB Applications</a:t>
            </a:r>
            <a:endParaRPr kumimoji="0" lang="en-US" sz="19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>
            <a:off x="2520045" y="4212687"/>
            <a:ext cx="452532" cy="639640"/>
          </a:xfrm>
          <a:prstGeom prst="rect">
            <a:avLst/>
          </a:prstGeom>
          <a:noFill/>
        </p:spPr>
      </p:pic>
      <p:sp>
        <p:nvSpPr>
          <p:cNvPr id="70" name="TextBox 69"/>
          <p:cNvSpPr txBox="1"/>
          <p:nvPr/>
        </p:nvSpPr>
        <p:spPr>
          <a:xfrm>
            <a:off x="4579789" y="4861314"/>
            <a:ext cx="726465" cy="162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Files</a:t>
            </a:r>
            <a:endParaRPr kumimoji="0" lang="en-US" sz="19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57970" y="4859447"/>
            <a:ext cx="922773" cy="162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Marts</a:t>
            </a:r>
            <a:endParaRPr kumimoji="0" lang="en-US" sz="19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1127442" y="5244698"/>
            <a:ext cx="4480853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grpSp>
        <p:nvGrpSpPr>
          <p:cNvPr id="73" name="Group 72"/>
          <p:cNvGrpSpPr/>
          <p:nvPr/>
        </p:nvGrpSpPr>
        <p:grpSpPr>
          <a:xfrm>
            <a:off x="3429177" y="4170549"/>
            <a:ext cx="680293" cy="643168"/>
            <a:chOff x="3427685" y="4251550"/>
            <a:chExt cx="810600" cy="766365"/>
          </a:xfrm>
        </p:grpSpPr>
        <p:grpSp>
          <p:nvGrpSpPr>
            <p:cNvPr id="74" name="Group 73"/>
            <p:cNvGrpSpPr/>
            <p:nvPr/>
          </p:nvGrpSpPr>
          <p:grpSpPr>
            <a:xfrm>
              <a:off x="3427685" y="4251550"/>
              <a:ext cx="390488" cy="541015"/>
              <a:chOff x="-1497013" y="-1746211"/>
              <a:chExt cx="1068388" cy="1308100"/>
            </a:xfrm>
            <a:solidFill>
              <a:srgbClr val="002050"/>
            </a:solidFill>
          </p:grpSpPr>
          <p:sp>
            <p:nvSpPr>
              <p:cNvPr id="87" name="Freeform 5"/>
              <p:cNvSpPr>
                <a:spLocks/>
              </p:cNvSpPr>
              <p:nvPr/>
            </p:nvSpPr>
            <p:spPr bwMode="auto">
              <a:xfrm>
                <a:off x="-1497013" y="-1746211"/>
                <a:ext cx="1068388" cy="382586"/>
              </a:xfrm>
              <a:custGeom>
                <a:avLst/>
                <a:gdLst>
                  <a:gd name="T0" fmla="*/ 857 w 1716"/>
                  <a:gd name="T1" fmla="*/ 0 h 617"/>
                  <a:gd name="T2" fmla="*/ 1425 w 1716"/>
                  <a:gd name="T3" fmla="*/ 80 h 617"/>
                  <a:gd name="T4" fmla="*/ 1616 w 1716"/>
                  <a:gd name="T5" fmla="*/ 172 h 617"/>
                  <a:gd name="T6" fmla="*/ 1665 w 1716"/>
                  <a:gd name="T7" fmla="*/ 216 h 617"/>
                  <a:gd name="T8" fmla="*/ 1661 w 1716"/>
                  <a:gd name="T9" fmla="*/ 401 h 617"/>
                  <a:gd name="T10" fmla="*/ 1479 w 1716"/>
                  <a:gd name="T11" fmla="*/ 512 h 617"/>
                  <a:gd name="T12" fmla="*/ 1049 w 1716"/>
                  <a:gd name="T13" fmla="*/ 603 h 617"/>
                  <a:gd name="T14" fmla="*/ 508 w 1716"/>
                  <a:gd name="T15" fmla="*/ 583 h 617"/>
                  <a:gd name="T16" fmla="*/ 152 w 1716"/>
                  <a:gd name="T17" fmla="*/ 472 h 617"/>
                  <a:gd name="T18" fmla="*/ 57 w 1716"/>
                  <a:gd name="T19" fmla="*/ 401 h 617"/>
                  <a:gd name="T20" fmla="*/ 52 w 1716"/>
                  <a:gd name="T21" fmla="*/ 215 h 617"/>
                  <a:gd name="T22" fmla="*/ 223 w 1716"/>
                  <a:gd name="T23" fmla="*/ 105 h 617"/>
                  <a:gd name="T24" fmla="*/ 660 w 1716"/>
                  <a:gd name="T25" fmla="*/ 10 h 617"/>
                  <a:gd name="T26" fmla="*/ 857 w 1716"/>
                  <a:gd name="T27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16" h="617">
                    <a:moveTo>
                      <a:pt x="857" y="0"/>
                    </a:moveTo>
                    <a:cubicBezTo>
                      <a:pt x="1050" y="2"/>
                      <a:pt x="1240" y="21"/>
                      <a:pt x="1425" y="80"/>
                    </a:cubicBezTo>
                    <a:cubicBezTo>
                      <a:pt x="1493" y="102"/>
                      <a:pt x="1558" y="129"/>
                      <a:pt x="1616" y="172"/>
                    </a:cubicBezTo>
                    <a:cubicBezTo>
                      <a:pt x="1633" y="185"/>
                      <a:pt x="1650" y="200"/>
                      <a:pt x="1665" y="216"/>
                    </a:cubicBezTo>
                    <a:cubicBezTo>
                      <a:pt x="1716" y="275"/>
                      <a:pt x="1714" y="344"/>
                      <a:pt x="1661" y="401"/>
                    </a:cubicBezTo>
                    <a:cubicBezTo>
                      <a:pt x="1610" y="455"/>
                      <a:pt x="1546" y="486"/>
                      <a:pt x="1479" y="512"/>
                    </a:cubicBezTo>
                    <a:cubicBezTo>
                      <a:pt x="1340" y="566"/>
                      <a:pt x="1196" y="591"/>
                      <a:pt x="1049" y="603"/>
                    </a:cubicBezTo>
                    <a:cubicBezTo>
                      <a:pt x="868" y="617"/>
                      <a:pt x="687" y="613"/>
                      <a:pt x="508" y="583"/>
                    </a:cubicBezTo>
                    <a:cubicBezTo>
                      <a:pt x="384" y="562"/>
                      <a:pt x="262" y="534"/>
                      <a:pt x="152" y="472"/>
                    </a:cubicBezTo>
                    <a:cubicBezTo>
                      <a:pt x="117" y="453"/>
                      <a:pt x="85" y="428"/>
                      <a:pt x="57" y="401"/>
                    </a:cubicBezTo>
                    <a:cubicBezTo>
                      <a:pt x="0" y="346"/>
                      <a:pt x="0" y="275"/>
                      <a:pt x="52" y="215"/>
                    </a:cubicBezTo>
                    <a:cubicBezTo>
                      <a:pt x="99" y="162"/>
                      <a:pt x="160" y="131"/>
                      <a:pt x="223" y="105"/>
                    </a:cubicBezTo>
                    <a:cubicBezTo>
                      <a:pt x="363" y="48"/>
                      <a:pt x="510" y="23"/>
                      <a:pt x="660" y="10"/>
                    </a:cubicBezTo>
                    <a:cubicBezTo>
                      <a:pt x="726" y="5"/>
                      <a:pt x="792" y="3"/>
                      <a:pt x="85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8" name="Freeform 6"/>
              <p:cNvSpPr>
                <a:spLocks/>
              </p:cNvSpPr>
              <p:nvPr/>
            </p:nvSpPr>
            <p:spPr bwMode="auto">
              <a:xfrm>
                <a:off x="-1489076" y="-781009"/>
                <a:ext cx="1057275" cy="342898"/>
              </a:xfrm>
              <a:custGeom>
                <a:avLst/>
                <a:gdLst>
                  <a:gd name="T0" fmla="*/ 2 w 1698"/>
                  <a:gd name="T1" fmla="*/ 7 h 551"/>
                  <a:gd name="T2" fmla="*/ 196 w 1698"/>
                  <a:gd name="T3" fmla="*/ 95 h 551"/>
                  <a:gd name="T4" fmla="*/ 639 w 1698"/>
                  <a:gd name="T5" fmla="*/ 187 h 551"/>
                  <a:gd name="T6" fmla="*/ 1104 w 1698"/>
                  <a:gd name="T7" fmla="*/ 181 h 551"/>
                  <a:gd name="T8" fmla="*/ 1631 w 1698"/>
                  <a:gd name="T9" fmla="*/ 35 h 551"/>
                  <a:gd name="T10" fmla="*/ 1690 w 1698"/>
                  <a:gd name="T11" fmla="*/ 0 h 551"/>
                  <a:gd name="T12" fmla="*/ 1690 w 1698"/>
                  <a:gd name="T13" fmla="*/ 155 h 551"/>
                  <a:gd name="T14" fmla="*/ 1691 w 1698"/>
                  <a:gd name="T15" fmla="*/ 200 h 551"/>
                  <a:gd name="T16" fmla="*/ 1602 w 1698"/>
                  <a:gd name="T17" fmla="*/ 371 h 551"/>
                  <a:gd name="T18" fmla="*/ 1306 w 1698"/>
                  <a:gd name="T19" fmla="*/ 491 h 551"/>
                  <a:gd name="T20" fmla="*/ 613 w 1698"/>
                  <a:gd name="T21" fmla="*/ 528 h 551"/>
                  <a:gd name="T22" fmla="*/ 221 w 1698"/>
                  <a:gd name="T23" fmla="*/ 440 h 551"/>
                  <a:gd name="T24" fmla="*/ 58 w 1698"/>
                  <a:gd name="T25" fmla="*/ 345 h 551"/>
                  <a:gd name="T26" fmla="*/ 1 w 1698"/>
                  <a:gd name="T27" fmla="*/ 217 h 551"/>
                  <a:gd name="T28" fmla="*/ 2 w 1698"/>
                  <a:gd name="T29" fmla="*/ 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98" h="551">
                    <a:moveTo>
                      <a:pt x="2" y="7"/>
                    </a:moveTo>
                    <a:cubicBezTo>
                      <a:pt x="67" y="37"/>
                      <a:pt x="130" y="70"/>
                      <a:pt x="196" y="95"/>
                    </a:cubicBezTo>
                    <a:cubicBezTo>
                      <a:pt x="338" y="150"/>
                      <a:pt x="488" y="173"/>
                      <a:pt x="639" y="187"/>
                    </a:cubicBezTo>
                    <a:cubicBezTo>
                      <a:pt x="794" y="200"/>
                      <a:pt x="949" y="199"/>
                      <a:pt x="1104" y="181"/>
                    </a:cubicBezTo>
                    <a:cubicBezTo>
                      <a:pt x="1288" y="161"/>
                      <a:pt x="1467" y="125"/>
                      <a:pt x="1631" y="35"/>
                    </a:cubicBezTo>
                    <a:cubicBezTo>
                      <a:pt x="1650" y="25"/>
                      <a:pt x="1668" y="13"/>
                      <a:pt x="1690" y="0"/>
                    </a:cubicBezTo>
                    <a:cubicBezTo>
                      <a:pt x="1690" y="54"/>
                      <a:pt x="1690" y="104"/>
                      <a:pt x="1690" y="155"/>
                    </a:cubicBezTo>
                    <a:cubicBezTo>
                      <a:pt x="1690" y="170"/>
                      <a:pt x="1689" y="185"/>
                      <a:pt x="1691" y="200"/>
                    </a:cubicBezTo>
                    <a:cubicBezTo>
                      <a:pt x="1698" y="277"/>
                      <a:pt x="1661" y="329"/>
                      <a:pt x="1602" y="371"/>
                    </a:cubicBezTo>
                    <a:cubicBezTo>
                      <a:pt x="1513" y="434"/>
                      <a:pt x="1411" y="467"/>
                      <a:pt x="1306" y="491"/>
                    </a:cubicBezTo>
                    <a:cubicBezTo>
                      <a:pt x="1077" y="543"/>
                      <a:pt x="846" y="551"/>
                      <a:pt x="613" y="528"/>
                    </a:cubicBezTo>
                    <a:cubicBezTo>
                      <a:pt x="479" y="515"/>
                      <a:pt x="347" y="490"/>
                      <a:pt x="221" y="440"/>
                    </a:cubicBezTo>
                    <a:cubicBezTo>
                      <a:pt x="162" y="417"/>
                      <a:pt x="105" y="389"/>
                      <a:pt x="58" y="345"/>
                    </a:cubicBezTo>
                    <a:cubicBezTo>
                      <a:pt x="21" y="310"/>
                      <a:pt x="0" y="270"/>
                      <a:pt x="1" y="217"/>
                    </a:cubicBezTo>
                    <a:cubicBezTo>
                      <a:pt x="3" y="146"/>
                      <a:pt x="2" y="75"/>
                      <a:pt x="2" y="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9" name="Freeform 7"/>
              <p:cNvSpPr>
                <a:spLocks/>
              </p:cNvSpPr>
              <p:nvPr/>
            </p:nvSpPr>
            <p:spPr bwMode="auto">
              <a:xfrm>
                <a:off x="-1490664" y="-1393786"/>
                <a:ext cx="1055687" cy="336548"/>
              </a:xfrm>
              <a:custGeom>
                <a:avLst/>
                <a:gdLst>
                  <a:gd name="T0" fmla="*/ 4 w 1694"/>
                  <a:gd name="T1" fmla="*/ 2 h 543"/>
                  <a:gd name="T2" fmla="*/ 12 w 1694"/>
                  <a:gd name="T3" fmla="*/ 4 h 543"/>
                  <a:gd name="T4" fmla="*/ 493 w 1694"/>
                  <a:gd name="T5" fmla="*/ 168 h 543"/>
                  <a:gd name="T6" fmla="*/ 1130 w 1694"/>
                  <a:gd name="T7" fmla="*/ 178 h 543"/>
                  <a:gd name="T8" fmla="*/ 1624 w 1694"/>
                  <a:gd name="T9" fmla="*/ 39 h 543"/>
                  <a:gd name="T10" fmla="*/ 1689 w 1694"/>
                  <a:gd name="T11" fmla="*/ 0 h 543"/>
                  <a:gd name="T12" fmla="*/ 1691 w 1694"/>
                  <a:gd name="T13" fmla="*/ 24 h 543"/>
                  <a:gd name="T14" fmla="*/ 1692 w 1694"/>
                  <a:gd name="T15" fmla="*/ 214 h 543"/>
                  <a:gd name="T16" fmla="*/ 1631 w 1694"/>
                  <a:gd name="T17" fmla="*/ 347 h 543"/>
                  <a:gd name="T18" fmla="*/ 1385 w 1694"/>
                  <a:gd name="T19" fmla="*/ 468 h 543"/>
                  <a:gd name="T20" fmla="*/ 933 w 1694"/>
                  <a:gd name="T21" fmla="*/ 536 h 543"/>
                  <a:gd name="T22" fmla="*/ 327 w 1694"/>
                  <a:gd name="T23" fmla="*/ 473 h 543"/>
                  <a:gd name="T24" fmla="*/ 101 w 1694"/>
                  <a:gd name="T25" fmla="*/ 375 h 543"/>
                  <a:gd name="T26" fmla="*/ 33 w 1694"/>
                  <a:gd name="T27" fmla="*/ 312 h 543"/>
                  <a:gd name="T28" fmla="*/ 4 w 1694"/>
                  <a:gd name="T29" fmla="*/ 235 h 543"/>
                  <a:gd name="T30" fmla="*/ 3 w 1694"/>
                  <a:gd name="T31" fmla="*/ 12 h 543"/>
                  <a:gd name="T32" fmla="*/ 4 w 1694"/>
                  <a:gd name="T33" fmla="*/ 2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94" h="543">
                    <a:moveTo>
                      <a:pt x="4" y="2"/>
                    </a:moveTo>
                    <a:cubicBezTo>
                      <a:pt x="8" y="3"/>
                      <a:pt x="11" y="3"/>
                      <a:pt x="12" y="4"/>
                    </a:cubicBezTo>
                    <a:cubicBezTo>
                      <a:pt x="158" y="100"/>
                      <a:pt x="323" y="142"/>
                      <a:pt x="493" y="168"/>
                    </a:cubicBezTo>
                    <a:cubicBezTo>
                      <a:pt x="704" y="201"/>
                      <a:pt x="917" y="204"/>
                      <a:pt x="1130" y="178"/>
                    </a:cubicBezTo>
                    <a:cubicBezTo>
                      <a:pt x="1301" y="157"/>
                      <a:pt x="1470" y="121"/>
                      <a:pt x="1624" y="39"/>
                    </a:cubicBezTo>
                    <a:cubicBezTo>
                      <a:pt x="1645" y="27"/>
                      <a:pt x="1666" y="14"/>
                      <a:pt x="1689" y="0"/>
                    </a:cubicBezTo>
                    <a:cubicBezTo>
                      <a:pt x="1690" y="9"/>
                      <a:pt x="1691" y="16"/>
                      <a:pt x="1691" y="24"/>
                    </a:cubicBezTo>
                    <a:cubicBezTo>
                      <a:pt x="1691" y="87"/>
                      <a:pt x="1690" y="150"/>
                      <a:pt x="1692" y="214"/>
                    </a:cubicBezTo>
                    <a:cubicBezTo>
                      <a:pt x="1694" y="269"/>
                      <a:pt x="1671" y="312"/>
                      <a:pt x="1631" y="347"/>
                    </a:cubicBezTo>
                    <a:cubicBezTo>
                      <a:pt x="1559" y="409"/>
                      <a:pt x="1473" y="441"/>
                      <a:pt x="1385" y="468"/>
                    </a:cubicBezTo>
                    <a:cubicBezTo>
                      <a:pt x="1237" y="512"/>
                      <a:pt x="1086" y="531"/>
                      <a:pt x="933" y="536"/>
                    </a:cubicBezTo>
                    <a:cubicBezTo>
                      <a:pt x="728" y="543"/>
                      <a:pt x="526" y="528"/>
                      <a:pt x="327" y="473"/>
                    </a:cubicBezTo>
                    <a:cubicBezTo>
                      <a:pt x="247" y="451"/>
                      <a:pt x="169" y="423"/>
                      <a:pt x="101" y="375"/>
                    </a:cubicBezTo>
                    <a:cubicBezTo>
                      <a:pt x="76" y="357"/>
                      <a:pt x="51" y="336"/>
                      <a:pt x="33" y="312"/>
                    </a:cubicBezTo>
                    <a:cubicBezTo>
                      <a:pt x="17" y="290"/>
                      <a:pt x="5" y="261"/>
                      <a:pt x="4" y="235"/>
                    </a:cubicBezTo>
                    <a:cubicBezTo>
                      <a:pt x="0" y="161"/>
                      <a:pt x="3" y="87"/>
                      <a:pt x="3" y="12"/>
                    </a:cubicBezTo>
                    <a:cubicBezTo>
                      <a:pt x="3" y="9"/>
                      <a:pt x="3" y="6"/>
                      <a:pt x="4" y="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>
                <a:off x="-1490664" y="-1087402"/>
                <a:ext cx="1054099" cy="339725"/>
              </a:xfrm>
              <a:custGeom>
                <a:avLst/>
                <a:gdLst>
                  <a:gd name="T0" fmla="*/ 4 w 1693"/>
                  <a:gd name="T1" fmla="*/ 0 h 546"/>
                  <a:gd name="T2" fmla="*/ 667 w 1693"/>
                  <a:gd name="T3" fmla="*/ 189 h 546"/>
                  <a:gd name="T4" fmla="*/ 1320 w 1693"/>
                  <a:gd name="T5" fmla="*/ 148 h 546"/>
                  <a:gd name="T6" fmla="*/ 1681 w 1693"/>
                  <a:gd name="T7" fmla="*/ 6 h 546"/>
                  <a:gd name="T8" fmla="*/ 1691 w 1693"/>
                  <a:gd name="T9" fmla="*/ 1 h 546"/>
                  <a:gd name="T10" fmla="*/ 1690 w 1693"/>
                  <a:gd name="T11" fmla="*/ 249 h 546"/>
                  <a:gd name="T12" fmla="*/ 1632 w 1693"/>
                  <a:gd name="T13" fmla="*/ 347 h 546"/>
                  <a:gd name="T14" fmla="*/ 1421 w 1693"/>
                  <a:gd name="T15" fmla="*/ 458 h 546"/>
                  <a:gd name="T16" fmla="*/ 965 w 1693"/>
                  <a:gd name="T17" fmla="*/ 535 h 546"/>
                  <a:gd name="T18" fmla="*/ 288 w 1693"/>
                  <a:gd name="T19" fmla="*/ 462 h 546"/>
                  <a:gd name="T20" fmla="*/ 78 w 1693"/>
                  <a:gd name="T21" fmla="*/ 359 h 546"/>
                  <a:gd name="T22" fmla="*/ 3 w 1693"/>
                  <a:gd name="T23" fmla="*/ 206 h 546"/>
                  <a:gd name="T24" fmla="*/ 4 w 1693"/>
                  <a:gd name="T25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3" h="546">
                    <a:moveTo>
                      <a:pt x="4" y="0"/>
                    </a:moveTo>
                    <a:cubicBezTo>
                      <a:pt x="209" y="130"/>
                      <a:pt x="435" y="170"/>
                      <a:pt x="667" y="189"/>
                    </a:cubicBezTo>
                    <a:cubicBezTo>
                      <a:pt x="886" y="206"/>
                      <a:pt x="1104" y="195"/>
                      <a:pt x="1320" y="148"/>
                    </a:cubicBezTo>
                    <a:cubicBezTo>
                      <a:pt x="1447" y="120"/>
                      <a:pt x="1571" y="80"/>
                      <a:pt x="1681" y="6"/>
                    </a:cubicBezTo>
                    <a:cubicBezTo>
                      <a:pt x="1683" y="5"/>
                      <a:pt x="1686" y="4"/>
                      <a:pt x="1691" y="1"/>
                    </a:cubicBezTo>
                    <a:cubicBezTo>
                      <a:pt x="1691" y="86"/>
                      <a:pt x="1693" y="167"/>
                      <a:pt x="1690" y="249"/>
                    </a:cubicBezTo>
                    <a:cubicBezTo>
                      <a:pt x="1689" y="289"/>
                      <a:pt x="1662" y="321"/>
                      <a:pt x="1632" y="347"/>
                    </a:cubicBezTo>
                    <a:cubicBezTo>
                      <a:pt x="1571" y="401"/>
                      <a:pt x="1497" y="432"/>
                      <a:pt x="1421" y="458"/>
                    </a:cubicBezTo>
                    <a:cubicBezTo>
                      <a:pt x="1273" y="506"/>
                      <a:pt x="1120" y="528"/>
                      <a:pt x="965" y="535"/>
                    </a:cubicBezTo>
                    <a:cubicBezTo>
                      <a:pt x="735" y="546"/>
                      <a:pt x="509" y="530"/>
                      <a:pt x="288" y="462"/>
                    </a:cubicBezTo>
                    <a:cubicBezTo>
                      <a:pt x="213" y="439"/>
                      <a:pt x="141" y="408"/>
                      <a:pt x="78" y="359"/>
                    </a:cubicBezTo>
                    <a:cubicBezTo>
                      <a:pt x="28" y="320"/>
                      <a:pt x="0" y="272"/>
                      <a:pt x="3" y="206"/>
                    </a:cubicBezTo>
                    <a:cubicBezTo>
                      <a:pt x="6" y="139"/>
                      <a:pt x="4" y="72"/>
                      <a:pt x="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847797" y="4271201"/>
              <a:ext cx="390488" cy="541015"/>
              <a:chOff x="-1497013" y="-1746221"/>
              <a:chExt cx="1068388" cy="1308103"/>
            </a:xfrm>
            <a:solidFill>
              <a:srgbClr val="002050"/>
            </a:solidFill>
          </p:grpSpPr>
          <p:sp>
            <p:nvSpPr>
              <p:cNvPr id="83" name="Freeform 5"/>
              <p:cNvSpPr>
                <a:spLocks/>
              </p:cNvSpPr>
              <p:nvPr/>
            </p:nvSpPr>
            <p:spPr bwMode="auto">
              <a:xfrm>
                <a:off x="-1497013" y="-1746221"/>
                <a:ext cx="1068388" cy="382587"/>
              </a:xfrm>
              <a:custGeom>
                <a:avLst/>
                <a:gdLst>
                  <a:gd name="T0" fmla="*/ 857 w 1716"/>
                  <a:gd name="T1" fmla="*/ 0 h 617"/>
                  <a:gd name="T2" fmla="*/ 1425 w 1716"/>
                  <a:gd name="T3" fmla="*/ 80 h 617"/>
                  <a:gd name="T4" fmla="*/ 1616 w 1716"/>
                  <a:gd name="T5" fmla="*/ 172 h 617"/>
                  <a:gd name="T6" fmla="*/ 1665 w 1716"/>
                  <a:gd name="T7" fmla="*/ 216 h 617"/>
                  <a:gd name="T8" fmla="*/ 1661 w 1716"/>
                  <a:gd name="T9" fmla="*/ 401 h 617"/>
                  <a:gd name="T10" fmla="*/ 1479 w 1716"/>
                  <a:gd name="T11" fmla="*/ 512 h 617"/>
                  <a:gd name="T12" fmla="*/ 1049 w 1716"/>
                  <a:gd name="T13" fmla="*/ 603 h 617"/>
                  <a:gd name="T14" fmla="*/ 508 w 1716"/>
                  <a:gd name="T15" fmla="*/ 583 h 617"/>
                  <a:gd name="T16" fmla="*/ 152 w 1716"/>
                  <a:gd name="T17" fmla="*/ 472 h 617"/>
                  <a:gd name="T18" fmla="*/ 57 w 1716"/>
                  <a:gd name="T19" fmla="*/ 401 h 617"/>
                  <a:gd name="T20" fmla="*/ 52 w 1716"/>
                  <a:gd name="T21" fmla="*/ 215 h 617"/>
                  <a:gd name="T22" fmla="*/ 223 w 1716"/>
                  <a:gd name="T23" fmla="*/ 105 h 617"/>
                  <a:gd name="T24" fmla="*/ 660 w 1716"/>
                  <a:gd name="T25" fmla="*/ 10 h 617"/>
                  <a:gd name="T26" fmla="*/ 857 w 1716"/>
                  <a:gd name="T27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16" h="617">
                    <a:moveTo>
                      <a:pt x="857" y="0"/>
                    </a:moveTo>
                    <a:cubicBezTo>
                      <a:pt x="1050" y="2"/>
                      <a:pt x="1240" y="21"/>
                      <a:pt x="1425" y="80"/>
                    </a:cubicBezTo>
                    <a:cubicBezTo>
                      <a:pt x="1493" y="102"/>
                      <a:pt x="1558" y="129"/>
                      <a:pt x="1616" y="172"/>
                    </a:cubicBezTo>
                    <a:cubicBezTo>
                      <a:pt x="1633" y="185"/>
                      <a:pt x="1650" y="200"/>
                      <a:pt x="1665" y="216"/>
                    </a:cubicBezTo>
                    <a:cubicBezTo>
                      <a:pt x="1716" y="275"/>
                      <a:pt x="1714" y="344"/>
                      <a:pt x="1661" y="401"/>
                    </a:cubicBezTo>
                    <a:cubicBezTo>
                      <a:pt x="1610" y="455"/>
                      <a:pt x="1546" y="486"/>
                      <a:pt x="1479" y="512"/>
                    </a:cubicBezTo>
                    <a:cubicBezTo>
                      <a:pt x="1340" y="566"/>
                      <a:pt x="1196" y="591"/>
                      <a:pt x="1049" y="603"/>
                    </a:cubicBezTo>
                    <a:cubicBezTo>
                      <a:pt x="868" y="617"/>
                      <a:pt x="687" y="613"/>
                      <a:pt x="508" y="583"/>
                    </a:cubicBezTo>
                    <a:cubicBezTo>
                      <a:pt x="384" y="562"/>
                      <a:pt x="262" y="534"/>
                      <a:pt x="152" y="472"/>
                    </a:cubicBezTo>
                    <a:cubicBezTo>
                      <a:pt x="117" y="453"/>
                      <a:pt x="85" y="428"/>
                      <a:pt x="57" y="401"/>
                    </a:cubicBezTo>
                    <a:cubicBezTo>
                      <a:pt x="0" y="346"/>
                      <a:pt x="0" y="275"/>
                      <a:pt x="52" y="215"/>
                    </a:cubicBezTo>
                    <a:cubicBezTo>
                      <a:pt x="99" y="162"/>
                      <a:pt x="160" y="131"/>
                      <a:pt x="223" y="105"/>
                    </a:cubicBezTo>
                    <a:cubicBezTo>
                      <a:pt x="363" y="48"/>
                      <a:pt x="510" y="23"/>
                      <a:pt x="660" y="10"/>
                    </a:cubicBezTo>
                    <a:cubicBezTo>
                      <a:pt x="726" y="5"/>
                      <a:pt x="792" y="3"/>
                      <a:pt x="85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4" name="Freeform 6"/>
              <p:cNvSpPr>
                <a:spLocks/>
              </p:cNvSpPr>
              <p:nvPr/>
            </p:nvSpPr>
            <p:spPr bwMode="auto">
              <a:xfrm>
                <a:off x="-1489076" y="-781020"/>
                <a:ext cx="1057275" cy="342902"/>
              </a:xfrm>
              <a:custGeom>
                <a:avLst/>
                <a:gdLst>
                  <a:gd name="T0" fmla="*/ 2 w 1698"/>
                  <a:gd name="T1" fmla="*/ 7 h 551"/>
                  <a:gd name="T2" fmla="*/ 196 w 1698"/>
                  <a:gd name="T3" fmla="*/ 95 h 551"/>
                  <a:gd name="T4" fmla="*/ 639 w 1698"/>
                  <a:gd name="T5" fmla="*/ 187 h 551"/>
                  <a:gd name="T6" fmla="*/ 1104 w 1698"/>
                  <a:gd name="T7" fmla="*/ 181 h 551"/>
                  <a:gd name="T8" fmla="*/ 1631 w 1698"/>
                  <a:gd name="T9" fmla="*/ 35 h 551"/>
                  <a:gd name="T10" fmla="*/ 1690 w 1698"/>
                  <a:gd name="T11" fmla="*/ 0 h 551"/>
                  <a:gd name="T12" fmla="*/ 1690 w 1698"/>
                  <a:gd name="T13" fmla="*/ 155 h 551"/>
                  <a:gd name="T14" fmla="*/ 1691 w 1698"/>
                  <a:gd name="T15" fmla="*/ 200 h 551"/>
                  <a:gd name="T16" fmla="*/ 1602 w 1698"/>
                  <a:gd name="T17" fmla="*/ 371 h 551"/>
                  <a:gd name="T18" fmla="*/ 1306 w 1698"/>
                  <a:gd name="T19" fmla="*/ 491 h 551"/>
                  <a:gd name="T20" fmla="*/ 613 w 1698"/>
                  <a:gd name="T21" fmla="*/ 528 h 551"/>
                  <a:gd name="T22" fmla="*/ 221 w 1698"/>
                  <a:gd name="T23" fmla="*/ 440 h 551"/>
                  <a:gd name="T24" fmla="*/ 58 w 1698"/>
                  <a:gd name="T25" fmla="*/ 345 h 551"/>
                  <a:gd name="T26" fmla="*/ 1 w 1698"/>
                  <a:gd name="T27" fmla="*/ 217 h 551"/>
                  <a:gd name="T28" fmla="*/ 2 w 1698"/>
                  <a:gd name="T29" fmla="*/ 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98" h="551">
                    <a:moveTo>
                      <a:pt x="2" y="7"/>
                    </a:moveTo>
                    <a:cubicBezTo>
                      <a:pt x="67" y="37"/>
                      <a:pt x="130" y="70"/>
                      <a:pt x="196" y="95"/>
                    </a:cubicBezTo>
                    <a:cubicBezTo>
                      <a:pt x="338" y="150"/>
                      <a:pt x="488" y="173"/>
                      <a:pt x="639" y="187"/>
                    </a:cubicBezTo>
                    <a:cubicBezTo>
                      <a:pt x="794" y="200"/>
                      <a:pt x="949" y="199"/>
                      <a:pt x="1104" y="181"/>
                    </a:cubicBezTo>
                    <a:cubicBezTo>
                      <a:pt x="1288" y="161"/>
                      <a:pt x="1467" y="125"/>
                      <a:pt x="1631" y="35"/>
                    </a:cubicBezTo>
                    <a:cubicBezTo>
                      <a:pt x="1650" y="25"/>
                      <a:pt x="1668" y="13"/>
                      <a:pt x="1690" y="0"/>
                    </a:cubicBezTo>
                    <a:cubicBezTo>
                      <a:pt x="1690" y="54"/>
                      <a:pt x="1690" y="104"/>
                      <a:pt x="1690" y="155"/>
                    </a:cubicBezTo>
                    <a:cubicBezTo>
                      <a:pt x="1690" y="170"/>
                      <a:pt x="1689" y="185"/>
                      <a:pt x="1691" y="200"/>
                    </a:cubicBezTo>
                    <a:cubicBezTo>
                      <a:pt x="1698" y="277"/>
                      <a:pt x="1661" y="329"/>
                      <a:pt x="1602" y="371"/>
                    </a:cubicBezTo>
                    <a:cubicBezTo>
                      <a:pt x="1513" y="434"/>
                      <a:pt x="1411" y="467"/>
                      <a:pt x="1306" y="491"/>
                    </a:cubicBezTo>
                    <a:cubicBezTo>
                      <a:pt x="1077" y="543"/>
                      <a:pt x="846" y="551"/>
                      <a:pt x="613" y="528"/>
                    </a:cubicBezTo>
                    <a:cubicBezTo>
                      <a:pt x="479" y="515"/>
                      <a:pt x="347" y="490"/>
                      <a:pt x="221" y="440"/>
                    </a:cubicBezTo>
                    <a:cubicBezTo>
                      <a:pt x="162" y="417"/>
                      <a:pt x="105" y="389"/>
                      <a:pt x="58" y="345"/>
                    </a:cubicBezTo>
                    <a:cubicBezTo>
                      <a:pt x="21" y="310"/>
                      <a:pt x="0" y="270"/>
                      <a:pt x="1" y="217"/>
                    </a:cubicBezTo>
                    <a:cubicBezTo>
                      <a:pt x="3" y="146"/>
                      <a:pt x="2" y="75"/>
                      <a:pt x="2" y="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5" name="Freeform 7"/>
              <p:cNvSpPr>
                <a:spLocks/>
              </p:cNvSpPr>
              <p:nvPr/>
            </p:nvSpPr>
            <p:spPr bwMode="auto">
              <a:xfrm>
                <a:off x="-1490664" y="-1393787"/>
                <a:ext cx="1055687" cy="336551"/>
              </a:xfrm>
              <a:custGeom>
                <a:avLst/>
                <a:gdLst>
                  <a:gd name="T0" fmla="*/ 4 w 1694"/>
                  <a:gd name="T1" fmla="*/ 2 h 543"/>
                  <a:gd name="T2" fmla="*/ 12 w 1694"/>
                  <a:gd name="T3" fmla="*/ 4 h 543"/>
                  <a:gd name="T4" fmla="*/ 493 w 1694"/>
                  <a:gd name="T5" fmla="*/ 168 h 543"/>
                  <a:gd name="T6" fmla="*/ 1130 w 1694"/>
                  <a:gd name="T7" fmla="*/ 178 h 543"/>
                  <a:gd name="T8" fmla="*/ 1624 w 1694"/>
                  <a:gd name="T9" fmla="*/ 39 h 543"/>
                  <a:gd name="T10" fmla="*/ 1689 w 1694"/>
                  <a:gd name="T11" fmla="*/ 0 h 543"/>
                  <a:gd name="T12" fmla="*/ 1691 w 1694"/>
                  <a:gd name="T13" fmla="*/ 24 h 543"/>
                  <a:gd name="T14" fmla="*/ 1692 w 1694"/>
                  <a:gd name="T15" fmla="*/ 214 h 543"/>
                  <a:gd name="T16" fmla="*/ 1631 w 1694"/>
                  <a:gd name="T17" fmla="*/ 347 h 543"/>
                  <a:gd name="T18" fmla="*/ 1385 w 1694"/>
                  <a:gd name="T19" fmla="*/ 468 h 543"/>
                  <a:gd name="T20" fmla="*/ 933 w 1694"/>
                  <a:gd name="T21" fmla="*/ 536 h 543"/>
                  <a:gd name="T22" fmla="*/ 327 w 1694"/>
                  <a:gd name="T23" fmla="*/ 473 h 543"/>
                  <a:gd name="T24" fmla="*/ 101 w 1694"/>
                  <a:gd name="T25" fmla="*/ 375 h 543"/>
                  <a:gd name="T26" fmla="*/ 33 w 1694"/>
                  <a:gd name="T27" fmla="*/ 312 h 543"/>
                  <a:gd name="T28" fmla="*/ 4 w 1694"/>
                  <a:gd name="T29" fmla="*/ 235 h 543"/>
                  <a:gd name="T30" fmla="*/ 3 w 1694"/>
                  <a:gd name="T31" fmla="*/ 12 h 543"/>
                  <a:gd name="T32" fmla="*/ 4 w 1694"/>
                  <a:gd name="T33" fmla="*/ 2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94" h="543">
                    <a:moveTo>
                      <a:pt x="4" y="2"/>
                    </a:moveTo>
                    <a:cubicBezTo>
                      <a:pt x="8" y="3"/>
                      <a:pt x="11" y="3"/>
                      <a:pt x="12" y="4"/>
                    </a:cubicBezTo>
                    <a:cubicBezTo>
                      <a:pt x="158" y="100"/>
                      <a:pt x="323" y="142"/>
                      <a:pt x="493" y="168"/>
                    </a:cubicBezTo>
                    <a:cubicBezTo>
                      <a:pt x="704" y="201"/>
                      <a:pt x="917" y="204"/>
                      <a:pt x="1130" y="178"/>
                    </a:cubicBezTo>
                    <a:cubicBezTo>
                      <a:pt x="1301" y="157"/>
                      <a:pt x="1470" y="121"/>
                      <a:pt x="1624" y="39"/>
                    </a:cubicBezTo>
                    <a:cubicBezTo>
                      <a:pt x="1645" y="27"/>
                      <a:pt x="1666" y="14"/>
                      <a:pt x="1689" y="0"/>
                    </a:cubicBezTo>
                    <a:cubicBezTo>
                      <a:pt x="1690" y="9"/>
                      <a:pt x="1691" y="16"/>
                      <a:pt x="1691" y="24"/>
                    </a:cubicBezTo>
                    <a:cubicBezTo>
                      <a:pt x="1691" y="87"/>
                      <a:pt x="1690" y="150"/>
                      <a:pt x="1692" y="214"/>
                    </a:cubicBezTo>
                    <a:cubicBezTo>
                      <a:pt x="1694" y="269"/>
                      <a:pt x="1671" y="312"/>
                      <a:pt x="1631" y="347"/>
                    </a:cubicBezTo>
                    <a:cubicBezTo>
                      <a:pt x="1559" y="409"/>
                      <a:pt x="1473" y="441"/>
                      <a:pt x="1385" y="468"/>
                    </a:cubicBezTo>
                    <a:cubicBezTo>
                      <a:pt x="1237" y="512"/>
                      <a:pt x="1086" y="531"/>
                      <a:pt x="933" y="536"/>
                    </a:cubicBezTo>
                    <a:cubicBezTo>
                      <a:pt x="728" y="543"/>
                      <a:pt x="526" y="528"/>
                      <a:pt x="327" y="473"/>
                    </a:cubicBezTo>
                    <a:cubicBezTo>
                      <a:pt x="247" y="451"/>
                      <a:pt x="169" y="423"/>
                      <a:pt x="101" y="375"/>
                    </a:cubicBezTo>
                    <a:cubicBezTo>
                      <a:pt x="76" y="357"/>
                      <a:pt x="51" y="336"/>
                      <a:pt x="33" y="312"/>
                    </a:cubicBezTo>
                    <a:cubicBezTo>
                      <a:pt x="17" y="290"/>
                      <a:pt x="5" y="261"/>
                      <a:pt x="4" y="235"/>
                    </a:cubicBezTo>
                    <a:cubicBezTo>
                      <a:pt x="0" y="161"/>
                      <a:pt x="3" y="87"/>
                      <a:pt x="3" y="12"/>
                    </a:cubicBezTo>
                    <a:cubicBezTo>
                      <a:pt x="3" y="9"/>
                      <a:pt x="3" y="6"/>
                      <a:pt x="4" y="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6" name="Freeform 8"/>
              <p:cNvSpPr>
                <a:spLocks/>
              </p:cNvSpPr>
              <p:nvPr/>
            </p:nvSpPr>
            <p:spPr bwMode="auto">
              <a:xfrm>
                <a:off x="-1490664" y="-1087399"/>
                <a:ext cx="1054099" cy="339725"/>
              </a:xfrm>
              <a:custGeom>
                <a:avLst/>
                <a:gdLst>
                  <a:gd name="T0" fmla="*/ 4 w 1693"/>
                  <a:gd name="T1" fmla="*/ 0 h 546"/>
                  <a:gd name="T2" fmla="*/ 667 w 1693"/>
                  <a:gd name="T3" fmla="*/ 189 h 546"/>
                  <a:gd name="T4" fmla="*/ 1320 w 1693"/>
                  <a:gd name="T5" fmla="*/ 148 h 546"/>
                  <a:gd name="T6" fmla="*/ 1681 w 1693"/>
                  <a:gd name="T7" fmla="*/ 6 h 546"/>
                  <a:gd name="T8" fmla="*/ 1691 w 1693"/>
                  <a:gd name="T9" fmla="*/ 1 h 546"/>
                  <a:gd name="T10" fmla="*/ 1690 w 1693"/>
                  <a:gd name="T11" fmla="*/ 249 h 546"/>
                  <a:gd name="T12" fmla="*/ 1632 w 1693"/>
                  <a:gd name="T13" fmla="*/ 347 h 546"/>
                  <a:gd name="T14" fmla="*/ 1421 w 1693"/>
                  <a:gd name="T15" fmla="*/ 458 h 546"/>
                  <a:gd name="T16" fmla="*/ 965 w 1693"/>
                  <a:gd name="T17" fmla="*/ 535 h 546"/>
                  <a:gd name="T18" fmla="*/ 288 w 1693"/>
                  <a:gd name="T19" fmla="*/ 462 h 546"/>
                  <a:gd name="T20" fmla="*/ 78 w 1693"/>
                  <a:gd name="T21" fmla="*/ 359 h 546"/>
                  <a:gd name="T22" fmla="*/ 3 w 1693"/>
                  <a:gd name="T23" fmla="*/ 206 h 546"/>
                  <a:gd name="T24" fmla="*/ 4 w 1693"/>
                  <a:gd name="T25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3" h="546">
                    <a:moveTo>
                      <a:pt x="4" y="0"/>
                    </a:moveTo>
                    <a:cubicBezTo>
                      <a:pt x="209" y="130"/>
                      <a:pt x="435" y="170"/>
                      <a:pt x="667" y="189"/>
                    </a:cubicBezTo>
                    <a:cubicBezTo>
                      <a:pt x="886" y="206"/>
                      <a:pt x="1104" y="195"/>
                      <a:pt x="1320" y="148"/>
                    </a:cubicBezTo>
                    <a:cubicBezTo>
                      <a:pt x="1447" y="120"/>
                      <a:pt x="1571" y="80"/>
                      <a:pt x="1681" y="6"/>
                    </a:cubicBezTo>
                    <a:cubicBezTo>
                      <a:pt x="1683" y="5"/>
                      <a:pt x="1686" y="4"/>
                      <a:pt x="1691" y="1"/>
                    </a:cubicBezTo>
                    <a:cubicBezTo>
                      <a:pt x="1691" y="86"/>
                      <a:pt x="1693" y="167"/>
                      <a:pt x="1690" y="249"/>
                    </a:cubicBezTo>
                    <a:cubicBezTo>
                      <a:pt x="1689" y="289"/>
                      <a:pt x="1662" y="321"/>
                      <a:pt x="1632" y="347"/>
                    </a:cubicBezTo>
                    <a:cubicBezTo>
                      <a:pt x="1571" y="401"/>
                      <a:pt x="1497" y="432"/>
                      <a:pt x="1421" y="458"/>
                    </a:cubicBezTo>
                    <a:cubicBezTo>
                      <a:pt x="1273" y="506"/>
                      <a:pt x="1120" y="528"/>
                      <a:pt x="965" y="535"/>
                    </a:cubicBezTo>
                    <a:cubicBezTo>
                      <a:pt x="735" y="546"/>
                      <a:pt x="509" y="530"/>
                      <a:pt x="288" y="462"/>
                    </a:cubicBezTo>
                    <a:cubicBezTo>
                      <a:pt x="213" y="439"/>
                      <a:pt x="141" y="408"/>
                      <a:pt x="78" y="359"/>
                    </a:cubicBezTo>
                    <a:cubicBezTo>
                      <a:pt x="28" y="320"/>
                      <a:pt x="0" y="272"/>
                      <a:pt x="3" y="206"/>
                    </a:cubicBezTo>
                    <a:cubicBezTo>
                      <a:pt x="6" y="139"/>
                      <a:pt x="4" y="72"/>
                      <a:pt x="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611668" y="4476901"/>
              <a:ext cx="390488" cy="541014"/>
              <a:chOff x="4281504" y="4259110"/>
              <a:chExt cx="390488" cy="541014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4300881" y="4329333"/>
                <a:ext cx="367840" cy="361666"/>
              </a:xfrm>
              <a:prstGeom prst="rect">
                <a:avLst/>
              </a:prstGeom>
              <a:solidFill>
                <a:srgbClr val="50505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81504" y="4259110"/>
                <a:ext cx="390488" cy="541014"/>
                <a:chOff x="-1497013" y="-1746209"/>
                <a:chExt cx="1068388" cy="1308096"/>
              </a:xfrm>
              <a:solidFill>
                <a:srgbClr val="002050"/>
              </a:solidFill>
            </p:grpSpPr>
            <p:sp>
              <p:nvSpPr>
                <p:cNvPr id="79" name="Freeform 5"/>
                <p:cNvSpPr>
                  <a:spLocks/>
                </p:cNvSpPr>
                <p:nvPr/>
              </p:nvSpPr>
              <p:spPr bwMode="auto">
                <a:xfrm>
                  <a:off x="-1497013" y="-1746209"/>
                  <a:ext cx="1068388" cy="382586"/>
                </a:xfrm>
                <a:custGeom>
                  <a:avLst/>
                  <a:gdLst>
                    <a:gd name="T0" fmla="*/ 857 w 1716"/>
                    <a:gd name="T1" fmla="*/ 0 h 617"/>
                    <a:gd name="T2" fmla="*/ 1425 w 1716"/>
                    <a:gd name="T3" fmla="*/ 80 h 617"/>
                    <a:gd name="T4" fmla="*/ 1616 w 1716"/>
                    <a:gd name="T5" fmla="*/ 172 h 617"/>
                    <a:gd name="T6" fmla="*/ 1665 w 1716"/>
                    <a:gd name="T7" fmla="*/ 216 h 617"/>
                    <a:gd name="T8" fmla="*/ 1661 w 1716"/>
                    <a:gd name="T9" fmla="*/ 401 h 617"/>
                    <a:gd name="T10" fmla="*/ 1479 w 1716"/>
                    <a:gd name="T11" fmla="*/ 512 h 617"/>
                    <a:gd name="T12" fmla="*/ 1049 w 1716"/>
                    <a:gd name="T13" fmla="*/ 603 h 617"/>
                    <a:gd name="T14" fmla="*/ 508 w 1716"/>
                    <a:gd name="T15" fmla="*/ 583 h 617"/>
                    <a:gd name="T16" fmla="*/ 152 w 1716"/>
                    <a:gd name="T17" fmla="*/ 472 h 617"/>
                    <a:gd name="T18" fmla="*/ 57 w 1716"/>
                    <a:gd name="T19" fmla="*/ 401 h 617"/>
                    <a:gd name="T20" fmla="*/ 52 w 1716"/>
                    <a:gd name="T21" fmla="*/ 215 h 617"/>
                    <a:gd name="T22" fmla="*/ 223 w 1716"/>
                    <a:gd name="T23" fmla="*/ 105 h 617"/>
                    <a:gd name="T24" fmla="*/ 660 w 1716"/>
                    <a:gd name="T25" fmla="*/ 10 h 617"/>
                    <a:gd name="T26" fmla="*/ 857 w 1716"/>
                    <a:gd name="T27" fmla="*/ 0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16" h="617">
                      <a:moveTo>
                        <a:pt x="857" y="0"/>
                      </a:moveTo>
                      <a:cubicBezTo>
                        <a:pt x="1050" y="2"/>
                        <a:pt x="1240" y="21"/>
                        <a:pt x="1425" y="80"/>
                      </a:cubicBezTo>
                      <a:cubicBezTo>
                        <a:pt x="1493" y="102"/>
                        <a:pt x="1558" y="129"/>
                        <a:pt x="1616" y="172"/>
                      </a:cubicBezTo>
                      <a:cubicBezTo>
                        <a:pt x="1633" y="185"/>
                        <a:pt x="1650" y="200"/>
                        <a:pt x="1665" y="216"/>
                      </a:cubicBezTo>
                      <a:cubicBezTo>
                        <a:pt x="1716" y="275"/>
                        <a:pt x="1714" y="344"/>
                        <a:pt x="1661" y="401"/>
                      </a:cubicBezTo>
                      <a:cubicBezTo>
                        <a:pt x="1610" y="455"/>
                        <a:pt x="1546" y="486"/>
                        <a:pt x="1479" y="512"/>
                      </a:cubicBezTo>
                      <a:cubicBezTo>
                        <a:pt x="1340" y="566"/>
                        <a:pt x="1196" y="591"/>
                        <a:pt x="1049" y="603"/>
                      </a:cubicBezTo>
                      <a:cubicBezTo>
                        <a:pt x="868" y="617"/>
                        <a:pt x="687" y="613"/>
                        <a:pt x="508" y="583"/>
                      </a:cubicBezTo>
                      <a:cubicBezTo>
                        <a:pt x="384" y="562"/>
                        <a:pt x="262" y="534"/>
                        <a:pt x="152" y="472"/>
                      </a:cubicBezTo>
                      <a:cubicBezTo>
                        <a:pt x="117" y="453"/>
                        <a:pt x="85" y="428"/>
                        <a:pt x="57" y="401"/>
                      </a:cubicBezTo>
                      <a:cubicBezTo>
                        <a:pt x="0" y="346"/>
                        <a:pt x="0" y="275"/>
                        <a:pt x="52" y="215"/>
                      </a:cubicBezTo>
                      <a:cubicBezTo>
                        <a:pt x="99" y="162"/>
                        <a:pt x="160" y="131"/>
                        <a:pt x="223" y="105"/>
                      </a:cubicBezTo>
                      <a:cubicBezTo>
                        <a:pt x="363" y="48"/>
                        <a:pt x="510" y="23"/>
                        <a:pt x="660" y="10"/>
                      </a:cubicBezTo>
                      <a:cubicBezTo>
                        <a:pt x="726" y="5"/>
                        <a:pt x="792" y="3"/>
                        <a:pt x="85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Freeform 6"/>
                <p:cNvSpPr>
                  <a:spLocks/>
                </p:cNvSpPr>
                <p:nvPr/>
              </p:nvSpPr>
              <p:spPr bwMode="auto">
                <a:xfrm>
                  <a:off x="-1489076" y="-781011"/>
                  <a:ext cx="1057275" cy="342898"/>
                </a:xfrm>
                <a:custGeom>
                  <a:avLst/>
                  <a:gdLst>
                    <a:gd name="T0" fmla="*/ 2 w 1698"/>
                    <a:gd name="T1" fmla="*/ 7 h 551"/>
                    <a:gd name="T2" fmla="*/ 196 w 1698"/>
                    <a:gd name="T3" fmla="*/ 95 h 551"/>
                    <a:gd name="T4" fmla="*/ 639 w 1698"/>
                    <a:gd name="T5" fmla="*/ 187 h 551"/>
                    <a:gd name="T6" fmla="*/ 1104 w 1698"/>
                    <a:gd name="T7" fmla="*/ 181 h 551"/>
                    <a:gd name="T8" fmla="*/ 1631 w 1698"/>
                    <a:gd name="T9" fmla="*/ 35 h 551"/>
                    <a:gd name="T10" fmla="*/ 1690 w 1698"/>
                    <a:gd name="T11" fmla="*/ 0 h 551"/>
                    <a:gd name="T12" fmla="*/ 1690 w 1698"/>
                    <a:gd name="T13" fmla="*/ 155 h 551"/>
                    <a:gd name="T14" fmla="*/ 1691 w 1698"/>
                    <a:gd name="T15" fmla="*/ 200 h 551"/>
                    <a:gd name="T16" fmla="*/ 1602 w 1698"/>
                    <a:gd name="T17" fmla="*/ 371 h 551"/>
                    <a:gd name="T18" fmla="*/ 1306 w 1698"/>
                    <a:gd name="T19" fmla="*/ 491 h 551"/>
                    <a:gd name="T20" fmla="*/ 613 w 1698"/>
                    <a:gd name="T21" fmla="*/ 528 h 551"/>
                    <a:gd name="T22" fmla="*/ 221 w 1698"/>
                    <a:gd name="T23" fmla="*/ 440 h 551"/>
                    <a:gd name="T24" fmla="*/ 58 w 1698"/>
                    <a:gd name="T25" fmla="*/ 345 h 551"/>
                    <a:gd name="T26" fmla="*/ 1 w 1698"/>
                    <a:gd name="T27" fmla="*/ 217 h 551"/>
                    <a:gd name="T28" fmla="*/ 2 w 1698"/>
                    <a:gd name="T29" fmla="*/ 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698" h="551">
                      <a:moveTo>
                        <a:pt x="2" y="7"/>
                      </a:moveTo>
                      <a:cubicBezTo>
                        <a:pt x="67" y="37"/>
                        <a:pt x="130" y="70"/>
                        <a:pt x="196" y="95"/>
                      </a:cubicBezTo>
                      <a:cubicBezTo>
                        <a:pt x="338" y="150"/>
                        <a:pt x="488" y="173"/>
                        <a:pt x="639" y="187"/>
                      </a:cubicBezTo>
                      <a:cubicBezTo>
                        <a:pt x="794" y="200"/>
                        <a:pt x="949" y="199"/>
                        <a:pt x="1104" y="181"/>
                      </a:cubicBezTo>
                      <a:cubicBezTo>
                        <a:pt x="1288" y="161"/>
                        <a:pt x="1467" y="125"/>
                        <a:pt x="1631" y="35"/>
                      </a:cubicBezTo>
                      <a:cubicBezTo>
                        <a:pt x="1650" y="25"/>
                        <a:pt x="1668" y="13"/>
                        <a:pt x="1690" y="0"/>
                      </a:cubicBezTo>
                      <a:cubicBezTo>
                        <a:pt x="1690" y="54"/>
                        <a:pt x="1690" y="104"/>
                        <a:pt x="1690" y="155"/>
                      </a:cubicBezTo>
                      <a:cubicBezTo>
                        <a:pt x="1690" y="170"/>
                        <a:pt x="1689" y="185"/>
                        <a:pt x="1691" y="200"/>
                      </a:cubicBezTo>
                      <a:cubicBezTo>
                        <a:pt x="1698" y="277"/>
                        <a:pt x="1661" y="329"/>
                        <a:pt x="1602" y="371"/>
                      </a:cubicBezTo>
                      <a:cubicBezTo>
                        <a:pt x="1513" y="434"/>
                        <a:pt x="1411" y="467"/>
                        <a:pt x="1306" y="491"/>
                      </a:cubicBezTo>
                      <a:cubicBezTo>
                        <a:pt x="1077" y="543"/>
                        <a:pt x="846" y="551"/>
                        <a:pt x="613" y="528"/>
                      </a:cubicBezTo>
                      <a:cubicBezTo>
                        <a:pt x="479" y="515"/>
                        <a:pt x="347" y="490"/>
                        <a:pt x="221" y="440"/>
                      </a:cubicBezTo>
                      <a:cubicBezTo>
                        <a:pt x="162" y="417"/>
                        <a:pt x="105" y="389"/>
                        <a:pt x="58" y="345"/>
                      </a:cubicBezTo>
                      <a:cubicBezTo>
                        <a:pt x="21" y="310"/>
                        <a:pt x="0" y="270"/>
                        <a:pt x="1" y="217"/>
                      </a:cubicBezTo>
                      <a:cubicBezTo>
                        <a:pt x="3" y="146"/>
                        <a:pt x="2" y="75"/>
                        <a:pt x="2" y="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 7"/>
                <p:cNvSpPr>
                  <a:spLocks/>
                </p:cNvSpPr>
                <p:nvPr/>
              </p:nvSpPr>
              <p:spPr bwMode="auto">
                <a:xfrm>
                  <a:off x="-1490664" y="-1393787"/>
                  <a:ext cx="1055687" cy="336548"/>
                </a:xfrm>
                <a:custGeom>
                  <a:avLst/>
                  <a:gdLst>
                    <a:gd name="T0" fmla="*/ 4 w 1694"/>
                    <a:gd name="T1" fmla="*/ 2 h 543"/>
                    <a:gd name="T2" fmla="*/ 12 w 1694"/>
                    <a:gd name="T3" fmla="*/ 4 h 543"/>
                    <a:gd name="T4" fmla="*/ 493 w 1694"/>
                    <a:gd name="T5" fmla="*/ 168 h 543"/>
                    <a:gd name="T6" fmla="*/ 1130 w 1694"/>
                    <a:gd name="T7" fmla="*/ 178 h 543"/>
                    <a:gd name="T8" fmla="*/ 1624 w 1694"/>
                    <a:gd name="T9" fmla="*/ 39 h 543"/>
                    <a:gd name="T10" fmla="*/ 1689 w 1694"/>
                    <a:gd name="T11" fmla="*/ 0 h 543"/>
                    <a:gd name="T12" fmla="*/ 1691 w 1694"/>
                    <a:gd name="T13" fmla="*/ 24 h 543"/>
                    <a:gd name="T14" fmla="*/ 1692 w 1694"/>
                    <a:gd name="T15" fmla="*/ 214 h 543"/>
                    <a:gd name="T16" fmla="*/ 1631 w 1694"/>
                    <a:gd name="T17" fmla="*/ 347 h 543"/>
                    <a:gd name="T18" fmla="*/ 1385 w 1694"/>
                    <a:gd name="T19" fmla="*/ 468 h 543"/>
                    <a:gd name="T20" fmla="*/ 933 w 1694"/>
                    <a:gd name="T21" fmla="*/ 536 h 543"/>
                    <a:gd name="T22" fmla="*/ 327 w 1694"/>
                    <a:gd name="T23" fmla="*/ 473 h 543"/>
                    <a:gd name="T24" fmla="*/ 101 w 1694"/>
                    <a:gd name="T25" fmla="*/ 375 h 543"/>
                    <a:gd name="T26" fmla="*/ 33 w 1694"/>
                    <a:gd name="T27" fmla="*/ 312 h 543"/>
                    <a:gd name="T28" fmla="*/ 4 w 1694"/>
                    <a:gd name="T29" fmla="*/ 235 h 543"/>
                    <a:gd name="T30" fmla="*/ 3 w 1694"/>
                    <a:gd name="T31" fmla="*/ 12 h 543"/>
                    <a:gd name="T32" fmla="*/ 4 w 1694"/>
                    <a:gd name="T33" fmla="*/ 2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94" h="543">
                      <a:moveTo>
                        <a:pt x="4" y="2"/>
                      </a:moveTo>
                      <a:cubicBezTo>
                        <a:pt x="8" y="3"/>
                        <a:pt x="11" y="3"/>
                        <a:pt x="12" y="4"/>
                      </a:cubicBezTo>
                      <a:cubicBezTo>
                        <a:pt x="158" y="100"/>
                        <a:pt x="323" y="142"/>
                        <a:pt x="493" y="168"/>
                      </a:cubicBezTo>
                      <a:cubicBezTo>
                        <a:pt x="704" y="201"/>
                        <a:pt x="917" y="204"/>
                        <a:pt x="1130" y="178"/>
                      </a:cubicBezTo>
                      <a:cubicBezTo>
                        <a:pt x="1301" y="157"/>
                        <a:pt x="1470" y="121"/>
                        <a:pt x="1624" y="39"/>
                      </a:cubicBezTo>
                      <a:cubicBezTo>
                        <a:pt x="1645" y="27"/>
                        <a:pt x="1666" y="14"/>
                        <a:pt x="1689" y="0"/>
                      </a:cubicBezTo>
                      <a:cubicBezTo>
                        <a:pt x="1690" y="9"/>
                        <a:pt x="1691" y="16"/>
                        <a:pt x="1691" y="24"/>
                      </a:cubicBezTo>
                      <a:cubicBezTo>
                        <a:pt x="1691" y="87"/>
                        <a:pt x="1690" y="150"/>
                        <a:pt x="1692" y="214"/>
                      </a:cubicBezTo>
                      <a:cubicBezTo>
                        <a:pt x="1694" y="269"/>
                        <a:pt x="1671" y="312"/>
                        <a:pt x="1631" y="347"/>
                      </a:cubicBezTo>
                      <a:cubicBezTo>
                        <a:pt x="1559" y="409"/>
                        <a:pt x="1473" y="441"/>
                        <a:pt x="1385" y="468"/>
                      </a:cubicBezTo>
                      <a:cubicBezTo>
                        <a:pt x="1237" y="512"/>
                        <a:pt x="1086" y="531"/>
                        <a:pt x="933" y="536"/>
                      </a:cubicBezTo>
                      <a:cubicBezTo>
                        <a:pt x="728" y="543"/>
                        <a:pt x="526" y="528"/>
                        <a:pt x="327" y="473"/>
                      </a:cubicBezTo>
                      <a:cubicBezTo>
                        <a:pt x="247" y="451"/>
                        <a:pt x="169" y="423"/>
                        <a:pt x="101" y="375"/>
                      </a:cubicBezTo>
                      <a:cubicBezTo>
                        <a:pt x="76" y="357"/>
                        <a:pt x="51" y="336"/>
                        <a:pt x="33" y="312"/>
                      </a:cubicBezTo>
                      <a:cubicBezTo>
                        <a:pt x="17" y="290"/>
                        <a:pt x="5" y="261"/>
                        <a:pt x="4" y="235"/>
                      </a:cubicBezTo>
                      <a:cubicBezTo>
                        <a:pt x="0" y="161"/>
                        <a:pt x="3" y="87"/>
                        <a:pt x="3" y="12"/>
                      </a:cubicBezTo>
                      <a:cubicBezTo>
                        <a:pt x="3" y="9"/>
                        <a:pt x="3" y="6"/>
                        <a:pt x="4" y="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 8"/>
                <p:cNvSpPr>
                  <a:spLocks/>
                </p:cNvSpPr>
                <p:nvPr/>
              </p:nvSpPr>
              <p:spPr bwMode="auto">
                <a:xfrm>
                  <a:off x="-1490664" y="-1087406"/>
                  <a:ext cx="1054099" cy="339724"/>
                </a:xfrm>
                <a:custGeom>
                  <a:avLst/>
                  <a:gdLst>
                    <a:gd name="T0" fmla="*/ 4 w 1693"/>
                    <a:gd name="T1" fmla="*/ 0 h 546"/>
                    <a:gd name="T2" fmla="*/ 667 w 1693"/>
                    <a:gd name="T3" fmla="*/ 189 h 546"/>
                    <a:gd name="T4" fmla="*/ 1320 w 1693"/>
                    <a:gd name="T5" fmla="*/ 148 h 546"/>
                    <a:gd name="T6" fmla="*/ 1681 w 1693"/>
                    <a:gd name="T7" fmla="*/ 6 h 546"/>
                    <a:gd name="T8" fmla="*/ 1691 w 1693"/>
                    <a:gd name="T9" fmla="*/ 1 h 546"/>
                    <a:gd name="T10" fmla="*/ 1690 w 1693"/>
                    <a:gd name="T11" fmla="*/ 249 h 546"/>
                    <a:gd name="T12" fmla="*/ 1632 w 1693"/>
                    <a:gd name="T13" fmla="*/ 347 h 546"/>
                    <a:gd name="T14" fmla="*/ 1421 w 1693"/>
                    <a:gd name="T15" fmla="*/ 458 h 546"/>
                    <a:gd name="T16" fmla="*/ 965 w 1693"/>
                    <a:gd name="T17" fmla="*/ 535 h 546"/>
                    <a:gd name="T18" fmla="*/ 288 w 1693"/>
                    <a:gd name="T19" fmla="*/ 462 h 546"/>
                    <a:gd name="T20" fmla="*/ 78 w 1693"/>
                    <a:gd name="T21" fmla="*/ 359 h 546"/>
                    <a:gd name="T22" fmla="*/ 3 w 1693"/>
                    <a:gd name="T23" fmla="*/ 206 h 546"/>
                    <a:gd name="T24" fmla="*/ 4 w 1693"/>
                    <a:gd name="T25" fmla="*/ 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93" h="546">
                      <a:moveTo>
                        <a:pt x="4" y="0"/>
                      </a:moveTo>
                      <a:cubicBezTo>
                        <a:pt x="209" y="130"/>
                        <a:pt x="435" y="170"/>
                        <a:pt x="667" y="189"/>
                      </a:cubicBezTo>
                      <a:cubicBezTo>
                        <a:pt x="886" y="206"/>
                        <a:pt x="1104" y="195"/>
                        <a:pt x="1320" y="148"/>
                      </a:cubicBezTo>
                      <a:cubicBezTo>
                        <a:pt x="1447" y="120"/>
                        <a:pt x="1571" y="80"/>
                        <a:pt x="1681" y="6"/>
                      </a:cubicBezTo>
                      <a:cubicBezTo>
                        <a:pt x="1683" y="5"/>
                        <a:pt x="1686" y="4"/>
                        <a:pt x="1691" y="1"/>
                      </a:cubicBezTo>
                      <a:cubicBezTo>
                        <a:pt x="1691" y="86"/>
                        <a:pt x="1693" y="167"/>
                        <a:pt x="1690" y="249"/>
                      </a:cubicBezTo>
                      <a:cubicBezTo>
                        <a:pt x="1689" y="289"/>
                        <a:pt x="1662" y="321"/>
                        <a:pt x="1632" y="347"/>
                      </a:cubicBezTo>
                      <a:cubicBezTo>
                        <a:pt x="1571" y="401"/>
                        <a:pt x="1497" y="432"/>
                        <a:pt x="1421" y="458"/>
                      </a:cubicBezTo>
                      <a:cubicBezTo>
                        <a:pt x="1273" y="506"/>
                        <a:pt x="1120" y="528"/>
                        <a:pt x="965" y="535"/>
                      </a:cubicBezTo>
                      <a:cubicBezTo>
                        <a:pt x="735" y="546"/>
                        <a:pt x="509" y="530"/>
                        <a:pt x="288" y="462"/>
                      </a:cubicBezTo>
                      <a:cubicBezTo>
                        <a:pt x="213" y="439"/>
                        <a:pt x="141" y="408"/>
                        <a:pt x="78" y="359"/>
                      </a:cubicBezTo>
                      <a:cubicBezTo>
                        <a:pt x="28" y="320"/>
                        <a:pt x="0" y="272"/>
                        <a:pt x="3" y="206"/>
                      </a:cubicBezTo>
                      <a:cubicBezTo>
                        <a:pt x="6" y="139"/>
                        <a:pt x="4" y="72"/>
                        <a:pt x="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4506444" y="4269846"/>
            <a:ext cx="586454" cy="449344"/>
            <a:chOff x="4593681" y="4528365"/>
            <a:chExt cx="598383" cy="458485"/>
          </a:xfrm>
        </p:grpSpPr>
        <p:grpSp>
          <p:nvGrpSpPr>
            <p:cNvPr id="92" name="Group 91"/>
            <p:cNvGrpSpPr/>
            <p:nvPr/>
          </p:nvGrpSpPr>
          <p:grpSpPr>
            <a:xfrm>
              <a:off x="4768104" y="4528365"/>
              <a:ext cx="423960" cy="322667"/>
              <a:chOff x="5743575" y="223838"/>
              <a:chExt cx="823913" cy="627062"/>
            </a:xfrm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5743575" y="320675"/>
                <a:ext cx="823913" cy="530225"/>
              </a:xfrm>
              <a:custGeom>
                <a:avLst/>
                <a:gdLst>
                  <a:gd name="T0" fmla="*/ 2107 w 2200"/>
                  <a:gd name="T1" fmla="*/ 1323 h 1417"/>
                  <a:gd name="T2" fmla="*/ 2008 w 2200"/>
                  <a:gd name="T3" fmla="*/ 1417 h 1417"/>
                  <a:gd name="T4" fmla="*/ 193 w 2200"/>
                  <a:gd name="T5" fmla="*/ 1417 h 1417"/>
                  <a:gd name="T6" fmla="*/ 94 w 2200"/>
                  <a:gd name="T7" fmla="*/ 1323 h 1417"/>
                  <a:gd name="T8" fmla="*/ 0 w 2200"/>
                  <a:gd name="T9" fmla="*/ 94 h 1417"/>
                  <a:gd name="T10" fmla="*/ 94 w 2200"/>
                  <a:gd name="T11" fmla="*/ 0 h 1417"/>
                  <a:gd name="T12" fmla="*/ 2107 w 2200"/>
                  <a:gd name="T13" fmla="*/ 0 h 1417"/>
                  <a:gd name="T14" fmla="*/ 2200 w 2200"/>
                  <a:gd name="T15" fmla="*/ 94 h 1417"/>
                  <a:gd name="T16" fmla="*/ 2107 w 2200"/>
                  <a:gd name="T17" fmla="*/ 1323 h 1417"/>
                  <a:gd name="T18" fmla="*/ 2107 w 2200"/>
                  <a:gd name="T19" fmla="*/ 1323 h 1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0" h="1417">
                    <a:moveTo>
                      <a:pt x="2107" y="1323"/>
                    </a:moveTo>
                    <a:cubicBezTo>
                      <a:pt x="2107" y="1378"/>
                      <a:pt x="2063" y="1417"/>
                      <a:pt x="2008" y="1417"/>
                    </a:cubicBezTo>
                    <a:cubicBezTo>
                      <a:pt x="193" y="1417"/>
                      <a:pt x="193" y="1417"/>
                      <a:pt x="193" y="1417"/>
                    </a:cubicBezTo>
                    <a:cubicBezTo>
                      <a:pt x="138" y="1417"/>
                      <a:pt x="94" y="1378"/>
                      <a:pt x="94" y="132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39"/>
                      <a:pt x="44" y="0"/>
                      <a:pt x="94" y="0"/>
                    </a:cubicBezTo>
                    <a:cubicBezTo>
                      <a:pt x="2107" y="0"/>
                      <a:pt x="2107" y="0"/>
                      <a:pt x="2107" y="0"/>
                    </a:cubicBezTo>
                    <a:cubicBezTo>
                      <a:pt x="2156" y="0"/>
                      <a:pt x="2200" y="39"/>
                      <a:pt x="2200" y="94"/>
                    </a:cubicBezTo>
                    <a:cubicBezTo>
                      <a:pt x="2107" y="1323"/>
                      <a:pt x="2107" y="1323"/>
                      <a:pt x="2107" y="1323"/>
                    </a:cubicBezTo>
                    <a:cubicBezTo>
                      <a:pt x="2107" y="1323"/>
                      <a:pt x="2107" y="1323"/>
                      <a:pt x="2107" y="1323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3" name="Freeform 13"/>
              <p:cNvSpPr>
                <a:spLocks/>
              </p:cNvSpPr>
              <p:nvPr/>
            </p:nvSpPr>
            <p:spPr bwMode="auto">
              <a:xfrm>
                <a:off x="5767388" y="223838"/>
                <a:ext cx="307975" cy="71437"/>
              </a:xfrm>
              <a:custGeom>
                <a:avLst/>
                <a:gdLst>
                  <a:gd name="T0" fmla="*/ 823 w 823"/>
                  <a:gd name="T1" fmla="*/ 75 h 188"/>
                  <a:gd name="T2" fmla="*/ 740 w 823"/>
                  <a:gd name="T3" fmla="*/ 0 h 188"/>
                  <a:gd name="T4" fmla="*/ 89 w 823"/>
                  <a:gd name="T5" fmla="*/ 0 h 188"/>
                  <a:gd name="T6" fmla="*/ 0 w 823"/>
                  <a:gd name="T7" fmla="*/ 75 h 188"/>
                  <a:gd name="T8" fmla="*/ 0 w 823"/>
                  <a:gd name="T9" fmla="*/ 75 h 188"/>
                  <a:gd name="T10" fmla="*/ 0 w 823"/>
                  <a:gd name="T11" fmla="*/ 188 h 188"/>
                  <a:gd name="T12" fmla="*/ 823 w 823"/>
                  <a:gd name="T13" fmla="*/ 188 h 188"/>
                  <a:gd name="T14" fmla="*/ 823 w 823"/>
                  <a:gd name="T15" fmla="*/ 75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3" h="188">
                    <a:moveTo>
                      <a:pt x="823" y="75"/>
                    </a:moveTo>
                    <a:cubicBezTo>
                      <a:pt x="823" y="32"/>
                      <a:pt x="785" y="0"/>
                      <a:pt x="740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39" y="0"/>
                      <a:pt x="6" y="32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823" y="188"/>
                      <a:pt x="823" y="188"/>
                      <a:pt x="823" y="188"/>
                    </a:cubicBezTo>
                    <a:cubicBezTo>
                      <a:pt x="823" y="75"/>
                      <a:pt x="823" y="75"/>
                      <a:pt x="823" y="75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3" name="Rectangle 92"/>
            <p:cNvSpPr/>
            <p:nvPr/>
          </p:nvSpPr>
          <p:spPr>
            <a:xfrm>
              <a:off x="4688925" y="4612568"/>
              <a:ext cx="165867" cy="45719"/>
            </a:xfrm>
            <a:prstGeom prst="rect">
              <a:avLst/>
            </a:prstGeom>
            <a:solidFill>
              <a:srgbClr val="50505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4683643" y="4596849"/>
              <a:ext cx="423960" cy="322667"/>
              <a:chOff x="5743575" y="223838"/>
              <a:chExt cx="823913" cy="627062"/>
            </a:xfrm>
            <a:solidFill>
              <a:srgbClr val="505050">
                <a:lumMod val="65000"/>
              </a:srgbClr>
            </a:solidFill>
          </p:grpSpPr>
          <p:sp>
            <p:nvSpPr>
              <p:cNvPr id="100" name="Freeform 12"/>
              <p:cNvSpPr>
                <a:spLocks/>
              </p:cNvSpPr>
              <p:nvPr/>
            </p:nvSpPr>
            <p:spPr bwMode="auto">
              <a:xfrm>
                <a:off x="5743575" y="320675"/>
                <a:ext cx="823913" cy="530225"/>
              </a:xfrm>
              <a:custGeom>
                <a:avLst/>
                <a:gdLst>
                  <a:gd name="T0" fmla="*/ 2107 w 2200"/>
                  <a:gd name="T1" fmla="*/ 1323 h 1417"/>
                  <a:gd name="T2" fmla="*/ 2008 w 2200"/>
                  <a:gd name="T3" fmla="*/ 1417 h 1417"/>
                  <a:gd name="T4" fmla="*/ 193 w 2200"/>
                  <a:gd name="T5" fmla="*/ 1417 h 1417"/>
                  <a:gd name="T6" fmla="*/ 94 w 2200"/>
                  <a:gd name="T7" fmla="*/ 1323 h 1417"/>
                  <a:gd name="T8" fmla="*/ 0 w 2200"/>
                  <a:gd name="T9" fmla="*/ 94 h 1417"/>
                  <a:gd name="T10" fmla="*/ 94 w 2200"/>
                  <a:gd name="T11" fmla="*/ 0 h 1417"/>
                  <a:gd name="T12" fmla="*/ 2107 w 2200"/>
                  <a:gd name="T13" fmla="*/ 0 h 1417"/>
                  <a:gd name="T14" fmla="*/ 2200 w 2200"/>
                  <a:gd name="T15" fmla="*/ 94 h 1417"/>
                  <a:gd name="T16" fmla="*/ 2107 w 2200"/>
                  <a:gd name="T17" fmla="*/ 1323 h 1417"/>
                  <a:gd name="T18" fmla="*/ 2107 w 2200"/>
                  <a:gd name="T19" fmla="*/ 1323 h 1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0" h="1417">
                    <a:moveTo>
                      <a:pt x="2107" y="1323"/>
                    </a:moveTo>
                    <a:cubicBezTo>
                      <a:pt x="2107" y="1378"/>
                      <a:pt x="2063" y="1417"/>
                      <a:pt x="2008" y="1417"/>
                    </a:cubicBezTo>
                    <a:cubicBezTo>
                      <a:pt x="193" y="1417"/>
                      <a:pt x="193" y="1417"/>
                      <a:pt x="193" y="1417"/>
                    </a:cubicBezTo>
                    <a:cubicBezTo>
                      <a:pt x="138" y="1417"/>
                      <a:pt x="94" y="1378"/>
                      <a:pt x="94" y="132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39"/>
                      <a:pt x="44" y="0"/>
                      <a:pt x="94" y="0"/>
                    </a:cubicBezTo>
                    <a:cubicBezTo>
                      <a:pt x="2107" y="0"/>
                      <a:pt x="2107" y="0"/>
                      <a:pt x="2107" y="0"/>
                    </a:cubicBezTo>
                    <a:cubicBezTo>
                      <a:pt x="2156" y="0"/>
                      <a:pt x="2200" y="39"/>
                      <a:pt x="2200" y="94"/>
                    </a:cubicBezTo>
                    <a:cubicBezTo>
                      <a:pt x="2107" y="1323"/>
                      <a:pt x="2107" y="1323"/>
                      <a:pt x="2107" y="1323"/>
                    </a:cubicBezTo>
                    <a:cubicBezTo>
                      <a:pt x="2107" y="1323"/>
                      <a:pt x="2107" y="1323"/>
                      <a:pt x="2107" y="13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1" name="Freeform 13"/>
              <p:cNvSpPr>
                <a:spLocks/>
              </p:cNvSpPr>
              <p:nvPr/>
            </p:nvSpPr>
            <p:spPr bwMode="auto">
              <a:xfrm>
                <a:off x="5767388" y="223838"/>
                <a:ext cx="307975" cy="71437"/>
              </a:xfrm>
              <a:custGeom>
                <a:avLst/>
                <a:gdLst>
                  <a:gd name="T0" fmla="*/ 823 w 823"/>
                  <a:gd name="T1" fmla="*/ 75 h 188"/>
                  <a:gd name="T2" fmla="*/ 740 w 823"/>
                  <a:gd name="T3" fmla="*/ 0 h 188"/>
                  <a:gd name="T4" fmla="*/ 89 w 823"/>
                  <a:gd name="T5" fmla="*/ 0 h 188"/>
                  <a:gd name="T6" fmla="*/ 0 w 823"/>
                  <a:gd name="T7" fmla="*/ 75 h 188"/>
                  <a:gd name="T8" fmla="*/ 0 w 823"/>
                  <a:gd name="T9" fmla="*/ 75 h 188"/>
                  <a:gd name="T10" fmla="*/ 0 w 823"/>
                  <a:gd name="T11" fmla="*/ 188 h 188"/>
                  <a:gd name="T12" fmla="*/ 823 w 823"/>
                  <a:gd name="T13" fmla="*/ 188 h 188"/>
                  <a:gd name="T14" fmla="*/ 823 w 823"/>
                  <a:gd name="T15" fmla="*/ 75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3" h="188">
                    <a:moveTo>
                      <a:pt x="823" y="75"/>
                    </a:moveTo>
                    <a:cubicBezTo>
                      <a:pt x="823" y="32"/>
                      <a:pt x="785" y="0"/>
                      <a:pt x="740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39" y="0"/>
                      <a:pt x="6" y="32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823" y="188"/>
                      <a:pt x="823" y="188"/>
                      <a:pt x="823" y="188"/>
                    </a:cubicBezTo>
                    <a:cubicBezTo>
                      <a:pt x="823" y="75"/>
                      <a:pt x="823" y="75"/>
                      <a:pt x="823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593681" y="4664183"/>
              <a:ext cx="423960" cy="322667"/>
              <a:chOff x="4593681" y="4664183"/>
              <a:chExt cx="423960" cy="322667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4596408" y="4675220"/>
                <a:ext cx="165867" cy="45719"/>
              </a:xfrm>
              <a:prstGeom prst="rect">
                <a:avLst/>
              </a:prstGeom>
              <a:solidFill>
                <a:srgbClr val="50505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4593681" y="4664183"/>
                <a:ext cx="423960" cy="322667"/>
                <a:chOff x="5743575" y="223838"/>
                <a:chExt cx="823913" cy="627062"/>
              </a:xfrm>
              <a:solidFill>
                <a:srgbClr val="505050">
                  <a:lumMod val="75000"/>
                </a:srgbClr>
              </a:solidFill>
            </p:grpSpPr>
            <p:sp>
              <p:nvSpPr>
                <p:cNvPr id="98" name="Freeform 12"/>
                <p:cNvSpPr>
                  <a:spLocks/>
                </p:cNvSpPr>
                <p:nvPr/>
              </p:nvSpPr>
              <p:spPr bwMode="auto">
                <a:xfrm>
                  <a:off x="5743575" y="320675"/>
                  <a:ext cx="823913" cy="530225"/>
                </a:xfrm>
                <a:custGeom>
                  <a:avLst/>
                  <a:gdLst>
                    <a:gd name="T0" fmla="*/ 2107 w 2200"/>
                    <a:gd name="T1" fmla="*/ 1323 h 1417"/>
                    <a:gd name="T2" fmla="*/ 2008 w 2200"/>
                    <a:gd name="T3" fmla="*/ 1417 h 1417"/>
                    <a:gd name="T4" fmla="*/ 193 w 2200"/>
                    <a:gd name="T5" fmla="*/ 1417 h 1417"/>
                    <a:gd name="T6" fmla="*/ 94 w 2200"/>
                    <a:gd name="T7" fmla="*/ 1323 h 1417"/>
                    <a:gd name="T8" fmla="*/ 0 w 2200"/>
                    <a:gd name="T9" fmla="*/ 94 h 1417"/>
                    <a:gd name="T10" fmla="*/ 94 w 2200"/>
                    <a:gd name="T11" fmla="*/ 0 h 1417"/>
                    <a:gd name="T12" fmla="*/ 2107 w 2200"/>
                    <a:gd name="T13" fmla="*/ 0 h 1417"/>
                    <a:gd name="T14" fmla="*/ 2200 w 2200"/>
                    <a:gd name="T15" fmla="*/ 94 h 1417"/>
                    <a:gd name="T16" fmla="*/ 2107 w 2200"/>
                    <a:gd name="T17" fmla="*/ 1323 h 1417"/>
                    <a:gd name="T18" fmla="*/ 2107 w 2200"/>
                    <a:gd name="T19" fmla="*/ 1323 h 1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00" h="1417">
                      <a:moveTo>
                        <a:pt x="2107" y="1323"/>
                      </a:moveTo>
                      <a:cubicBezTo>
                        <a:pt x="2107" y="1378"/>
                        <a:pt x="2063" y="1417"/>
                        <a:pt x="2008" y="1417"/>
                      </a:cubicBezTo>
                      <a:cubicBezTo>
                        <a:pt x="193" y="1417"/>
                        <a:pt x="193" y="1417"/>
                        <a:pt x="193" y="1417"/>
                      </a:cubicBezTo>
                      <a:cubicBezTo>
                        <a:pt x="138" y="1417"/>
                        <a:pt x="94" y="1378"/>
                        <a:pt x="94" y="1323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0" y="39"/>
                        <a:pt x="44" y="0"/>
                        <a:pt x="94" y="0"/>
                      </a:cubicBezTo>
                      <a:cubicBezTo>
                        <a:pt x="2107" y="0"/>
                        <a:pt x="2107" y="0"/>
                        <a:pt x="2107" y="0"/>
                      </a:cubicBezTo>
                      <a:cubicBezTo>
                        <a:pt x="2156" y="0"/>
                        <a:pt x="2200" y="39"/>
                        <a:pt x="2200" y="94"/>
                      </a:cubicBezTo>
                      <a:cubicBezTo>
                        <a:pt x="2107" y="1323"/>
                        <a:pt x="2107" y="1323"/>
                        <a:pt x="2107" y="1323"/>
                      </a:cubicBezTo>
                      <a:cubicBezTo>
                        <a:pt x="2107" y="1323"/>
                        <a:pt x="2107" y="1323"/>
                        <a:pt x="2107" y="1323"/>
                      </a:cubicBezTo>
                      <a:close/>
                    </a:path>
                  </a:pathLst>
                </a:custGeom>
                <a:solidFill>
                  <a:srgbClr val="7293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13"/>
                <p:cNvSpPr>
                  <a:spLocks/>
                </p:cNvSpPr>
                <p:nvPr/>
              </p:nvSpPr>
              <p:spPr bwMode="auto">
                <a:xfrm>
                  <a:off x="5767388" y="223838"/>
                  <a:ext cx="307975" cy="71437"/>
                </a:xfrm>
                <a:custGeom>
                  <a:avLst/>
                  <a:gdLst>
                    <a:gd name="T0" fmla="*/ 823 w 823"/>
                    <a:gd name="T1" fmla="*/ 75 h 188"/>
                    <a:gd name="T2" fmla="*/ 740 w 823"/>
                    <a:gd name="T3" fmla="*/ 0 h 188"/>
                    <a:gd name="T4" fmla="*/ 89 w 823"/>
                    <a:gd name="T5" fmla="*/ 0 h 188"/>
                    <a:gd name="T6" fmla="*/ 0 w 823"/>
                    <a:gd name="T7" fmla="*/ 75 h 188"/>
                    <a:gd name="T8" fmla="*/ 0 w 823"/>
                    <a:gd name="T9" fmla="*/ 75 h 188"/>
                    <a:gd name="T10" fmla="*/ 0 w 823"/>
                    <a:gd name="T11" fmla="*/ 188 h 188"/>
                    <a:gd name="T12" fmla="*/ 823 w 823"/>
                    <a:gd name="T13" fmla="*/ 188 h 188"/>
                    <a:gd name="T14" fmla="*/ 823 w 823"/>
                    <a:gd name="T15" fmla="*/ 75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3" h="188">
                      <a:moveTo>
                        <a:pt x="823" y="75"/>
                      </a:moveTo>
                      <a:cubicBezTo>
                        <a:pt x="823" y="32"/>
                        <a:pt x="785" y="0"/>
                        <a:pt x="740" y="0"/>
                      </a:cubicBez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39" y="0"/>
                        <a:pt x="6" y="32"/>
                        <a:pt x="0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823" y="188"/>
                        <a:pt x="823" y="188"/>
                        <a:pt x="823" y="188"/>
                      </a:cubicBezTo>
                      <a:cubicBezTo>
                        <a:pt x="823" y="75"/>
                        <a:pt x="823" y="75"/>
                        <a:pt x="823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04" name="TextBox 103"/>
          <p:cNvSpPr txBox="1"/>
          <p:nvPr/>
        </p:nvSpPr>
        <p:spPr>
          <a:xfrm>
            <a:off x="1541853" y="6326890"/>
            <a:ext cx="91401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38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Is it possible to balance Control with Agility?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560172"/>
      </p:ext>
    </p:extLst>
  </p:cSld>
  <p:clrMapOvr>
    <a:masterClrMapping/>
  </p:clrMapOvr>
  <p:transition advTm="9205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8" grpId="0"/>
      <p:bldP spid="29" grpId="0"/>
      <p:bldP spid="39" grpId="0" animBg="1"/>
      <p:bldP spid="40" grpId="0" animBg="1"/>
      <p:bldP spid="42" grpId="0"/>
      <p:bldP spid="43" grpId="0"/>
      <p:bldP spid="53" grpId="0" animBg="1"/>
      <p:bldP spid="65" grpId="0" animBg="1"/>
      <p:bldP spid="67" grpId="0"/>
      <p:bldP spid="68" grpId="0"/>
      <p:bldP spid="70" grpId="0"/>
      <p:bldP spid="71" grpId="0"/>
      <p:bldP spid="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93"/>
          <p:cNvSpPr>
            <a:spLocks noGrp="1"/>
          </p:cNvSpPr>
          <p:nvPr>
            <p:ph type="title"/>
          </p:nvPr>
        </p:nvSpPr>
        <p:spPr>
          <a:xfrm>
            <a:off x="255356" y="262431"/>
            <a:ext cx="11653523" cy="927940"/>
          </a:xfrm>
        </p:spPr>
        <p:txBody>
          <a:bodyPr/>
          <a:lstStyle/>
          <a:p>
            <a:r>
              <a:rPr lang="en-US" sz="4800" spc="-102">
                <a:ln w="3175">
                  <a:noFill/>
                </a:ln>
                <a:solidFill>
                  <a:srgbClr val="EDC30D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 balanced approach…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86616" y="5310049"/>
            <a:ext cx="847310" cy="863587"/>
            <a:chOff x="3351705" y="5511827"/>
            <a:chExt cx="864545" cy="88115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14524" y="5511827"/>
              <a:ext cx="474188" cy="591822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3351705" y="6141751"/>
              <a:ext cx="864545" cy="2512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8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IT Pro</a:t>
              </a: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1127442" y="4095865"/>
            <a:ext cx="448085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62707" y="4467111"/>
            <a:ext cx="74004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Existing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35282" y="4948486"/>
            <a:ext cx="966095" cy="325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LOB Applications</a:t>
            </a:r>
            <a:endParaRPr kumimoji="0" lang="en-US" sz="19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>
            <a:off x="2515475" y="4304206"/>
            <a:ext cx="461673" cy="63964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579789" y="4959473"/>
            <a:ext cx="726465" cy="162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Files</a:t>
            </a:r>
            <a:endParaRPr kumimoji="0" lang="en-US" sz="19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57970" y="4957569"/>
            <a:ext cx="922773" cy="162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Marts</a:t>
            </a:r>
            <a:endParaRPr kumimoji="0" lang="en-US" sz="19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27442" y="5350601"/>
            <a:ext cx="448085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6444" y="4356059"/>
            <a:ext cx="586454" cy="458420"/>
            <a:chOff x="4593681" y="4528365"/>
            <a:chExt cx="598383" cy="458485"/>
          </a:xfrm>
        </p:grpSpPr>
        <p:grpSp>
          <p:nvGrpSpPr>
            <p:cNvPr id="27" name="Group 26"/>
            <p:cNvGrpSpPr/>
            <p:nvPr/>
          </p:nvGrpSpPr>
          <p:grpSpPr>
            <a:xfrm>
              <a:off x="4768104" y="4528365"/>
              <a:ext cx="423960" cy="322667"/>
              <a:chOff x="5743575" y="223838"/>
              <a:chExt cx="823913" cy="627062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5743575" y="320675"/>
                <a:ext cx="823913" cy="530225"/>
              </a:xfrm>
              <a:custGeom>
                <a:avLst/>
                <a:gdLst>
                  <a:gd name="T0" fmla="*/ 2107 w 2200"/>
                  <a:gd name="T1" fmla="*/ 1323 h 1417"/>
                  <a:gd name="T2" fmla="*/ 2008 w 2200"/>
                  <a:gd name="T3" fmla="*/ 1417 h 1417"/>
                  <a:gd name="T4" fmla="*/ 193 w 2200"/>
                  <a:gd name="T5" fmla="*/ 1417 h 1417"/>
                  <a:gd name="T6" fmla="*/ 94 w 2200"/>
                  <a:gd name="T7" fmla="*/ 1323 h 1417"/>
                  <a:gd name="T8" fmla="*/ 0 w 2200"/>
                  <a:gd name="T9" fmla="*/ 94 h 1417"/>
                  <a:gd name="T10" fmla="*/ 94 w 2200"/>
                  <a:gd name="T11" fmla="*/ 0 h 1417"/>
                  <a:gd name="T12" fmla="*/ 2107 w 2200"/>
                  <a:gd name="T13" fmla="*/ 0 h 1417"/>
                  <a:gd name="T14" fmla="*/ 2200 w 2200"/>
                  <a:gd name="T15" fmla="*/ 94 h 1417"/>
                  <a:gd name="T16" fmla="*/ 2107 w 2200"/>
                  <a:gd name="T17" fmla="*/ 1323 h 1417"/>
                  <a:gd name="T18" fmla="*/ 2107 w 2200"/>
                  <a:gd name="T19" fmla="*/ 1323 h 1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0" h="1417">
                    <a:moveTo>
                      <a:pt x="2107" y="1323"/>
                    </a:moveTo>
                    <a:cubicBezTo>
                      <a:pt x="2107" y="1378"/>
                      <a:pt x="2063" y="1417"/>
                      <a:pt x="2008" y="1417"/>
                    </a:cubicBezTo>
                    <a:cubicBezTo>
                      <a:pt x="193" y="1417"/>
                      <a:pt x="193" y="1417"/>
                      <a:pt x="193" y="1417"/>
                    </a:cubicBezTo>
                    <a:cubicBezTo>
                      <a:pt x="138" y="1417"/>
                      <a:pt x="94" y="1378"/>
                      <a:pt x="94" y="132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39"/>
                      <a:pt x="44" y="0"/>
                      <a:pt x="94" y="0"/>
                    </a:cubicBezTo>
                    <a:cubicBezTo>
                      <a:pt x="2107" y="0"/>
                      <a:pt x="2107" y="0"/>
                      <a:pt x="2107" y="0"/>
                    </a:cubicBezTo>
                    <a:cubicBezTo>
                      <a:pt x="2156" y="0"/>
                      <a:pt x="2200" y="39"/>
                      <a:pt x="2200" y="94"/>
                    </a:cubicBezTo>
                    <a:cubicBezTo>
                      <a:pt x="2107" y="1323"/>
                      <a:pt x="2107" y="1323"/>
                      <a:pt x="2107" y="1323"/>
                    </a:cubicBezTo>
                    <a:cubicBezTo>
                      <a:pt x="2107" y="1323"/>
                      <a:pt x="2107" y="1323"/>
                      <a:pt x="2107" y="1323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>
                <a:off x="5767388" y="223838"/>
                <a:ext cx="307975" cy="71437"/>
              </a:xfrm>
              <a:custGeom>
                <a:avLst/>
                <a:gdLst>
                  <a:gd name="T0" fmla="*/ 823 w 823"/>
                  <a:gd name="T1" fmla="*/ 75 h 188"/>
                  <a:gd name="T2" fmla="*/ 740 w 823"/>
                  <a:gd name="T3" fmla="*/ 0 h 188"/>
                  <a:gd name="T4" fmla="*/ 89 w 823"/>
                  <a:gd name="T5" fmla="*/ 0 h 188"/>
                  <a:gd name="T6" fmla="*/ 0 w 823"/>
                  <a:gd name="T7" fmla="*/ 75 h 188"/>
                  <a:gd name="T8" fmla="*/ 0 w 823"/>
                  <a:gd name="T9" fmla="*/ 75 h 188"/>
                  <a:gd name="T10" fmla="*/ 0 w 823"/>
                  <a:gd name="T11" fmla="*/ 188 h 188"/>
                  <a:gd name="T12" fmla="*/ 823 w 823"/>
                  <a:gd name="T13" fmla="*/ 188 h 188"/>
                  <a:gd name="T14" fmla="*/ 823 w 823"/>
                  <a:gd name="T15" fmla="*/ 75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3" h="188">
                    <a:moveTo>
                      <a:pt x="823" y="75"/>
                    </a:moveTo>
                    <a:cubicBezTo>
                      <a:pt x="823" y="32"/>
                      <a:pt x="785" y="0"/>
                      <a:pt x="740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39" y="0"/>
                      <a:pt x="6" y="32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823" y="188"/>
                      <a:pt x="823" y="188"/>
                      <a:pt x="823" y="188"/>
                    </a:cubicBezTo>
                    <a:cubicBezTo>
                      <a:pt x="823" y="75"/>
                      <a:pt x="823" y="75"/>
                      <a:pt x="823" y="75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4688925" y="4612568"/>
              <a:ext cx="165867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683643" y="4596849"/>
              <a:ext cx="423960" cy="322667"/>
              <a:chOff x="5743575" y="223838"/>
              <a:chExt cx="823913" cy="627062"/>
            </a:xfrm>
            <a:solidFill>
              <a:schemeClr val="bg1">
                <a:lumMod val="65000"/>
              </a:schemeClr>
            </a:solidFill>
          </p:grpSpPr>
          <p:sp>
            <p:nvSpPr>
              <p:cNvPr id="35" name="Freeform 12"/>
              <p:cNvSpPr>
                <a:spLocks/>
              </p:cNvSpPr>
              <p:nvPr/>
            </p:nvSpPr>
            <p:spPr bwMode="auto">
              <a:xfrm>
                <a:off x="5743575" y="320675"/>
                <a:ext cx="823913" cy="530225"/>
              </a:xfrm>
              <a:custGeom>
                <a:avLst/>
                <a:gdLst>
                  <a:gd name="T0" fmla="*/ 2107 w 2200"/>
                  <a:gd name="T1" fmla="*/ 1323 h 1417"/>
                  <a:gd name="T2" fmla="*/ 2008 w 2200"/>
                  <a:gd name="T3" fmla="*/ 1417 h 1417"/>
                  <a:gd name="T4" fmla="*/ 193 w 2200"/>
                  <a:gd name="T5" fmla="*/ 1417 h 1417"/>
                  <a:gd name="T6" fmla="*/ 94 w 2200"/>
                  <a:gd name="T7" fmla="*/ 1323 h 1417"/>
                  <a:gd name="T8" fmla="*/ 0 w 2200"/>
                  <a:gd name="T9" fmla="*/ 94 h 1417"/>
                  <a:gd name="T10" fmla="*/ 94 w 2200"/>
                  <a:gd name="T11" fmla="*/ 0 h 1417"/>
                  <a:gd name="T12" fmla="*/ 2107 w 2200"/>
                  <a:gd name="T13" fmla="*/ 0 h 1417"/>
                  <a:gd name="T14" fmla="*/ 2200 w 2200"/>
                  <a:gd name="T15" fmla="*/ 94 h 1417"/>
                  <a:gd name="T16" fmla="*/ 2107 w 2200"/>
                  <a:gd name="T17" fmla="*/ 1323 h 1417"/>
                  <a:gd name="T18" fmla="*/ 2107 w 2200"/>
                  <a:gd name="T19" fmla="*/ 1323 h 1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0" h="1417">
                    <a:moveTo>
                      <a:pt x="2107" y="1323"/>
                    </a:moveTo>
                    <a:cubicBezTo>
                      <a:pt x="2107" y="1378"/>
                      <a:pt x="2063" y="1417"/>
                      <a:pt x="2008" y="1417"/>
                    </a:cubicBezTo>
                    <a:cubicBezTo>
                      <a:pt x="193" y="1417"/>
                      <a:pt x="193" y="1417"/>
                      <a:pt x="193" y="1417"/>
                    </a:cubicBezTo>
                    <a:cubicBezTo>
                      <a:pt x="138" y="1417"/>
                      <a:pt x="94" y="1378"/>
                      <a:pt x="94" y="132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39"/>
                      <a:pt x="44" y="0"/>
                      <a:pt x="94" y="0"/>
                    </a:cubicBezTo>
                    <a:cubicBezTo>
                      <a:pt x="2107" y="0"/>
                      <a:pt x="2107" y="0"/>
                      <a:pt x="2107" y="0"/>
                    </a:cubicBezTo>
                    <a:cubicBezTo>
                      <a:pt x="2156" y="0"/>
                      <a:pt x="2200" y="39"/>
                      <a:pt x="2200" y="94"/>
                    </a:cubicBezTo>
                    <a:cubicBezTo>
                      <a:pt x="2107" y="1323"/>
                      <a:pt x="2107" y="1323"/>
                      <a:pt x="2107" y="1323"/>
                    </a:cubicBezTo>
                    <a:cubicBezTo>
                      <a:pt x="2107" y="1323"/>
                      <a:pt x="2107" y="1323"/>
                      <a:pt x="2107" y="13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5767388" y="223838"/>
                <a:ext cx="307975" cy="71437"/>
              </a:xfrm>
              <a:custGeom>
                <a:avLst/>
                <a:gdLst>
                  <a:gd name="T0" fmla="*/ 823 w 823"/>
                  <a:gd name="T1" fmla="*/ 75 h 188"/>
                  <a:gd name="T2" fmla="*/ 740 w 823"/>
                  <a:gd name="T3" fmla="*/ 0 h 188"/>
                  <a:gd name="T4" fmla="*/ 89 w 823"/>
                  <a:gd name="T5" fmla="*/ 0 h 188"/>
                  <a:gd name="T6" fmla="*/ 0 w 823"/>
                  <a:gd name="T7" fmla="*/ 75 h 188"/>
                  <a:gd name="T8" fmla="*/ 0 w 823"/>
                  <a:gd name="T9" fmla="*/ 75 h 188"/>
                  <a:gd name="T10" fmla="*/ 0 w 823"/>
                  <a:gd name="T11" fmla="*/ 188 h 188"/>
                  <a:gd name="T12" fmla="*/ 823 w 823"/>
                  <a:gd name="T13" fmla="*/ 188 h 188"/>
                  <a:gd name="T14" fmla="*/ 823 w 823"/>
                  <a:gd name="T15" fmla="*/ 75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3" h="188">
                    <a:moveTo>
                      <a:pt x="823" y="75"/>
                    </a:moveTo>
                    <a:cubicBezTo>
                      <a:pt x="823" y="32"/>
                      <a:pt x="785" y="0"/>
                      <a:pt x="740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39" y="0"/>
                      <a:pt x="6" y="32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823" y="188"/>
                      <a:pt x="823" y="188"/>
                      <a:pt x="823" y="188"/>
                    </a:cubicBezTo>
                    <a:cubicBezTo>
                      <a:pt x="823" y="75"/>
                      <a:pt x="823" y="75"/>
                      <a:pt x="823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593681" y="4664183"/>
              <a:ext cx="423960" cy="322667"/>
              <a:chOff x="4593681" y="4664183"/>
              <a:chExt cx="423960" cy="322667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596408" y="4675220"/>
                <a:ext cx="165867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593681" y="4664183"/>
                <a:ext cx="423960" cy="322667"/>
                <a:chOff x="5743575" y="223838"/>
                <a:chExt cx="823913" cy="627062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33" name="Freeform 12"/>
                <p:cNvSpPr>
                  <a:spLocks/>
                </p:cNvSpPr>
                <p:nvPr/>
              </p:nvSpPr>
              <p:spPr bwMode="auto">
                <a:xfrm>
                  <a:off x="5743575" y="320675"/>
                  <a:ext cx="823913" cy="530225"/>
                </a:xfrm>
                <a:custGeom>
                  <a:avLst/>
                  <a:gdLst>
                    <a:gd name="T0" fmla="*/ 2107 w 2200"/>
                    <a:gd name="T1" fmla="*/ 1323 h 1417"/>
                    <a:gd name="T2" fmla="*/ 2008 w 2200"/>
                    <a:gd name="T3" fmla="*/ 1417 h 1417"/>
                    <a:gd name="T4" fmla="*/ 193 w 2200"/>
                    <a:gd name="T5" fmla="*/ 1417 h 1417"/>
                    <a:gd name="T6" fmla="*/ 94 w 2200"/>
                    <a:gd name="T7" fmla="*/ 1323 h 1417"/>
                    <a:gd name="T8" fmla="*/ 0 w 2200"/>
                    <a:gd name="T9" fmla="*/ 94 h 1417"/>
                    <a:gd name="T10" fmla="*/ 94 w 2200"/>
                    <a:gd name="T11" fmla="*/ 0 h 1417"/>
                    <a:gd name="T12" fmla="*/ 2107 w 2200"/>
                    <a:gd name="T13" fmla="*/ 0 h 1417"/>
                    <a:gd name="T14" fmla="*/ 2200 w 2200"/>
                    <a:gd name="T15" fmla="*/ 94 h 1417"/>
                    <a:gd name="T16" fmla="*/ 2107 w 2200"/>
                    <a:gd name="T17" fmla="*/ 1323 h 1417"/>
                    <a:gd name="T18" fmla="*/ 2107 w 2200"/>
                    <a:gd name="T19" fmla="*/ 1323 h 1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00" h="1417">
                      <a:moveTo>
                        <a:pt x="2107" y="1323"/>
                      </a:moveTo>
                      <a:cubicBezTo>
                        <a:pt x="2107" y="1378"/>
                        <a:pt x="2063" y="1417"/>
                        <a:pt x="2008" y="1417"/>
                      </a:cubicBezTo>
                      <a:cubicBezTo>
                        <a:pt x="193" y="1417"/>
                        <a:pt x="193" y="1417"/>
                        <a:pt x="193" y="1417"/>
                      </a:cubicBezTo>
                      <a:cubicBezTo>
                        <a:pt x="138" y="1417"/>
                        <a:pt x="94" y="1378"/>
                        <a:pt x="94" y="1323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0" y="39"/>
                        <a:pt x="44" y="0"/>
                        <a:pt x="94" y="0"/>
                      </a:cubicBezTo>
                      <a:cubicBezTo>
                        <a:pt x="2107" y="0"/>
                        <a:pt x="2107" y="0"/>
                        <a:pt x="2107" y="0"/>
                      </a:cubicBezTo>
                      <a:cubicBezTo>
                        <a:pt x="2156" y="0"/>
                        <a:pt x="2200" y="39"/>
                        <a:pt x="2200" y="94"/>
                      </a:cubicBezTo>
                      <a:cubicBezTo>
                        <a:pt x="2107" y="1323"/>
                        <a:pt x="2107" y="1323"/>
                        <a:pt x="2107" y="1323"/>
                      </a:cubicBezTo>
                      <a:cubicBezTo>
                        <a:pt x="2107" y="1323"/>
                        <a:pt x="2107" y="1323"/>
                        <a:pt x="2107" y="1323"/>
                      </a:cubicBezTo>
                      <a:close/>
                    </a:path>
                  </a:pathLst>
                </a:custGeom>
                <a:solidFill>
                  <a:srgbClr val="7293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reeform 13"/>
                <p:cNvSpPr>
                  <a:spLocks/>
                </p:cNvSpPr>
                <p:nvPr/>
              </p:nvSpPr>
              <p:spPr bwMode="auto">
                <a:xfrm>
                  <a:off x="5767388" y="223838"/>
                  <a:ext cx="307975" cy="71437"/>
                </a:xfrm>
                <a:custGeom>
                  <a:avLst/>
                  <a:gdLst>
                    <a:gd name="T0" fmla="*/ 823 w 823"/>
                    <a:gd name="T1" fmla="*/ 75 h 188"/>
                    <a:gd name="T2" fmla="*/ 740 w 823"/>
                    <a:gd name="T3" fmla="*/ 0 h 188"/>
                    <a:gd name="T4" fmla="*/ 89 w 823"/>
                    <a:gd name="T5" fmla="*/ 0 h 188"/>
                    <a:gd name="T6" fmla="*/ 0 w 823"/>
                    <a:gd name="T7" fmla="*/ 75 h 188"/>
                    <a:gd name="T8" fmla="*/ 0 w 823"/>
                    <a:gd name="T9" fmla="*/ 75 h 188"/>
                    <a:gd name="T10" fmla="*/ 0 w 823"/>
                    <a:gd name="T11" fmla="*/ 188 h 188"/>
                    <a:gd name="T12" fmla="*/ 823 w 823"/>
                    <a:gd name="T13" fmla="*/ 188 h 188"/>
                    <a:gd name="T14" fmla="*/ 823 w 823"/>
                    <a:gd name="T15" fmla="*/ 75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3" h="188">
                      <a:moveTo>
                        <a:pt x="823" y="75"/>
                      </a:moveTo>
                      <a:cubicBezTo>
                        <a:pt x="823" y="32"/>
                        <a:pt x="785" y="0"/>
                        <a:pt x="740" y="0"/>
                      </a:cubicBez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39" y="0"/>
                        <a:pt x="6" y="32"/>
                        <a:pt x="0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823" y="188"/>
                        <a:pt x="823" y="188"/>
                        <a:pt x="823" y="188"/>
                      </a:cubicBezTo>
                      <a:cubicBezTo>
                        <a:pt x="823" y="75"/>
                        <a:pt x="823" y="75"/>
                        <a:pt x="823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39" name="Up Arrow 62"/>
          <p:cNvSpPr/>
          <p:nvPr/>
        </p:nvSpPr>
        <p:spPr bwMode="auto">
          <a:xfrm rot="5400000">
            <a:off x="6535977" y="3550921"/>
            <a:ext cx="549977" cy="2300294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8349045" y="5419255"/>
            <a:ext cx="1102588" cy="886524"/>
            <a:chOff x="9025917" y="1714352"/>
            <a:chExt cx="1296017" cy="942751"/>
          </a:xfrm>
        </p:grpSpPr>
        <p:sp>
          <p:nvSpPr>
            <p:cNvPr id="41" name="TextBox 40"/>
            <p:cNvSpPr txBox="1"/>
            <p:nvPr/>
          </p:nvSpPr>
          <p:spPr>
            <a:xfrm>
              <a:off x="9025917" y="2395266"/>
              <a:ext cx="1296017" cy="2618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End Users</a:t>
              </a:r>
            </a:p>
          </p:txBody>
        </p:sp>
        <p:sp>
          <p:nvSpPr>
            <p:cNvPr id="42" name="Man's Body"/>
            <p:cNvSpPr>
              <a:spLocks/>
            </p:cNvSpPr>
            <p:nvPr/>
          </p:nvSpPr>
          <p:spPr bwMode="auto">
            <a:xfrm>
              <a:off x="9219968" y="2063401"/>
              <a:ext cx="494570" cy="247170"/>
            </a:xfrm>
            <a:custGeom>
              <a:avLst/>
              <a:gdLst>
                <a:gd name="T0" fmla="*/ 1522 w 1650"/>
                <a:gd name="T1" fmla="*/ 697 h 800"/>
                <a:gd name="T2" fmla="*/ 1611 w 1650"/>
                <a:gd name="T3" fmla="*/ 342 h 800"/>
                <a:gd name="T4" fmla="*/ 1196 w 1650"/>
                <a:gd name="T5" fmla="*/ 161 h 800"/>
                <a:gd name="T6" fmla="*/ 1100 w 1650"/>
                <a:gd name="T7" fmla="*/ 7 h 800"/>
                <a:gd name="T8" fmla="*/ 815 w 1650"/>
                <a:gd name="T9" fmla="*/ 130 h 800"/>
                <a:gd name="T10" fmla="*/ 568 w 1650"/>
                <a:gd name="T11" fmla="*/ 4 h 800"/>
                <a:gd name="T12" fmla="*/ 498 w 1650"/>
                <a:gd name="T13" fmla="*/ 134 h 800"/>
                <a:gd name="T14" fmla="*/ 806 w 1650"/>
                <a:gd name="T15" fmla="*/ 275 h 800"/>
                <a:gd name="T16" fmla="*/ 1056 w 1650"/>
                <a:gd name="T17" fmla="*/ 219 h 800"/>
                <a:gd name="T18" fmla="*/ 794 w 1650"/>
                <a:gd name="T19" fmla="*/ 330 h 800"/>
                <a:gd name="T20" fmla="*/ 401 w 1650"/>
                <a:gd name="T21" fmla="*/ 179 h 800"/>
                <a:gd name="T22" fmla="*/ 42 w 1650"/>
                <a:gd name="T23" fmla="*/ 342 h 800"/>
                <a:gd name="T24" fmla="*/ 189 w 1650"/>
                <a:gd name="T25" fmla="*/ 775 h 800"/>
                <a:gd name="T26" fmla="*/ 329 w 1650"/>
                <a:gd name="T27" fmla="*/ 553 h 800"/>
                <a:gd name="T28" fmla="*/ 271 w 1650"/>
                <a:gd name="T29" fmla="*/ 781 h 800"/>
                <a:gd name="T30" fmla="*/ 826 w 1650"/>
                <a:gd name="T31" fmla="*/ 799 h 800"/>
                <a:gd name="T32" fmla="*/ 1463 w 1650"/>
                <a:gd name="T33" fmla="*/ 775 h 800"/>
                <a:gd name="T34" fmla="*/ 1464 w 1650"/>
                <a:gd name="T35" fmla="*/ 774 h 800"/>
                <a:gd name="T36" fmla="*/ 1406 w 1650"/>
                <a:gd name="T37" fmla="*/ 553 h 800"/>
                <a:gd name="T38" fmla="*/ 1522 w 1650"/>
                <a:gd name="T39" fmla="*/ 69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0" h="800">
                  <a:moveTo>
                    <a:pt x="1522" y="697"/>
                  </a:moveTo>
                  <a:cubicBezTo>
                    <a:pt x="1635" y="516"/>
                    <a:pt x="1650" y="408"/>
                    <a:pt x="1611" y="342"/>
                  </a:cubicBezTo>
                  <a:cubicBezTo>
                    <a:pt x="1571" y="277"/>
                    <a:pt x="1294" y="184"/>
                    <a:pt x="1196" y="161"/>
                  </a:cubicBezTo>
                  <a:cubicBezTo>
                    <a:pt x="1155" y="151"/>
                    <a:pt x="1119" y="12"/>
                    <a:pt x="1100" y="7"/>
                  </a:cubicBezTo>
                  <a:cubicBezTo>
                    <a:pt x="1082" y="1"/>
                    <a:pt x="998" y="123"/>
                    <a:pt x="815" y="130"/>
                  </a:cubicBezTo>
                  <a:cubicBezTo>
                    <a:pt x="747" y="132"/>
                    <a:pt x="587" y="0"/>
                    <a:pt x="568" y="4"/>
                  </a:cubicBezTo>
                  <a:cubicBezTo>
                    <a:pt x="548" y="7"/>
                    <a:pt x="495" y="110"/>
                    <a:pt x="498" y="134"/>
                  </a:cubicBezTo>
                  <a:cubicBezTo>
                    <a:pt x="501" y="157"/>
                    <a:pt x="657" y="273"/>
                    <a:pt x="806" y="275"/>
                  </a:cubicBezTo>
                  <a:cubicBezTo>
                    <a:pt x="1017" y="279"/>
                    <a:pt x="1056" y="219"/>
                    <a:pt x="1056" y="219"/>
                  </a:cubicBezTo>
                  <a:cubicBezTo>
                    <a:pt x="1056" y="219"/>
                    <a:pt x="1010" y="327"/>
                    <a:pt x="794" y="330"/>
                  </a:cubicBezTo>
                  <a:cubicBezTo>
                    <a:pt x="573" y="333"/>
                    <a:pt x="425" y="183"/>
                    <a:pt x="401" y="179"/>
                  </a:cubicBezTo>
                  <a:cubicBezTo>
                    <a:pt x="377" y="174"/>
                    <a:pt x="83" y="279"/>
                    <a:pt x="42" y="342"/>
                  </a:cubicBezTo>
                  <a:cubicBezTo>
                    <a:pt x="0" y="406"/>
                    <a:pt x="9" y="570"/>
                    <a:pt x="189" y="775"/>
                  </a:cubicBezTo>
                  <a:cubicBezTo>
                    <a:pt x="208" y="657"/>
                    <a:pt x="306" y="566"/>
                    <a:pt x="329" y="553"/>
                  </a:cubicBezTo>
                  <a:cubicBezTo>
                    <a:pt x="299" y="610"/>
                    <a:pt x="272" y="716"/>
                    <a:pt x="271" y="781"/>
                  </a:cubicBezTo>
                  <a:cubicBezTo>
                    <a:pt x="523" y="799"/>
                    <a:pt x="740" y="800"/>
                    <a:pt x="826" y="799"/>
                  </a:cubicBezTo>
                  <a:cubicBezTo>
                    <a:pt x="922" y="800"/>
                    <a:pt x="1176" y="799"/>
                    <a:pt x="1463" y="775"/>
                  </a:cubicBezTo>
                  <a:cubicBezTo>
                    <a:pt x="1463" y="775"/>
                    <a:pt x="1463" y="774"/>
                    <a:pt x="1464" y="774"/>
                  </a:cubicBezTo>
                  <a:cubicBezTo>
                    <a:pt x="1454" y="709"/>
                    <a:pt x="1436" y="608"/>
                    <a:pt x="1406" y="553"/>
                  </a:cubicBezTo>
                  <a:cubicBezTo>
                    <a:pt x="1424" y="563"/>
                    <a:pt x="1485" y="619"/>
                    <a:pt x="1522" y="69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Man's Face"/>
            <p:cNvSpPr>
              <a:spLocks/>
            </p:cNvSpPr>
            <p:nvPr/>
          </p:nvSpPr>
          <p:spPr bwMode="auto">
            <a:xfrm>
              <a:off x="9314698" y="1714352"/>
              <a:ext cx="286822" cy="366278"/>
            </a:xfrm>
            <a:custGeom>
              <a:avLst/>
              <a:gdLst>
                <a:gd name="T0" fmla="*/ 114 w 957"/>
                <a:gd name="T1" fmla="*/ 612 h 1185"/>
                <a:gd name="T2" fmla="*/ 82 w 957"/>
                <a:gd name="T3" fmla="*/ 660 h 1185"/>
                <a:gd name="T4" fmla="*/ 164 w 957"/>
                <a:gd name="T5" fmla="*/ 831 h 1185"/>
                <a:gd name="T6" fmla="*/ 266 w 957"/>
                <a:gd name="T7" fmla="*/ 1049 h 1185"/>
                <a:gd name="T8" fmla="*/ 499 w 957"/>
                <a:gd name="T9" fmla="*/ 1185 h 1185"/>
                <a:gd name="T10" fmla="*/ 716 w 957"/>
                <a:gd name="T11" fmla="*/ 1076 h 1185"/>
                <a:gd name="T12" fmla="*/ 834 w 957"/>
                <a:gd name="T13" fmla="*/ 841 h 1185"/>
                <a:gd name="T14" fmla="*/ 862 w 957"/>
                <a:gd name="T15" fmla="*/ 824 h 1185"/>
                <a:gd name="T16" fmla="*/ 911 w 957"/>
                <a:gd name="T17" fmla="*/ 629 h 1185"/>
                <a:gd name="T18" fmla="*/ 865 w 957"/>
                <a:gd name="T19" fmla="*/ 596 h 1185"/>
                <a:gd name="T20" fmla="*/ 865 w 957"/>
                <a:gd name="T21" fmla="*/ 507 h 1185"/>
                <a:gd name="T22" fmla="*/ 499 w 957"/>
                <a:gd name="T23" fmla="*/ 306 h 1185"/>
                <a:gd name="T24" fmla="*/ 854 w 957"/>
                <a:gd name="T25" fmla="*/ 407 h 1185"/>
                <a:gd name="T26" fmla="*/ 897 w 957"/>
                <a:gd name="T27" fmla="*/ 446 h 1185"/>
                <a:gd name="T28" fmla="*/ 954 w 957"/>
                <a:gd name="T29" fmla="*/ 391 h 1185"/>
                <a:gd name="T30" fmla="*/ 775 w 957"/>
                <a:gd name="T31" fmla="*/ 169 h 1185"/>
                <a:gd name="T32" fmla="*/ 318 w 957"/>
                <a:gd name="T33" fmla="*/ 76 h 1185"/>
                <a:gd name="T34" fmla="*/ 46 w 957"/>
                <a:gd name="T35" fmla="*/ 437 h 1185"/>
                <a:gd name="T36" fmla="*/ 114 w 957"/>
                <a:gd name="T37" fmla="*/ 612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7" h="1185">
                  <a:moveTo>
                    <a:pt x="114" y="612"/>
                  </a:moveTo>
                  <a:cubicBezTo>
                    <a:pt x="114" y="612"/>
                    <a:pt x="69" y="611"/>
                    <a:pt x="82" y="660"/>
                  </a:cubicBezTo>
                  <a:cubicBezTo>
                    <a:pt x="98" y="718"/>
                    <a:pt x="122" y="828"/>
                    <a:pt x="164" y="831"/>
                  </a:cubicBezTo>
                  <a:cubicBezTo>
                    <a:pt x="167" y="940"/>
                    <a:pt x="253" y="1029"/>
                    <a:pt x="266" y="1049"/>
                  </a:cubicBezTo>
                  <a:cubicBezTo>
                    <a:pt x="278" y="1069"/>
                    <a:pt x="435" y="1185"/>
                    <a:pt x="499" y="1185"/>
                  </a:cubicBezTo>
                  <a:cubicBezTo>
                    <a:pt x="563" y="1185"/>
                    <a:pt x="670" y="1112"/>
                    <a:pt x="716" y="1076"/>
                  </a:cubicBezTo>
                  <a:cubicBezTo>
                    <a:pt x="763" y="1039"/>
                    <a:pt x="818" y="963"/>
                    <a:pt x="834" y="841"/>
                  </a:cubicBezTo>
                  <a:cubicBezTo>
                    <a:pt x="849" y="844"/>
                    <a:pt x="862" y="824"/>
                    <a:pt x="862" y="824"/>
                  </a:cubicBezTo>
                  <a:cubicBezTo>
                    <a:pt x="862" y="824"/>
                    <a:pt x="911" y="659"/>
                    <a:pt x="911" y="629"/>
                  </a:cubicBezTo>
                  <a:cubicBezTo>
                    <a:pt x="911" y="599"/>
                    <a:pt x="865" y="596"/>
                    <a:pt x="865" y="596"/>
                  </a:cubicBezTo>
                  <a:cubicBezTo>
                    <a:pt x="865" y="596"/>
                    <a:pt x="876" y="531"/>
                    <a:pt x="865" y="507"/>
                  </a:cubicBezTo>
                  <a:cubicBezTo>
                    <a:pt x="854" y="482"/>
                    <a:pt x="713" y="324"/>
                    <a:pt x="499" y="306"/>
                  </a:cubicBezTo>
                  <a:cubicBezTo>
                    <a:pt x="554" y="289"/>
                    <a:pt x="688" y="267"/>
                    <a:pt x="854" y="407"/>
                  </a:cubicBezTo>
                  <a:cubicBezTo>
                    <a:pt x="868" y="419"/>
                    <a:pt x="871" y="441"/>
                    <a:pt x="897" y="446"/>
                  </a:cubicBezTo>
                  <a:cubicBezTo>
                    <a:pt x="922" y="451"/>
                    <a:pt x="951" y="416"/>
                    <a:pt x="954" y="391"/>
                  </a:cubicBezTo>
                  <a:cubicBezTo>
                    <a:pt x="957" y="365"/>
                    <a:pt x="917" y="298"/>
                    <a:pt x="775" y="169"/>
                  </a:cubicBezTo>
                  <a:cubicBezTo>
                    <a:pt x="633" y="40"/>
                    <a:pt x="442" y="0"/>
                    <a:pt x="318" y="76"/>
                  </a:cubicBezTo>
                  <a:cubicBezTo>
                    <a:pt x="0" y="63"/>
                    <a:pt x="42" y="417"/>
                    <a:pt x="46" y="437"/>
                  </a:cubicBezTo>
                  <a:cubicBezTo>
                    <a:pt x="51" y="458"/>
                    <a:pt x="114" y="612"/>
                    <a:pt x="114" y="61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5" name="Woman's Body"/>
            <p:cNvSpPr>
              <a:spLocks/>
            </p:cNvSpPr>
            <p:nvPr/>
          </p:nvSpPr>
          <p:spPr bwMode="auto">
            <a:xfrm>
              <a:off x="9554276" y="1719821"/>
              <a:ext cx="317609" cy="523913"/>
            </a:xfrm>
            <a:custGeom>
              <a:avLst/>
              <a:gdLst>
                <a:gd name="T0" fmla="*/ 34 w 1060"/>
                <a:gd name="T1" fmla="*/ 1066 h 1695"/>
                <a:gd name="T2" fmla="*/ 93 w 1060"/>
                <a:gd name="T3" fmla="*/ 896 h 1695"/>
                <a:gd name="T4" fmla="*/ 96 w 1060"/>
                <a:gd name="T5" fmla="*/ 886 h 1695"/>
                <a:gd name="T6" fmla="*/ 120 w 1060"/>
                <a:gd name="T7" fmla="*/ 859 h 1695"/>
                <a:gd name="T8" fmla="*/ 125 w 1060"/>
                <a:gd name="T9" fmla="*/ 850 h 1695"/>
                <a:gd name="T10" fmla="*/ 128 w 1060"/>
                <a:gd name="T11" fmla="*/ 840 h 1695"/>
                <a:gd name="T12" fmla="*/ 180 w 1060"/>
                <a:gd name="T13" fmla="*/ 623 h 1695"/>
                <a:gd name="T14" fmla="*/ 115 w 1060"/>
                <a:gd name="T15" fmla="*/ 518 h 1695"/>
                <a:gd name="T16" fmla="*/ 228 w 1060"/>
                <a:gd name="T17" fmla="*/ 408 h 1695"/>
                <a:gd name="T18" fmla="*/ 3 w 1060"/>
                <a:gd name="T19" fmla="*/ 110 h 1695"/>
                <a:gd name="T20" fmla="*/ 183 w 1060"/>
                <a:gd name="T21" fmla="*/ 67 h 1695"/>
                <a:gd name="T22" fmla="*/ 583 w 1060"/>
                <a:gd name="T23" fmla="*/ 148 h 1695"/>
                <a:gd name="T24" fmla="*/ 740 w 1060"/>
                <a:gd name="T25" fmla="*/ 342 h 1695"/>
                <a:gd name="T26" fmla="*/ 689 w 1060"/>
                <a:gd name="T27" fmla="*/ 390 h 1695"/>
                <a:gd name="T28" fmla="*/ 648 w 1060"/>
                <a:gd name="T29" fmla="*/ 353 h 1695"/>
                <a:gd name="T30" fmla="*/ 341 w 1060"/>
                <a:gd name="T31" fmla="*/ 268 h 1695"/>
                <a:gd name="T32" fmla="*/ 661 w 1060"/>
                <a:gd name="T33" fmla="*/ 443 h 1695"/>
                <a:gd name="T34" fmla="*/ 661 w 1060"/>
                <a:gd name="T35" fmla="*/ 522 h 1695"/>
                <a:gd name="T36" fmla="*/ 702 w 1060"/>
                <a:gd name="T37" fmla="*/ 551 h 1695"/>
                <a:gd name="T38" fmla="*/ 659 w 1060"/>
                <a:gd name="T39" fmla="*/ 722 h 1695"/>
                <a:gd name="T40" fmla="*/ 634 w 1060"/>
                <a:gd name="T41" fmla="*/ 736 h 1695"/>
                <a:gd name="T42" fmla="*/ 531 w 1060"/>
                <a:gd name="T43" fmla="*/ 942 h 1695"/>
                <a:gd name="T44" fmla="*/ 523 w 1060"/>
                <a:gd name="T45" fmla="*/ 948 h 1695"/>
                <a:gd name="T46" fmla="*/ 589 w 1060"/>
                <a:gd name="T47" fmla="*/ 1022 h 1695"/>
                <a:gd name="T48" fmla="*/ 675 w 1060"/>
                <a:gd name="T49" fmla="*/ 1130 h 1695"/>
                <a:gd name="T50" fmla="*/ 1038 w 1060"/>
                <a:gd name="T51" fmla="*/ 1289 h 1695"/>
                <a:gd name="T52" fmla="*/ 960 w 1060"/>
                <a:gd name="T53" fmla="*/ 1599 h 1695"/>
                <a:gd name="T54" fmla="*/ 909 w 1060"/>
                <a:gd name="T55" fmla="*/ 1667 h 1695"/>
                <a:gd name="T56" fmla="*/ 909 w 1060"/>
                <a:gd name="T57" fmla="*/ 1668 h 1695"/>
                <a:gd name="T58" fmla="*/ 541 w 1060"/>
                <a:gd name="T59" fmla="*/ 1695 h 1695"/>
                <a:gd name="T60" fmla="*/ 561 w 1060"/>
                <a:gd name="T61" fmla="*/ 1427 h 1695"/>
                <a:gd name="T62" fmla="*/ 514 w 1060"/>
                <a:gd name="T63" fmla="*/ 1398 h 1695"/>
                <a:gd name="T64" fmla="*/ 123 w 1060"/>
                <a:gd name="T65" fmla="*/ 1213 h 1695"/>
                <a:gd name="T66" fmla="*/ 73 w 1060"/>
                <a:gd name="T67" fmla="*/ 1133 h 1695"/>
                <a:gd name="T68" fmla="*/ 34 w 1060"/>
                <a:gd name="T69" fmla="*/ 1066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0" h="1695">
                  <a:moveTo>
                    <a:pt x="34" y="1066"/>
                  </a:moveTo>
                  <a:cubicBezTo>
                    <a:pt x="35" y="1039"/>
                    <a:pt x="115" y="935"/>
                    <a:pt x="93" y="896"/>
                  </a:cubicBezTo>
                  <a:cubicBezTo>
                    <a:pt x="94" y="893"/>
                    <a:pt x="95" y="890"/>
                    <a:pt x="96" y="886"/>
                  </a:cubicBezTo>
                  <a:cubicBezTo>
                    <a:pt x="106" y="878"/>
                    <a:pt x="114" y="868"/>
                    <a:pt x="120" y="859"/>
                  </a:cubicBezTo>
                  <a:cubicBezTo>
                    <a:pt x="125" y="850"/>
                    <a:pt x="125" y="850"/>
                    <a:pt x="125" y="850"/>
                  </a:cubicBezTo>
                  <a:cubicBezTo>
                    <a:pt x="128" y="840"/>
                    <a:pt x="128" y="840"/>
                    <a:pt x="128" y="840"/>
                  </a:cubicBezTo>
                  <a:cubicBezTo>
                    <a:pt x="163" y="723"/>
                    <a:pt x="180" y="650"/>
                    <a:pt x="180" y="623"/>
                  </a:cubicBezTo>
                  <a:cubicBezTo>
                    <a:pt x="185" y="570"/>
                    <a:pt x="115" y="543"/>
                    <a:pt x="115" y="518"/>
                  </a:cubicBezTo>
                  <a:cubicBezTo>
                    <a:pt x="115" y="493"/>
                    <a:pt x="226" y="421"/>
                    <a:pt x="228" y="408"/>
                  </a:cubicBezTo>
                  <a:cubicBezTo>
                    <a:pt x="244" y="348"/>
                    <a:pt x="7" y="138"/>
                    <a:pt x="3" y="110"/>
                  </a:cubicBezTo>
                  <a:cubicBezTo>
                    <a:pt x="0" y="82"/>
                    <a:pt x="160" y="40"/>
                    <a:pt x="183" y="67"/>
                  </a:cubicBezTo>
                  <a:cubicBezTo>
                    <a:pt x="291" y="0"/>
                    <a:pt x="458" y="35"/>
                    <a:pt x="583" y="148"/>
                  </a:cubicBezTo>
                  <a:cubicBezTo>
                    <a:pt x="707" y="261"/>
                    <a:pt x="743" y="325"/>
                    <a:pt x="740" y="342"/>
                  </a:cubicBezTo>
                  <a:cubicBezTo>
                    <a:pt x="737" y="359"/>
                    <a:pt x="707" y="390"/>
                    <a:pt x="689" y="390"/>
                  </a:cubicBezTo>
                  <a:cubicBezTo>
                    <a:pt x="672" y="390"/>
                    <a:pt x="661" y="364"/>
                    <a:pt x="648" y="353"/>
                  </a:cubicBezTo>
                  <a:cubicBezTo>
                    <a:pt x="504" y="234"/>
                    <a:pt x="388" y="253"/>
                    <a:pt x="341" y="268"/>
                  </a:cubicBezTo>
                  <a:cubicBezTo>
                    <a:pt x="528" y="284"/>
                    <a:pt x="653" y="421"/>
                    <a:pt x="661" y="443"/>
                  </a:cubicBezTo>
                  <a:cubicBezTo>
                    <a:pt x="670" y="466"/>
                    <a:pt x="661" y="522"/>
                    <a:pt x="661" y="522"/>
                  </a:cubicBezTo>
                  <a:cubicBezTo>
                    <a:pt x="661" y="522"/>
                    <a:pt x="702" y="525"/>
                    <a:pt x="702" y="551"/>
                  </a:cubicBezTo>
                  <a:cubicBezTo>
                    <a:pt x="702" y="577"/>
                    <a:pt x="659" y="722"/>
                    <a:pt x="659" y="722"/>
                  </a:cubicBezTo>
                  <a:cubicBezTo>
                    <a:pt x="659" y="722"/>
                    <a:pt x="648" y="739"/>
                    <a:pt x="634" y="736"/>
                  </a:cubicBezTo>
                  <a:cubicBezTo>
                    <a:pt x="621" y="843"/>
                    <a:pt x="572" y="910"/>
                    <a:pt x="531" y="942"/>
                  </a:cubicBezTo>
                  <a:cubicBezTo>
                    <a:pt x="529" y="944"/>
                    <a:pt x="526" y="946"/>
                    <a:pt x="523" y="948"/>
                  </a:cubicBezTo>
                  <a:cubicBezTo>
                    <a:pt x="538" y="1019"/>
                    <a:pt x="589" y="1022"/>
                    <a:pt x="589" y="1022"/>
                  </a:cubicBezTo>
                  <a:cubicBezTo>
                    <a:pt x="610" y="1074"/>
                    <a:pt x="639" y="1121"/>
                    <a:pt x="675" y="1130"/>
                  </a:cubicBezTo>
                  <a:cubicBezTo>
                    <a:pt x="760" y="1150"/>
                    <a:pt x="1024" y="1252"/>
                    <a:pt x="1038" y="1289"/>
                  </a:cubicBezTo>
                  <a:cubicBezTo>
                    <a:pt x="1052" y="1326"/>
                    <a:pt x="1060" y="1441"/>
                    <a:pt x="960" y="1599"/>
                  </a:cubicBezTo>
                  <a:cubicBezTo>
                    <a:pt x="934" y="1645"/>
                    <a:pt x="909" y="1667"/>
                    <a:pt x="909" y="1667"/>
                  </a:cubicBezTo>
                  <a:cubicBezTo>
                    <a:pt x="909" y="1667"/>
                    <a:pt x="909" y="1667"/>
                    <a:pt x="909" y="1668"/>
                  </a:cubicBezTo>
                  <a:cubicBezTo>
                    <a:pt x="817" y="1675"/>
                    <a:pt x="620" y="1691"/>
                    <a:pt x="541" y="1695"/>
                  </a:cubicBezTo>
                  <a:cubicBezTo>
                    <a:pt x="541" y="1695"/>
                    <a:pt x="630" y="1516"/>
                    <a:pt x="561" y="1427"/>
                  </a:cubicBezTo>
                  <a:cubicBezTo>
                    <a:pt x="553" y="1417"/>
                    <a:pt x="514" y="1398"/>
                    <a:pt x="514" y="1398"/>
                  </a:cubicBezTo>
                  <a:cubicBezTo>
                    <a:pt x="481" y="1381"/>
                    <a:pt x="225" y="1237"/>
                    <a:pt x="123" y="1213"/>
                  </a:cubicBezTo>
                  <a:cubicBezTo>
                    <a:pt x="123" y="1213"/>
                    <a:pt x="102" y="1203"/>
                    <a:pt x="73" y="1133"/>
                  </a:cubicBezTo>
                  <a:cubicBezTo>
                    <a:pt x="73" y="1133"/>
                    <a:pt x="33" y="1093"/>
                    <a:pt x="34" y="106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Woman's Hair"/>
            <p:cNvSpPr>
              <a:spLocks/>
            </p:cNvSpPr>
            <p:nvPr/>
          </p:nvSpPr>
          <p:spPr bwMode="auto">
            <a:xfrm>
              <a:off x="9731369" y="1836894"/>
              <a:ext cx="90783" cy="187344"/>
            </a:xfrm>
            <a:custGeom>
              <a:avLst/>
              <a:gdLst>
                <a:gd name="T0" fmla="*/ 3 w 303"/>
                <a:gd name="T1" fmla="*/ 572 h 606"/>
                <a:gd name="T2" fmla="*/ 84 w 303"/>
                <a:gd name="T3" fmla="*/ 400 h 606"/>
                <a:gd name="T4" fmla="*/ 105 w 303"/>
                <a:gd name="T5" fmla="*/ 376 h 606"/>
                <a:gd name="T6" fmla="*/ 109 w 303"/>
                <a:gd name="T7" fmla="*/ 369 h 606"/>
                <a:gd name="T8" fmla="*/ 112 w 303"/>
                <a:gd name="T9" fmla="*/ 360 h 606"/>
                <a:gd name="T10" fmla="*/ 157 w 303"/>
                <a:gd name="T11" fmla="*/ 172 h 606"/>
                <a:gd name="T12" fmla="*/ 120 w 303"/>
                <a:gd name="T13" fmla="*/ 99 h 606"/>
                <a:gd name="T14" fmla="*/ 122 w 303"/>
                <a:gd name="T15" fmla="*/ 41 h 606"/>
                <a:gd name="T16" fmla="*/ 160 w 303"/>
                <a:gd name="T17" fmla="*/ 4 h 606"/>
                <a:gd name="T18" fmla="*/ 189 w 303"/>
                <a:gd name="T19" fmla="*/ 588 h 606"/>
                <a:gd name="T20" fmla="*/ 3 w 303"/>
                <a:gd name="T21" fmla="*/ 572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3" h="606">
                  <a:moveTo>
                    <a:pt x="3" y="572"/>
                  </a:moveTo>
                  <a:cubicBezTo>
                    <a:pt x="0" y="554"/>
                    <a:pt x="67" y="482"/>
                    <a:pt x="84" y="400"/>
                  </a:cubicBezTo>
                  <a:cubicBezTo>
                    <a:pt x="93" y="393"/>
                    <a:pt x="99" y="384"/>
                    <a:pt x="105" y="376"/>
                  </a:cubicBezTo>
                  <a:cubicBezTo>
                    <a:pt x="109" y="369"/>
                    <a:pt x="109" y="369"/>
                    <a:pt x="109" y="369"/>
                  </a:cubicBezTo>
                  <a:cubicBezTo>
                    <a:pt x="112" y="360"/>
                    <a:pt x="112" y="360"/>
                    <a:pt x="112" y="360"/>
                  </a:cubicBezTo>
                  <a:cubicBezTo>
                    <a:pt x="142" y="259"/>
                    <a:pt x="157" y="195"/>
                    <a:pt x="157" y="172"/>
                  </a:cubicBezTo>
                  <a:cubicBezTo>
                    <a:pt x="159" y="127"/>
                    <a:pt x="125" y="120"/>
                    <a:pt x="120" y="99"/>
                  </a:cubicBezTo>
                  <a:cubicBezTo>
                    <a:pt x="114" y="79"/>
                    <a:pt x="118" y="62"/>
                    <a:pt x="122" y="41"/>
                  </a:cubicBezTo>
                  <a:cubicBezTo>
                    <a:pt x="127" y="20"/>
                    <a:pt x="150" y="0"/>
                    <a:pt x="160" y="4"/>
                  </a:cubicBezTo>
                  <a:cubicBezTo>
                    <a:pt x="170" y="7"/>
                    <a:pt x="303" y="534"/>
                    <a:pt x="189" y="588"/>
                  </a:cubicBezTo>
                  <a:cubicBezTo>
                    <a:pt x="150" y="606"/>
                    <a:pt x="6" y="591"/>
                    <a:pt x="3" y="5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908238" y="1553375"/>
            <a:ext cx="1984201" cy="3677810"/>
            <a:chOff x="7792583" y="935910"/>
            <a:chExt cx="2024563" cy="3752626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57631" y="935910"/>
              <a:ext cx="1068036" cy="80066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9" name="TextBox 48"/>
            <p:cNvSpPr txBox="1"/>
            <p:nvPr/>
          </p:nvSpPr>
          <p:spPr>
            <a:xfrm>
              <a:off x="7792583" y="4500113"/>
              <a:ext cx="2024563" cy="1884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Power BI/Excel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960563" y="1813792"/>
              <a:ext cx="1517790" cy="1884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Power BI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8242356" y="3515392"/>
              <a:ext cx="965910" cy="849613"/>
              <a:chOff x="8324565" y="-543377"/>
              <a:chExt cx="1035966" cy="91123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8324565" y="-543377"/>
                <a:ext cx="1023414" cy="896487"/>
              </a:xfrm>
              <a:prstGeom prst="rect">
                <a:avLst/>
              </a:prstGeom>
              <a:solidFill>
                <a:srgbClr val="7293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53" name="Picture 3"/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8324565" y="-543377"/>
                <a:ext cx="1035966" cy="911233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4" name="Up Arrow 77"/>
          <p:cNvSpPr/>
          <p:nvPr/>
        </p:nvSpPr>
        <p:spPr bwMode="auto">
          <a:xfrm>
            <a:off x="8541650" y="2698396"/>
            <a:ext cx="549977" cy="1133298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136941" y="2922838"/>
            <a:ext cx="1827204" cy="910948"/>
            <a:chOff x="4219326" y="2980799"/>
            <a:chExt cx="1864372" cy="929478"/>
          </a:xfrm>
        </p:grpSpPr>
        <p:pic>
          <p:nvPicPr>
            <p:cNvPr id="56" name="Picture 7" descr="\\SFP\Work\White_Whale\3-22036_Kuleen_Bharadwaj\PPT\4_SQL Server Renewal\SFP_Art\Icons\Chris Icons\cube_blue.png"/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326" y="2980799"/>
              <a:ext cx="536228" cy="555350"/>
            </a:xfrm>
            <a:prstGeom prst="rect">
              <a:avLst/>
            </a:prstGeom>
            <a:noFill/>
          </p:spPr>
        </p:pic>
        <p:sp>
          <p:nvSpPr>
            <p:cNvPr id="57" name="TextBox 56"/>
            <p:cNvSpPr txBox="1"/>
            <p:nvPr/>
          </p:nvSpPr>
          <p:spPr>
            <a:xfrm>
              <a:off x="4226617" y="3568920"/>
              <a:ext cx="773094" cy="331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Analysis</a:t>
              </a: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86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</a:t>
              </a:r>
            </a:p>
            <a:p>
              <a:pPr marL="0" marR="0" lvl="0" indent="0" algn="l" defTabSz="91387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Cubes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93992" y="3578445"/>
              <a:ext cx="1089706" cy="331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Data Warehouse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009301" y="2982416"/>
              <a:ext cx="390488" cy="541015"/>
              <a:chOff x="-1497013" y="-1624013"/>
              <a:chExt cx="1068388" cy="1308100"/>
            </a:xfrm>
            <a:solidFill>
              <a:schemeClr val="bg2"/>
            </a:solidFill>
          </p:grpSpPr>
          <p:sp>
            <p:nvSpPr>
              <p:cNvPr id="60" name="Freeform 5"/>
              <p:cNvSpPr>
                <a:spLocks/>
              </p:cNvSpPr>
              <p:nvPr/>
            </p:nvSpPr>
            <p:spPr bwMode="auto">
              <a:xfrm>
                <a:off x="-1497013" y="-1624013"/>
                <a:ext cx="1068388" cy="382588"/>
              </a:xfrm>
              <a:custGeom>
                <a:avLst/>
                <a:gdLst>
                  <a:gd name="T0" fmla="*/ 857 w 1716"/>
                  <a:gd name="T1" fmla="*/ 0 h 617"/>
                  <a:gd name="T2" fmla="*/ 1425 w 1716"/>
                  <a:gd name="T3" fmla="*/ 80 h 617"/>
                  <a:gd name="T4" fmla="*/ 1616 w 1716"/>
                  <a:gd name="T5" fmla="*/ 172 h 617"/>
                  <a:gd name="T6" fmla="*/ 1665 w 1716"/>
                  <a:gd name="T7" fmla="*/ 216 h 617"/>
                  <a:gd name="T8" fmla="*/ 1661 w 1716"/>
                  <a:gd name="T9" fmla="*/ 401 h 617"/>
                  <a:gd name="T10" fmla="*/ 1479 w 1716"/>
                  <a:gd name="T11" fmla="*/ 512 h 617"/>
                  <a:gd name="T12" fmla="*/ 1049 w 1716"/>
                  <a:gd name="T13" fmla="*/ 603 h 617"/>
                  <a:gd name="T14" fmla="*/ 508 w 1716"/>
                  <a:gd name="T15" fmla="*/ 583 h 617"/>
                  <a:gd name="T16" fmla="*/ 152 w 1716"/>
                  <a:gd name="T17" fmla="*/ 472 h 617"/>
                  <a:gd name="T18" fmla="*/ 57 w 1716"/>
                  <a:gd name="T19" fmla="*/ 401 h 617"/>
                  <a:gd name="T20" fmla="*/ 52 w 1716"/>
                  <a:gd name="T21" fmla="*/ 215 h 617"/>
                  <a:gd name="T22" fmla="*/ 223 w 1716"/>
                  <a:gd name="T23" fmla="*/ 105 h 617"/>
                  <a:gd name="T24" fmla="*/ 660 w 1716"/>
                  <a:gd name="T25" fmla="*/ 10 h 617"/>
                  <a:gd name="T26" fmla="*/ 857 w 1716"/>
                  <a:gd name="T27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16" h="617">
                    <a:moveTo>
                      <a:pt x="857" y="0"/>
                    </a:moveTo>
                    <a:cubicBezTo>
                      <a:pt x="1050" y="2"/>
                      <a:pt x="1240" y="21"/>
                      <a:pt x="1425" y="80"/>
                    </a:cubicBezTo>
                    <a:cubicBezTo>
                      <a:pt x="1493" y="102"/>
                      <a:pt x="1558" y="129"/>
                      <a:pt x="1616" y="172"/>
                    </a:cubicBezTo>
                    <a:cubicBezTo>
                      <a:pt x="1633" y="185"/>
                      <a:pt x="1650" y="200"/>
                      <a:pt x="1665" y="216"/>
                    </a:cubicBezTo>
                    <a:cubicBezTo>
                      <a:pt x="1716" y="275"/>
                      <a:pt x="1714" y="344"/>
                      <a:pt x="1661" y="401"/>
                    </a:cubicBezTo>
                    <a:cubicBezTo>
                      <a:pt x="1610" y="455"/>
                      <a:pt x="1546" y="486"/>
                      <a:pt x="1479" y="512"/>
                    </a:cubicBezTo>
                    <a:cubicBezTo>
                      <a:pt x="1340" y="566"/>
                      <a:pt x="1196" y="591"/>
                      <a:pt x="1049" y="603"/>
                    </a:cubicBezTo>
                    <a:cubicBezTo>
                      <a:pt x="868" y="617"/>
                      <a:pt x="687" y="613"/>
                      <a:pt x="508" y="583"/>
                    </a:cubicBezTo>
                    <a:cubicBezTo>
                      <a:pt x="384" y="562"/>
                      <a:pt x="262" y="534"/>
                      <a:pt x="152" y="472"/>
                    </a:cubicBezTo>
                    <a:cubicBezTo>
                      <a:pt x="117" y="453"/>
                      <a:pt x="85" y="428"/>
                      <a:pt x="57" y="401"/>
                    </a:cubicBezTo>
                    <a:cubicBezTo>
                      <a:pt x="0" y="346"/>
                      <a:pt x="0" y="275"/>
                      <a:pt x="52" y="215"/>
                    </a:cubicBezTo>
                    <a:cubicBezTo>
                      <a:pt x="99" y="162"/>
                      <a:pt x="160" y="131"/>
                      <a:pt x="223" y="105"/>
                    </a:cubicBezTo>
                    <a:cubicBezTo>
                      <a:pt x="363" y="48"/>
                      <a:pt x="510" y="23"/>
                      <a:pt x="660" y="10"/>
                    </a:cubicBezTo>
                    <a:cubicBezTo>
                      <a:pt x="726" y="5"/>
                      <a:pt x="792" y="3"/>
                      <a:pt x="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>
                <a:off x="-1489075" y="-658813"/>
                <a:ext cx="1057275" cy="342900"/>
              </a:xfrm>
              <a:custGeom>
                <a:avLst/>
                <a:gdLst>
                  <a:gd name="T0" fmla="*/ 2 w 1698"/>
                  <a:gd name="T1" fmla="*/ 7 h 551"/>
                  <a:gd name="T2" fmla="*/ 196 w 1698"/>
                  <a:gd name="T3" fmla="*/ 95 h 551"/>
                  <a:gd name="T4" fmla="*/ 639 w 1698"/>
                  <a:gd name="T5" fmla="*/ 187 h 551"/>
                  <a:gd name="T6" fmla="*/ 1104 w 1698"/>
                  <a:gd name="T7" fmla="*/ 181 h 551"/>
                  <a:gd name="T8" fmla="*/ 1631 w 1698"/>
                  <a:gd name="T9" fmla="*/ 35 h 551"/>
                  <a:gd name="T10" fmla="*/ 1690 w 1698"/>
                  <a:gd name="T11" fmla="*/ 0 h 551"/>
                  <a:gd name="T12" fmla="*/ 1690 w 1698"/>
                  <a:gd name="T13" fmla="*/ 155 h 551"/>
                  <a:gd name="T14" fmla="*/ 1691 w 1698"/>
                  <a:gd name="T15" fmla="*/ 200 h 551"/>
                  <a:gd name="T16" fmla="*/ 1602 w 1698"/>
                  <a:gd name="T17" fmla="*/ 371 h 551"/>
                  <a:gd name="T18" fmla="*/ 1306 w 1698"/>
                  <a:gd name="T19" fmla="*/ 491 h 551"/>
                  <a:gd name="T20" fmla="*/ 613 w 1698"/>
                  <a:gd name="T21" fmla="*/ 528 h 551"/>
                  <a:gd name="T22" fmla="*/ 221 w 1698"/>
                  <a:gd name="T23" fmla="*/ 440 h 551"/>
                  <a:gd name="T24" fmla="*/ 58 w 1698"/>
                  <a:gd name="T25" fmla="*/ 345 h 551"/>
                  <a:gd name="T26" fmla="*/ 1 w 1698"/>
                  <a:gd name="T27" fmla="*/ 217 h 551"/>
                  <a:gd name="T28" fmla="*/ 2 w 1698"/>
                  <a:gd name="T29" fmla="*/ 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98" h="551">
                    <a:moveTo>
                      <a:pt x="2" y="7"/>
                    </a:moveTo>
                    <a:cubicBezTo>
                      <a:pt x="67" y="37"/>
                      <a:pt x="130" y="70"/>
                      <a:pt x="196" y="95"/>
                    </a:cubicBezTo>
                    <a:cubicBezTo>
                      <a:pt x="338" y="150"/>
                      <a:pt x="488" y="173"/>
                      <a:pt x="639" y="187"/>
                    </a:cubicBezTo>
                    <a:cubicBezTo>
                      <a:pt x="794" y="200"/>
                      <a:pt x="949" y="199"/>
                      <a:pt x="1104" y="181"/>
                    </a:cubicBezTo>
                    <a:cubicBezTo>
                      <a:pt x="1288" y="161"/>
                      <a:pt x="1467" y="125"/>
                      <a:pt x="1631" y="35"/>
                    </a:cubicBezTo>
                    <a:cubicBezTo>
                      <a:pt x="1650" y="25"/>
                      <a:pt x="1668" y="13"/>
                      <a:pt x="1690" y="0"/>
                    </a:cubicBezTo>
                    <a:cubicBezTo>
                      <a:pt x="1690" y="54"/>
                      <a:pt x="1690" y="104"/>
                      <a:pt x="1690" y="155"/>
                    </a:cubicBezTo>
                    <a:cubicBezTo>
                      <a:pt x="1690" y="170"/>
                      <a:pt x="1689" y="185"/>
                      <a:pt x="1691" y="200"/>
                    </a:cubicBezTo>
                    <a:cubicBezTo>
                      <a:pt x="1698" y="277"/>
                      <a:pt x="1661" y="329"/>
                      <a:pt x="1602" y="371"/>
                    </a:cubicBezTo>
                    <a:cubicBezTo>
                      <a:pt x="1513" y="434"/>
                      <a:pt x="1411" y="467"/>
                      <a:pt x="1306" y="491"/>
                    </a:cubicBezTo>
                    <a:cubicBezTo>
                      <a:pt x="1077" y="543"/>
                      <a:pt x="846" y="551"/>
                      <a:pt x="613" y="528"/>
                    </a:cubicBezTo>
                    <a:cubicBezTo>
                      <a:pt x="479" y="515"/>
                      <a:pt x="347" y="490"/>
                      <a:pt x="221" y="440"/>
                    </a:cubicBezTo>
                    <a:cubicBezTo>
                      <a:pt x="162" y="417"/>
                      <a:pt x="105" y="389"/>
                      <a:pt x="58" y="345"/>
                    </a:cubicBezTo>
                    <a:cubicBezTo>
                      <a:pt x="21" y="310"/>
                      <a:pt x="0" y="270"/>
                      <a:pt x="1" y="217"/>
                    </a:cubicBezTo>
                    <a:cubicBezTo>
                      <a:pt x="3" y="146"/>
                      <a:pt x="2" y="75"/>
                      <a:pt x="2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2" name="Freeform 7"/>
              <p:cNvSpPr>
                <a:spLocks/>
              </p:cNvSpPr>
              <p:nvPr/>
            </p:nvSpPr>
            <p:spPr bwMode="auto">
              <a:xfrm>
                <a:off x="-1490663" y="-1271588"/>
                <a:ext cx="1055688" cy="336550"/>
              </a:xfrm>
              <a:custGeom>
                <a:avLst/>
                <a:gdLst>
                  <a:gd name="T0" fmla="*/ 4 w 1694"/>
                  <a:gd name="T1" fmla="*/ 2 h 543"/>
                  <a:gd name="T2" fmla="*/ 12 w 1694"/>
                  <a:gd name="T3" fmla="*/ 4 h 543"/>
                  <a:gd name="T4" fmla="*/ 493 w 1694"/>
                  <a:gd name="T5" fmla="*/ 168 h 543"/>
                  <a:gd name="T6" fmla="*/ 1130 w 1694"/>
                  <a:gd name="T7" fmla="*/ 178 h 543"/>
                  <a:gd name="T8" fmla="*/ 1624 w 1694"/>
                  <a:gd name="T9" fmla="*/ 39 h 543"/>
                  <a:gd name="T10" fmla="*/ 1689 w 1694"/>
                  <a:gd name="T11" fmla="*/ 0 h 543"/>
                  <a:gd name="T12" fmla="*/ 1691 w 1694"/>
                  <a:gd name="T13" fmla="*/ 24 h 543"/>
                  <a:gd name="T14" fmla="*/ 1692 w 1694"/>
                  <a:gd name="T15" fmla="*/ 214 h 543"/>
                  <a:gd name="T16" fmla="*/ 1631 w 1694"/>
                  <a:gd name="T17" fmla="*/ 347 h 543"/>
                  <a:gd name="T18" fmla="*/ 1385 w 1694"/>
                  <a:gd name="T19" fmla="*/ 468 h 543"/>
                  <a:gd name="T20" fmla="*/ 933 w 1694"/>
                  <a:gd name="T21" fmla="*/ 536 h 543"/>
                  <a:gd name="T22" fmla="*/ 327 w 1694"/>
                  <a:gd name="T23" fmla="*/ 473 h 543"/>
                  <a:gd name="T24" fmla="*/ 101 w 1694"/>
                  <a:gd name="T25" fmla="*/ 375 h 543"/>
                  <a:gd name="T26" fmla="*/ 33 w 1694"/>
                  <a:gd name="T27" fmla="*/ 312 h 543"/>
                  <a:gd name="T28" fmla="*/ 4 w 1694"/>
                  <a:gd name="T29" fmla="*/ 235 h 543"/>
                  <a:gd name="T30" fmla="*/ 3 w 1694"/>
                  <a:gd name="T31" fmla="*/ 12 h 543"/>
                  <a:gd name="T32" fmla="*/ 4 w 1694"/>
                  <a:gd name="T33" fmla="*/ 2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94" h="543">
                    <a:moveTo>
                      <a:pt x="4" y="2"/>
                    </a:moveTo>
                    <a:cubicBezTo>
                      <a:pt x="8" y="3"/>
                      <a:pt x="11" y="3"/>
                      <a:pt x="12" y="4"/>
                    </a:cubicBezTo>
                    <a:cubicBezTo>
                      <a:pt x="158" y="100"/>
                      <a:pt x="323" y="142"/>
                      <a:pt x="493" y="168"/>
                    </a:cubicBezTo>
                    <a:cubicBezTo>
                      <a:pt x="704" y="201"/>
                      <a:pt x="917" y="204"/>
                      <a:pt x="1130" y="178"/>
                    </a:cubicBezTo>
                    <a:cubicBezTo>
                      <a:pt x="1301" y="157"/>
                      <a:pt x="1470" y="121"/>
                      <a:pt x="1624" y="39"/>
                    </a:cubicBezTo>
                    <a:cubicBezTo>
                      <a:pt x="1645" y="27"/>
                      <a:pt x="1666" y="14"/>
                      <a:pt x="1689" y="0"/>
                    </a:cubicBezTo>
                    <a:cubicBezTo>
                      <a:pt x="1690" y="9"/>
                      <a:pt x="1691" y="16"/>
                      <a:pt x="1691" y="24"/>
                    </a:cubicBezTo>
                    <a:cubicBezTo>
                      <a:pt x="1691" y="87"/>
                      <a:pt x="1690" y="150"/>
                      <a:pt x="1692" y="214"/>
                    </a:cubicBezTo>
                    <a:cubicBezTo>
                      <a:pt x="1694" y="269"/>
                      <a:pt x="1671" y="312"/>
                      <a:pt x="1631" y="347"/>
                    </a:cubicBezTo>
                    <a:cubicBezTo>
                      <a:pt x="1559" y="409"/>
                      <a:pt x="1473" y="441"/>
                      <a:pt x="1385" y="468"/>
                    </a:cubicBezTo>
                    <a:cubicBezTo>
                      <a:pt x="1237" y="512"/>
                      <a:pt x="1086" y="531"/>
                      <a:pt x="933" y="536"/>
                    </a:cubicBezTo>
                    <a:cubicBezTo>
                      <a:pt x="728" y="543"/>
                      <a:pt x="526" y="528"/>
                      <a:pt x="327" y="473"/>
                    </a:cubicBezTo>
                    <a:cubicBezTo>
                      <a:pt x="247" y="451"/>
                      <a:pt x="169" y="423"/>
                      <a:pt x="101" y="375"/>
                    </a:cubicBezTo>
                    <a:cubicBezTo>
                      <a:pt x="76" y="357"/>
                      <a:pt x="51" y="336"/>
                      <a:pt x="33" y="312"/>
                    </a:cubicBezTo>
                    <a:cubicBezTo>
                      <a:pt x="17" y="290"/>
                      <a:pt x="5" y="261"/>
                      <a:pt x="4" y="235"/>
                    </a:cubicBezTo>
                    <a:cubicBezTo>
                      <a:pt x="0" y="161"/>
                      <a:pt x="3" y="87"/>
                      <a:pt x="3" y="12"/>
                    </a:cubicBezTo>
                    <a:cubicBezTo>
                      <a:pt x="3" y="9"/>
                      <a:pt x="3" y="6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3" name="Freeform 8"/>
              <p:cNvSpPr>
                <a:spLocks/>
              </p:cNvSpPr>
              <p:nvPr/>
            </p:nvSpPr>
            <p:spPr bwMode="auto">
              <a:xfrm>
                <a:off x="-1490663" y="-965201"/>
                <a:ext cx="1054100" cy="339725"/>
              </a:xfrm>
              <a:custGeom>
                <a:avLst/>
                <a:gdLst>
                  <a:gd name="T0" fmla="*/ 4 w 1693"/>
                  <a:gd name="T1" fmla="*/ 0 h 546"/>
                  <a:gd name="T2" fmla="*/ 667 w 1693"/>
                  <a:gd name="T3" fmla="*/ 189 h 546"/>
                  <a:gd name="T4" fmla="*/ 1320 w 1693"/>
                  <a:gd name="T5" fmla="*/ 148 h 546"/>
                  <a:gd name="T6" fmla="*/ 1681 w 1693"/>
                  <a:gd name="T7" fmla="*/ 6 h 546"/>
                  <a:gd name="T8" fmla="*/ 1691 w 1693"/>
                  <a:gd name="T9" fmla="*/ 1 h 546"/>
                  <a:gd name="T10" fmla="*/ 1690 w 1693"/>
                  <a:gd name="T11" fmla="*/ 249 h 546"/>
                  <a:gd name="T12" fmla="*/ 1632 w 1693"/>
                  <a:gd name="T13" fmla="*/ 347 h 546"/>
                  <a:gd name="T14" fmla="*/ 1421 w 1693"/>
                  <a:gd name="T15" fmla="*/ 458 h 546"/>
                  <a:gd name="T16" fmla="*/ 965 w 1693"/>
                  <a:gd name="T17" fmla="*/ 535 h 546"/>
                  <a:gd name="T18" fmla="*/ 288 w 1693"/>
                  <a:gd name="T19" fmla="*/ 462 h 546"/>
                  <a:gd name="T20" fmla="*/ 78 w 1693"/>
                  <a:gd name="T21" fmla="*/ 359 h 546"/>
                  <a:gd name="T22" fmla="*/ 3 w 1693"/>
                  <a:gd name="T23" fmla="*/ 206 h 546"/>
                  <a:gd name="T24" fmla="*/ 4 w 1693"/>
                  <a:gd name="T25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3" h="546">
                    <a:moveTo>
                      <a:pt x="4" y="0"/>
                    </a:moveTo>
                    <a:cubicBezTo>
                      <a:pt x="209" y="130"/>
                      <a:pt x="435" y="170"/>
                      <a:pt x="667" y="189"/>
                    </a:cubicBezTo>
                    <a:cubicBezTo>
                      <a:pt x="886" y="206"/>
                      <a:pt x="1104" y="195"/>
                      <a:pt x="1320" y="148"/>
                    </a:cubicBezTo>
                    <a:cubicBezTo>
                      <a:pt x="1447" y="120"/>
                      <a:pt x="1571" y="80"/>
                      <a:pt x="1681" y="6"/>
                    </a:cubicBezTo>
                    <a:cubicBezTo>
                      <a:pt x="1683" y="5"/>
                      <a:pt x="1686" y="4"/>
                      <a:pt x="1691" y="1"/>
                    </a:cubicBezTo>
                    <a:cubicBezTo>
                      <a:pt x="1691" y="86"/>
                      <a:pt x="1693" y="167"/>
                      <a:pt x="1690" y="249"/>
                    </a:cubicBezTo>
                    <a:cubicBezTo>
                      <a:pt x="1689" y="289"/>
                      <a:pt x="1662" y="321"/>
                      <a:pt x="1632" y="347"/>
                    </a:cubicBezTo>
                    <a:cubicBezTo>
                      <a:pt x="1571" y="401"/>
                      <a:pt x="1497" y="432"/>
                      <a:pt x="1421" y="458"/>
                    </a:cubicBezTo>
                    <a:cubicBezTo>
                      <a:pt x="1273" y="506"/>
                      <a:pt x="1120" y="528"/>
                      <a:pt x="965" y="535"/>
                    </a:cubicBezTo>
                    <a:cubicBezTo>
                      <a:pt x="735" y="546"/>
                      <a:pt x="509" y="530"/>
                      <a:pt x="288" y="462"/>
                    </a:cubicBezTo>
                    <a:cubicBezTo>
                      <a:pt x="213" y="439"/>
                      <a:pt x="141" y="408"/>
                      <a:pt x="78" y="359"/>
                    </a:cubicBezTo>
                    <a:cubicBezTo>
                      <a:pt x="28" y="320"/>
                      <a:pt x="0" y="272"/>
                      <a:pt x="3" y="206"/>
                    </a:cubicBezTo>
                    <a:cubicBezTo>
                      <a:pt x="6" y="139"/>
                      <a:pt x="4" y="72"/>
                      <a:pt x="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</p:grpSp>
      <p:sp>
        <p:nvSpPr>
          <p:cNvPr id="64" name="Up Arrow 89"/>
          <p:cNvSpPr/>
          <p:nvPr/>
        </p:nvSpPr>
        <p:spPr bwMode="auto">
          <a:xfrm rot="14914768">
            <a:off x="6562648" y="1412859"/>
            <a:ext cx="549977" cy="2541665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65" name="Up Arrow 103"/>
          <p:cNvSpPr/>
          <p:nvPr/>
        </p:nvSpPr>
        <p:spPr bwMode="auto">
          <a:xfrm rot="6732246">
            <a:off x="6689458" y="2920087"/>
            <a:ext cx="549977" cy="1681510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66" name="Up Arrow 104"/>
          <p:cNvSpPr/>
          <p:nvPr/>
        </p:nvSpPr>
        <p:spPr bwMode="auto">
          <a:xfrm rot="4132530">
            <a:off x="6587086" y="915831"/>
            <a:ext cx="549977" cy="2541665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85" name="Up Arrow 89">
            <a:extLst>
              <a:ext uri="{FF2B5EF4-FFF2-40B4-BE49-F238E27FC236}">
                <a16:creationId xmlns:a16="http://schemas.microsoft.com/office/drawing/2014/main" id="{8B30FD6A-32AD-4E94-83AE-862A62807DDD}"/>
              </a:ext>
            </a:extLst>
          </p:cNvPr>
          <p:cNvSpPr/>
          <p:nvPr/>
        </p:nvSpPr>
        <p:spPr bwMode="auto">
          <a:xfrm rot="14914768">
            <a:off x="6562648" y="1412858"/>
            <a:ext cx="549977" cy="2541665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86" name="Up Arrow 104">
            <a:extLst>
              <a:ext uri="{FF2B5EF4-FFF2-40B4-BE49-F238E27FC236}">
                <a16:creationId xmlns:a16="http://schemas.microsoft.com/office/drawing/2014/main" id="{28174BA2-648E-4BC3-853A-862DE4654F25}"/>
              </a:ext>
            </a:extLst>
          </p:cNvPr>
          <p:cNvSpPr/>
          <p:nvPr/>
        </p:nvSpPr>
        <p:spPr bwMode="auto">
          <a:xfrm rot="4132530">
            <a:off x="6587086" y="915830"/>
            <a:ext cx="549977" cy="2541665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87" name="Up Arrow 62">
            <a:extLst>
              <a:ext uri="{FF2B5EF4-FFF2-40B4-BE49-F238E27FC236}">
                <a16:creationId xmlns:a16="http://schemas.microsoft.com/office/drawing/2014/main" id="{D8F9445E-CC74-41FC-BA53-6FAC4D8F99FE}"/>
              </a:ext>
            </a:extLst>
          </p:cNvPr>
          <p:cNvSpPr/>
          <p:nvPr/>
        </p:nvSpPr>
        <p:spPr bwMode="auto">
          <a:xfrm rot="5400000">
            <a:off x="6535977" y="3550922"/>
            <a:ext cx="549977" cy="2300294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88" name="Up Arrow 103">
            <a:extLst>
              <a:ext uri="{FF2B5EF4-FFF2-40B4-BE49-F238E27FC236}">
                <a16:creationId xmlns:a16="http://schemas.microsoft.com/office/drawing/2014/main" id="{124A1744-3D28-4770-ABB1-EF61413D283E}"/>
              </a:ext>
            </a:extLst>
          </p:cNvPr>
          <p:cNvSpPr/>
          <p:nvPr/>
        </p:nvSpPr>
        <p:spPr bwMode="auto">
          <a:xfrm rot="6732246">
            <a:off x="6689458" y="2920088"/>
            <a:ext cx="549977" cy="1681510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89" name="Up Arrow 89">
            <a:extLst>
              <a:ext uri="{FF2B5EF4-FFF2-40B4-BE49-F238E27FC236}">
                <a16:creationId xmlns:a16="http://schemas.microsoft.com/office/drawing/2014/main" id="{F83556AD-4172-470F-9577-1820F9905DEF}"/>
              </a:ext>
            </a:extLst>
          </p:cNvPr>
          <p:cNvSpPr/>
          <p:nvPr/>
        </p:nvSpPr>
        <p:spPr bwMode="auto">
          <a:xfrm rot="14914768">
            <a:off x="6562648" y="1412859"/>
            <a:ext cx="549977" cy="2541665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90" name="Up Arrow 104">
            <a:extLst>
              <a:ext uri="{FF2B5EF4-FFF2-40B4-BE49-F238E27FC236}">
                <a16:creationId xmlns:a16="http://schemas.microsoft.com/office/drawing/2014/main" id="{5358E59C-025E-4A53-B63B-0F90DF537B54}"/>
              </a:ext>
            </a:extLst>
          </p:cNvPr>
          <p:cNvSpPr/>
          <p:nvPr/>
        </p:nvSpPr>
        <p:spPr bwMode="auto">
          <a:xfrm rot="4132530">
            <a:off x="6587086" y="915831"/>
            <a:ext cx="549977" cy="2541665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0F8E111-A363-44E6-97F6-514E24C538B2}"/>
              </a:ext>
            </a:extLst>
          </p:cNvPr>
          <p:cNvGrpSpPr/>
          <p:nvPr/>
        </p:nvGrpSpPr>
        <p:grpSpPr>
          <a:xfrm>
            <a:off x="3429177" y="4170549"/>
            <a:ext cx="680293" cy="643168"/>
            <a:chOff x="3427685" y="4251550"/>
            <a:chExt cx="810600" cy="766365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07A504C-2E44-4916-AF56-533A6655792E}"/>
                </a:ext>
              </a:extLst>
            </p:cNvPr>
            <p:cNvGrpSpPr/>
            <p:nvPr/>
          </p:nvGrpSpPr>
          <p:grpSpPr>
            <a:xfrm>
              <a:off x="3427685" y="4251550"/>
              <a:ext cx="390488" cy="541015"/>
              <a:chOff x="-1497013" y="-1746211"/>
              <a:chExt cx="1068388" cy="1308100"/>
            </a:xfrm>
            <a:solidFill>
              <a:srgbClr val="002050"/>
            </a:solidFill>
          </p:grpSpPr>
          <p:sp>
            <p:nvSpPr>
              <p:cNvPr id="123" name="Freeform 5">
                <a:extLst>
                  <a:ext uri="{FF2B5EF4-FFF2-40B4-BE49-F238E27FC236}">
                    <a16:creationId xmlns:a16="http://schemas.microsoft.com/office/drawing/2014/main" id="{83059336-20D6-414B-8E93-DB2C6D0F42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97013" y="-1746211"/>
                <a:ext cx="1068388" cy="382586"/>
              </a:xfrm>
              <a:custGeom>
                <a:avLst/>
                <a:gdLst>
                  <a:gd name="T0" fmla="*/ 857 w 1716"/>
                  <a:gd name="T1" fmla="*/ 0 h 617"/>
                  <a:gd name="T2" fmla="*/ 1425 w 1716"/>
                  <a:gd name="T3" fmla="*/ 80 h 617"/>
                  <a:gd name="T4" fmla="*/ 1616 w 1716"/>
                  <a:gd name="T5" fmla="*/ 172 h 617"/>
                  <a:gd name="T6" fmla="*/ 1665 w 1716"/>
                  <a:gd name="T7" fmla="*/ 216 h 617"/>
                  <a:gd name="T8" fmla="*/ 1661 w 1716"/>
                  <a:gd name="T9" fmla="*/ 401 h 617"/>
                  <a:gd name="T10" fmla="*/ 1479 w 1716"/>
                  <a:gd name="T11" fmla="*/ 512 h 617"/>
                  <a:gd name="T12" fmla="*/ 1049 w 1716"/>
                  <a:gd name="T13" fmla="*/ 603 h 617"/>
                  <a:gd name="T14" fmla="*/ 508 w 1716"/>
                  <a:gd name="T15" fmla="*/ 583 h 617"/>
                  <a:gd name="T16" fmla="*/ 152 w 1716"/>
                  <a:gd name="T17" fmla="*/ 472 h 617"/>
                  <a:gd name="T18" fmla="*/ 57 w 1716"/>
                  <a:gd name="T19" fmla="*/ 401 h 617"/>
                  <a:gd name="T20" fmla="*/ 52 w 1716"/>
                  <a:gd name="T21" fmla="*/ 215 h 617"/>
                  <a:gd name="T22" fmla="*/ 223 w 1716"/>
                  <a:gd name="T23" fmla="*/ 105 h 617"/>
                  <a:gd name="T24" fmla="*/ 660 w 1716"/>
                  <a:gd name="T25" fmla="*/ 10 h 617"/>
                  <a:gd name="T26" fmla="*/ 857 w 1716"/>
                  <a:gd name="T27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16" h="617">
                    <a:moveTo>
                      <a:pt x="857" y="0"/>
                    </a:moveTo>
                    <a:cubicBezTo>
                      <a:pt x="1050" y="2"/>
                      <a:pt x="1240" y="21"/>
                      <a:pt x="1425" y="80"/>
                    </a:cubicBezTo>
                    <a:cubicBezTo>
                      <a:pt x="1493" y="102"/>
                      <a:pt x="1558" y="129"/>
                      <a:pt x="1616" y="172"/>
                    </a:cubicBezTo>
                    <a:cubicBezTo>
                      <a:pt x="1633" y="185"/>
                      <a:pt x="1650" y="200"/>
                      <a:pt x="1665" y="216"/>
                    </a:cubicBezTo>
                    <a:cubicBezTo>
                      <a:pt x="1716" y="275"/>
                      <a:pt x="1714" y="344"/>
                      <a:pt x="1661" y="401"/>
                    </a:cubicBezTo>
                    <a:cubicBezTo>
                      <a:pt x="1610" y="455"/>
                      <a:pt x="1546" y="486"/>
                      <a:pt x="1479" y="512"/>
                    </a:cubicBezTo>
                    <a:cubicBezTo>
                      <a:pt x="1340" y="566"/>
                      <a:pt x="1196" y="591"/>
                      <a:pt x="1049" y="603"/>
                    </a:cubicBezTo>
                    <a:cubicBezTo>
                      <a:pt x="868" y="617"/>
                      <a:pt x="687" y="613"/>
                      <a:pt x="508" y="583"/>
                    </a:cubicBezTo>
                    <a:cubicBezTo>
                      <a:pt x="384" y="562"/>
                      <a:pt x="262" y="534"/>
                      <a:pt x="152" y="472"/>
                    </a:cubicBezTo>
                    <a:cubicBezTo>
                      <a:pt x="117" y="453"/>
                      <a:pt x="85" y="428"/>
                      <a:pt x="57" y="401"/>
                    </a:cubicBezTo>
                    <a:cubicBezTo>
                      <a:pt x="0" y="346"/>
                      <a:pt x="0" y="275"/>
                      <a:pt x="52" y="215"/>
                    </a:cubicBezTo>
                    <a:cubicBezTo>
                      <a:pt x="99" y="162"/>
                      <a:pt x="160" y="131"/>
                      <a:pt x="223" y="105"/>
                    </a:cubicBezTo>
                    <a:cubicBezTo>
                      <a:pt x="363" y="48"/>
                      <a:pt x="510" y="23"/>
                      <a:pt x="660" y="10"/>
                    </a:cubicBezTo>
                    <a:cubicBezTo>
                      <a:pt x="726" y="5"/>
                      <a:pt x="792" y="3"/>
                      <a:pt x="85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Freeform 6">
                <a:extLst>
                  <a:ext uri="{FF2B5EF4-FFF2-40B4-BE49-F238E27FC236}">
                    <a16:creationId xmlns:a16="http://schemas.microsoft.com/office/drawing/2014/main" id="{5498A646-B169-4DD7-AD04-C7F57A092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89076" y="-781009"/>
                <a:ext cx="1057275" cy="342898"/>
              </a:xfrm>
              <a:custGeom>
                <a:avLst/>
                <a:gdLst>
                  <a:gd name="T0" fmla="*/ 2 w 1698"/>
                  <a:gd name="T1" fmla="*/ 7 h 551"/>
                  <a:gd name="T2" fmla="*/ 196 w 1698"/>
                  <a:gd name="T3" fmla="*/ 95 h 551"/>
                  <a:gd name="T4" fmla="*/ 639 w 1698"/>
                  <a:gd name="T5" fmla="*/ 187 h 551"/>
                  <a:gd name="T6" fmla="*/ 1104 w 1698"/>
                  <a:gd name="T7" fmla="*/ 181 h 551"/>
                  <a:gd name="T8" fmla="*/ 1631 w 1698"/>
                  <a:gd name="T9" fmla="*/ 35 h 551"/>
                  <a:gd name="T10" fmla="*/ 1690 w 1698"/>
                  <a:gd name="T11" fmla="*/ 0 h 551"/>
                  <a:gd name="T12" fmla="*/ 1690 w 1698"/>
                  <a:gd name="T13" fmla="*/ 155 h 551"/>
                  <a:gd name="T14" fmla="*/ 1691 w 1698"/>
                  <a:gd name="T15" fmla="*/ 200 h 551"/>
                  <a:gd name="T16" fmla="*/ 1602 w 1698"/>
                  <a:gd name="T17" fmla="*/ 371 h 551"/>
                  <a:gd name="T18" fmla="*/ 1306 w 1698"/>
                  <a:gd name="T19" fmla="*/ 491 h 551"/>
                  <a:gd name="T20" fmla="*/ 613 w 1698"/>
                  <a:gd name="T21" fmla="*/ 528 h 551"/>
                  <a:gd name="T22" fmla="*/ 221 w 1698"/>
                  <a:gd name="T23" fmla="*/ 440 h 551"/>
                  <a:gd name="T24" fmla="*/ 58 w 1698"/>
                  <a:gd name="T25" fmla="*/ 345 h 551"/>
                  <a:gd name="T26" fmla="*/ 1 w 1698"/>
                  <a:gd name="T27" fmla="*/ 217 h 551"/>
                  <a:gd name="T28" fmla="*/ 2 w 1698"/>
                  <a:gd name="T29" fmla="*/ 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98" h="551">
                    <a:moveTo>
                      <a:pt x="2" y="7"/>
                    </a:moveTo>
                    <a:cubicBezTo>
                      <a:pt x="67" y="37"/>
                      <a:pt x="130" y="70"/>
                      <a:pt x="196" y="95"/>
                    </a:cubicBezTo>
                    <a:cubicBezTo>
                      <a:pt x="338" y="150"/>
                      <a:pt x="488" y="173"/>
                      <a:pt x="639" y="187"/>
                    </a:cubicBezTo>
                    <a:cubicBezTo>
                      <a:pt x="794" y="200"/>
                      <a:pt x="949" y="199"/>
                      <a:pt x="1104" y="181"/>
                    </a:cubicBezTo>
                    <a:cubicBezTo>
                      <a:pt x="1288" y="161"/>
                      <a:pt x="1467" y="125"/>
                      <a:pt x="1631" y="35"/>
                    </a:cubicBezTo>
                    <a:cubicBezTo>
                      <a:pt x="1650" y="25"/>
                      <a:pt x="1668" y="13"/>
                      <a:pt x="1690" y="0"/>
                    </a:cubicBezTo>
                    <a:cubicBezTo>
                      <a:pt x="1690" y="54"/>
                      <a:pt x="1690" y="104"/>
                      <a:pt x="1690" y="155"/>
                    </a:cubicBezTo>
                    <a:cubicBezTo>
                      <a:pt x="1690" y="170"/>
                      <a:pt x="1689" y="185"/>
                      <a:pt x="1691" y="200"/>
                    </a:cubicBezTo>
                    <a:cubicBezTo>
                      <a:pt x="1698" y="277"/>
                      <a:pt x="1661" y="329"/>
                      <a:pt x="1602" y="371"/>
                    </a:cubicBezTo>
                    <a:cubicBezTo>
                      <a:pt x="1513" y="434"/>
                      <a:pt x="1411" y="467"/>
                      <a:pt x="1306" y="491"/>
                    </a:cubicBezTo>
                    <a:cubicBezTo>
                      <a:pt x="1077" y="543"/>
                      <a:pt x="846" y="551"/>
                      <a:pt x="613" y="528"/>
                    </a:cubicBezTo>
                    <a:cubicBezTo>
                      <a:pt x="479" y="515"/>
                      <a:pt x="347" y="490"/>
                      <a:pt x="221" y="440"/>
                    </a:cubicBezTo>
                    <a:cubicBezTo>
                      <a:pt x="162" y="417"/>
                      <a:pt x="105" y="389"/>
                      <a:pt x="58" y="345"/>
                    </a:cubicBezTo>
                    <a:cubicBezTo>
                      <a:pt x="21" y="310"/>
                      <a:pt x="0" y="270"/>
                      <a:pt x="1" y="217"/>
                    </a:cubicBezTo>
                    <a:cubicBezTo>
                      <a:pt x="3" y="146"/>
                      <a:pt x="2" y="75"/>
                      <a:pt x="2" y="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5" name="Freeform 7">
                <a:extLst>
                  <a:ext uri="{FF2B5EF4-FFF2-40B4-BE49-F238E27FC236}">
                    <a16:creationId xmlns:a16="http://schemas.microsoft.com/office/drawing/2014/main" id="{F9BE51DB-FB4C-4E65-A76B-B7BAE94D3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90664" y="-1393786"/>
                <a:ext cx="1055687" cy="336548"/>
              </a:xfrm>
              <a:custGeom>
                <a:avLst/>
                <a:gdLst>
                  <a:gd name="T0" fmla="*/ 4 w 1694"/>
                  <a:gd name="T1" fmla="*/ 2 h 543"/>
                  <a:gd name="T2" fmla="*/ 12 w 1694"/>
                  <a:gd name="T3" fmla="*/ 4 h 543"/>
                  <a:gd name="T4" fmla="*/ 493 w 1694"/>
                  <a:gd name="T5" fmla="*/ 168 h 543"/>
                  <a:gd name="T6" fmla="*/ 1130 w 1694"/>
                  <a:gd name="T7" fmla="*/ 178 h 543"/>
                  <a:gd name="T8" fmla="*/ 1624 w 1694"/>
                  <a:gd name="T9" fmla="*/ 39 h 543"/>
                  <a:gd name="T10" fmla="*/ 1689 w 1694"/>
                  <a:gd name="T11" fmla="*/ 0 h 543"/>
                  <a:gd name="T12" fmla="*/ 1691 w 1694"/>
                  <a:gd name="T13" fmla="*/ 24 h 543"/>
                  <a:gd name="T14" fmla="*/ 1692 w 1694"/>
                  <a:gd name="T15" fmla="*/ 214 h 543"/>
                  <a:gd name="T16" fmla="*/ 1631 w 1694"/>
                  <a:gd name="T17" fmla="*/ 347 h 543"/>
                  <a:gd name="T18" fmla="*/ 1385 w 1694"/>
                  <a:gd name="T19" fmla="*/ 468 h 543"/>
                  <a:gd name="T20" fmla="*/ 933 w 1694"/>
                  <a:gd name="T21" fmla="*/ 536 h 543"/>
                  <a:gd name="T22" fmla="*/ 327 w 1694"/>
                  <a:gd name="T23" fmla="*/ 473 h 543"/>
                  <a:gd name="T24" fmla="*/ 101 w 1694"/>
                  <a:gd name="T25" fmla="*/ 375 h 543"/>
                  <a:gd name="T26" fmla="*/ 33 w 1694"/>
                  <a:gd name="T27" fmla="*/ 312 h 543"/>
                  <a:gd name="T28" fmla="*/ 4 w 1694"/>
                  <a:gd name="T29" fmla="*/ 235 h 543"/>
                  <a:gd name="T30" fmla="*/ 3 w 1694"/>
                  <a:gd name="T31" fmla="*/ 12 h 543"/>
                  <a:gd name="T32" fmla="*/ 4 w 1694"/>
                  <a:gd name="T33" fmla="*/ 2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94" h="543">
                    <a:moveTo>
                      <a:pt x="4" y="2"/>
                    </a:moveTo>
                    <a:cubicBezTo>
                      <a:pt x="8" y="3"/>
                      <a:pt x="11" y="3"/>
                      <a:pt x="12" y="4"/>
                    </a:cubicBezTo>
                    <a:cubicBezTo>
                      <a:pt x="158" y="100"/>
                      <a:pt x="323" y="142"/>
                      <a:pt x="493" y="168"/>
                    </a:cubicBezTo>
                    <a:cubicBezTo>
                      <a:pt x="704" y="201"/>
                      <a:pt x="917" y="204"/>
                      <a:pt x="1130" y="178"/>
                    </a:cubicBezTo>
                    <a:cubicBezTo>
                      <a:pt x="1301" y="157"/>
                      <a:pt x="1470" y="121"/>
                      <a:pt x="1624" y="39"/>
                    </a:cubicBezTo>
                    <a:cubicBezTo>
                      <a:pt x="1645" y="27"/>
                      <a:pt x="1666" y="14"/>
                      <a:pt x="1689" y="0"/>
                    </a:cubicBezTo>
                    <a:cubicBezTo>
                      <a:pt x="1690" y="9"/>
                      <a:pt x="1691" y="16"/>
                      <a:pt x="1691" y="24"/>
                    </a:cubicBezTo>
                    <a:cubicBezTo>
                      <a:pt x="1691" y="87"/>
                      <a:pt x="1690" y="150"/>
                      <a:pt x="1692" y="214"/>
                    </a:cubicBezTo>
                    <a:cubicBezTo>
                      <a:pt x="1694" y="269"/>
                      <a:pt x="1671" y="312"/>
                      <a:pt x="1631" y="347"/>
                    </a:cubicBezTo>
                    <a:cubicBezTo>
                      <a:pt x="1559" y="409"/>
                      <a:pt x="1473" y="441"/>
                      <a:pt x="1385" y="468"/>
                    </a:cubicBezTo>
                    <a:cubicBezTo>
                      <a:pt x="1237" y="512"/>
                      <a:pt x="1086" y="531"/>
                      <a:pt x="933" y="536"/>
                    </a:cubicBezTo>
                    <a:cubicBezTo>
                      <a:pt x="728" y="543"/>
                      <a:pt x="526" y="528"/>
                      <a:pt x="327" y="473"/>
                    </a:cubicBezTo>
                    <a:cubicBezTo>
                      <a:pt x="247" y="451"/>
                      <a:pt x="169" y="423"/>
                      <a:pt x="101" y="375"/>
                    </a:cubicBezTo>
                    <a:cubicBezTo>
                      <a:pt x="76" y="357"/>
                      <a:pt x="51" y="336"/>
                      <a:pt x="33" y="312"/>
                    </a:cubicBezTo>
                    <a:cubicBezTo>
                      <a:pt x="17" y="290"/>
                      <a:pt x="5" y="261"/>
                      <a:pt x="4" y="235"/>
                    </a:cubicBezTo>
                    <a:cubicBezTo>
                      <a:pt x="0" y="161"/>
                      <a:pt x="3" y="87"/>
                      <a:pt x="3" y="12"/>
                    </a:cubicBezTo>
                    <a:cubicBezTo>
                      <a:pt x="3" y="9"/>
                      <a:pt x="3" y="6"/>
                      <a:pt x="4" y="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6" name="Freeform 8">
                <a:extLst>
                  <a:ext uri="{FF2B5EF4-FFF2-40B4-BE49-F238E27FC236}">
                    <a16:creationId xmlns:a16="http://schemas.microsoft.com/office/drawing/2014/main" id="{F53CAC95-5F50-491D-B6FE-355ACC71B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90664" y="-1087402"/>
                <a:ext cx="1054099" cy="339725"/>
              </a:xfrm>
              <a:custGeom>
                <a:avLst/>
                <a:gdLst>
                  <a:gd name="T0" fmla="*/ 4 w 1693"/>
                  <a:gd name="T1" fmla="*/ 0 h 546"/>
                  <a:gd name="T2" fmla="*/ 667 w 1693"/>
                  <a:gd name="T3" fmla="*/ 189 h 546"/>
                  <a:gd name="T4" fmla="*/ 1320 w 1693"/>
                  <a:gd name="T5" fmla="*/ 148 h 546"/>
                  <a:gd name="T6" fmla="*/ 1681 w 1693"/>
                  <a:gd name="T7" fmla="*/ 6 h 546"/>
                  <a:gd name="T8" fmla="*/ 1691 w 1693"/>
                  <a:gd name="T9" fmla="*/ 1 h 546"/>
                  <a:gd name="T10" fmla="*/ 1690 w 1693"/>
                  <a:gd name="T11" fmla="*/ 249 h 546"/>
                  <a:gd name="T12" fmla="*/ 1632 w 1693"/>
                  <a:gd name="T13" fmla="*/ 347 h 546"/>
                  <a:gd name="T14" fmla="*/ 1421 w 1693"/>
                  <a:gd name="T15" fmla="*/ 458 h 546"/>
                  <a:gd name="T16" fmla="*/ 965 w 1693"/>
                  <a:gd name="T17" fmla="*/ 535 h 546"/>
                  <a:gd name="T18" fmla="*/ 288 w 1693"/>
                  <a:gd name="T19" fmla="*/ 462 h 546"/>
                  <a:gd name="T20" fmla="*/ 78 w 1693"/>
                  <a:gd name="T21" fmla="*/ 359 h 546"/>
                  <a:gd name="T22" fmla="*/ 3 w 1693"/>
                  <a:gd name="T23" fmla="*/ 206 h 546"/>
                  <a:gd name="T24" fmla="*/ 4 w 1693"/>
                  <a:gd name="T25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3" h="546">
                    <a:moveTo>
                      <a:pt x="4" y="0"/>
                    </a:moveTo>
                    <a:cubicBezTo>
                      <a:pt x="209" y="130"/>
                      <a:pt x="435" y="170"/>
                      <a:pt x="667" y="189"/>
                    </a:cubicBezTo>
                    <a:cubicBezTo>
                      <a:pt x="886" y="206"/>
                      <a:pt x="1104" y="195"/>
                      <a:pt x="1320" y="148"/>
                    </a:cubicBezTo>
                    <a:cubicBezTo>
                      <a:pt x="1447" y="120"/>
                      <a:pt x="1571" y="80"/>
                      <a:pt x="1681" y="6"/>
                    </a:cubicBezTo>
                    <a:cubicBezTo>
                      <a:pt x="1683" y="5"/>
                      <a:pt x="1686" y="4"/>
                      <a:pt x="1691" y="1"/>
                    </a:cubicBezTo>
                    <a:cubicBezTo>
                      <a:pt x="1691" y="86"/>
                      <a:pt x="1693" y="167"/>
                      <a:pt x="1690" y="249"/>
                    </a:cubicBezTo>
                    <a:cubicBezTo>
                      <a:pt x="1689" y="289"/>
                      <a:pt x="1662" y="321"/>
                      <a:pt x="1632" y="347"/>
                    </a:cubicBezTo>
                    <a:cubicBezTo>
                      <a:pt x="1571" y="401"/>
                      <a:pt x="1497" y="432"/>
                      <a:pt x="1421" y="458"/>
                    </a:cubicBezTo>
                    <a:cubicBezTo>
                      <a:pt x="1273" y="506"/>
                      <a:pt x="1120" y="528"/>
                      <a:pt x="965" y="535"/>
                    </a:cubicBezTo>
                    <a:cubicBezTo>
                      <a:pt x="735" y="546"/>
                      <a:pt x="509" y="530"/>
                      <a:pt x="288" y="462"/>
                    </a:cubicBezTo>
                    <a:cubicBezTo>
                      <a:pt x="213" y="439"/>
                      <a:pt x="141" y="408"/>
                      <a:pt x="78" y="359"/>
                    </a:cubicBezTo>
                    <a:cubicBezTo>
                      <a:pt x="28" y="320"/>
                      <a:pt x="0" y="272"/>
                      <a:pt x="3" y="206"/>
                    </a:cubicBezTo>
                    <a:cubicBezTo>
                      <a:pt x="6" y="139"/>
                      <a:pt x="4" y="72"/>
                      <a:pt x="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3C45BC2-0047-4F65-A1AD-A32648DB7C11}"/>
                </a:ext>
              </a:extLst>
            </p:cNvPr>
            <p:cNvGrpSpPr/>
            <p:nvPr/>
          </p:nvGrpSpPr>
          <p:grpSpPr>
            <a:xfrm>
              <a:off x="3847797" y="4271201"/>
              <a:ext cx="390488" cy="541015"/>
              <a:chOff x="-1497013" y="-1746221"/>
              <a:chExt cx="1068388" cy="1308103"/>
            </a:xfrm>
            <a:solidFill>
              <a:srgbClr val="002050"/>
            </a:solidFill>
          </p:grpSpPr>
          <p:sp>
            <p:nvSpPr>
              <p:cNvPr id="119" name="Freeform 5">
                <a:extLst>
                  <a:ext uri="{FF2B5EF4-FFF2-40B4-BE49-F238E27FC236}">
                    <a16:creationId xmlns:a16="http://schemas.microsoft.com/office/drawing/2014/main" id="{78EB14CB-2939-46A3-AE45-21614794B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97013" y="-1746221"/>
                <a:ext cx="1068388" cy="382587"/>
              </a:xfrm>
              <a:custGeom>
                <a:avLst/>
                <a:gdLst>
                  <a:gd name="T0" fmla="*/ 857 w 1716"/>
                  <a:gd name="T1" fmla="*/ 0 h 617"/>
                  <a:gd name="T2" fmla="*/ 1425 w 1716"/>
                  <a:gd name="T3" fmla="*/ 80 h 617"/>
                  <a:gd name="T4" fmla="*/ 1616 w 1716"/>
                  <a:gd name="T5" fmla="*/ 172 h 617"/>
                  <a:gd name="T6" fmla="*/ 1665 w 1716"/>
                  <a:gd name="T7" fmla="*/ 216 h 617"/>
                  <a:gd name="T8" fmla="*/ 1661 w 1716"/>
                  <a:gd name="T9" fmla="*/ 401 h 617"/>
                  <a:gd name="T10" fmla="*/ 1479 w 1716"/>
                  <a:gd name="T11" fmla="*/ 512 h 617"/>
                  <a:gd name="T12" fmla="*/ 1049 w 1716"/>
                  <a:gd name="T13" fmla="*/ 603 h 617"/>
                  <a:gd name="T14" fmla="*/ 508 w 1716"/>
                  <a:gd name="T15" fmla="*/ 583 h 617"/>
                  <a:gd name="T16" fmla="*/ 152 w 1716"/>
                  <a:gd name="T17" fmla="*/ 472 h 617"/>
                  <a:gd name="T18" fmla="*/ 57 w 1716"/>
                  <a:gd name="T19" fmla="*/ 401 h 617"/>
                  <a:gd name="T20" fmla="*/ 52 w 1716"/>
                  <a:gd name="T21" fmla="*/ 215 h 617"/>
                  <a:gd name="T22" fmla="*/ 223 w 1716"/>
                  <a:gd name="T23" fmla="*/ 105 h 617"/>
                  <a:gd name="T24" fmla="*/ 660 w 1716"/>
                  <a:gd name="T25" fmla="*/ 10 h 617"/>
                  <a:gd name="T26" fmla="*/ 857 w 1716"/>
                  <a:gd name="T27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16" h="617">
                    <a:moveTo>
                      <a:pt x="857" y="0"/>
                    </a:moveTo>
                    <a:cubicBezTo>
                      <a:pt x="1050" y="2"/>
                      <a:pt x="1240" y="21"/>
                      <a:pt x="1425" y="80"/>
                    </a:cubicBezTo>
                    <a:cubicBezTo>
                      <a:pt x="1493" y="102"/>
                      <a:pt x="1558" y="129"/>
                      <a:pt x="1616" y="172"/>
                    </a:cubicBezTo>
                    <a:cubicBezTo>
                      <a:pt x="1633" y="185"/>
                      <a:pt x="1650" y="200"/>
                      <a:pt x="1665" y="216"/>
                    </a:cubicBezTo>
                    <a:cubicBezTo>
                      <a:pt x="1716" y="275"/>
                      <a:pt x="1714" y="344"/>
                      <a:pt x="1661" y="401"/>
                    </a:cubicBezTo>
                    <a:cubicBezTo>
                      <a:pt x="1610" y="455"/>
                      <a:pt x="1546" y="486"/>
                      <a:pt x="1479" y="512"/>
                    </a:cubicBezTo>
                    <a:cubicBezTo>
                      <a:pt x="1340" y="566"/>
                      <a:pt x="1196" y="591"/>
                      <a:pt x="1049" y="603"/>
                    </a:cubicBezTo>
                    <a:cubicBezTo>
                      <a:pt x="868" y="617"/>
                      <a:pt x="687" y="613"/>
                      <a:pt x="508" y="583"/>
                    </a:cubicBezTo>
                    <a:cubicBezTo>
                      <a:pt x="384" y="562"/>
                      <a:pt x="262" y="534"/>
                      <a:pt x="152" y="472"/>
                    </a:cubicBezTo>
                    <a:cubicBezTo>
                      <a:pt x="117" y="453"/>
                      <a:pt x="85" y="428"/>
                      <a:pt x="57" y="401"/>
                    </a:cubicBezTo>
                    <a:cubicBezTo>
                      <a:pt x="0" y="346"/>
                      <a:pt x="0" y="275"/>
                      <a:pt x="52" y="215"/>
                    </a:cubicBezTo>
                    <a:cubicBezTo>
                      <a:pt x="99" y="162"/>
                      <a:pt x="160" y="131"/>
                      <a:pt x="223" y="105"/>
                    </a:cubicBezTo>
                    <a:cubicBezTo>
                      <a:pt x="363" y="48"/>
                      <a:pt x="510" y="23"/>
                      <a:pt x="660" y="10"/>
                    </a:cubicBezTo>
                    <a:cubicBezTo>
                      <a:pt x="726" y="5"/>
                      <a:pt x="792" y="3"/>
                      <a:pt x="85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0" name="Freeform 6">
                <a:extLst>
                  <a:ext uri="{FF2B5EF4-FFF2-40B4-BE49-F238E27FC236}">
                    <a16:creationId xmlns:a16="http://schemas.microsoft.com/office/drawing/2014/main" id="{CC2FB2EE-07F8-47BC-9E23-5996E597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89076" y="-781020"/>
                <a:ext cx="1057275" cy="342902"/>
              </a:xfrm>
              <a:custGeom>
                <a:avLst/>
                <a:gdLst>
                  <a:gd name="T0" fmla="*/ 2 w 1698"/>
                  <a:gd name="T1" fmla="*/ 7 h 551"/>
                  <a:gd name="T2" fmla="*/ 196 w 1698"/>
                  <a:gd name="T3" fmla="*/ 95 h 551"/>
                  <a:gd name="T4" fmla="*/ 639 w 1698"/>
                  <a:gd name="T5" fmla="*/ 187 h 551"/>
                  <a:gd name="T6" fmla="*/ 1104 w 1698"/>
                  <a:gd name="T7" fmla="*/ 181 h 551"/>
                  <a:gd name="T8" fmla="*/ 1631 w 1698"/>
                  <a:gd name="T9" fmla="*/ 35 h 551"/>
                  <a:gd name="T10" fmla="*/ 1690 w 1698"/>
                  <a:gd name="T11" fmla="*/ 0 h 551"/>
                  <a:gd name="T12" fmla="*/ 1690 w 1698"/>
                  <a:gd name="T13" fmla="*/ 155 h 551"/>
                  <a:gd name="T14" fmla="*/ 1691 w 1698"/>
                  <a:gd name="T15" fmla="*/ 200 h 551"/>
                  <a:gd name="T16" fmla="*/ 1602 w 1698"/>
                  <a:gd name="T17" fmla="*/ 371 h 551"/>
                  <a:gd name="T18" fmla="*/ 1306 w 1698"/>
                  <a:gd name="T19" fmla="*/ 491 h 551"/>
                  <a:gd name="T20" fmla="*/ 613 w 1698"/>
                  <a:gd name="T21" fmla="*/ 528 h 551"/>
                  <a:gd name="T22" fmla="*/ 221 w 1698"/>
                  <a:gd name="T23" fmla="*/ 440 h 551"/>
                  <a:gd name="T24" fmla="*/ 58 w 1698"/>
                  <a:gd name="T25" fmla="*/ 345 h 551"/>
                  <a:gd name="T26" fmla="*/ 1 w 1698"/>
                  <a:gd name="T27" fmla="*/ 217 h 551"/>
                  <a:gd name="T28" fmla="*/ 2 w 1698"/>
                  <a:gd name="T29" fmla="*/ 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98" h="551">
                    <a:moveTo>
                      <a:pt x="2" y="7"/>
                    </a:moveTo>
                    <a:cubicBezTo>
                      <a:pt x="67" y="37"/>
                      <a:pt x="130" y="70"/>
                      <a:pt x="196" y="95"/>
                    </a:cubicBezTo>
                    <a:cubicBezTo>
                      <a:pt x="338" y="150"/>
                      <a:pt x="488" y="173"/>
                      <a:pt x="639" y="187"/>
                    </a:cubicBezTo>
                    <a:cubicBezTo>
                      <a:pt x="794" y="200"/>
                      <a:pt x="949" y="199"/>
                      <a:pt x="1104" y="181"/>
                    </a:cubicBezTo>
                    <a:cubicBezTo>
                      <a:pt x="1288" y="161"/>
                      <a:pt x="1467" y="125"/>
                      <a:pt x="1631" y="35"/>
                    </a:cubicBezTo>
                    <a:cubicBezTo>
                      <a:pt x="1650" y="25"/>
                      <a:pt x="1668" y="13"/>
                      <a:pt x="1690" y="0"/>
                    </a:cubicBezTo>
                    <a:cubicBezTo>
                      <a:pt x="1690" y="54"/>
                      <a:pt x="1690" y="104"/>
                      <a:pt x="1690" y="155"/>
                    </a:cubicBezTo>
                    <a:cubicBezTo>
                      <a:pt x="1690" y="170"/>
                      <a:pt x="1689" y="185"/>
                      <a:pt x="1691" y="200"/>
                    </a:cubicBezTo>
                    <a:cubicBezTo>
                      <a:pt x="1698" y="277"/>
                      <a:pt x="1661" y="329"/>
                      <a:pt x="1602" y="371"/>
                    </a:cubicBezTo>
                    <a:cubicBezTo>
                      <a:pt x="1513" y="434"/>
                      <a:pt x="1411" y="467"/>
                      <a:pt x="1306" y="491"/>
                    </a:cubicBezTo>
                    <a:cubicBezTo>
                      <a:pt x="1077" y="543"/>
                      <a:pt x="846" y="551"/>
                      <a:pt x="613" y="528"/>
                    </a:cubicBezTo>
                    <a:cubicBezTo>
                      <a:pt x="479" y="515"/>
                      <a:pt x="347" y="490"/>
                      <a:pt x="221" y="440"/>
                    </a:cubicBezTo>
                    <a:cubicBezTo>
                      <a:pt x="162" y="417"/>
                      <a:pt x="105" y="389"/>
                      <a:pt x="58" y="345"/>
                    </a:cubicBezTo>
                    <a:cubicBezTo>
                      <a:pt x="21" y="310"/>
                      <a:pt x="0" y="270"/>
                      <a:pt x="1" y="217"/>
                    </a:cubicBezTo>
                    <a:cubicBezTo>
                      <a:pt x="3" y="146"/>
                      <a:pt x="2" y="75"/>
                      <a:pt x="2" y="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1" name="Freeform 7">
                <a:extLst>
                  <a:ext uri="{FF2B5EF4-FFF2-40B4-BE49-F238E27FC236}">
                    <a16:creationId xmlns:a16="http://schemas.microsoft.com/office/drawing/2014/main" id="{26A1C1D4-EC47-42F0-843F-BA61852FD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90664" y="-1393787"/>
                <a:ext cx="1055687" cy="336551"/>
              </a:xfrm>
              <a:custGeom>
                <a:avLst/>
                <a:gdLst>
                  <a:gd name="T0" fmla="*/ 4 w 1694"/>
                  <a:gd name="T1" fmla="*/ 2 h 543"/>
                  <a:gd name="T2" fmla="*/ 12 w 1694"/>
                  <a:gd name="T3" fmla="*/ 4 h 543"/>
                  <a:gd name="T4" fmla="*/ 493 w 1694"/>
                  <a:gd name="T5" fmla="*/ 168 h 543"/>
                  <a:gd name="T6" fmla="*/ 1130 w 1694"/>
                  <a:gd name="T7" fmla="*/ 178 h 543"/>
                  <a:gd name="T8" fmla="*/ 1624 w 1694"/>
                  <a:gd name="T9" fmla="*/ 39 h 543"/>
                  <a:gd name="T10" fmla="*/ 1689 w 1694"/>
                  <a:gd name="T11" fmla="*/ 0 h 543"/>
                  <a:gd name="T12" fmla="*/ 1691 w 1694"/>
                  <a:gd name="T13" fmla="*/ 24 h 543"/>
                  <a:gd name="T14" fmla="*/ 1692 w 1694"/>
                  <a:gd name="T15" fmla="*/ 214 h 543"/>
                  <a:gd name="T16" fmla="*/ 1631 w 1694"/>
                  <a:gd name="T17" fmla="*/ 347 h 543"/>
                  <a:gd name="T18" fmla="*/ 1385 w 1694"/>
                  <a:gd name="T19" fmla="*/ 468 h 543"/>
                  <a:gd name="T20" fmla="*/ 933 w 1694"/>
                  <a:gd name="T21" fmla="*/ 536 h 543"/>
                  <a:gd name="T22" fmla="*/ 327 w 1694"/>
                  <a:gd name="T23" fmla="*/ 473 h 543"/>
                  <a:gd name="T24" fmla="*/ 101 w 1694"/>
                  <a:gd name="T25" fmla="*/ 375 h 543"/>
                  <a:gd name="T26" fmla="*/ 33 w 1694"/>
                  <a:gd name="T27" fmla="*/ 312 h 543"/>
                  <a:gd name="T28" fmla="*/ 4 w 1694"/>
                  <a:gd name="T29" fmla="*/ 235 h 543"/>
                  <a:gd name="T30" fmla="*/ 3 w 1694"/>
                  <a:gd name="T31" fmla="*/ 12 h 543"/>
                  <a:gd name="T32" fmla="*/ 4 w 1694"/>
                  <a:gd name="T33" fmla="*/ 2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94" h="543">
                    <a:moveTo>
                      <a:pt x="4" y="2"/>
                    </a:moveTo>
                    <a:cubicBezTo>
                      <a:pt x="8" y="3"/>
                      <a:pt x="11" y="3"/>
                      <a:pt x="12" y="4"/>
                    </a:cubicBezTo>
                    <a:cubicBezTo>
                      <a:pt x="158" y="100"/>
                      <a:pt x="323" y="142"/>
                      <a:pt x="493" y="168"/>
                    </a:cubicBezTo>
                    <a:cubicBezTo>
                      <a:pt x="704" y="201"/>
                      <a:pt x="917" y="204"/>
                      <a:pt x="1130" y="178"/>
                    </a:cubicBezTo>
                    <a:cubicBezTo>
                      <a:pt x="1301" y="157"/>
                      <a:pt x="1470" y="121"/>
                      <a:pt x="1624" y="39"/>
                    </a:cubicBezTo>
                    <a:cubicBezTo>
                      <a:pt x="1645" y="27"/>
                      <a:pt x="1666" y="14"/>
                      <a:pt x="1689" y="0"/>
                    </a:cubicBezTo>
                    <a:cubicBezTo>
                      <a:pt x="1690" y="9"/>
                      <a:pt x="1691" y="16"/>
                      <a:pt x="1691" y="24"/>
                    </a:cubicBezTo>
                    <a:cubicBezTo>
                      <a:pt x="1691" y="87"/>
                      <a:pt x="1690" y="150"/>
                      <a:pt x="1692" y="214"/>
                    </a:cubicBezTo>
                    <a:cubicBezTo>
                      <a:pt x="1694" y="269"/>
                      <a:pt x="1671" y="312"/>
                      <a:pt x="1631" y="347"/>
                    </a:cubicBezTo>
                    <a:cubicBezTo>
                      <a:pt x="1559" y="409"/>
                      <a:pt x="1473" y="441"/>
                      <a:pt x="1385" y="468"/>
                    </a:cubicBezTo>
                    <a:cubicBezTo>
                      <a:pt x="1237" y="512"/>
                      <a:pt x="1086" y="531"/>
                      <a:pt x="933" y="536"/>
                    </a:cubicBezTo>
                    <a:cubicBezTo>
                      <a:pt x="728" y="543"/>
                      <a:pt x="526" y="528"/>
                      <a:pt x="327" y="473"/>
                    </a:cubicBezTo>
                    <a:cubicBezTo>
                      <a:pt x="247" y="451"/>
                      <a:pt x="169" y="423"/>
                      <a:pt x="101" y="375"/>
                    </a:cubicBezTo>
                    <a:cubicBezTo>
                      <a:pt x="76" y="357"/>
                      <a:pt x="51" y="336"/>
                      <a:pt x="33" y="312"/>
                    </a:cubicBezTo>
                    <a:cubicBezTo>
                      <a:pt x="17" y="290"/>
                      <a:pt x="5" y="261"/>
                      <a:pt x="4" y="235"/>
                    </a:cubicBezTo>
                    <a:cubicBezTo>
                      <a:pt x="0" y="161"/>
                      <a:pt x="3" y="87"/>
                      <a:pt x="3" y="12"/>
                    </a:cubicBezTo>
                    <a:cubicBezTo>
                      <a:pt x="3" y="9"/>
                      <a:pt x="3" y="6"/>
                      <a:pt x="4" y="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2" name="Freeform 8">
                <a:extLst>
                  <a:ext uri="{FF2B5EF4-FFF2-40B4-BE49-F238E27FC236}">
                    <a16:creationId xmlns:a16="http://schemas.microsoft.com/office/drawing/2014/main" id="{A6051447-9814-4BF1-93E4-6805D3BEA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90664" y="-1087399"/>
                <a:ext cx="1054099" cy="339725"/>
              </a:xfrm>
              <a:custGeom>
                <a:avLst/>
                <a:gdLst>
                  <a:gd name="T0" fmla="*/ 4 w 1693"/>
                  <a:gd name="T1" fmla="*/ 0 h 546"/>
                  <a:gd name="T2" fmla="*/ 667 w 1693"/>
                  <a:gd name="T3" fmla="*/ 189 h 546"/>
                  <a:gd name="T4" fmla="*/ 1320 w 1693"/>
                  <a:gd name="T5" fmla="*/ 148 h 546"/>
                  <a:gd name="T6" fmla="*/ 1681 w 1693"/>
                  <a:gd name="T7" fmla="*/ 6 h 546"/>
                  <a:gd name="T8" fmla="*/ 1691 w 1693"/>
                  <a:gd name="T9" fmla="*/ 1 h 546"/>
                  <a:gd name="T10" fmla="*/ 1690 w 1693"/>
                  <a:gd name="T11" fmla="*/ 249 h 546"/>
                  <a:gd name="T12" fmla="*/ 1632 w 1693"/>
                  <a:gd name="T13" fmla="*/ 347 h 546"/>
                  <a:gd name="T14" fmla="*/ 1421 w 1693"/>
                  <a:gd name="T15" fmla="*/ 458 h 546"/>
                  <a:gd name="T16" fmla="*/ 965 w 1693"/>
                  <a:gd name="T17" fmla="*/ 535 h 546"/>
                  <a:gd name="T18" fmla="*/ 288 w 1693"/>
                  <a:gd name="T19" fmla="*/ 462 h 546"/>
                  <a:gd name="T20" fmla="*/ 78 w 1693"/>
                  <a:gd name="T21" fmla="*/ 359 h 546"/>
                  <a:gd name="T22" fmla="*/ 3 w 1693"/>
                  <a:gd name="T23" fmla="*/ 206 h 546"/>
                  <a:gd name="T24" fmla="*/ 4 w 1693"/>
                  <a:gd name="T25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3" h="546">
                    <a:moveTo>
                      <a:pt x="4" y="0"/>
                    </a:moveTo>
                    <a:cubicBezTo>
                      <a:pt x="209" y="130"/>
                      <a:pt x="435" y="170"/>
                      <a:pt x="667" y="189"/>
                    </a:cubicBezTo>
                    <a:cubicBezTo>
                      <a:pt x="886" y="206"/>
                      <a:pt x="1104" y="195"/>
                      <a:pt x="1320" y="148"/>
                    </a:cubicBezTo>
                    <a:cubicBezTo>
                      <a:pt x="1447" y="120"/>
                      <a:pt x="1571" y="80"/>
                      <a:pt x="1681" y="6"/>
                    </a:cubicBezTo>
                    <a:cubicBezTo>
                      <a:pt x="1683" y="5"/>
                      <a:pt x="1686" y="4"/>
                      <a:pt x="1691" y="1"/>
                    </a:cubicBezTo>
                    <a:cubicBezTo>
                      <a:pt x="1691" y="86"/>
                      <a:pt x="1693" y="167"/>
                      <a:pt x="1690" y="249"/>
                    </a:cubicBezTo>
                    <a:cubicBezTo>
                      <a:pt x="1689" y="289"/>
                      <a:pt x="1662" y="321"/>
                      <a:pt x="1632" y="347"/>
                    </a:cubicBezTo>
                    <a:cubicBezTo>
                      <a:pt x="1571" y="401"/>
                      <a:pt x="1497" y="432"/>
                      <a:pt x="1421" y="458"/>
                    </a:cubicBezTo>
                    <a:cubicBezTo>
                      <a:pt x="1273" y="506"/>
                      <a:pt x="1120" y="528"/>
                      <a:pt x="965" y="535"/>
                    </a:cubicBezTo>
                    <a:cubicBezTo>
                      <a:pt x="735" y="546"/>
                      <a:pt x="509" y="530"/>
                      <a:pt x="288" y="462"/>
                    </a:cubicBezTo>
                    <a:cubicBezTo>
                      <a:pt x="213" y="439"/>
                      <a:pt x="141" y="408"/>
                      <a:pt x="78" y="359"/>
                    </a:cubicBezTo>
                    <a:cubicBezTo>
                      <a:pt x="28" y="320"/>
                      <a:pt x="0" y="272"/>
                      <a:pt x="3" y="206"/>
                    </a:cubicBezTo>
                    <a:cubicBezTo>
                      <a:pt x="6" y="139"/>
                      <a:pt x="4" y="72"/>
                      <a:pt x="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3ED4036-6818-4602-8ACF-C9CEA1D83DEC}"/>
                </a:ext>
              </a:extLst>
            </p:cNvPr>
            <p:cNvGrpSpPr/>
            <p:nvPr/>
          </p:nvGrpSpPr>
          <p:grpSpPr>
            <a:xfrm>
              <a:off x="3611668" y="4476901"/>
              <a:ext cx="390488" cy="541014"/>
              <a:chOff x="4281504" y="4259110"/>
              <a:chExt cx="390488" cy="54101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67B0CEA-16DB-4D32-99F2-AD5DDD8AD52F}"/>
                  </a:ext>
                </a:extLst>
              </p:cNvPr>
              <p:cNvSpPr/>
              <p:nvPr/>
            </p:nvSpPr>
            <p:spPr>
              <a:xfrm>
                <a:off x="4300881" y="4329333"/>
                <a:ext cx="367840" cy="361666"/>
              </a:xfrm>
              <a:prstGeom prst="rect">
                <a:avLst/>
              </a:prstGeom>
              <a:solidFill>
                <a:srgbClr val="50505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66CB7A2D-7D18-4886-99A6-7340E6A44D65}"/>
                  </a:ext>
                </a:extLst>
              </p:cNvPr>
              <p:cNvGrpSpPr/>
              <p:nvPr/>
            </p:nvGrpSpPr>
            <p:grpSpPr>
              <a:xfrm>
                <a:off x="4281504" y="4259110"/>
                <a:ext cx="390488" cy="541014"/>
                <a:chOff x="-1497013" y="-1746209"/>
                <a:chExt cx="1068388" cy="1308096"/>
              </a:xfrm>
              <a:solidFill>
                <a:srgbClr val="002050"/>
              </a:solidFill>
            </p:grpSpPr>
            <p:sp>
              <p:nvSpPr>
                <p:cNvPr id="115" name="Freeform 5">
                  <a:extLst>
                    <a:ext uri="{FF2B5EF4-FFF2-40B4-BE49-F238E27FC236}">
                      <a16:creationId xmlns:a16="http://schemas.microsoft.com/office/drawing/2014/main" id="{FF00E84A-B07A-4104-A49C-E88537F591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97013" y="-1746209"/>
                  <a:ext cx="1068388" cy="382586"/>
                </a:xfrm>
                <a:custGeom>
                  <a:avLst/>
                  <a:gdLst>
                    <a:gd name="T0" fmla="*/ 857 w 1716"/>
                    <a:gd name="T1" fmla="*/ 0 h 617"/>
                    <a:gd name="T2" fmla="*/ 1425 w 1716"/>
                    <a:gd name="T3" fmla="*/ 80 h 617"/>
                    <a:gd name="T4" fmla="*/ 1616 w 1716"/>
                    <a:gd name="T5" fmla="*/ 172 h 617"/>
                    <a:gd name="T6" fmla="*/ 1665 w 1716"/>
                    <a:gd name="T7" fmla="*/ 216 h 617"/>
                    <a:gd name="T8" fmla="*/ 1661 w 1716"/>
                    <a:gd name="T9" fmla="*/ 401 h 617"/>
                    <a:gd name="T10" fmla="*/ 1479 w 1716"/>
                    <a:gd name="T11" fmla="*/ 512 h 617"/>
                    <a:gd name="T12" fmla="*/ 1049 w 1716"/>
                    <a:gd name="T13" fmla="*/ 603 h 617"/>
                    <a:gd name="T14" fmla="*/ 508 w 1716"/>
                    <a:gd name="T15" fmla="*/ 583 h 617"/>
                    <a:gd name="T16" fmla="*/ 152 w 1716"/>
                    <a:gd name="T17" fmla="*/ 472 h 617"/>
                    <a:gd name="T18" fmla="*/ 57 w 1716"/>
                    <a:gd name="T19" fmla="*/ 401 h 617"/>
                    <a:gd name="T20" fmla="*/ 52 w 1716"/>
                    <a:gd name="T21" fmla="*/ 215 h 617"/>
                    <a:gd name="T22" fmla="*/ 223 w 1716"/>
                    <a:gd name="T23" fmla="*/ 105 h 617"/>
                    <a:gd name="T24" fmla="*/ 660 w 1716"/>
                    <a:gd name="T25" fmla="*/ 10 h 617"/>
                    <a:gd name="T26" fmla="*/ 857 w 1716"/>
                    <a:gd name="T27" fmla="*/ 0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16" h="617">
                      <a:moveTo>
                        <a:pt x="857" y="0"/>
                      </a:moveTo>
                      <a:cubicBezTo>
                        <a:pt x="1050" y="2"/>
                        <a:pt x="1240" y="21"/>
                        <a:pt x="1425" y="80"/>
                      </a:cubicBezTo>
                      <a:cubicBezTo>
                        <a:pt x="1493" y="102"/>
                        <a:pt x="1558" y="129"/>
                        <a:pt x="1616" y="172"/>
                      </a:cubicBezTo>
                      <a:cubicBezTo>
                        <a:pt x="1633" y="185"/>
                        <a:pt x="1650" y="200"/>
                        <a:pt x="1665" y="216"/>
                      </a:cubicBezTo>
                      <a:cubicBezTo>
                        <a:pt x="1716" y="275"/>
                        <a:pt x="1714" y="344"/>
                        <a:pt x="1661" y="401"/>
                      </a:cubicBezTo>
                      <a:cubicBezTo>
                        <a:pt x="1610" y="455"/>
                        <a:pt x="1546" y="486"/>
                        <a:pt x="1479" y="512"/>
                      </a:cubicBezTo>
                      <a:cubicBezTo>
                        <a:pt x="1340" y="566"/>
                        <a:pt x="1196" y="591"/>
                        <a:pt x="1049" y="603"/>
                      </a:cubicBezTo>
                      <a:cubicBezTo>
                        <a:pt x="868" y="617"/>
                        <a:pt x="687" y="613"/>
                        <a:pt x="508" y="583"/>
                      </a:cubicBezTo>
                      <a:cubicBezTo>
                        <a:pt x="384" y="562"/>
                        <a:pt x="262" y="534"/>
                        <a:pt x="152" y="472"/>
                      </a:cubicBezTo>
                      <a:cubicBezTo>
                        <a:pt x="117" y="453"/>
                        <a:pt x="85" y="428"/>
                        <a:pt x="57" y="401"/>
                      </a:cubicBezTo>
                      <a:cubicBezTo>
                        <a:pt x="0" y="346"/>
                        <a:pt x="0" y="275"/>
                        <a:pt x="52" y="215"/>
                      </a:cubicBezTo>
                      <a:cubicBezTo>
                        <a:pt x="99" y="162"/>
                        <a:pt x="160" y="131"/>
                        <a:pt x="223" y="105"/>
                      </a:cubicBezTo>
                      <a:cubicBezTo>
                        <a:pt x="363" y="48"/>
                        <a:pt x="510" y="23"/>
                        <a:pt x="660" y="10"/>
                      </a:cubicBezTo>
                      <a:cubicBezTo>
                        <a:pt x="726" y="5"/>
                        <a:pt x="792" y="3"/>
                        <a:pt x="85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Freeform 6">
                  <a:extLst>
                    <a:ext uri="{FF2B5EF4-FFF2-40B4-BE49-F238E27FC236}">
                      <a16:creationId xmlns:a16="http://schemas.microsoft.com/office/drawing/2014/main" id="{4D236724-89E3-4A70-8E24-67ABC235B9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89076" y="-781011"/>
                  <a:ext cx="1057275" cy="342898"/>
                </a:xfrm>
                <a:custGeom>
                  <a:avLst/>
                  <a:gdLst>
                    <a:gd name="T0" fmla="*/ 2 w 1698"/>
                    <a:gd name="T1" fmla="*/ 7 h 551"/>
                    <a:gd name="T2" fmla="*/ 196 w 1698"/>
                    <a:gd name="T3" fmla="*/ 95 h 551"/>
                    <a:gd name="T4" fmla="*/ 639 w 1698"/>
                    <a:gd name="T5" fmla="*/ 187 h 551"/>
                    <a:gd name="T6" fmla="*/ 1104 w 1698"/>
                    <a:gd name="T7" fmla="*/ 181 h 551"/>
                    <a:gd name="T8" fmla="*/ 1631 w 1698"/>
                    <a:gd name="T9" fmla="*/ 35 h 551"/>
                    <a:gd name="T10" fmla="*/ 1690 w 1698"/>
                    <a:gd name="T11" fmla="*/ 0 h 551"/>
                    <a:gd name="T12" fmla="*/ 1690 w 1698"/>
                    <a:gd name="T13" fmla="*/ 155 h 551"/>
                    <a:gd name="T14" fmla="*/ 1691 w 1698"/>
                    <a:gd name="T15" fmla="*/ 200 h 551"/>
                    <a:gd name="T16" fmla="*/ 1602 w 1698"/>
                    <a:gd name="T17" fmla="*/ 371 h 551"/>
                    <a:gd name="T18" fmla="*/ 1306 w 1698"/>
                    <a:gd name="T19" fmla="*/ 491 h 551"/>
                    <a:gd name="T20" fmla="*/ 613 w 1698"/>
                    <a:gd name="T21" fmla="*/ 528 h 551"/>
                    <a:gd name="T22" fmla="*/ 221 w 1698"/>
                    <a:gd name="T23" fmla="*/ 440 h 551"/>
                    <a:gd name="T24" fmla="*/ 58 w 1698"/>
                    <a:gd name="T25" fmla="*/ 345 h 551"/>
                    <a:gd name="T26" fmla="*/ 1 w 1698"/>
                    <a:gd name="T27" fmla="*/ 217 h 551"/>
                    <a:gd name="T28" fmla="*/ 2 w 1698"/>
                    <a:gd name="T29" fmla="*/ 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698" h="551">
                      <a:moveTo>
                        <a:pt x="2" y="7"/>
                      </a:moveTo>
                      <a:cubicBezTo>
                        <a:pt x="67" y="37"/>
                        <a:pt x="130" y="70"/>
                        <a:pt x="196" y="95"/>
                      </a:cubicBezTo>
                      <a:cubicBezTo>
                        <a:pt x="338" y="150"/>
                        <a:pt x="488" y="173"/>
                        <a:pt x="639" y="187"/>
                      </a:cubicBezTo>
                      <a:cubicBezTo>
                        <a:pt x="794" y="200"/>
                        <a:pt x="949" y="199"/>
                        <a:pt x="1104" y="181"/>
                      </a:cubicBezTo>
                      <a:cubicBezTo>
                        <a:pt x="1288" y="161"/>
                        <a:pt x="1467" y="125"/>
                        <a:pt x="1631" y="35"/>
                      </a:cubicBezTo>
                      <a:cubicBezTo>
                        <a:pt x="1650" y="25"/>
                        <a:pt x="1668" y="13"/>
                        <a:pt x="1690" y="0"/>
                      </a:cubicBezTo>
                      <a:cubicBezTo>
                        <a:pt x="1690" y="54"/>
                        <a:pt x="1690" y="104"/>
                        <a:pt x="1690" y="155"/>
                      </a:cubicBezTo>
                      <a:cubicBezTo>
                        <a:pt x="1690" y="170"/>
                        <a:pt x="1689" y="185"/>
                        <a:pt x="1691" y="200"/>
                      </a:cubicBezTo>
                      <a:cubicBezTo>
                        <a:pt x="1698" y="277"/>
                        <a:pt x="1661" y="329"/>
                        <a:pt x="1602" y="371"/>
                      </a:cubicBezTo>
                      <a:cubicBezTo>
                        <a:pt x="1513" y="434"/>
                        <a:pt x="1411" y="467"/>
                        <a:pt x="1306" y="491"/>
                      </a:cubicBezTo>
                      <a:cubicBezTo>
                        <a:pt x="1077" y="543"/>
                        <a:pt x="846" y="551"/>
                        <a:pt x="613" y="528"/>
                      </a:cubicBezTo>
                      <a:cubicBezTo>
                        <a:pt x="479" y="515"/>
                        <a:pt x="347" y="490"/>
                        <a:pt x="221" y="440"/>
                      </a:cubicBezTo>
                      <a:cubicBezTo>
                        <a:pt x="162" y="417"/>
                        <a:pt x="105" y="389"/>
                        <a:pt x="58" y="345"/>
                      </a:cubicBezTo>
                      <a:cubicBezTo>
                        <a:pt x="21" y="310"/>
                        <a:pt x="0" y="270"/>
                        <a:pt x="1" y="217"/>
                      </a:cubicBezTo>
                      <a:cubicBezTo>
                        <a:pt x="3" y="146"/>
                        <a:pt x="2" y="75"/>
                        <a:pt x="2" y="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 7">
                  <a:extLst>
                    <a:ext uri="{FF2B5EF4-FFF2-40B4-BE49-F238E27FC236}">
                      <a16:creationId xmlns:a16="http://schemas.microsoft.com/office/drawing/2014/main" id="{30FB25B7-B58C-4640-B474-29CAD4AD44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90664" y="-1393787"/>
                  <a:ext cx="1055687" cy="336548"/>
                </a:xfrm>
                <a:custGeom>
                  <a:avLst/>
                  <a:gdLst>
                    <a:gd name="T0" fmla="*/ 4 w 1694"/>
                    <a:gd name="T1" fmla="*/ 2 h 543"/>
                    <a:gd name="T2" fmla="*/ 12 w 1694"/>
                    <a:gd name="T3" fmla="*/ 4 h 543"/>
                    <a:gd name="T4" fmla="*/ 493 w 1694"/>
                    <a:gd name="T5" fmla="*/ 168 h 543"/>
                    <a:gd name="T6" fmla="*/ 1130 w 1694"/>
                    <a:gd name="T7" fmla="*/ 178 h 543"/>
                    <a:gd name="T8" fmla="*/ 1624 w 1694"/>
                    <a:gd name="T9" fmla="*/ 39 h 543"/>
                    <a:gd name="T10" fmla="*/ 1689 w 1694"/>
                    <a:gd name="T11" fmla="*/ 0 h 543"/>
                    <a:gd name="T12" fmla="*/ 1691 w 1694"/>
                    <a:gd name="T13" fmla="*/ 24 h 543"/>
                    <a:gd name="T14" fmla="*/ 1692 w 1694"/>
                    <a:gd name="T15" fmla="*/ 214 h 543"/>
                    <a:gd name="T16" fmla="*/ 1631 w 1694"/>
                    <a:gd name="T17" fmla="*/ 347 h 543"/>
                    <a:gd name="T18" fmla="*/ 1385 w 1694"/>
                    <a:gd name="T19" fmla="*/ 468 h 543"/>
                    <a:gd name="T20" fmla="*/ 933 w 1694"/>
                    <a:gd name="T21" fmla="*/ 536 h 543"/>
                    <a:gd name="T22" fmla="*/ 327 w 1694"/>
                    <a:gd name="T23" fmla="*/ 473 h 543"/>
                    <a:gd name="T24" fmla="*/ 101 w 1694"/>
                    <a:gd name="T25" fmla="*/ 375 h 543"/>
                    <a:gd name="T26" fmla="*/ 33 w 1694"/>
                    <a:gd name="T27" fmla="*/ 312 h 543"/>
                    <a:gd name="T28" fmla="*/ 4 w 1694"/>
                    <a:gd name="T29" fmla="*/ 235 h 543"/>
                    <a:gd name="T30" fmla="*/ 3 w 1694"/>
                    <a:gd name="T31" fmla="*/ 12 h 543"/>
                    <a:gd name="T32" fmla="*/ 4 w 1694"/>
                    <a:gd name="T33" fmla="*/ 2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94" h="543">
                      <a:moveTo>
                        <a:pt x="4" y="2"/>
                      </a:moveTo>
                      <a:cubicBezTo>
                        <a:pt x="8" y="3"/>
                        <a:pt x="11" y="3"/>
                        <a:pt x="12" y="4"/>
                      </a:cubicBezTo>
                      <a:cubicBezTo>
                        <a:pt x="158" y="100"/>
                        <a:pt x="323" y="142"/>
                        <a:pt x="493" y="168"/>
                      </a:cubicBezTo>
                      <a:cubicBezTo>
                        <a:pt x="704" y="201"/>
                        <a:pt x="917" y="204"/>
                        <a:pt x="1130" y="178"/>
                      </a:cubicBezTo>
                      <a:cubicBezTo>
                        <a:pt x="1301" y="157"/>
                        <a:pt x="1470" y="121"/>
                        <a:pt x="1624" y="39"/>
                      </a:cubicBezTo>
                      <a:cubicBezTo>
                        <a:pt x="1645" y="27"/>
                        <a:pt x="1666" y="14"/>
                        <a:pt x="1689" y="0"/>
                      </a:cubicBezTo>
                      <a:cubicBezTo>
                        <a:pt x="1690" y="9"/>
                        <a:pt x="1691" y="16"/>
                        <a:pt x="1691" y="24"/>
                      </a:cubicBezTo>
                      <a:cubicBezTo>
                        <a:pt x="1691" y="87"/>
                        <a:pt x="1690" y="150"/>
                        <a:pt x="1692" y="214"/>
                      </a:cubicBezTo>
                      <a:cubicBezTo>
                        <a:pt x="1694" y="269"/>
                        <a:pt x="1671" y="312"/>
                        <a:pt x="1631" y="347"/>
                      </a:cubicBezTo>
                      <a:cubicBezTo>
                        <a:pt x="1559" y="409"/>
                        <a:pt x="1473" y="441"/>
                        <a:pt x="1385" y="468"/>
                      </a:cubicBezTo>
                      <a:cubicBezTo>
                        <a:pt x="1237" y="512"/>
                        <a:pt x="1086" y="531"/>
                        <a:pt x="933" y="536"/>
                      </a:cubicBezTo>
                      <a:cubicBezTo>
                        <a:pt x="728" y="543"/>
                        <a:pt x="526" y="528"/>
                        <a:pt x="327" y="473"/>
                      </a:cubicBezTo>
                      <a:cubicBezTo>
                        <a:pt x="247" y="451"/>
                        <a:pt x="169" y="423"/>
                        <a:pt x="101" y="375"/>
                      </a:cubicBezTo>
                      <a:cubicBezTo>
                        <a:pt x="76" y="357"/>
                        <a:pt x="51" y="336"/>
                        <a:pt x="33" y="312"/>
                      </a:cubicBezTo>
                      <a:cubicBezTo>
                        <a:pt x="17" y="290"/>
                        <a:pt x="5" y="261"/>
                        <a:pt x="4" y="235"/>
                      </a:cubicBezTo>
                      <a:cubicBezTo>
                        <a:pt x="0" y="161"/>
                        <a:pt x="3" y="87"/>
                        <a:pt x="3" y="12"/>
                      </a:cubicBezTo>
                      <a:cubicBezTo>
                        <a:pt x="3" y="9"/>
                        <a:pt x="3" y="6"/>
                        <a:pt x="4" y="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reeform 8">
                  <a:extLst>
                    <a:ext uri="{FF2B5EF4-FFF2-40B4-BE49-F238E27FC236}">
                      <a16:creationId xmlns:a16="http://schemas.microsoft.com/office/drawing/2014/main" id="{B40C4BD2-5E81-4294-96E8-ED1979AFAE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90664" y="-1087406"/>
                  <a:ext cx="1054099" cy="339724"/>
                </a:xfrm>
                <a:custGeom>
                  <a:avLst/>
                  <a:gdLst>
                    <a:gd name="T0" fmla="*/ 4 w 1693"/>
                    <a:gd name="T1" fmla="*/ 0 h 546"/>
                    <a:gd name="T2" fmla="*/ 667 w 1693"/>
                    <a:gd name="T3" fmla="*/ 189 h 546"/>
                    <a:gd name="T4" fmla="*/ 1320 w 1693"/>
                    <a:gd name="T5" fmla="*/ 148 h 546"/>
                    <a:gd name="T6" fmla="*/ 1681 w 1693"/>
                    <a:gd name="T7" fmla="*/ 6 h 546"/>
                    <a:gd name="T8" fmla="*/ 1691 w 1693"/>
                    <a:gd name="T9" fmla="*/ 1 h 546"/>
                    <a:gd name="T10" fmla="*/ 1690 w 1693"/>
                    <a:gd name="T11" fmla="*/ 249 h 546"/>
                    <a:gd name="T12" fmla="*/ 1632 w 1693"/>
                    <a:gd name="T13" fmla="*/ 347 h 546"/>
                    <a:gd name="T14" fmla="*/ 1421 w 1693"/>
                    <a:gd name="T15" fmla="*/ 458 h 546"/>
                    <a:gd name="T16" fmla="*/ 965 w 1693"/>
                    <a:gd name="T17" fmla="*/ 535 h 546"/>
                    <a:gd name="T18" fmla="*/ 288 w 1693"/>
                    <a:gd name="T19" fmla="*/ 462 h 546"/>
                    <a:gd name="T20" fmla="*/ 78 w 1693"/>
                    <a:gd name="T21" fmla="*/ 359 h 546"/>
                    <a:gd name="T22" fmla="*/ 3 w 1693"/>
                    <a:gd name="T23" fmla="*/ 206 h 546"/>
                    <a:gd name="T24" fmla="*/ 4 w 1693"/>
                    <a:gd name="T25" fmla="*/ 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93" h="546">
                      <a:moveTo>
                        <a:pt x="4" y="0"/>
                      </a:moveTo>
                      <a:cubicBezTo>
                        <a:pt x="209" y="130"/>
                        <a:pt x="435" y="170"/>
                        <a:pt x="667" y="189"/>
                      </a:cubicBezTo>
                      <a:cubicBezTo>
                        <a:pt x="886" y="206"/>
                        <a:pt x="1104" y="195"/>
                        <a:pt x="1320" y="148"/>
                      </a:cubicBezTo>
                      <a:cubicBezTo>
                        <a:pt x="1447" y="120"/>
                        <a:pt x="1571" y="80"/>
                        <a:pt x="1681" y="6"/>
                      </a:cubicBezTo>
                      <a:cubicBezTo>
                        <a:pt x="1683" y="5"/>
                        <a:pt x="1686" y="4"/>
                        <a:pt x="1691" y="1"/>
                      </a:cubicBezTo>
                      <a:cubicBezTo>
                        <a:pt x="1691" y="86"/>
                        <a:pt x="1693" y="167"/>
                        <a:pt x="1690" y="249"/>
                      </a:cubicBezTo>
                      <a:cubicBezTo>
                        <a:pt x="1689" y="289"/>
                        <a:pt x="1662" y="321"/>
                        <a:pt x="1632" y="347"/>
                      </a:cubicBezTo>
                      <a:cubicBezTo>
                        <a:pt x="1571" y="401"/>
                        <a:pt x="1497" y="432"/>
                        <a:pt x="1421" y="458"/>
                      </a:cubicBezTo>
                      <a:cubicBezTo>
                        <a:pt x="1273" y="506"/>
                        <a:pt x="1120" y="528"/>
                        <a:pt x="965" y="535"/>
                      </a:cubicBezTo>
                      <a:cubicBezTo>
                        <a:pt x="735" y="546"/>
                        <a:pt x="509" y="530"/>
                        <a:pt x="288" y="462"/>
                      </a:cubicBezTo>
                      <a:cubicBezTo>
                        <a:pt x="213" y="439"/>
                        <a:pt x="141" y="408"/>
                        <a:pt x="78" y="359"/>
                      </a:cubicBezTo>
                      <a:cubicBezTo>
                        <a:pt x="28" y="320"/>
                        <a:pt x="0" y="272"/>
                        <a:pt x="3" y="206"/>
                      </a:cubicBezTo>
                      <a:cubicBezTo>
                        <a:pt x="6" y="139"/>
                        <a:pt x="4" y="72"/>
                        <a:pt x="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70356850"/>
      </p:ext>
    </p:extLst>
  </p:cSld>
  <p:clrMapOvr>
    <a:masterClrMapping/>
  </p:clrMapOvr>
  <p:transition advTm="33631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866" y="1460"/>
            <a:ext cx="5315432" cy="6856055"/>
            <a:chOff x="-618" y="973"/>
            <a:chExt cx="2849058" cy="6857027"/>
          </a:xfrm>
          <a:solidFill>
            <a:srgbClr val="000000"/>
          </a:solidFill>
        </p:grpSpPr>
        <p:sp>
          <p:nvSpPr>
            <p:cNvPr id="37" name="Rectangle 15"/>
            <p:cNvSpPr/>
            <p:nvPr/>
          </p:nvSpPr>
          <p:spPr bwMode="auto">
            <a:xfrm>
              <a:off x="-618" y="973"/>
              <a:ext cx="2849058" cy="685702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0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Freeform 14"/>
            <p:cNvSpPr>
              <a:spLocks/>
            </p:cNvSpPr>
            <p:nvPr/>
          </p:nvSpPr>
          <p:spPr bwMode="auto">
            <a:xfrm rot="9900000">
              <a:off x="281101" y="1213467"/>
              <a:ext cx="172974" cy="172974"/>
            </a:xfrm>
            <a:custGeom>
              <a:avLst/>
              <a:gdLst>
                <a:gd name="T0" fmla="*/ 422 w 422"/>
                <a:gd name="T1" fmla="*/ 220 h 422"/>
                <a:gd name="T2" fmla="*/ 386 w 422"/>
                <a:gd name="T3" fmla="*/ 171 h 422"/>
                <a:gd name="T4" fmla="*/ 341 w 422"/>
                <a:gd name="T5" fmla="*/ 138 h 422"/>
                <a:gd name="T6" fmla="*/ 260 w 422"/>
                <a:gd name="T7" fmla="*/ 180 h 422"/>
                <a:gd name="T8" fmla="*/ 302 w 422"/>
                <a:gd name="T9" fmla="*/ 100 h 422"/>
                <a:gd name="T10" fmla="*/ 269 w 422"/>
                <a:gd name="T11" fmla="*/ 55 h 422"/>
                <a:gd name="T12" fmla="*/ 220 w 422"/>
                <a:gd name="T13" fmla="*/ 18 h 422"/>
                <a:gd name="T14" fmla="*/ 183 w 422"/>
                <a:gd name="T15" fmla="*/ 67 h 422"/>
                <a:gd name="T16" fmla="*/ 138 w 422"/>
                <a:gd name="T17" fmla="*/ 100 h 422"/>
                <a:gd name="T18" fmla="*/ 58 w 422"/>
                <a:gd name="T19" fmla="*/ 58 h 422"/>
                <a:gd name="T20" fmla="*/ 100 w 422"/>
                <a:gd name="T21" fmla="*/ 138 h 422"/>
                <a:gd name="T22" fmla="*/ 67 w 422"/>
                <a:gd name="T23" fmla="*/ 183 h 422"/>
                <a:gd name="T24" fmla="*/ 18 w 422"/>
                <a:gd name="T25" fmla="*/ 220 h 422"/>
                <a:gd name="T26" fmla="*/ 55 w 422"/>
                <a:gd name="T27" fmla="*/ 269 h 422"/>
                <a:gd name="T28" fmla="*/ 100 w 422"/>
                <a:gd name="T29" fmla="*/ 302 h 422"/>
                <a:gd name="T30" fmla="*/ 180 w 422"/>
                <a:gd name="T31" fmla="*/ 260 h 422"/>
                <a:gd name="T32" fmla="*/ 138 w 422"/>
                <a:gd name="T33" fmla="*/ 341 h 422"/>
                <a:gd name="T34" fmla="*/ 171 w 422"/>
                <a:gd name="T35" fmla="*/ 386 h 422"/>
                <a:gd name="T36" fmla="*/ 220 w 422"/>
                <a:gd name="T37" fmla="*/ 422 h 422"/>
                <a:gd name="T38" fmla="*/ 422 w 422"/>
                <a:gd name="T39" fmla="*/ 2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2" h="422">
                  <a:moveTo>
                    <a:pt x="422" y="220"/>
                  </a:moveTo>
                  <a:cubicBezTo>
                    <a:pt x="422" y="220"/>
                    <a:pt x="398" y="183"/>
                    <a:pt x="386" y="171"/>
                  </a:cubicBezTo>
                  <a:cubicBezTo>
                    <a:pt x="373" y="159"/>
                    <a:pt x="349" y="134"/>
                    <a:pt x="341" y="138"/>
                  </a:cubicBezTo>
                  <a:cubicBezTo>
                    <a:pt x="332" y="142"/>
                    <a:pt x="318" y="239"/>
                    <a:pt x="260" y="180"/>
                  </a:cubicBezTo>
                  <a:cubicBezTo>
                    <a:pt x="202" y="122"/>
                    <a:pt x="300" y="110"/>
                    <a:pt x="302" y="100"/>
                  </a:cubicBezTo>
                  <a:cubicBezTo>
                    <a:pt x="304" y="90"/>
                    <a:pt x="281" y="67"/>
                    <a:pt x="269" y="55"/>
                  </a:cubicBezTo>
                  <a:cubicBezTo>
                    <a:pt x="257" y="42"/>
                    <a:pt x="220" y="18"/>
                    <a:pt x="220" y="18"/>
                  </a:cubicBezTo>
                  <a:cubicBezTo>
                    <a:pt x="220" y="18"/>
                    <a:pt x="196" y="55"/>
                    <a:pt x="183" y="67"/>
                  </a:cubicBezTo>
                  <a:cubicBezTo>
                    <a:pt x="171" y="79"/>
                    <a:pt x="149" y="102"/>
                    <a:pt x="138" y="100"/>
                  </a:cubicBezTo>
                  <a:cubicBezTo>
                    <a:pt x="128" y="98"/>
                    <a:pt x="116" y="0"/>
                    <a:pt x="58" y="58"/>
                  </a:cubicBezTo>
                  <a:cubicBezTo>
                    <a:pt x="0" y="116"/>
                    <a:pt x="96" y="130"/>
                    <a:pt x="100" y="138"/>
                  </a:cubicBezTo>
                  <a:cubicBezTo>
                    <a:pt x="104" y="147"/>
                    <a:pt x="79" y="171"/>
                    <a:pt x="67" y="183"/>
                  </a:cubicBezTo>
                  <a:cubicBezTo>
                    <a:pt x="55" y="196"/>
                    <a:pt x="18" y="220"/>
                    <a:pt x="18" y="220"/>
                  </a:cubicBezTo>
                  <a:cubicBezTo>
                    <a:pt x="18" y="220"/>
                    <a:pt x="42" y="257"/>
                    <a:pt x="55" y="269"/>
                  </a:cubicBezTo>
                  <a:cubicBezTo>
                    <a:pt x="67" y="281"/>
                    <a:pt x="91" y="306"/>
                    <a:pt x="100" y="302"/>
                  </a:cubicBezTo>
                  <a:cubicBezTo>
                    <a:pt x="108" y="298"/>
                    <a:pt x="122" y="202"/>
                    <a:pt x="180" y="260"/>
                  </a:cubicBezTo>
                  <a:cubicBezTo>
                    <a:pt x="238" y="318"/>
                    <a:pt x="140" y="330"/>
                    <a:pt x="138" y="341"/>
                  </a:cubicBezTo>
                  <a:cubicBezTo>
                    <a:pt x="136" y="351"/>
                    <a:pt x="159" y="373"/>
                    <a:pt x="171" y="386"/>
                  </a:cubicBezTo>
                  <a:cubicBezTo>
                    <a:pt x="183" y="398"/>
                    <a:pt x="220" y="422"/>
                    <a:pt x="220" y="422"/>
                  </a:cubicBezTo>
                  <a:lnTo>
                    <a:pt x="422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40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16244" y="3172634"/>
              <a:ext cx="255342" cy="224444"/>
              <a:chOff x="681704" y="2920137"/>
              <a:chExt cx="321649" cy="282726"/>
            </a:xfrm>
            <a:grpFill/>
          </p:grpSpPr>
          <p:sp>
            <p:nvSpPr>
              <p:cNvPr id="68" name="Freeform 34"/>
              <p:cNvSpPr>
                <a:spLocks/>
              </p:cNvSpPr>
              <p:nvPr/>
            </p:nvSpPr>
            <p:spPr bwMode="auto">
              <a:xfrm>
                <a:off x="681704" y="2920137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9" name="Freeform 35"/>
              <p:cNvSpPr>
                <a:spLocks noEditPoints="1"/>
              </p:cNvSpPr>
              <p:nvPr/>
            </p:nvSpPr>
            <p:spPr bwMode="auto">
              <a:xfrm>
                <a:off x="760426" y="2959066"/>
                <a:ext cx="242927" cy="243797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grpSp>
          <p:nvGrpSpPr>
            <p:cNvPr id="51" name="Group 379"/>
            <p:cNvGrpSpPr/>
            <p:nvPr/>
          </p:nvGrpSpPr>
          <p:grpSpPr>
            <a:xfrm>
              <a:off x="313305" y="4124026"/>
              <a:ext cx="276799" cy="192696"/>
              <a:chOff x="3543365" y="7242824"/>
              <a:chExt cx="1238250" cy="862020"/>
            </a:xfrm>
            <a:grpFill/>
          </p:grpSpPr>
          <p:sp>
            <p:nvSpPr>
              <p:cNvPr id="52" name="Freeform 127"/>
              <p:cNvSpPr>
                <a:spLocks/>
              </p:cNvSpPr>
              <p:nvPr/>
            </p:nvSpPr>
            <p:spPr bwMode="auto">
              <a:xfrm>
                <a:off x="3617978" y="7911159"/>
                <a:ext cx="231778" cy="193672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3" name="Freeform 128"/>
              <p:cNvSpPr>
                <a:spLocks/>
              </p:cNvSpPr>
              <p:nvPr/>
            </p:nvSpPr>
            <p:spPr bwMode="auto">
              <a:xfrm>
                <a:off x="3617978" y="7688905"/>
                <a:ext cx="231778" cy="192087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4" name="Rectangle 129"/>
              <p:cNvSpPr>
                <a:spLocks noChangeArrowheads="1"/>
              </p:cNvSpPr>
              <p:nvPr/>
            </p:nvSpPr>
            <p:spPr bwMode="auto">
              <a:xfrm>
                <a:off x="3617978" y="7466657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5" name="Rectangle 130"/>
              <p:cNvSpPr>
                <a:spLocks noChangeArrowheads="1"/>
              </p:cNvSpPr>
              <p:nvPr/>
            </p:nvSpPr>
            <p:spPr bwMode="auto">
              <a:xfrm>
                <a:off x="3617978" y="7242824"/>
                <a:ext cx="231778" cy="1952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6" name="Freeform 131"/>
              <p:cNvSpPr>
                <a:spLocks/>
              </p:cNvSpPr>
              <p:nvPr/>
            </p:nvSpPr>
            <p:spPr bwMode="auto">
              <a:xfrm>
                <a:off x="3895793" y="7911172"/>
                <a:ext cx="230186" cy="193672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7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8" name="Freeform 133"/>
              <p:cNvSpPr>
                <a:spLocks/>
              </p:cNvSpPr>
              <p:nvPr/>
            </p:nvSpPr>
            <p:spPr bwMode="auto">
              <a:xfrm>
                <a:off x="3895793" y="7812745"/>
                <a:ext cx="219078" cy="69852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9" name="Freeform 134"/>
              <p:cNvSpPr>
                <a:spLocks/>
              </p:cNvSpPr>
              <p:nvPr/>
            </p:nvSpPr>
            <p:spPr bwMode="auto">
              <a:xfrm>
                <a:off x="3895793" y="7466670"/>
                <a:ext cx="230186" cy="193672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0" name="Freeform 135"/>
              <p:cNvSpPr>
                <a:spLocks/>
              </p:cNvSpPr>
              <p:nvPr/>
            </p:nvSpPr>
            <p:spPr bwMode="auto">
              <a:xfrm>
                <a:off x="4173601" y="7911166"/>
                <a:ext cx="230186" cy="193672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1" name="Freeform 136"/>
              <p:cNvSpPr>
                <a:spLocks/>
              </p:cNvSpPr>
              <p:nvPr/>
            </p:nvSpPr>
            <p:spPr bwMode="auto">
              <a:xfrm>
                <a:off x="4173601" y="7688911"/>
                <a:ext cx="168273" cy="63498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2" name="Freeform 137"/>
              <p:cNvSpPr>
                <a:spLocks/>
              </p:cNvSpPr>
              <p:nvPr/>
            </p:nvSpPr>
            <p:spPr bwMode="auto">
              <a:xfrm>
                <a:off x="4338704" y="7809561"/>
                <a:ext cx="65090" cy="73028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3" name="Rectangle 138"/>
              <p:cNvSpPr>
                <a:spLocks noChangeArrowheads="1"/>
              </p:cNvSpPr>
              <p:nvPr/>
            </p:nvSpPr>
            <p:spPr bwMode="auto">
              <a:xfrm>
                <a:off x="4449825" y="7911159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4" name="Freeform 139"/>
              <p:cNvSpPr>
                <a:spLocks/>
              </p:cNvSpPr>
              <p:nvPr/>
            </p:nvSpPr>
            <p:spPr bwMode="auto">
              <a:xfrm>
                <a:off x="4449825" y="7688904"/>
                <a:ext cx="231778" cy="193672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5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6" name="Freeform 141"/>
              <p:cNvSpPr>
                <a:spLocks/>
              </p:cNvSpPr>
              <p:nvPr/>
            </p:nvSpPr>
            <p:spPr bwMode="auto">
              <a:xfrm>
                <a:off x="4449825" y="7466656"/>
                <a:ext cx="119065" cy="139703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7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2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683" y="470487"/>
            <a:ext cx="5562932" cy="6084858"/>
          </a:xfrm>
          <a:prstGeom prst="rect">
            <a:avLst/>
          </a:prstGeom>
        </p:spPr>
      </p:pic>
      <p:sp>
        <p:nvSpPr>
          <p:cNvPr id="71" name="Title 2"/>
          <p:cNvSpPr txBox="1">
            <a:spLocks/>
          </p:cNvSpPr>
          <p:nvPr/>
        </p:nvSpPr>
        <p:spPr>
          <a:xfrm>
            <a:off x="269241" y="1641443"/>
            <a:ext cx="5047057" cy="124441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/>
            <a: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</a:t>
            </a:r>
            <a:b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deployment modes</a:t>
            </a:r>
            <a:br>
              <a:rPr lang="en-US" sz="4313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Light"/>
              </a:rPr>
            </a:br>
            <a:endParaRPr lang="en-US" sz="4313" spc="-100">
              <a:gradFill>
                <a:gsLst>
                  <a:gs pos="66272">
                    <a:srgbClr val="FFB900"/>
                  </a:gs>
                  <a:gs pos="45562">
                    <a:srgbClr val="FFB900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6791" y="3068591"/>
            <a:ext cx="5059507" cy="1158629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defTabSz="91436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137" b="1">
                <a:gradFill>
                  <a:gsLst>
                    <a:gs pos="66272">
                      <a:srgbClr val="FFFFFF"/>
                    </a:gs>
                    <a:gs pos="45562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Power BI delivery: </a:t>
            </a:r>
            <a:br>
              <a:rPr lang="en-US" sz="3137" b="1">
                <a:gradFill>
                  <a:gsLst>
                    <a:gs pos="66272">
                      <a:srgbClr val="FFFFFF"/>
                    </a:gs>
                    <a:gs pos="45562">
                      <a:srgbClr val="FFFFFF"/>
                    </a:gs>
                  </a:gsLst>
                  <a:lin ang="5400000" scaled="0"/>
                </a:gradFill>
                <a:latin typeface="Segoe UI Light"/>
              </a:rPr>
            </a:br>
            <a:r>
              <a:rPr lang="en-US" sz="3137" b="1">
                <a:gradFill>
                  <a:gsLst>
                    <a:gs pos="66272">
                      <a:srgbClr val="FFFFFF"/>
                    </a:gs>
                    <a:gs pos="45562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three approaches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AF7783-2D52-4E4A-AE95-FE1D1B38F635}"/>
              </a:ext>
            </a:extLst>
          </p:cNvPr>
          <p:cNvCxnSpPr/>
          <p:nvPr/>
        </p:nvCxnSpPr>
        <p:spPr>
          <a:xfrm>
            <a:off x="7939668" y="814039"/>
            <a:ext cx="0" cy="472811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6994">
        <p:fade/>
      </p:transition>
    </mc:Choice>
    <mc:Fallback xmlns="">
      <p:transition spd="med" advTm="166994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866" y="1460"/>
            <a:ext cx="5315432" cy="6856055"/>
            <a:chOff x="-618" y="973"/>
            <a:chExt cx="2849058" cy="6857027"/>
          </a:xfrm>
          <a:solidFill>
            <a:srgbClr val="000000"/>
          </a:solidFill>
        </p:grpSpPr>
        <p:sp>
          <p:nvSpPr>
            <p:cNvPr id="37" name="Rectangle 15"/>
            <p:cNvSpPr/>
            <p:nvPr/>
          </p:nvSpPr>
          <p:spPr bwMode="auto">
            <a:xfrm>
              <a:off x="-618" y="973"/>
              <a:ext cx="2849058" cy="685702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0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Freeform 14"/>
            <p:cNvSpPr>
              <a:spLocks/>
            </p:cNvSpPr>
            <p:nvPr/>
          </p:nvSpPr>
          <p:spPr bwMode="auto">
            <a:xfrm rot="9900000">
              <a:off x="281101" y="1213467"/>
              <a:ext cx="172974" cy="172974"/>
            </a:xfrm>
            <a:custGeom>
              <a:avLst/>
              <a:gdLst>
                <a:gd name="T0" fmla="*/ 422 w 422"/>
                <a:gd name="T1" fmla="*/ 220 h 422"/>
                <a:gd name="T2" fmla="*/ 386 w 422"/>
                <a:gd name="T3" fmla="*/ 171 h 422"/>
                <a:gd name="T4" fmla="*/ 341 w 422"/>
                <a:gd name="T5" fmla="*/ 138 h 422"/>
                <a:gd name="T6" fmla="*/ 260 w 422"/>
                <a:gd name="T7" fmla="*/ 180 h 422"/>
                <a:gd name="T8" fmla="*/ 302 w 422"/>
                <a:gd name="T9" fmla="*/ 100 h 422"/>
                <a:gd name="T10" fmla="*/ 269 w 422"/>
                <a:gd name="T11" fmla="*/ 55 h 422"/>
                <a:gd name="T12" fmla="*/ 220 w 422"/>
                <a:gd name="T13" fmla="*/ 18 h 422"/>
                <a:gd name="T14" fmla="*/ 183 w 422"/>
                <a:gd name="T15" fmla="*/ 67 h 422"/>
                <a:gd name="T16" fmla="*/ 138 w 422"/>
                <a:gd name="T17" fmla="*/ 100 h 422"/>
                <a:gd name="T18" fmla="*/ 58 w 422"/>
                <a:gd name="T19" fmla="*/ 58 h 422"/>
                <a:gd name="T20" fmla="*/ 100 w 422"/>
                <a:gd name="T21" fmla="*/ 138 h 422"/>
                <a:gd name="T22" fmla="*/ 67 w 422"/>
                <a:gd name="T23" fmla="*/ 183 h 422"/>
                <a:gd name="T24" fmla="*/ 18 w 422"/>
                <a:gd name="T25" fmla="*/ 220 h 422"/>
                <a:gd name="T26" fmla="*/ 55 w 422"/>
                <a:gd name="T27" fmla="*/ 269 h 422"/>
                <a:gd name="T28" fmla="*/ 100 w 422"/>
                <a:gd name="T29" fmla="*/ 302 h 422"/>
                <a:gd name="T30" fmla="*/ 180 w 422"/>
                <a:gd name="T31" fmla="*/ 260 h 422"/>
                <a:gd name="T32" fmla="*/ 138 w 422"/>
                <a:gd name="T33" fmla="*/ 341 h 422"/>
                <a:gd name="T34" fmla="*/ 171 w 422"/>
                <a:gd name="T35" fmla="*/ 386 h 422"/>
                <a:gd name="T36" fmla="*/ 220 w 422"/>
                <a:gd name="T37" fmla="*/ 422 h 422"/>
                <a:gd name="T38" fmla="*/ 422 w 422"/>
                <a:gd name="T39" fmla="*/ 2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2" h="422">
                  <a:moveTo>
                    <a:pt x="422" y="220"/>
                  </a:moveTo>
                  <a:cubicBezTo>
                    <a:pt x="422" y="220"/>
                    <a:pt x="398" y="183"/>
                    <a:pt x="386" y="171"/>
                  </a:cubicBezTo>
                  <a:cubicBezTo>
                    <a:pt x="373" y="159"/>
                    <a:pt x="349" y="134"/>
                    <a:pt x="341" y="138"/>
                  </a:cubicBezTo>
                  <a:cubicBezTo>
                    <a:pt x="332" y="142"/>
                    <a:pt x="318" y="239"/>
                    <a:pt x="260" y="180"/>
                  </a:cubicBezTo>
                  <a:cubicBezTo>
                    <a:pt x="202" y="122"/>
                    <a:pt x="300" y="110"/>
                    <a:pt x="302" y="100"/>
                  </a:cubicBezTo>
                  <a:cubicBezTo>
                    <a:pt x="304" y="90"/>
                    <a:pt x="281" y="67"/>
                    <a:pt x="269" y="55"/>
                  </a:cubicBezTo>
                  <a:cubicBezTo>
                    <a:pt x="257" y="42"/>
                    <a:pt x="220" y="18"/>
                    <a:pt x="220" y="18"/>
                  </a:cubicBezTo>
                  <a:cubicBezTo>
                    <a:pt x="220" y="18"/>
                    <a:pt x="196" y="55"/>
                    <a:pt x="183" y="67"/>
                  </a:cubicBezTo>
                  <a:cubicBezTo>
                    <a:pt x="171" y="79"/>
                    <a:pt x="149" y="102"/>
                    <a:pt x="138" y="100"/>
                  </a:cubicBezTo>
                  <a:cubicBezTo>
                    <a:pt x="128" y="98"/>
                    <a:pt x="116" y="0"/>
                    <a:pt x="58" y="58"/>
                  </a:cubicBezTo>
                  <a:cubicBezTo>
                    <a:pt x="0" y="116"/>
                    <a:pt x="96" y="130"/>
                    <a:pt x="100" y="138"/>
                  </a:cubicBezTo>
                  <a:cubicBezTo>
                    <a:pt x="104" y="147"/>
                    <a:pt x="79" y="171"/>
                    <a:pt x="67" y="183"/>
                  </a:cubicBezTo>
                  <a:cubicBezTo>
                    <a:pt x="55" y="196"/>
                    <a:pt x="18" y="220"/>
                    <a:pt x="18" y="220"/>
                  </a:cubicBezTo>
                  <a:cubicBezTo>
                    <a:pt x="18" y="220"/>
                    <a:pt x="42" y="257"/>
                    <a:pt x="55" y="269"/>
                  </a:cubicBezTo>
                  <a:cubicBezTo>
                    <a:pt x="67" y="281"/>
                    <a:pt x="91" y="306"/>
                    <a:pt x="100" y="302"/>
                  </a:cubicBezTo>
                  <a:cubicBezTo>
                    <a:pt x="108" y="298"/>
                    <a:pt x="122" y="202"/>
                    <a:pt x="180" y="260"/>
                  </a:cubicBezTo>
                  <a:cubicBezTo>
                    <a:pt x="238" y="318"/>
                    <a:pt x="140" y="330"/>
                    <a:pt x="138" y="341"/>
                  </a:cubicBezTo>
                  <a:cubicBezTo>
                    <a:pt x="136" y="351"/>
                    <a:pt x="159" y="373"/>
                    <a:pt x="171" y="386"/>
                  </a:cubicBezTo>
                  <a:cubicBezTo>
                    <a:pt x="183" y="398"/>
                    <a:pt x="220" y="422"/>
                    <a:pt x="220" y="422"/>
                  </a:cubicBezTo>
                  <a:lnTo>
                    <a:pt x="422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40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16244" y="3172634"/>
              <a:ext cx="255342" cy="224444"/>
              <a:chOff x="681704" y="2920137"/>
              <a:chExt cx="321649" cy="282726"/>
            </a:xfrm>
            <a:grpFill/>
          </p:grpSpPr>
          <p:sp>
            <p:nvSpPr>
              <p:cNvPr id="68" name="Freeform 34"/>
              <p:cNvSpPr>
                <a:spLocks/>
              </p:cNvSpPr>
              <p:nvPr/>
            </p:nvSpPr>
            <p:spPr bwMode="auto">
              <a:xfrm>
                <a:off x="681704" y="2920137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9" name="Freeform 35"/>
              <p:cNvSpPr>
                <a:spLocks noEditPoints="1"/>
              </p:cNvSpPr>
              <p:nvPr/>
            </p:nvSpPr>
            <p:spPr bwMode="auto">
              <a:xfrm>
                <a:off x="760426" y="2959066"/>
                <a:ext cx="242927" cy="243797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grpSp>
          <p:nvGrpSpPr>
            <p:cNvPr id="51" name="Group 379"/>
            <p:cNvGrpSpPr/>
            <p:nvPr/>
          </p:nvGrpSpPr>
          <p:grpSpPr>
            <a:xfrm>
              <a:off x="313305" y="4124026"/>
              <a:ext cx="276799" cy="192696"/>
              <a:chOff x="3543365" y="7242824"/>
              <a:chExt cx="1238250" cy="862020"/>
            </a:xfrm>
            <a:grpFill/>
          </p:grpSpPr>
          <p:sp>
            <p:nvSpPr>
              <p:cNvPr id="52" name="Freeform 127"/>
              <p:cNvSpPr>
                <a:spLocks/>
              </p:cNvSpPr>
              <p:nvPr/>
            </p:nvSpPr>
            <p:spPr bwMode="auto">
              <a:xfrm>
                <a:off x="3617978" y="7911159"/>
                <a:ext cx="231778" cy="193672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3" name="Freeform 128"/>
              <p:cNvSpPr>
                <a:spLocks/>
              </p:cNvSpPr>
              <p:nvPr/>
            </p:nvSpPr>
            <p:spPr bwMode="auto">
              <a:xfrm>
                <a:off x="3617978" y="7688905"/>
                <a:ext cx="231778" cy="192087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4" name="Rectangle 129"/>
              <p:cNvSpPr>
                <a:spLocks noChangeArrowheads="1"/>
              </p:cNvSpPr>
              <p:nvPr/>
            </p:nvSpPr>
            <p:spPr bwMode="auto">
              <a:xfrm>
                <a:off x="3617978" y="7466657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5" name="Rectangle 130"/>
              <p:cNvSpPr>
                <a:spLocks noChangeArrowheads="1"/>
              </p:cNvSpPr>
              <p:nvPr/>
            </p:nvSpPr>
            <p:spPr bwMode="auto">
              <a:xfrm>
                <a:off x="3617978" y="7242824"/>
                <a:ext cx="231778" cy="1952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6" name="Freeform 131"/>
              <p:cNvSpPr>
                <a:spLocks/>
              </p:cNvSpPr>
              <p:nvPr/>
            </p:nvSpPr>
            <p:spPr bwMode="auto">
              <a:xfrm>
                <a:off x="3895793" y="7911172"/>
                <a:ext cx="230186" cy="193672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7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8" name="Freeform 133"/>
              <p:cNvSpPr>
                <a:spLocks/>
              </p:cNvSpPr>
              <p:nvPr/>
            </p:nvSpPr>
            <p:spPr bwMode="auto">
              <a:xfrm>
                <a:off x="3895793" y="7812745"/>
                <a:ext cx="219078" cy="69852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9" name="Freeform 134"/>
              <p:cNvSpPr>
                <a:spLocks/>
              </p:cNvSpPr>
              <p:nvPr/>
            </p:nvSpPr>
            <p:spPr bwMode="auto">
              <a:xfrm>
                <a:off x="3895793" y="7466670"/>
                <a:ext cx="230186" cy="193672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0" name="Freeform 135"/>
              <p:cNvSpPr>
                <a:spLocks/>
              </p:cNvSpPr>
              <p:nvPr/>
            </p:nvSpPr>
            <p:spPr bwMode="auto">
              <a:xfrm>
                <a:off x="4173601" y="7911166"/>
                <a:ext cx="230186" cy="193672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1" name="Freeform 136"/>
              <p:cNvSpPr>
                <a:spLocks/>
              </p:cNvSpPr>
              <p:nvPr/>
            </p:nvSpPr>
            <p:spPr bwMode="auto">
              <a:xfrm>
                <a:off x="4173601" y="7688911"/>
                <a:ext cx="168273" cy="63498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2" name="Freeform 137"/>
              <p:cNvSpPr>
                <a:spLocks/>
              </p:cNvSpPr>
              <p:nvPr/>
            </p:nvSpPr>
            <p:spPr bwMode="auto">
              <a:xfrm>
                <a:off x="4338704" y="7809561"/>
                <a:ext cx="65090" cy="73028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3" name="Rectangle 138"/>
              <p:cNvSpPr>
                <a:spLocks noChangeArrowheads="1"/>
              </p:cNvSpPr>
              <p:nvPr/>
            </p:nvSpPr>
            <p:spPr bwMode="auto">
              <a:xfrm>
                <a:off x="4449825" y="7911159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4" name="Freeform 139"/>
              <p:cNvSpPr>
                <a:spLocks/>
              </p:cNvSpPr>
              <p:nvPr/>
            </p:nvSpPr>
            <p:spPr bwMode="auto">
              <a:xfrm>
                <a:off x="4449825" y="7688904"/>
                <a:ext cx="231778" cy="193672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5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6" name="Freeform 141"/>
              <p:cNvSpPr>
                <a:spLocks/>
              </p:cNvSpPr>
              <p:nvPr/>
            </p:nvSpPr>
            <p:spPr bwMode="auto">
              <a:xfrm>
                <a:off x="4449825" y="7466656"/>
                <a:ext cx="119065" cy="139703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7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2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71" name="Title 2"/>
          <p:cNvSpPr txBox="1">
            <a:spLocks/>
          </p:cNvSpPr>
          <p:nvPr/>
        </p:nvSpPr>
        <p:spPr>
          <a:xfrm>
            <a:off x="269241" y="1641443"/>
            <a:ext cx="5047057" cy="124441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/>
            <a: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</a:t>
            </a:r>
            <a:b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deployment modes</a:t>
            </a:r>
            <a:br>
              <a:rPr lang="en-US" sz="4313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Light"/>
              </a:rPr>
            </a:br>
            <a:endParaRPr lang="en-US" sz="4313" spc="-100">
              <a:gradFill>
                <a:gsLst>
                  <a:gs pos="66272">
                    <a:srgbClr val="FFB900"/>
                  </a:gs>
                  <a:gs pos="45562">
                    <a:srgbClr val="FFB900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6791" y="3068591"/>
            <a:ext cx="5059507" cy="1158629"/>
          </a:xfrm>
          <a:prstGeom prst="rect">
            <a:avLst/>
          </a:prstGeom>
        </p:spPr>
        <p:txBody>
          <a:bodyPr wrap="square" lIns="179285" tIns="143428" rIns="179285" bIns="143428" anchor="t">
            <a:spAutoFit/>
          </a:bodyPr>
          <a:lstStyle/>
          <a:p>
            <a:pPr defTabSz="91436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137" b="1">
                <a:gradFill>
                  <a:gsLst>
                    <a:gs pos="66272">
                      <a:srgbClr val="FFFFFF"/>
                    </a:gs>
                    <a:gs pos="45562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Power BI as a </a:t>
            </a:r>
            <a:br>
              <a:rPr lang="en-US" sz="3137" b="1">
                <a:latin typeface="Segoe UI Light"/>
              </a:rPr>
            </a:br>
            <a:r>
              <a:rPr lang="en-US" sz="3137" b="1">
                <a:gradFill>
                  <a:gsLst>
                    <a:gs pos="66272">
                      <a:srgbClr val="FFFFFF"/>
                    </a:gs>
                    <a:gs pos="45562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prototyping tool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7250" r="10918"/>
          <a:stretch/>
        </p:blipFill>
        <p:spPr>
          <a:xfrm>
            <a:off x="5883469" y="829397"/>
            <a:ext cx="5741360" cy="44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0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7427">
        <p:fade/>
      </p:transition>
    </mc:Choice>
    <mc:Fallback xmlns="">
      <p:transition spd="med" advTm="137427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CC9D61-E87E-462A-9D65-04FC1315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Phases of delivery: Self-Service BI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5C306-5AF5-48B2-9088-0D488EDD8D27}"/>
              </a:ext>
            </a:extLst>
          </p:cNvPr>
          <p:cNvSpPr txBox="1"/>
          <p:nvPr/>
        </p:nvSpPr>
        <p:spPr>
          <a:xfrm>
            <a:off x="365992" y="5391288"/>
            <a:ext cx="189455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Bottom-Up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CE58FD4-B26D-4843-8F18-F97851CBBDFA}"/>
              </a:ext>
            </a:extLst>
          </p:cNvPr>
          <p:cNvSpPr/>
          <p:nvPr/>
        </p:nvSpPr>
        <p:spPr bwMode="auto">
          <a:xfrm flipV="1">
            <a:off x="1001845" y="4569601"/>
            <a:ext cx="622852" cy="62786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084DA-13ED-498E-9946-54FF0847BEFE}"/>
              </a:ext>
            </a:extLst>
          </p:cNvPr>
          <p:cNvSpPr txBox="1"/>
          <p:nvPr/>
        </p:nvSpPr>
        <p:spPr>
          <a:xfrm>
            <a:off x="2523306" y="2263119"/>
            <a:ext cx="2570922" cy="1453619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1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Current State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Assessment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7DEA2-F524-4893-BD6C-AAC5397C959F}"/>
              </a:ext>
            </a:extLst>
          </p:cNvPr>
          <p:cNvSpPr txBox="1"/>
          <p:nvPr/>
        </p:nvSpPr>
        <p:spPr>
          <a:xfrm>
            <a:off x="6391147" y="1647256"/>
            <a:ext cx="3200401" cy="1446550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Tactical Prototyping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&amp; Solution Creation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BDDBF-610B-455B-9240-CE5B4B171260}"/>
              </a:ext>
            </a:extLst>
          </p:cNvPr>
          <p:cNvSpPr txBox="1"/>
          <p:nvPr/>
        </p:nvSpPr>
        <p:spPr>
          <a:xfrm>
            <a:off x="8633923" y="4512662"/>
            <a:ext cx="2570922" cy="1369606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3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Publishing &amp; Monitoring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49784-65E8-4991-B494-DB28A675F1AE}"/>
              </a:ext>
            </a:extLst>
          </p:cNvPr>
          <p:cNvSpPr txBox="1"/>
          <p:nvPr/>
        </p:nvSpPr>
        <p:spPr>
          <a:xfrm>
            <a:off x="4618382" y="4512662"/>
            <a:ext cx="2955235" cy="1369606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Support, Training &amp; Expansion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EBBC3AF-A4FE-47AB-AC24-D35E3DCED764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094228" y="2370531"/>
            <a:ext cx="1296919" cy="619398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940BCCCA-43B8-4927-A04C-E55DFB11469E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8622847" y="3216125"/>
            <a:ext cx="1418856" cy="1174218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E0B26FCE-6700-4B0F-9E83-D537BA45C8DF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5925053" y="3264757"/>
            <a:ext cx="1418853" cy="1076958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8870E7-9364-4DEA-8CB0-457E4E7D3C60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7573617" y="5197465"/>
            <a:ext cx="106030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2E85A02-C4AD-4404-8043-E911F04CD62A}"/>
              </a:ext>
            </a:extLst>
          </p:cNvPr>
          <p:cNvSpPr txBox="1"/>
          <p:nvPr/>
        </p:nvSpPr>
        <p:spPr>
          <a:xfrm flipH="1">
            <a:off x="6636314" y="3803234"/>
            <a:ext cx="2955234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Repeats for each project</a:t>
            </a: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01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7033">
        <p:fade/>
      </p:transition>
    </mc:Choice>
    <mc:Fallback xmlns="">
      <p:transition spd="med" advTm="2270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15.6|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45.3|27.5|1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4.3|4.8|24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5.7|11.9|27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f58f-8c31-4e7f-8019-4e9ea7440194&quot;,&quot;TimeStamp&quot;:&quot;2019-04-15T09:10:03.5177621-07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0.2|8.8|2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3.8|5.5|16.9|1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38.9|63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36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62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3.8|3.7|2.8"/>
</p:tagLst>
</file>

<file path=ppt/theme/theme1.xml><?xml version="1.0" encoding="utf-8"?>
<a:theme xmlns:a="http://schemas.openxmlformats.org/drawingml/2006/main" name="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4E9C57C-7738-40E5-9DA5-A2AFCC4D2718}" vid="{7E277684-3874-467C-95CC-44A3A115C106}"/>
    </a:ext>
  </a:extLst>
</a:theme>
</file>

<file path=ppt/theme/theme2.xml><?xml version="1.0" encoding="utf-8"?>
<a:theme xmlns:a="http://schemas.openxmlformats.org/drawingml/2006/main" name="5-50002_Ignite_Breakout_Template">
  <a:themeElements>
    <a:clrScheme name="Custom 5">
      <a:dk1>
        <a:srgbClr val="505050"/>
      </a:dk1>
      <a:lt1>
        <a:srgbClr val="FFFFFF"/>
      </a:lt1>
      <a:dk2>
        <a:srgbClr val="F2C811"/>
      </a:dk2>
      <a:lt2>
        <a:srgbClr val="F8F8F8"/>
      </a:lt2>
      <a:accent1>
        <a:srgbClr val="000000"/>
      </a:accent1>
      <a:accent2>
        <a:srgbClr val="F2C811"/>
      </a:accent2>
      <a:accent3>
        <a:srgbClr val="8C8C8C"/>
      </a:accent3>
      <a:accent4>
        <a:srgbClr val="D2D2D2"/>
      </a:accent4>
      <a:accent5>
        <a:srgbClr val="FFB900"/>
      </a:accent5>
      <a:accent6>
        <a:srgbClr val="FFFFFF"/>
      </a:accent6>
      <a:hlink>
        <a:srgbClr val="000000"/>
      </a:hlink>
      <a:folHlink>
        <a:srgbClr val="8C8C8C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4E9C57C-7738-40E5-9DA5-A2AFCC4D2718}" vid="{9875B0D4-94A5-4794-8D43-D7C5C9BD4FC5}"/>
    </a:ext>
  </a:extLst>
</a:theme>
</file>

<file path=ppt/theme/theme3.xml><?xml version="1.0" encoding="utf-8"?>
<a:theme xmlns:a="http://schemas.openxmlformats.org/drawingml/2006/main" name="2_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EFB2B92-6146-4D35-B115-93F8C1A1610B}" vid="{59FFE97B-E829-4402-9AE9-5B72E31092E7}"/>
    </a:ext>
  </a:extLst>
</a:theme>
</file>

<file path=ppt/theme/theme4.xml><?xml version="1.0" encoding="utf-8"?>
<a:theme xmlns:a="http://schemas.openxmlformats.org/drawingml/2006/main" name="5_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36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3.potx" id="{BA7D5050-3AD0-4CB6-9A61-7BECC949B49C}" vid="{7868751D-28D7-49DA-9A1E-005CDB50450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7B333D9039F42B4A841E7D21AD3E7" ma:contentTypeVersion="7" ma:contentTypeDescription="Create a new document." ma:contentTypeScope="" ma:versionID="385892ca22301f732aa61e9e24b0427a">
  <xsd:schema xmlns:xsd="http://www.w3.org/2001/XMLSchema" xmlns:xs="http://www.w3.org/2001/XMLSchema" xmlns:p="http://schemas.microsoft.com/office/2006/metadata/properties" xmlns:ns2="3520180a-3b72-4868-9ddb-261d82f11a91" targetNamespace="http://schemas.microsoft.com/office/2006/metadata/properties" ma:root="true" ma:fieldsID="524886d73bd9f25fcf95cbf5af8c08e0" ns2:_="">
    <xsd:import namespace="3520180a-3b72-4868-9ddb-261d82f11a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0180a-3b72-4868-9ddb-261d82f11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48A5D7-FD0D-4497-ADB2-773C6533B2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9CB74ED-D475-49D7-9F18-2A6071F239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20180a-3b72-4868-9ddb-261d82f11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526520-222D-4E7B-A419-9D8181B2C4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Microsoft Office PowerPoint</Application>
  <PresentationFormat>Widescreen</PresentationFormat>
  <Paragraphs>244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Arial</vt:lpstr>
      <vt:lpstr>Calibri</vt:lpstr>
      <vt:lpstr>Segoe</vt:lpstr>
      <vt:lpstr>Segoe Condensed</vt:lpstr>
      <vt:lpstr>Segoe UI</vt:lpstr>
      <vt:lpstr>Segoe UI Black</vt:lpstr>
      <vt:lpstr>Segoe UI Light</vt:lpstr>
      <vt:lpstr>Segoe UI Semibold</vt:lpstr>
      <vt:lpstr>Segoe UI Semilight</vt:lpstr>
      <vt:lpstr>Tw Cen MT</vt:lpstr>
      <vt:lpstr>Wingdings</vt:lpstr>
      <vt:lpstr>STB Product Families 2015</vt:lpstr>
      <vt:lpstr>5-50002_Ignite_Breakout_Template</vt:lpstr>
      <vt:lpstr>2_STB Product Families 2015</vt:lpstr>
      <vt:lpstr>5_WHITE TEMPLATE</vt:lpstr>
      <vt:lpstr>think-cell Slide</vt:lpstr>
      <vt:lpstr>Power BI Adoption Framework</vt:lpstr>
      <vt:lpstr>Implementing Governance</vt:lpstr>
      <vt:lpstr>Data Discovery</vt:lpstr>
      <vt:lpstr>PowerPoint Presentation</vt:lpstr>
      <vt:lpstr>Evolution of BI</vt:lpstr>
      <vt:lpstr>A balanced approach…</vt:lpstr>
      <vt:lpstr>PowerPoint Presentation</vt:lpstr>
      <vt:lpstr>PowerPoint Presentation</vt:lpstr>
      <vt:lpstr>Phases of delivery: Self-Service BI</vt:lpstr>
      <vt:lpstr>Phases of delivery: Corporate BI</vt:lpstr>
      <vt:lpstr>Phases of Delivery: Ownership Transfer</vt:lpstr>
      <vt:lpstr>PowerPoint Presentation</vt:lpstr>
      <vt:lpstr>Phases of Delivery: Ownership Transfer</vt:lpstr>
      <vt:lpstr>Create  Collaborate  Distribute</vt:lpstr>
      <vt:lpstr>PowerPoint Presentation</vt:lpstr>
      <vt:lpstr>PowerPoint Presentation</vt:lpstr>
      <vt:lpstr>Governance Considerations</vt:lpstr>
      <vt:lpstr>PowerPoint Presentation</vt:lpstr>
      <vt:lpstr>Do you currently have a Master Data Management Process?</vt:lpstr>
      <vt:lpstr>PowerPoint Presentation</vt:lpstr>
      <vt:lpstr>Do you currently have an Enterprise Data Catalog?</vt:lpstr>
      <vt:lpstr>PowerPoint Presentation</vt:lpstr>
      <vt:lpstr>Do you currently have an Enterprise Data Dictionary?</vt:lpstr>
      <vt:lpstr>Marketplace Offerings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  Self-Service BI Governance</dc:title>
  <dc:creator/>
  <cp:lastModifiedBy/>
  <cp:revision>1</cp:revision>
  <dcterms:modified xsi:type="dcterms:W3CDTF">2019-11-08T18:17:11Z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1cd454bacc149bfbcfd764edd279de7">
    <vt:lpwstr/>
  </property>
  <property fmtid="{D5CDD505-2E9C-101B-9397-08002B2CF9AE}" pid="3" name="of67e5d4b76f4a9db8769983fda9cec0">
    <vt:lpwstr/>
  </property>
  <property fmtid="{D5CDD505-2E9C-101B-9397-08002B2CF9AE}" pid="4" name="TaxKeyword">
    <vt:lpwstr/>
  </property>
  <property fmtid="{D5CDD505-2E9C-101B-9397-08002B2CF9AE}" pid="5" name="NewsType">
    <vt:lpwstr/>
  </property>
  <property fmtid="{D5CDD505-2E9C-101B-9397-08002B2CF9AE}" pid="6" name="_dlc_policyId">
    <vt:lpwstr/>
  </property>
  <property fmtid="{D5CDD505-2E9C-101B-9397-08002B2CF9AE}" pid="7" name="Region">
    <vt:lpwstr/>
  </property>
  <property fmtid="{D5CDD505-2E9C-101B-9397-08002B2CF9AE}" pid="8" name="Confidentiality">
    <vt:lpwstr>14;#customer ready|8986c41d-21c5-4f8f-8a12-ea4625b46858</vt:lpwstr>
  </property>
  <property fmtid="{D5CDD505-2E9C-101B-9397-08002B2CF9AE}" pid="9" name="ItemType">
    <vt:lpwstr>435;#technical presentations|83a894cf-702b-47fc-aba5-41bd10dc1e75;#351;#feedback requests|00ce1828-98a3-430e-af54-eda270e1be04</vt:lpwstr>
  </property>
  <property fmtid="{D5CDD505-2E9C-101B-9397-08002B2CF9AE}" pid="10" name="bc28b5f076654a3b96073bbbebfeb8c9">
    <vt:lpwstr/>
  </property>
  <property fmtid="{D5CDD505-2E9C-101B-9397-08002B2CF9AE}" pid="11" name="ga0c0bf70a6644469c61b3efa7025301">
    <vt:lpwstr/>
  </property>
  <property fmtid="{D5CDD505-2E9C-101B-9397-08002B2CF9AE}" pid="12" name="Industries">
    <vt:lpwstr/>
  </property>
  <property fmtid="{D5CDD505-2E9C-101B-9397-08002B2CF9AE}" pid="13" name="MSProducts">
    <vt:lpwstr/>
  </property>
  <property fmtid="{D5CDD505-2E9C-101B-9397-08002B2CF9AE}" pid="14" name="j4d667fb28274e85b2214f6e751c8d1f">
    <vt:lpwstr/>
  </property>
  <property fmtid="{D5CDD505-2E9C-101B-9397-08002B2CF9AE}" pid="15" name="Competitors">
    <vt:lpwstr/>
  </property>
  <property fmtid="{D5CDD505-2E9C-101B-9397-08002B2CF9AE}" pid="16" name="SMSGDomain">
    <vt:lpwstr>82;#SQL Server Domain|0c0f1824-39dc-4b26-8c74-eff4364b812b;#22;#Server and Tools Business|6783548d-8609-4f97-be4a-4ca2616905a6</vt:lpwstr>
  </property>
  <property fmtid="{D5CDD505-2E9C-101B-9397-08002B2CF9AE}" pid="17" name="ExperienceContentType">
    <vt:lpwstr/>
  </property>
  <property fmtid="{D5CDD505-2E9C-101B-9397-08002B2CF9AE}" pid="18" name="BusinessArchitecture">
    <vt:lpwstr>231;#business intelligence|e1f9659f-bde9-4479-81f9-2bc6e8ec0057;#166;#Power BI solution|a774047b-2f39-4ee6-a302-4d53f94b9400</vt:lpwstr>
  </property>
  <property fmtid="{D5CDD505-2E9C-101B-9397-08002B2CF9AE}" pid="19" name="j031aa32f4154c8c9a646efae715ebde">
    <vt:lpwstr/>
  </property>
  <property fmtid="{D5CDD505-2E9C-101B-9397-08002B2CF9AE}" pid="20" name="Products">
    <vt:lpwstr>73;#Microsoft SQL Server|261ba873-f3ab-420e-96d6-e3004596a551;#598;#Microsoft SQL Server Business Intelligence|9ffb7045-1f1b-41c0-987f-ffdc7c6f53c0</vt:lpwstr>
  </property>
  <property fmtid="{D5CDD505-2E9C-101B-9397-08002B2CF9AE}" pid="21" name="ContentExtensions">
    <vt:lpwstr/>
  </property>
  <property fmtid="{D5CDD505-2E9C-101B-9397-08002B2CF9AE}" pid="22" name="WorkflowChangePath">
    <vt:lpwstr>4c942473-d120-4286-a51a-b65ad3d92ffb,2;4c942473-d120-4286-a51a-b65ad3d92ffb,2;4c942473-d120-4286-a51a-b65ad3d92ffb,2;4c942473-d120-4286-a51a-b65ad3d92ffb,2;4c942473-d120-4286-a51a-b65ad3d92ffb,16;4c942473-d120-4286-a51a-b65ad3d92ffb,20;4c942473-d120-4286-</vt:lpwstr>
  </property>
  <property fmtid="{D5CDD505-2E9C-101B-9397-08002B2CF9AE}" pid="23" name="l6f004f21209409da86a713c0f24627d">
    <vt:lpwstr/>
  </property>
  <property fmtid="{D5CDD505-2E9C-101B-9397-08002B2CF9AE}" pid="24" name="MSProductsTaxHTField0">
    <vt:lpwstr/>
  </property>
  <property fmtid="{D5CDD505-2E9C-101B-9397-08002B2CF9AE}" pid="25" name="Topics">
    <vt:lpwstr/>
  </property>
  <property fmtid="{D5CDD505-2E9C-101B-9397-08002B2CF9AE}" pid="26" name="Groups">
    <vt:lpwstr>399;#SQL Server Marketing|bb7921b3-c1d8-4da4-b894-8b6075d9546d;#42;#Cloud and Enterprise Marketing Group|4f75e184-e5aa-4234-a07f-b032d60df254</vt:lpwstr>
  </property>
  <property fmtid="{D5CDD505-2E9C-101B-9397-08002B2CF9AE}" pid="27" name="_docset_NoMedatataSyncRequired">
    <vt:lpwstr>False</vt:lpwstr>
  </property>
  <property fmtid="{D5CDD505-2E9C-101B-9397-08002B2CF9AE}" pid="28" name="MSLanguage">
    <vt:lpwstr/>
  </property>
  <property fmtid="{D5CDD505-2E9C-101B-9397-08002B2CF9AE}" pid="29" name="e8080b0481964c759b2c36ae49591b31">
    <vt:lpwstr/>
  </property>
  <property fmtid="{D5CDD505-2E9C-101B-9397-08002B2CF9AE}" pid="30" name="Languages">
    <vt:lpwstr/>
  </property>
  <property fmtid="{D5CDD505-2E9C-101B-9397-08002B2CF9AE}" pid="31" name="messageframeworktype">
    <vt:lpwstr/>
  </property>
  <property fmtid="{D5CDD505-2E9C-101B-9397-08002B2CF9AE}" pid="32" name="cb7870d3641f4a52807a63577a9c1b08">
    <vt:lpwstr/>
  </property>
  <property fmtid="{D5CDD505-2E9C-101B-9397-08002B2CF9AE}" pid="33" name="TechnicalLevel">
    <vt:lpwstr/>
  </property>
  <property fmtid="{D5CDD505-2E9C-101B-9397-08002B2CF9AE}" pid="34" name="Audiences">
    <vt:lpwstr/>
  </property>
  <property fmtid="{D5CDD505-2E9C-101B-9397-08002B2CF9AE}" pid="35" name="LearningOrganization">
    <vt:lpwstr/>
  </property>
  <property fmtid="{D5CDD505-2E9C-101B-9397-08002B2CF9AE}" pid="36" name="ldac8aee9d1f469e8cd8c3f8d6a615f2">
    <vt:lpwstr/>
  </property>
  <property fmtid="{D5CDD505-2E9C-101B-9397-08002B2CF9AE}" pid="37" name="EmployeeRole">
    <vt:lpwstr/>
  </property>
  <property fmtid="{D5CDD505-2E9C-101B-9397-08002B2CF9AE}" pid="38" name="NewsTopic">
    <vt:lpwstr/>
  </property>
  <property fmtid="{D5CDD505-2E9C-101B-9397-08002B2CF9AE}" pid="39" name="SalesGeography">
    <vt:lpwstr/>
  </property>
  <property fmtid="{D5CDD505-2E9C-101B-9397-08002B2CF9AE}" pid="40" name="LearningDeliveryMethod">
    <vt:lpwstr/>
  </property>
  <property fmtid="{D5CDD505-2E9C-101B-9397-08002B2CF9AE}" pid="41" name="Roles">
    <vt:lpwstr/>
  </property>
  <property fmtid="{D5CDD505-2E9C-101B-9397-08002B2CF9AE}" pid="42" name="ItemRetentionFormula">
    <vt:lpwstr/>
  </property>
  <property fmtid="{D5CDD505-2E9C-101B-9397-08002B2CF9AE}" pid="43" name="NewsSource">
    <vt:lpwstr/>
  </property>
  <property fmtid="{D5CDD505-2E9C-101B-9397-08002B2CF9AE}" pid="44" name="SMSGTags">
    <vt:lpwstr/>
  </property>
  <property fmtid="{D5CDD505-2E9C-101B-9397-08002B2CF9AE}" pid="45" name="_dlc_DocIdItemGuid">
    <vt:lpwstr>07721352-f0bf-41fc-8da7-ba3749a88128</vt:lpwstr>
  </property>
  <property fmtid="{D5CDD505-2E9C-101B-9397-08002B2CF9AE}" pid="46" name="MSPhysicalGeography">
    <vt:lpwstr/>
  </property>
  <property fmtid="{D5CDD505-2E9C-101B-9397-08002B2CF9AE}" pid="47" name="l311460e3fdf46688abc31ddb7bdc05a">
    <vt:lpwstr/>
  </property>
  <property fmtid="{D5CDD505-2E9C-101B-9397-08002B2CF9AE}" pid="48" name="EnterpriseDomainTags">
    <vt:lpwstr/>
  </property>
  <property fmtid="{D5CDD505-2E9C-101B-9397-08002B2CF9AE}" pid="49" name="j3562c58ee414e028925bc902cfc01a1">
    <vt:lpwstr/>
  </property>
  <property fmtid="{D5CDD505-2E9C-101B-9397-08002B2CF9AE}" pid="50" name="ActivitiesAndPrograms">
    <vt:lpwstr/>
  </property>
  <property fmtid="{D5CDD505-2E9C-101B-9397-08002B2CF9AE}" pid="51" name="Segments">
    <vt:lpwstr/>
  </property>
  <property fmtid="{D5CDD505-2E9C-101B-9397-08002B2CF9AE}" pid="52" name="Partners">
    <vt:lpwstr/>
  </property>
  <property fmtid="{D5CDD505-2E9C-101B-9397-08002B2CF9AE}" pid="53" name="la4444b61d19467597d63190b69ac227">
    <vt:lpwstr/>
  </property>
  <property fmtid="{D5CDD505-2E9C-101B-9397-08002B2CF9AE}" pid="54" name="SharedWithUsers">
    <vt:lpwstr>63906;#Hui Jeng Lee (Alfa Connections Pte Ltd)</vt:lpwstr>
  </property>
  <property fmtid="{D5CDD505-2E9C-101B-9397-08002B2CF9AE}" pid="55" name="MSIP_Label_f42aa342-8706-4288-bd11-ebb85995028c_Enabled">
    <vt:lpwstr>True</vt:lpwstr>
  </property>
  <property fmtid="{D5CDD505-2E9C-101B-9397-08002B2CF9AE}" pid="56" name="MSIP_Label_f42aa342-8706-4288-bd11-ebb85995028c_SiteId">
    <vt:lpwstr>72f988bf-86f1-41af-91ab-2d7cd011db47</vt:lpwstr>
  </property>
  <property fmtid="{D5CDD505-2E9C-101B-9397-08002B2CF9AE}" pid="57" name="MSIP_Label_f42aa342-8706-4288-bd11-ebb85995028c_Ref">
    <vt:lpwstr>https://api.informationprotection.azure.com/api/72f988bf-86f1-41af-91ab-2d7cd011db47</vt:lpwstr>
  </property>
  <property fmtid="{D5CDD505-2E9C-101B-9397-08002B2CF9AE}" pid="58" name="MSIP_Label_f42aa342-8706-4288-bd11-ebb85995028c_Owner">
    <vt:lpwstr>makanw@microsoft.com</vt:lpwstr>
  </property>
  <property fmtid="{D5CDD505-2E9C-101B-9397-08002B2CF9AE}" pid="59" name="MSIP_Label_f42aa342-8706-4288-bd11-ebb85995028c_SetDate">
    <vt:lpwstr>2017-09-26T17:33:13.3002111+01:00</vt:lpwstr>
  </property>
  <property fmtid="{D5CDD505-2E9C-101B-9397-08002B2CF9AE}" pid="60" name="MSIP_Label_f42aa342-8706-4288-bd11-ebb85995028c_Name">
    <vt:lpwstr>General</vt:lpwstr>
  </property>
  <property fmtid="{D5CDD505-2E9C-101B-9397-08002B2CF9AE}" pid="61" name="MSIP_Label_f42aa342-8706-4288-bd11-ebb85995028c_Application">
    <vt:lpwstr>Microsoft Azure Information Protection</vt:lpwstr>
  </property>
  <property fmtid="{D5CDD505-2E9C-101B-9397-08002B2CF9AE}" pid="62" name="MSIP_Label_f42aa342-8706-4288-bd11-ebb85995028c_Extended_MSFT_Method">
    <vt:lpwstr>Automatic</vt:lpwstr>
  </property>
  <property fmtid="{D5CDD505-2E9C-101B-9397-08002B2CF9AE}" pid="63" name="Sensitivity">
    <vt:lpwstr>General</vt:lpwstr>
  </property>
  <property fmtid="{D5CDD505-2E9C-101B-9397-08002B2CF9AE}" pid="64" name="ContentTypeId">
    <vt:lpwstr>0x0101004637B333D9039F42B4A841E7D21AD3E7</vt:lpwstr>
  </property>
  <property fmtid="{D5CDD505-2E9C-101B-9397-08002B2CF9AE}" pid="65" name="AuthorIds_UIVersion_2048">
    <vt:lpwstr>10</vt:lpwstr>
  </property>
</Properties>
</file>