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8" r:id="rId4"/>
  </p:sldMasterIdLst>
  <p:notesMasterIdLst>
    <p:notesMasterId r:id="rId18"/>
  </p:notesMasterIdLst>
  <p:handoutMasterIdLst>
    <p:handoutMasterId r:id="rId19"/>
  </p:handoutMasterIdLst>
  <p:sldIdLst>
    <p:sldId id="8825" r:id="rId5"/>
    <p:sldId id="270" r:id="rId6"/>
    <p:sldId id="8848" r:id="rId7"/>
    <p:sldId id="8849" r:id="rId8"/>
    <p:sldId id="274" r:id="rId9"/>
    <p:sldId id="278" r:id="rId10"/>
    <p:sldId id="287" r:id="rId11"/>
    <p:sldId id="276" r:id="rId12"/>
    <p:sldId id="277" r:id="rId13"/>
    <p:sldId id="495" r:id="rId14"/>
    <p:sldId id="423" r:id="rId15"/>
    <p:sldId id="534" r:id="rId16"/>
    <p:sldId id="8865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F2C812"/>
    <a:srgbClr val="EDC30D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23B95-BA15-4AA0-9BFB-84208A5DBD54}" v="25" dt="2019-11-08T18:10:20.36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71504" autoAdjust="0"/>
  </p:normalViewPr>
  <p:slideViewPr>
    <p:cSldViewPr snapToGrid="0">
      <p:cViewPr varScale="1">
        <p:scale>
          <a:sx n="81" d="100"/>
          <a:sy n="81" d="100"/>
        </p:scale>
        <p:origin x="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9DCDC-58B8-4117-A98F-33BDC6E3BB4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68C879-F9CA-4049-822F-F7E925AB7611}">
      <dgm:prSet/>
      <dgm:spPr/>
      <dgm:t>
        <a:bodyPr/>
        <a:lstStyle/>
        <a:p>
          <a:r>
            <a:rPr lang="en-GB" baseline="0" dirty="0">
              <a:solidFill>
                <a:srgbClr val="F2C811"/>
              </a:solidFill>
            </a:rPr>
            <a:t>Consumers</a:t>
          </a:r>
          <a:endParaRPr lang="en-GB" dirty="0">
            <a:solidFill>
              <a:srgbClr val="F2C811"/>
            </a:solidFill>
          </a:endParaRPr>
        </a:p>
      </dgm:t>
    </dgm:pt>
    <dgm:pt modelId="{E7CC3E45-696A-475F-8155-C3D9691E0BED}" type="parTrans" cxnId="{72EED37C-1AB5-4186-A661-5DD15546E325}">
      <dgm:prSet/>
      <dgm:spPr/>
      <dgm:t>
        <a:bodyPr/>
        <a:lstStyle/>
        <a:p>
          <a:endParaRPr lang="en-US"/>
        </a:p>
      </dgm:t>
    </dgm:pt>
    <dgm:pt modelId="{FEA239DC-7CB9-4308-B67C-FC31005687D3}" type="sibTrans" cxnId="{72EED37C-1AB5-4186-A661-5DD15546E325}">
      <dgm:prSet/>
      <dgm:spPr/>
      <dgm:t>
        <a:bodyPr/>
        <a:lstStyle/>
        <a:p>
          <a:endParaRPr lang="en-US"/>
        </a:p>
      </dgm:t>
    </dgm:pt>
    <dgm:pt modelId="{242C4A25-8817-41B4-8076-0C53AAA3B41B}">
      <dgm:prSet/>
      <dgm:spPr/>
      <dgm:t>
        <a:bodyPr/>
        <a:lstStyle/>
        <a:p>
          <a:r>
            <a:rPr lang="en-GB" baseline="0" dirty="0">
              <a:solidFill>
                <a:srgbClr val="F2C811"/>
              </a:solidFill>
            </a:rPr>
            <a:t>Analysts</a:t>
          </a:r>
          <a:endParaRPr lang="en-GB" dirty="0">
            <a:solidFill>
              <a:srgbClr val="F2C811"/>
            </a:solidFill>
          </a:endParaRPr>
        </a:p>
      </dgm:t>
    </dgm:pt>
    <dgm:pt modelId="{F43778F4-9965-428B-A9F2-1E5EF5E5B3AC}" type="parTrans" cxnId="{2E7C0437-2C80-4296-B65E-B708DC0E4293}">
      <dgm:prSet/>
      <dgm:spPr/>
      <dgm:t>
        <a:bodyPr/>
        <a:lstStyle/>
        <a:p>
          <a:endParaRPr lang="en-US"/>
        </a:p>
      </dgm:t>
    </dgm:pt>
    <dgm:pt modelId="{E931034D-2D5B-4E32-8146-A40FD93263E7}" type="sibTrans" cxnId="{2E7C0437-2C80-4296-B65E-B708DC0E4293}">
      <dgm:prSet/>
      <dgm:spPr/>
      <dgm:t>
        <a:bodyPr/>
        <a:lstStyle/>
        <a:p>
          <a:endParaRPr lang="en-US"/>
        </a:p>
      </dgm:t>
    </dgm:pt>
    <dgm:pt modelId="{6D5F11D2-0238-4895-A448-A89F746A81D0}">
      <dgm:prSet/>
      <dgm:spPr/>
      <dgm:t>
        <a:bodyPr/>
        <a:lstStyle/>
        <a:p>
          <a:r>
            <a:rPr lang="en-GB" baseline="0" dirty="0">
              <a:solidFill>
                <a:srgbClr val="F2C811"/>
              </a:solidFill>
            </a:rPr>
            <a:t>Power Users</a:t>
          </a:r>
          <a:endParaRPr lang="en-GB" dirty="0">
            <a:solidFill>
              <a:srgbClr val="F2C811"/>
            </a:solidFill>
          </a:endParaRPr>
        </a:p>
      </dgm:t>
    </dgm:pt>
    <dgm:pt modelId="{DECA485F-36D1-490A-8CEF-E48B952AAB51}" type="parTrans" cxnId="{2B6B6006-FD34-485B-B1E3-6470B6FF8DEA}">
      <dgm:prSet/>
      <dgm:spPr/>
      <dgm:t>
        <a:bodyPr/>
        <a:lstStyle/>
        <a:p>
          <a:endParaRPr lang="en-US"/>
        </a:p>
      </dgm:t>
    </dgm:pt>
    <dgm:pt modelId="{24F99CF3-D76B-4A23-8378-1025972C17FD}" type="sibTrans" cxnId="{2B6B6006-FD34-485B-B1E3-6470B6FF8DEA}">
      <dgm:prSet/>
      <dgm:spPr/>
      <dgm:t>
        <a:bodyPr/>
        <a:lstStyle/>
        <a:p>
          <a:endParaRPr lang="en-US"/>
        </a:p>
      </dgm:t>
    </dgm:pt>
    <dgm:pt modelId="{F78C4A3C-AEF3-47CB-B378-38581852FD10}">
      <dgm:prSet/>
      <dgm:spPr/>
      <dgm:t>
        <a:bodyPr/>
        <a:lstStyle/>
        <a:p>
          <a:r>
            <a:rPr lang="en-GB" baseline="0">
              <a:solidFill>
                <a:srgbClr val="F2C811"/>
              </a:solidFill>
            </a:rPr>
            <a:t>IT Operations</a:t>
          </a:r>
          <a:endParaRPr lang="en-GB">
            <a:solidFill>
              <a:srgbClr val="F2C811"/>
            </a:solidFill>
          </a:endParaRPr>
        </a:p>
      </dgm:t>
    </dgm:pt>
    <dgm:pt modelId="{3A3C7AF7-CE72-4575-9F14-73F85813EC45}" type="parTrans" cxnId="{97033AC3-54D1-465D-A2EC-F6E72C9ED595}">
      <dgm:prSet/>
      <dgm:spPr/>
      <dgm:t>
        <a:bodyPr/>
        <a:lstStyle/>
        <a:p>
          <a:endParaRPr lang="en-US"/>
        </a:p>
      </dgm:t>
    </dgm:pt>
    <dgm:pt modelId="{CA8B0EE2-3E97-41E8-9C82-CD939078B81B}" type="sibTrans" cxnId="{97033AC3-54D1-465D-A2EC-F6E72C9ED595}">
      <dgm:prSet/>
      <dgm:spPr/>
      <dgm:t>
        <a:bodyPr/>
        <a:lstStyle/>
        <a:p>
          <a:endParaRPr lang="en-US"/>
        </a:p>
      </dgm:t>
    </dgm:pt>
    <dgm:pt modelId="{2CCF9BE5-F79C-4A38-BA2D-83CA3FEEC8B3}">
      <dgm:prSet/>
      <dgm:spPr/>
      <dgm:t>
        <a:bodyPr/>
        <a:lstStyle/>
        <a:p>
          <a:r>
            <a:rPr lang="en-GB" baseline="0">
              <a:solidFill>
                <a:srgbClr val="F2C811"/>
              </a:solidFill>
            </a:rPr>
            <a:t>IT Support</a:t>
          </a:r>
          <a:endParaRPr lang="en-GB">
            <a:solidFill>
              <a:srgbClr val="F2C811"/>
            </a:solidFill>
          </a:endParaRPr>
        </a:p>
      </dgm:t>
    </dgm:pt>
    <dgm:pt modelId="{735FBB24-FCCF-4254-BD17-202DCDAFC467}" type="parTrans" cxnId="{F499CDA7-F229-468B-A52A-C1F7B6363287}">
      <dgm:prSet/>
      <dgm:spPr/>
      <dgm:t>
        <a:bodyPr/>
        <a:lstStyle/>
        <a:p>
          <a:endParaRPr lang="en-US"/>
        </a:p>
      </dgm:t>
    </dgm:pt>
    <dgm:pt modelId="{2208C44D-3E44-4F92-92BB-B3DD42D65849}" type="sibTrans" cxnId="{F499CDA7-F229-468B-A52A-C1F7B6363287}">
      <dgm:prSet/>
      <dgm:spPr/>
      <dgm:t>
        <a:bodyPr/>
        <a:lstStyle/>
        <a:p>
          <a:endParaRPr lang="en-US"/>
        </a:p>
      </dgm:t>
    </dgm:pt>
    <dgm:pt modelId="{264F364A-6FC1-4F55-AF60-D1AF44EBAF44}">
      <dgm:prSet/>
      <dgm:spPr/>
      <dgm:t>
        <a:bodyPr/>
        <a:lstStyle/>
        <a:p>
          <a:r>
            <a:rPr lang="en-GB" baseline="0" dirty="0">
              <a:solidFill>
                <a:srgbClr val="F2C811"/>
              </a:solidFill>
            </a:rPr>
            <a:t>BI Development Team</a:t>
          </a:r>
          <a:endParaRPr lang="en-GB" dirty="0">
            <a:solidFill>
              <a:srgbClr val="F2C811"/>
            </a:solidFill>
          </a:endParaRPr>
        </a:p>
      </dgm:t>
    </dgm:pt>
    <dgm:pt modelId="{60936F4E-8784-481B-A40A-0C0A28876BAC}" type="parTrans" cxnId="{DC6C510C-735A-4FB1-9703-BABBDE3F4821}">
      <dgm:prSet/>
      <dgm:spPr/>
    </dgm:pt>
    <dgm:pt modelId="{FF52902E-609F-4E06-BF6F-7D89F089D5CD}" type="sibTrans" cxnId="{DC6C510C-735A-4FB1-9703-BABBDE3F4821}">
      <dgm:prSet/>
      <dgm:spPr/>
    </dgm:pt>
    <dgm:pt modelId="{1DA1114E-1AA5-4F41-A55F-5F570B2C7C17}">
      <dgm:prSet/>
      <dgm:spPr/>
      <dgm:t>
        <a:bodyPr/>
        <a:lstStyle/>
        <a:p>
          <a:r>
            <a:rPr lang="en-GB" dirty="0">
              <a:solidFill>
                <a:srgbClr val="F2C811"/>
              </a:solidFill>
            </a:rPr>
            <a:t>Web Development Team</a:t>
          </a:r>
        </a:p>
      </dgm:t>
    </dgm:pt>
    <dgm:pt modelId="{9E8A6C82-A40F-413E-A084-8A8A386A2A02}" type="parTrans" cxnId="{E28561C2-BCD5-4A73-81EB-C8195FBB27FB}">
      <dgm:prSet/>
      <dgm:spPr/>
    </dgm:pt>
    <dgm:pt modelId="{942D5485-9BCB-48C2-9D96-3C9EF77C4256}" type="sibTrans" cxnId="{E28561C2-BCD5-4A73-81EB-C8195FBB27FB}">
      <dgm:prSet/>
      <dgm:spPr/>
    </dgm:pt>
    <dgm:pt modelId="{44FF7895-7B9F-46AB-AE4E-5CCB0182D889}" type="pres">
      <dgm:prSet presAssocID="{C8D9DCDC-58B8-4117-A98F-33BDC6E3BB47}" presName="diagram" presStyleCnt="0">
        <dgm:presLayoutVars>
          <dgm:dir/>
          <dgm:resizeHandles val="exact"/>
        </dgm:presLayoutVars>
      </dgm:prSet>
      <dgm:spPr/>
    </dgm:pt>
    <dgm:pt modelId="{F5EF0B7E-E84F-4224-977D-79216BA1B39E}" type="pres">
      <dgm:prSet presAssocID="{E168C879-F9CA-4049-822F-F7E925AB7611}" presName="node" presStyleLbl="node1" presStyleIdx="0" presStyleCnt="7">
        <dgm:presLayoutVars>
          <dgm:bulletEnabled val="1"/>
        </dgm:presLayoutVars>
      </dgm:prSet>
      <dgm:spPr/>
    </dgm:pt>
    <dgm:pt modelId="{9731D499-7C92-412A-A55F-996B1D671088}" type="pres">
      <dgm:prSet presAssocID="{FEA239DC-7CB9-4308-B67C-FC31005687D3}" presName="sibTrans" presStyleCnt="0"/>
      <dgm:spPr/>
    </dgm:pt>
    <dgm:pt modelId="{60B5355D-1B85-4E75-BC4B-AE0EE414B046}" type="pres">
      <dgm:prSet presAssocID="{242C4A25-8817-41B4-8076-0C53AAA3B41B}" presName="node" presStyleLbl="node1" presStyleIdx="1" presStyleCnt="7">
        <dgm:presLayoutVars>
          <dgm:bulletEnabled val="1"/>
        </dgm:presLayoutVars>
      </dgm:prSet>
      <dgm:spPr/>
    </dgm:pt>
    <dgm:pt modelId="{0FB9AC9C-424D-49D0-97D7-620E482330E1}" type="pres">
      <dgm:prSet presAssocID="{E931034D-2D5B-4E32-8146-A40FD93263E7}" presName="sibTrans" presStyleCnt="0"/>
      <dgm:spPr/>
    </dgm:pt>
    <dgm:pt modelId="{808AC199-073E-4CE9-8C9C-A7F6C3972209}" type="pres">
      <dgm:prSet presAssocID="{6D5F11D2-0238-4895-A448-A89F746A81D0}" presName="node" presStyleLbl="node1" presStyleIdx="2" presStyleCnt="7">
        <dgm:presLayoutVars>
          <dgm:bulletEnabled val="1"/>
        </dgm:presLayoutVars>
      </dgm:prSet>
      <dgm:spPr/>
    </dgm:pt>
    <dgm:pt modelId="{63856B23-BAA9-431B-A89D-948E5CEB73C9}" type="pres">
      <dgm:prSet presAssocID="{24F99CF3-D76B-4A23-8378-1025972C17FD}" presName="sibTrans" presStyleCnt="0"/>
      <dgm:spPr/>
    </dgm:pt>
    <dgm:pt modelId="{55F4C0ED-F8B6-45D0-B45B-D76A35D5799E}" type="pres">
      <dgm:prSet presAssocID="{264F364A-6FC1-4F55-AF60-D1AF44EBAF44}" presName="node" presStyleLbl="node1" presStyleIdx="3" presStyleCnt="7">
        <dgm:presLayoutVars>
          <dgm:bulletEnabled val="1"/>
        </dgm:presLayoutVars>
      </dgm:prSet>
      <dgm:spPr/>
    </dgm:pt>
    <dgm:pt modelId="{83B1A0E1-A1A5-40DA-8C62-C1FC276E3F5D}" type="pres">
      <dgm:prSet presAssocID="{FF52902E-609F-4E06-BF6F-7D89F089D5CD}" presName="sibTrans" presStyleCnt="0"/>
      <dgm:spPr/>
    </dgm:pt>
    <dgm:pt modelId="{3B917423-5A2A-4FCB-A191-C3AD327B11F5}" type="pres">
      <dgm:prSet presAssocID="{1DA1114E-1AA5-4F41-A55F-5F570B2C7C17}" presName="node" presStyleLbl="node1" presStyleIdx="4" presStyleCnt="7">
        <dgm:presLayoutVars>
          <dgm:bulletEnabled val="1"/>
        </dgm:presLayoutVars>
      </dgm:prSet>
      <dgm:spPr/>
    </dgm:pt>
    <dgm:pt modelId="{07F1FECC-0255-4790-9EDD-ABFD8C2C3CB1}" type="pres">
      <dgm:prSet presAssocID="{942D5485-9BCB-48C2-9D96-3C9EF77C4256}" presName="sibTrans" presStyleCnt="0"/>
      <dgm:spPr/>
    </dgm:pt>
    <dgm:pt modelId="{19A46E4A-93E5-4F2A-9525-7831B175DFD1}" type="pres">
      <dgm:prSet presAssocID="{F78C4A3C-AEF3-47CB-B378-38581852FD10}" presName="node" presStyleLbl="node1" presStyleIdx="5" presStyleCnt="7">
        <dgm:presLayoutVars>
          <dgm:bulletEnabled val="1"/>
        </dgm:presLayoutVars>
      </dgm:prSet>
      <dgm:spPr/>
    </dgm:pt>
    <dgm:pt modelId="{DEF831C8-CF2A-4A6A-BAF8-F506565EA1D8}" type="pres">
      <dgm:prSet presAssocID="{CA8B0EE2-3E97-41E8-9C82-CD939078B81B}" presName="sibTrans" presStyleCnt="0"/>
      <dgm:spPr/>
    </dgm:pt>
    <dgm:pt modelId="{1B22350D-BA24-474E-A4EB-BAD626370158}" type="pres">
      <dgm:prSet presAssocID="{2CCF9BE5-F79C-4A38-BA2D-83CA3FEEC8B3}" presName="node" presStyleLbl="node1" presStyleIdx="6" presStyleCnt="7">
        <dgm:presLayoutVars>
          <dgm:bulletEnabled val="1"/>
        </dgm:presLayoutVars>
      </dgm:prSet>
      <dgm:spPr/>
    </dgm:pt>
  </dgm:ptLst>
  <dgm:cxnLst>
    <dgm:cxn modelId="{2B6B6006-FD34-485B-B1E3-6470B6FF8DEA}" srcId="{C8D9DCDC-58B8-4117-A98F-33BDC6E3BB47}" destId="{6D5F11D2-0238-4895-A448-A89F746A81D0}" srcOrd="2" destOrd="0" parTransId="{DECA485F-36D1-490A-8CEF-E48B952AAB51}" sibTransId="{24F99CF3-D76B-4A23-8378-1025972C17FD}"/>
    <dgm:cxn modelId="{DC6C510C-735A-4FB1-9703-BABBDE3F4821}" srcId="{C8D9DCDC-58B8-4117-A98F-33BDC6E3BB47}" destId="{264F364A-6FC1-4F55-AF60-D1AF44EBAF44}" srcOrd="3" destOrd="0" parTransId="{60936F4E-8784-481B-A40A-0C0A28876BAC}" sibTransId="{FF52902E-609F-4E06-BF6F-7D89F089D5CD}"/>
    <dgm:cxn modelId="{BABD4227-7750-46CF-BF64-B0CF4923EF63}" type="presOf" srcId="{6D5F11D2-0238-4895-A448-A89F746A81D0}" destId="{808AC199-073E-4CE9-8C9C-A7F6C3972209}" srcOrd="0" destOrd="0" presId="urn:microsoft.com/office/officeart/2005/8/layout/default"/>
    <dgm:cxn modelId="{2C2A0C2A-1E40-46AD-816C-F5D4227B64A0}" type="presOf" srcId="{242C4A25-8817-41B4-8076-0C53AAA3B41B}" destId="{60B5355D-1B85-4E75-BC4B-AE0EE414B046}" srcOrd="0" destOrd="0" presId="urn:microsoft.com/office/officeart/2005/8/layout/default"/>
    <dgm:cxn modelId="{2E7C0437-2C80-4296-B65E-B708DC0E4293}" srcId="{C8D9DCDC-58B8-4117-A98F-33BDC6E3BB47}" destId="{242C4A25-8817-41B4-8076-0C53AAA3B41B}" srcOrd="1" destOrd="0" parTransId="{F43778F4-9965-428B-A9F2-1E5EF5E5B3AC}" sibTransId="{E931034D-2D5B-4E32-8146-A40FD93263E7}"/>
    <dgm:cxn modelId="{72EED37C-1AB5-4186-A661-5DD15546E325}" srcId="{C8D9DCDC-58B8-4117-A98F-33BDC6E3BB47}" destId="{E168C879-F9CA-4049-822F-F7E925AB7611}" srcOrd="0" destOrd="0" parTransId="{E7CC3E45-696A-475F-8155-C3D9691E0BED}" sibTransId="{FEA239DC-7CB9-4308-B67C-FC31005687D3}"/>
    <dgm:cxn modelId="{AADB318E-6271-4E8C-8AD2-6F568D9F6873}" type="presOf" srcId="{1DA1114E-1AA5-4F41-A55F-5F570B2C7C17}" destId="{3B917423-5A2A-4FCB-A191-C3AD327B11F5}" srcOrd="0" destOrd="0" presId="urn:microsoft.com/office/officeart/2005/8/layout/default"/>
    <dgm:cxn modelId="{3DABAB98-DA4E-4F66-B9C8-81E94D6DB6F7}" type="presOf" srcId="{E168C879-F9CA-4049-822F-F7E925AB7611}" destId="{F5EF0B7E-E84F-4224-977D-79216BA1B39E}" srcOrd="0" destOrd="0" presId="urn:microsoft.com/office/officeart/2005/8/layout/default"/>
    <dgm:cxn modelId="{5CDAA9A7-81CC-49A5-88F3-4CAB13188C2C}" type="presOf" srcId="{F78C4A3C-AEF3-47CB-B378-38581852FD10}" destId="{19A46E4A-93E5-4F2A-9525-7831B175DFD1}" srcOrd="0" destOrd="0" presId="urn:microsoft.com/office/officeart/2005/8/layout/default"/>
    <dgm:cxn modelId="{F499CDA7-F229-468B-A52A-C1F7B6363287}" srcId="{C8D9DCDC-58B8-4117-A98F-33BDC6E3BB47}" destId="{2CCF9BE5-F79C-4A38-BA2D-83CA3FEEC8B3}" srcOrd="6" destOrd="0" parTransId="{735FBB24-FCCF-4254-BD17-202DCDAFC467}" sibTransId="{2208C44D-3E44-4F92-92BB-B3DD42D65849}"/>
    <dgm:cxn modelId="{C070E2A7-7EAC-42C5-AC00-5804AE546810}" type="presOf" srcId="{264F364A-6FC1-4F55-AF60-D1AF44EBAF44}" destId="{55F4C0ED-F8B6-45D0-B45B-D76A35D5799E}" srcOrd="0" destOrd="0" presId="urn:microsoft.com/office/officeart/2005/8/layout/default"/>
    <dgm:cxn modelId="{58829FB3-7AE4-4F99-8722-86248311003B}" type="presOf" srcId="{C8D9DCDC-58B8-4117-A98F-33BDC6E3BB47}" destId="{44FF7895-7B9F-46AB-AE4E-5CCB0182D889}" srcOrd="0" destOrd="0" presId="urn:microsoft.com/office/officeart/2005/8/layout/default"/>
    <dgm:cxn modelId="{E28561C2-BCD5-4A73-81EB-C8195FBB27FB}" srcId="{C8D9DCDC-58B8-4117-A98F-33BDC6E3BB47}" destId="{1DA1114E-1AA5-4F41-A55F-5F570B2C7C17}" srcOrd="4" destOrd="0" parTransId="{9E8A6C82-A40F-413E-A084-8A8A386A2A02}" sibTransId="{942D5485-9BCB-48C2-9D96-3C9EF77C4256}"/>
    <dgm:cxn modelId="{97033AC3-54D1-465D-A2EC-F6E72C9ED595}" srcId="{C8D9DCDC-58B8-4117-A98F-33BDC6E3BB47}" destId="{F78C4A3C-AEF3-47CB-B378-38581852FD10}" srcOrd="5" destOrd="0" parTransId="{3A3C7AF7-CE72-4575-9F14-73F85813EC45}" sibTransId="{CA8B0EE2-3E97-41E8-9C82-CD939078B81B}"/>
    <dgm:cxn modelId="{0DB8D7DD-40AF-4859-9BE7-B0636E2ACC9D}" type="presOf" srcId="{2CCF9BE5-F79C-4A38-BA2D-83CA3FEEC8B3}" destId="{1B22350D-BA24-474E-A4EB-BAD626370158}" srcOrd="0" destOrd="0" presId="urn:microsoft.com/office/officeart/2005/8/layout/default"/>
    <dgm:cxn modelId="{4833DFAA-22F3-4922-B74D-1AFC47C7F789}" type="presParOf" srcId="{44FF7895-7B9F-46AB-AE4E-5CCB0182D889}" destId="{F5EF0B7E-E84F-4224-977D-79216BA1B39E}" srcOrd="0" destOrd="0" presId="urn:microsoft.com/office/officeart/2005/8/layout/default"/>
    <dgm:cxn modelId="{3220F2F4-8CA6-40E5-86E5-4411F56CFA4A}" type="presParOf" srcId="{44FF7895-7B9F-46AB-AE4E-5CCB0182D889}" destId="{9731D499-7C92-412A-A55F-996B1D671088}" srcOrd="1" destOrd="0" presId="urn:microsoft.com/office/officeart/2005/8/layout/default"/>
    <dgm:cxn modelId="{5A18729E-894A-473A-BD6D-34A54812DE0D}" type="presParOf" srcId="{44FF7895-7B9F-46AB-AE4E-5CCB0182D889}" destId="{60B5355D-1B85-4E75-BC4B-AE0EE414B046}" srcOrd="2" destOrd="0" presId="urn:microsoft.com/office/officeart/2005/8/layout/default"/>
    <dgm:cxn modelId="{099AF372-8F0A-47B5-B78A-BE98013043EF}" type="presParOf" srcId="{44FF7895-7B9F-46AB-AE4E-5CCB0182D889}" destId="{0FB9AC9C-424D-49D0-97D7-620E482330E1}" srcOrd="3" destOrd="0" presId="urn:microsoft.com/office/officeart/2005/8/layout/default"/>
    <dgm:cxn modelId="{7FBAAD99-0D54-4A20-88B6-23B99D283D9F}" type="presParOf" srcId="{44FF7895-7B9F-46AB-AE4E-5CCB0182D889}" destId="{808AC199-073E-4CE9-8C9C-A7F6C3972209}" srcOrd="4" destOrd="0" presId="urn:microsoft.com/office/officeart/2005/8/layout/default"/>
    <dgm:cxn modelId="{93D2485E-A04F-414C-954C-49FD9460EC5D}" type="presParOf" srcId="{44FF7895-7B9F-46AB-AE4E-5CCB0182D889}" destId="{63856B23-BAA9-431B-A89D-948E5CEB73C9}" srcOrd="5" destOrd="0" presId="urn:microsoft.com/office/officeart/2005/8/layout/default"/>
    <dgm:cxn modelId="{0408D33C-DE04-4074-8650-9139CBE1C6AA}" type="presParOf" srcId="{44FF7895-7B9F-46AB-AE4E-5CCB0182D889}" destId="{55F4C0ED-F8B6-45D0-B45B-D76A35D5799E}" srcOrd="6" destOrd="0" presId="urn:microsoft.com/office/officeart/2005/8/layout/default"/>
    <dgm:cxn modelId="{5BC70FC7-5CB0-417B-BC82-AD4A71654D66}" type="presParOf" srcId="{44FF7895-7B9F-46AB-AE4E-5CCB0182D889}" destId="{83B1A0E1-A1A5-40DA-8C62-C1FC276E3F5D}" srcOrd="7" destOrd="0" presId="urn:microsoft.com/office/officeart/2005/8/layout/default"/>
    <dgm:cxn modelId="{95E98C98-0CC0-44C5-ADD1-B188856E9621}" type="presParOf" srcId="{44FF7895-7B9F-46AB-AE4E-5CCB0182D889}" destId="{3B917423-5A2A-4FCB-A191-C3AD327B11F5}" srcOrd="8" destOrd="0" presId="urn:microsoft.com/office/officeart/2005/8/layout/default"/>
    <dgm:cxn modelId="{5F7A0BA1-10A3-4067-BA18-8B01CD3194CF}" type="presParOf" srcId="{44FF7895-7B9F-46AB-AE4E-5CCB0182D889}" destId="{07F1FECC-0255-4790-9EDD-ABFD8C2C3CB1}" srcOrd="9" destOrd="0" presId="urn:microsoft.com/office/officeart/2005/8/layout/default"/>
    <dgm:cxn modelId="{954DBD34-A010-4F88-A8EB-29D83E46F501}" type="presParOf" srcId="{44FF7895-7B9F-46AB-AE4E-5CCB0182D889}" destId="{19A46E4A-93E5-4F2A-9525-7831B175DFD1}" srcOrd="10" destOrd="0" presId="urn:microsoft.com/office/officeart/2005/8/layout/default"/>
    <dgm:cxn modelId="{C910FE2C-4354-488F-9141-8D1DD054DE6C}" type="presParOf" srcId="{44FF7895-7B9F-46AB-AE4E-5CCB0182D889}" destId="{DEF831C8-CF2A-4A6A-BAF8-F506565EA1D8}" srcOrd="11" destOrd="0" presId="urn:microsoft.com/office/officeart/2005/8/layout/default"/>
    <dgm:cxn modelId="{101BA0BB-4054-4A74-8CE5-CC8C9A880269}" type="presParOf" srcId="{44FF7895-7B9F-46AB-AE4E-5CCB0182D889}" destId="{1B22350D-BA24-474E-A4EB-BAD62637015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F0B7E-E84F-4224-977D-79216BA1B39E}">
      <dsp:nvSpPr>
        <dsp:cNvPr id="0" name=""/>
        <dsp:cNvSpPr/>
      </dsp:nvSpPr>
      <dsp:spPr>
        <a:xfrm>
          <a:off x="0" y="707025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solidFill>
                <a:srgbClr val="F2C811"/>
              </a:solidFill>
            </a:rPr>
            <a:t>Consumers</a:t>
          </a:r>
          <a:endParaRPr lang="en-GB" sz="2600" kern="1200" dirty="0">
            <a:solidFill>
              <a:srgbClr val="F2C811"/>
            </a:solidFill>
          </a:endParaRPr>
        </a:p>
      </dsp:txBody>
      <dsp:txXfrm>
        <a:off x="0" y="707025"/>
        <a:ext cx="2326565" cy="1395939"/>
      </dsp:txXfrm>
    </dsp:sp>
    <dsp:sp modelId="{60B5355D-1B85-4E75-BC4B-AE0EE414B046}">
      <dsp:nvSpPr>
        <dsp:cNvPr id="0" name=""/>
        <dsp:cNvSpPr/>
      </dsp:nvSpPr>
      <dsp:spPr>
        <a:xfrm>
          <a:off x="2559221" y="707025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solidFill>
                <a:srgbClr val="F2C811"/>
              </a:solidFill>
            </a:rPr>
            <a:t>Analysts</a:t>
          </a:r>
          <a:endParaRPr lang="en-GB" sz="2600" kern="1200" dirty="0">
            <a:solidFill>
              <a:srgbClr val="F2C811"/>
            </a:solidFill>
          </a:endParaRPr>
        </a:p>
      </dsp:txBody>
      <dsp:txXfrm>
        <a:off x="2559221" y="707025"/>
        <a:ext cx="2326565" cy="1395939"/>
      </dsp:txXfrm>
    </dsp:sp>
    <dsp:sp modelId="{808AC199-073E-4CE9-8C9C-A7F6C3972209}">
      <dsp:nvSpPr>
        <dsp:cNvPr id="0" name=""/>
        <dsp:cNvSpPr/>
      </dsp:nvSpPr>
      <dsp:spPr>
        <a:xfrm>
          <a:off x="5118443" y="707025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solidFill>
                <a:srgbClr val="F2C811"/>
              </a:solidFill>
            </a:rPr>
            <a:t>Power Users</a:t>
          </a:r>
          <a:endParaRPr lang="en-GB" sz="2600" kern="1200" dirty="0">
            <a:solidFill>
              <a:srgbClr val="F2C811"/>
            </a:solidFill>
          </a:endParaRPr>
        </a:p>
      </dsp:txBody>
      <dsp:txXfrm>
        <a:off x="5118443" y="707025"/>
        <a:ext cx="2326565" cy="1395939"/>
      </dsp:txXfrm>
    </dsp:sp>
    <dsp:sp modelId="{55F4C0ED-F8B6-45D0-B45B-D76A35D5799E}">
      <dsp:nvSpPr>
        <dsp:cNvPr id="0" name=""/>
        <dsp:cNvSpPr/>
      </dsp:nvSpPr>
      <dsp:spPr>
        <a:xfrm>
          <a:off x="0" y="2335620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solidFill>
                <a:srgbClr val="F2C811"/>
              </a:solidFill>
            </a:rPr>
            <a:t>BI Development Team</a:t>
          </a:r>
          <a:endParaRPr lang="en-GB" sz="2600" kern="1200" dirty="0">
            <a:solidFill>
              <a:srgbClr val="F2C811"/>
            </a:solidFill>
          </a:endParaRPr>
        </a:p>
      </dsp:txBody>
      <dsp:txXfrm>
        <a:off x="0" y="2335620"/>
        <a:ext cx="2326565" cy="1395939"/>
      </dsp:txXfrm>
    </dsp:sp>
    <dsp:sp modelId="{3B917423-5A2A-4FCB-A191-C3AD327B11F5}">
      <dsp:nvSpPr>
        <dsp:cNvPr id="0" name=""/>
        <dsp:cNvSpPr/>
      </dsp:nvSpPr>
      <dsp:spPr>
        <a:xfrm>
          <a:off x="2559221" y="2335620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rgbClr val="F2C811"/>
              </a:solidFill>
            </a:rPr>
            <a:t>Web Development Team</a:t>
          </a:r>
        </a:p>
      </dsp:txBody>
      <dsp:txXfrm>
        <a:off x="2559221" y="2335620"/>
        <a:ext cx="2326565" cy="1395939"/>
      </dsp:txXfrm>
    </dsp:sp>
    <dsp:sp modelId="{19A46E4A-93E5-4F2A-9525-7831B175DFD1}">
      <dsp:nvSpPr>
        <dsp:cNvPr id="0" name=""/>
        <dsp:cNvSpPr/>
      </dsp:nvSpPr>
      <dsp:spPr>
        <a:xfrm>
          <a:off x="5118443" y="2335620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>
              <a:solidFill>
                <a:srgbClr val="F2C811"/>
              </a:solidFill>
            </a:rPr>
            <a:t>IT Operations</a:t>
          </a:r>
          <a:endParaRPr lang="en-GB" sz="2600" kern="1200">
            <a:solidFill>
              <a:srgbClr val="F2C811"/>
            </a:solidFill>
          </a:endParaRPr>
        </a:p>
      </dsp:txBody>
      <dsp:txXfrm>
        <a:off x="5118443" y="2335620"/>
        <a:ext cx="2326565" cy="1395939"/>
      </dsp:txXfrm>
    </dsp:sp>
    <dsp:sp modelId="{1B22350D-BA24-474E-A4EB-BAD626370158}">
      <dsp:nvSpPr>
        <dsp:cNvPr id="0" name=""/>
        <dsp:cNvSpPr/>
      </dsp:nvSpPr>
      <dsp:spPr>
        <a:xfrm>
          <a:off x="2559221" y="3964216"/>
          <a:ext cx="2326565" cy="13959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>
              <a:solidFill>
                <a:srgbClr val="F2C811"/>
              </a:solidFill>
            </a:rPr>
            <a:t>IT Support</a:t>
          </a:r>
          <a:endParaRPr lang="en-GB" sz="2600" kern="1200">
            <a:solidFill>
              <a:srgbClr val="F2C811"/>
            </a:solidFill>
          </a:endParaRPr>
        </a:p>
      </dsp:txBody>
      <dsp:txXfrm>
        <a:off x="2559221" y="3964216"/>
        <a:ext cx="2326565" cy="1395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17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20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19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3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78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27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40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694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106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52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4669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9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49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2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3922" r:id="rId3"/>
    <p:sldLayoutId id="2147484103" r:id="rId4"/>
    <p:sldLayoutId id="2147484104" r:id="rId5"/>
    <p:sldLayoutId id="2147484106" r:id="rId6"/>
    <p:sldLayoutId id="2147484107" r:id="rId7"/>
    <p:sldLayoutId id="2147484108" r:id="rId8"/>
    <p:sldLayoutId id="2147484120" r:id="rId9"/>
    <p:sldLayoutId id="214748411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Power BI User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licences are required by role?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4C9C-ED5C-40FD-BBA1-810D01DE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B4E1F0-4605-471E-AFEE-B170212B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3013"/>
              </p:ext>
            </p:extLst>
          </p:nvPr>
        </p:nvGraphicFramePr>
        <p:xfrm>
          <a:off x="269238" y="1247072"/>
          <a:ext cx="11655840" cy="43666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7594">
                  <a:extLst>
                    <a:ext uri="{9D8B030D-6E8A-4147-A177-3AD203B41FA5}">
                      <a16:colId xmlns:a16="http://schemas.microsoft.com/office/drawing/2014/main" val="519669272"/>
                    </a:ext>
                  </a:extLst>
                </a:gridCol>
                <a:gridCol w="1779373">
                  <a:extLst>
                    <a:ext uri="{9D8B030D-6E8A-4147-A177-3AD203B41FA5}">
                      <a16:colId xmlns:a16="http://schemas.microsoft.com/office/drawing/2014/main" val="277234858"/>
                    </a:ext>
                  </a:extLst>
                </a:gridCol>
                <a:gridCol w="1853514">
                  <a:extLst>
                    <a:ext uri="{9D8B030D-6E8A-4147-A177-3AD203B41FA5}">
                      <a16:colId xmlns:a16="http://schemas.microsoft.com/office/drawing/2014/main" val="931492837"/>
                    </a:ext>
                  </a:extLst>
                </a:gridCol>
                <a:gridCol w="5215359">
                  <a:extLst>
                    <a:ext uri="{9D8B030D-6E8A-4147-A177-3AD203B41FA5}">
                      <a16:colId xmlns:a16="http://schemas.microsoft.com/office/drawing/2014/main" val="3973767849"/>
                    </a:ext>
                  </a:extLst>
                </a:gridCol>
              </a:tblGrid>
              <a:tr h="402341">
                <a:tc>
                  <a:txBody>
                    <a:bodyPr/>
                    <a:lstStyle/>
                    <a:p>
                      <a:r>
                        <a:rPr lang="en-GB" sz="2000" dirty="0"/>
                        <a:t>Role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License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Desktop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2664"/>
                  </a:ext>
                </a:extLst>
              </a:tr>
              <a:tr h="6499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Consumer (with Premium)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Free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No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Power BI Service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Only consumes content created by others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2612"/>
                  </a:ext>
                </a:extLst>
              </a:tr>
              <a:tr h="6499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Consumer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Pro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No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Power BI Service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Only consumes content created by others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61766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Analyst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Pro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Creates and shares content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28252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Power User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Pro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Creates and shares content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4173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BI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Pro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Creates and shares content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62004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Web / App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Free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Embeds content in apps created by others</a:t>
                      </a:r>
                    </a:p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Generally uses a single user for all embedded solutions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66053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IT Operations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Requires Power BI Administrator role in Office 365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24313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0" dirty="0">
                          <a:latin typeface="+mj-lt"/>
                        </a:rPr>
                        <a:t>IT Support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Power BI </a:t>
                      </a:r>
                      <a:r>
                        <a:rPr lang="en-GB" sz="1600" b="1" dirty="0">
                          <a:latin typeface="+mj-lt"/>
                        </a:rPr>
                        <a:t>Pro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</a:rPr>
                        <a:t>Will look at existing solutions and likely debug in Desktop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197">
        <p:fade/>
      </p:transition>
    </mc:Choice>
    <mc:Fallback xmlns="">
      <p:transition spd="med" advTm="1519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the user roles for Power BI in your organization?</a:t>
            </a:r>
          </a:p>
        </p:txBody>
      </p:sp>
    </p:spTree>
    <p:extLst>
      <p:ext uri="{BB962C8B-B14F-4D97-AF65-F5344CB8AC3E}">
        <p14:creationId xmlns:p14="http://schemas.microsoft.com/office/powerpoint/2010/main" val="12130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457">
        <p:fade/>
      </p:transition>
    </mc:Choice>
    <mc:Fallback xmlns="">
      <p:transition spd="med" advTm="5345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F356-B906-4482-B7A2-A576C6E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1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42127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user Roles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7426486"/>
              </p:ext>
            </p:extLst>
          </p:nvPr>
        </p:nvGraphicFramePr>
        <p:xfrm>
          <a:off x="4371852" y="456710"/>
          <a:ext cx="7445009" cy="606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7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652">
        <p:fade/>
      </p:transition>
    </mc:Choice>
    <mc:Fallback xmlns="">
      <p:transition spd="med" advTm="4565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49788" y="120165"/>
            <a:ext cx="7542212" cy="62373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Description:</a:t>
            </a:r>
            <a:r>
              <a:rPr lang="en-GB" sz="2000" dirty="0"/>
              <a:t> Consume content created by others to make data driven decisions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Role:</a:t>
            </a:r>
            <a:r>
              <a:rPr lang="en-GB" sz="2000" dirty="0"/>
              <a:t> View content that has been developed by BI Developers, Power Users and Analysts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b="1" dirty="0"/>
              <a:t>Training Requirement: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Signing into the service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Familiarity with the service and the mobile app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sz="1800" dirty="0"/>
              <a:t>Navigation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sz="1800" dirty="0"/>
              <a:t>Dashboards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sz="1800" dirty="0"/>
              <a:t>Viewing reports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sz="1800" dirty="0"/>
              <a:t>Ad-hoc analysis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sz="1800" dirty="0"/>
              <a:t>Alerts / Subscriptions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GB" sz="1800" dirty="0"/>
              <a:t>Q&amp;A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2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580">
        <p:fade/>
      </p:transition>
    </mc:Choice>
    <mc:Fallback xmlns="">
      <p:transition spd="med" advTm="375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49788" y="120164"/>
            <a:ext cx="7542212" cy="64783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Description:</a:t>
            </a:r>
            <a:r>
              <a:rPr lang="en-GB" sz="2000" dirty="0"/>
              <a:t> Consume content created by others and creating new reports and dashboards from corporate data models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Role:</a:t>
            </a:r>
            <a:r>
              <a:rPr lang="en-GB" sz="2000" dirty="0"/>
              <a:t> View, edit and content that has been developed by BI Developers, Power Users and Analysts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b="1" dirty="0"/>
              <a:t>Training Requirement: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End User Training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Power BI Desktop</a:t>
            </a:r>
          </a:p>
          <a:p>
            <a:pPr lvl="2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1800" dirty="0"/>
              <a:t>Data Load</a:t>
            </a:r>
          </a:p>
          <a:p>
            <a:pPr lvl="2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1800" dirty="0"/>
              <a:t>Data mashup</a:t>
            </a:r>
          </a:p>
          <a:p>
            <a:pPr lvl="2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1800" dirty="0"/>
              <a:t>Data modelling overview</a:t>
            </a:r>
          </a:p>
          <a:p>
            <a:pPr lvl="2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1800" dirty="0"/>
              <a:t>Advanced visualisation </a:t>
            </a:r>
          </a:p>
          <a:p>
            <a:pPr lvl="1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2000" dirty="0"/>
              <a:t>Intermediate DAX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7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7755">
        <p:fade/>
      </p:transition>
    </mc:Choice>
    <mc:Fallback xmlns="">
      <p:transition spd="med" advTm="777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Power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49788" y="208844"/>
            <a:ext cx="7542212" cy="6451448"/>
          </a:xfrm>
        </p:spPr>
        <p:txBody>
          <a:bodyPr>
            <a:normAutofit fontScale="92500" lnSpcReduction="10000"/>
          </a:bodyPr>
          <a:lstStyle/>
          <a:p>
            <a:r>
              <a:rPr lang="en-GB" sz="2000" b="1" dirty="0"/>
              <a:t>Description:</a:t>
            </a:r>
            <a:r>
              <a:rPr lang="en-GB" sz="2000" dirty="0"/>
              <a:t> Develop content for use by a Project Team or Department</a:t>
            </a:r>
          </a:p>
          <a:p>
            <a:pPr>
              <a:lnSpc>
                <a:spcPct val="170000"/>
              </a:lnSpc>
              <a:spcAft>
                <a:spcPts val="1200"/>
              </a:spcAft>
            </a:pPr>
            <a:r>
              <a:rPr lang="en-GB" sz="2000" b="1" dirty="0"/>
              <a:t>Role:</a:t>
            </a:r>
            <a:r>
              <a:rPr lang="en-GB" sz="2000" dirty="0"/>
              <a:t> Create and publish content</a:t>
            </a:r>
          </a:p>
          <a:p>
            <a:pPr>
              <a:lnSpc>
                <a:spcPct val="170000"/>
              </a:lnSpc>
              <a:spcAft>
                <a:spcPts val="1200"/>
              </a:spcAft>
            </a:pPr>
            <a:r>
              <a:rPr lang="en-GB" sz="2000" b="1" dirty="0"/>
              <a:t>Training Requirement:</a:t>
            </a:r>
            <a:endParaRPr lang="en-GB" sz="20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GB" sz="2000" dirty="0"/>
              <a:t>Analyst Training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GB" sz="2000" dirty="0"/>
              <a:t>Organisational governance strategy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GB" sz="2000" dirty="0"/>
              <a:t>Microsoft Data Analytics platform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GB" sz="2000" dirty="0"/>
              <a:t>Power BI Desktop</a:t>
            </a:r>
          </a:p>
          <a:p>
            <a:pPr lvl="2" indent="0">
              <a:lnSpc>
                <a:spcPct val="120000"/>
              </a:lnSpc>
              <a:buNone/>
            </a:pPr>
            <a:r>
              <a:rPr lang="en-GB" sz="1600" dirty="0"/>
              <a:t>Data modelling scenarios and techniques</a:t>
            </a:r>
          </a:p>
          <a:p>
            <a:pPr lvl="2" indent="0">
              <a:lnSpc>
                <a:spcPct val="120000"/>
              </a:lnSpc>
              <a:buNone/>
            </a:pPr>
            <a:r>
              <a:rPr lang="en-GB" sz="1600" dirty="0"/>
              <a:t>Data blending techniques and best practices</a:t>
            </a:r>
          </a:p>
          <a:p>
            <a:pPr lvl="2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GB" sz="1600" dirty="0"/>
              <a:t>Advanced M and DAX</a:t>
            </a:r>
            <a:endParaRPr lang="en-GB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GB" sz="2000" dirty="0"/>
              <a:t>Power BI Service</a:t>
            </a:r>
          </a:p>
          <a:p>
            <a:pPr lvl="2" indent="0">
              <a:lnSpc>
                <a:spcPct val="120000"/>
              </a:lnSpc>
              <a:buNone/>
            </a:pPr>
            <a:r>
              <a:rPr lang="en-GB" sz="1600" dirty="0"/>
              <a:t>App Workspaces</a:t>
            </a:r>
          </a:p>
          <a:p>
            <a:pPr lvl="2" indent="0">
              <a:lnSpc>
                <a:spcPct val="120000"/>
              </a:lnSpc>
              <a:buNone/>
            </a:pPr>
            <a:r>
              <a:rPr lang="en-GB" sz="1600" dirty="0"/>
              <a:t>Apps</a:t>
            </a:r>
          </a:p>
          <a:p>
            <a:pPr lvl="2" indent="0">
              <a:lnSpc>
                <a:spcPct val="120000"/>
              </a:lnSpc>
              <a:buNone/>
            </a:pPr>
            <a:r>
              <a:rPr lang="en-GB" sz="1600" dirty="0"/>
              <a:t>Real-time dashboards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1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397">
        <p:fade/>
      </p:transition>
    </mc:Choice>
    <mc:Fallback xmlns="">
      <p:transition spd="med" advTm="1373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 Development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49788" y="531340"/>
            <a:ext cx="7542212" cy="5807675"/>
          </a:xfrm>
        </p:spPr>
        <p:txBody>
          <a:bodyPr>
            <a:normAutofit/>
          </a:bodyPr>
          <a:lstStyle/>
          <a:p>
            <a:r>
              <a:rPr lang="en-GB" sz="2000" b="1" dirty="0"/>
              <a:t>Description:</a:t>
            </a:r>
            <a:r>
              <a:rPr lang="en-GB" sz="2000" dirty="0"/>
              <a:t> Develop approved enterprise wide content and products</a:t>
            </a:r>
          </a:p>
          <a:p>
            <a:pPr>
              <a:lnSpc>
                <a:spcPct val="170000"/>
              </a:lnSpc>
              <a:spcAft>
                <a:spcPts val="1200"/>
              </a:spcAft>
            </a:pPr>
            <a:r>
              <a:rPr lang="en-GB" sz="2000" b="1" dirty="0"/>
              <a:t>Role:</a:t>
            </a:r>
            <a:r>
              <a:rPr lang="en-GB" sz="2000" dirty="0"/>
              <a:t> Creating data models, reports, applications and insights for colleagues throughout the business to consume </a:t>
            </a:r>
          </a:p>
          <a:p>
            <a:pPr>
              <a:lnSpc>
                <a:spcPct val="170000"/>
              </a:lnSpc>
              <a:spcAft>
                <a:spcPts val="1200"/>
              </a:spcAft>
            </a:pPr>
            <a:r>
              <a:rPr lang="en-GB" sz="2000" b="1" dirty="0"/>
              <a:t>Training Requirement:</a:t>
            </a:r>
            <a:endParaRPr lang="en-GB" sz="20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Power User Training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Surfacing a variety of data for Power BI consumption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Integration with the existing BI environment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Keeping data current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SSAS Tabular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ALM and Release management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3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699">
        <p:fade/>
      </p:transition>
    </mc:Choice>
    <mc:Fallback xmlns="">
      <p:transition spd="med" advTm="1246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 Development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49788" y="880106"/>
            <a:ext cx="7542212" cy="58543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Description:</a:t>
            </a:r>
            <a:r>
              <a:rPr lang="en-GB" sz="2000" dirty="0"/>
              <a:t> Develop internal and external applications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Role:</a:t>
            </a:r>
            <a:r>
              <a:rPr lang="en-GB" sz="2000" dirty="0"/>
              <a:t> Embed Power BI solutions in applications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Training Requirement: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Embedding Power BI into web solutions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Organisational governance strategy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Real-time data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Developing Custom Visuals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85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708">
        <p:fade/>
      </p:transition>
    </mc:Choice>
    <mc:Fallback xmlns="">
      <p:transition spd="med" advTm="41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Operations / BAU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08318" y="693775"/>
            <a:ext cx="7542212" cy="5855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Role Description:</a:t>
            </a:r>
            <a:r>
              <a:rPr lang="en-GB" sz="2000" dirty="0"/>
              <a:t> Ensure day to day operations are smooth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Role:</a:t>
            </a:r>
            <a:r>
              <a:rPr lang="en-GB" sz="2000" dirty="0"/>
              <a:t> Responsible for resolving urgent infrastructure issues and configuring Power BI settings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b="1" dirty="0"/>
              <a:t>Training Requirement: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End User Training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Service Management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Audit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Usage reporting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Gateway installation, management and Monitoring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6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664">
        <p:fade/>
      </p:transition>
    </mc:Choice>
    <mc:Fallback xmlns="">
      <p:transition spd="med" advTm="1236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Minor Enhancements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49788" y="512772"/>
            <a:ext cx="7542212" cy="6246374"/>
          </a:xfrm>
        </p:spPr>
        <p:txBody>
          <a:bodyPr>
            <a:normAutofit/>
          </a:bodyPr>
          <a:lstStyle/>
          <a:p>
            <a:r>
              <a:rPr lang="en-GB" sz="2000" b="1" dirty="0"/>
              <a:t>Role Description:</a:t>
            </a:r>
            <a:r>
              <a:rPr lang="en-GB" sz="2000" dirty="0"/>
              <a:t> Support enterprise wide content and products.</a:t>
            </a:r>
          </a:p>
          <a:p>
            <a:endParaRPr lang="en-GB" sz="2000" dirty="0"/>
          </a:p>
          <a:p>
            <a:r>
              <a:rPr lang="en-GB" sz="2000" b="1" dirty="0"/>
              <a:t>Role:</a:t>
            </a:r>
            <a:r>
              <a:rPr lang="en-GB" sz="2000" dirty="0"/>
              <a:t> Maintain corporate Power BI solutions, making minor enhancements, solving complex issues, monitoring usage and performance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000" b="1" dirty="0"/>
              <a:t>Training Requirement: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Power User Training	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BI Development team training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Web Development team training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Managing data sources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2000" dirty="0"/>
              <a:t>Managing gateway connections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116">
        <p:fade/>
      </p:transition>
    </mc:Choice>
    <mc:Fallback xmlns="">
      <p:transition spd="med" advTm="511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4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0.5|15.9|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19.6|15.4|9.2|2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heme/theme1.xml><?xml version="1.0" encoding="utf-8"?>
<a:theme xmlns:a="http://schemas.openxmlformats.org/drawingml/2006/main" name="3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6 - Template BLUE, light back">
    <a:dk1>
      <a:srgbClr val="353535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BCF2"/>
    </a:accent3>
    <a:accent4>
      <a:srgbClr val="B4009E"/>
    </a:accent4>
    <a:accent5>
      <a:srgbClr val="737373"/>
    </a:accent5>
    <a:accent6>
      <a:srgbClr val="E6E6E6"/>
    </a:accent6>
    <a:hlink>
      <a:srgbClr val="0078D7"/>
    </a:hlink>
    <a:folHlink>
      <a:srgbClr val="0078D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A57D7-14A6-4B68-AA1F-3EBF73A087B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Widescreen</PresentationFormat>
  <Paragraphs>142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3_STB Product Families 2015</vt:lpstr>
      <vt:lpstr>think-cell Slide</vt:lpstr>
      <vt:lpstr>Power BI Adoption Framework</vt:lpstr>
      <vt:lpstr>Power BI user Roles</vt:lpstr>
      <vt:lpstr>Consumers</vt:lpstr>
      <vt:lpstr>Analysts</vt:lpstr>
      <vt:lpstr>Power Users</vt:lpstr>
      <vt:lpstr>BI Development Team</vt:lpstr>
      <vt:lpstr>Web Development Team</vt:lpstr>
      <vt:lpstr>IT Operations / BAU Support</vt:lpstr>
      <vt:lpstr>IT Minor Enhancements Support</vt:lpstr>
      <vt:lpstr>What licences are required by role?</vt:lpstr>
      <vt:lpstr>What are the user roles for Power BI in your organization?</vt:lpstr>
      <vt:lpstr>Power BI 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Roll Out</dc:title>
  <dc:creator/>
  <cp:lastModifiedBy/>
  <cp:revision>1</cp:revision>
  <dcterms:modified xsi:type="dcterms:W3CDTF">2019-11-08T18:10:21Z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2017-10-10T13:23:32.9628937+01:00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Sensitivity">
    <vt:lpwstr>General</vt:lpwstr>
  </property>
  <property fmtid="{D5CDD505-2E9C-101B-9397-08002B2CF9AE}" pid="65" name="AuthorIds_UIVersion_3072">
    <vt:lpwstr>10</vt:lpwstr>
  </property>
</Properties>
</file>