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57" r:id="rId4"/>
    <p:sldId id="259" r:id="rId5"/>
    <p:sldId id="293" r:id="rId6"/>
    <p:sldId id="262" r:id="rId7"/>
    <p:sldId id="288" r:id="rId8"/>
    <p:sldId id="289" r:id="rId9"/>
    <p:sldId id="292" r:id="rId10"/>
    <p:sldId id="277" r:id="rId11"/>
    <p:sldId id="290" r:id="rId12"/>
    <p:sldId id="291" r:id="rId13"/>
    <p:sldId id="295" r:id="rId1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6"/>
    </p:embeddedFont>
    <p:embeddedFont>
      <p:font typeface="Montserrat" panose="020B0604020202020204" charset="-52"/>
      <p:regular r:id="rId17"/>
      <p:bold r:id="rId18"/>
      <p:italic r:id="rId19"/>
      <p:boldItalic r:id="rId20"/>
    </p:embeddedFont>
    <p:embeddedFont>
      <p:font typeface="Montserrat SemiBold" panose="020B0604020202020204" charset="-52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sv44nfDd9pFZQXjYGvne1zGPP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D"/>
    <a:srgbClr val="FFC9C9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14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602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288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978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01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3107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47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4005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32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/>
        </p:nvSpPr>
        <p:spPr>
          <a:xfrm>
            <a:off x="283698" y="2780294"/>
            <a:ext cx="51804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Трек 1</a:t>
            </a:r>
            <a:r>
              <a:rPr lang="en-US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Разработать механизм исполнения операций для розничного банка в рамках </a:t>
            </a:r>
            <a:r>
              <a:rPr lang="ru-RU" sz="24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микросервисной</a:t>
            </a:r>
            <a:r>
              <a:rPr lang="ru-RU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архитектуры</a:t>
            </a: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0;p1">
            <a:extLst>
              <a:ext uri="{FF2B5EF4-FFF2-40B4-BE49-F238E27FC236}">
                <a16:creationId xmlns:a16="http://schemas.microsoft.com/office/drawing/2014/main" id="{E5B2655D-12C3-4E79-9E7A-69C1E90C3284}"/>
              </a:ext>
            </a:extLst>
          </p:cNvPr>
          <p:cNvSpPr txBox="1"/>
          <p:nvPr/>
        </p:nvSpPr>
        <p:spPr>
          <a:xfrm>
            <a:off x="219014" y="1686129"/>
            <a:ext cx="524508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FF00"/>
                </a:solidFill>
                <a:latin typeface="Arial Black" panose="020B0A04020102020204" pitchFamily="34" charset="0"/>
                <a:ea typeface="OpenSymbol" panose="05010000000000000000" pitchFamily="2" charset="0"/>
                <a:cs typeface="Montserrat"/>
                <a:sym typeface="Montserrat"/>
              </a:rPr>
              <a:t>QWERTY</a:t>
            </a:r>
            <a:r>
              <a:rPr lang="en-US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27356" y="1081075"/>
            <a:ext cx="8566087" cy="4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ru-RU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После прохождения последнего шага в сценарии запускается процесс асинхронной обработки операции и записи результата в историю операций. </a:t>
            </a:r>
          </a:p>
          <a:p>
            <a:pPr marL="285750" indent="-285750" algn="just">
              <a:lnSpc>
                <a:spcPct val="150000"/>
              </a:lnSpc>
            </a:pPr>
            <a:endParaRPr lang="ru-RU"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 algn="just"/>
            <a:r>
              <a:rPr lang="ru-RU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Во время обработки операции есть возможность подключать внешние продукты для особых проверок и транзакций. </a:t>
            </a:r>
          </a:p>
          <a:p>
            <a:pPr marL="285750" indent="-285750" algn="just">
              <a:lnSpc>
                <a:spcPct val="150000"/>
              </a:lnSpc>
            </a:pPr>
            <a:endParaRPr lang="ru-RU"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 algn="just"/>
            <a:r>
              <a:rPr lang="ru-RU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Обработка завершается переводом операции в статус «Обработана».</a:t>
            </a:r>
          </a:p>
          <a:p>
            <a:pPr marL="285750" indent="-285750" algn="just">
              <a:lnSpc>
                <a:spcPct val="150000"/>
              </a:lnSpc>
            </a:pPr>
            <a:endParaRPr lang="ru-RU"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 algn="just"/>
            <a:r>
              <a:rPr lang="ru-RU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Сценарий можно в любой момент завершить, а уже отправленную заявку  отменить.</a:t>
            </a:r>
          </a:p>
          <a:p>
            <a:pPr marL="285750" indent="-285750" algn="just">
              <a:lnSpc>
                <a:spcPct val="150000"/>
              </a:lnSpc>
            </a:pPr>
            <a:endParaRPr lang="ru-RU"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 algn="just"/>
            <a:r>
              <a:rPr lang="ru-RU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Используя систему историй операций. Каждый выполненный запрос при необходимости можно отменить.</a:t>
            </a:r>
            <a:endParaRPr lang="en-US"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 algn="just"/>
            <a:endParaRPr lang="en-US"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 algn="just"/>
            <a:r>
              <a:rPr lang="ru-RU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Все события в системе отправляются в ФП Аудирования для удобного отслеживания всех процессов на </a:t>
            </a:r>
            <a:r>
              <a:rPr lang="en-US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UI</a:t>
            </a:r>
            <a:endParaRPr lang="ru-RU"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1164848" y="249800"/>
            <a:ext cx="4805028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Обработка операций в системе</a:t>
            </a:r>
            <a:endParaRPr sz="20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735916" y="459984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2;p4">
            <a:extLst>
              <a:ext uri="{FF2B5EF4-FFF2-40B4-BE49-F238E27FC236}">
                <a16:creationId xmlns:a16="http://schemas.microsoft.com/office/drawing/2014/main" id="{32CE9D50-C740-48F1-A5B9-8B5EE676614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192056" y="-1081075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4F3550-5A24-4296-9E61-94642B2741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0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1617791" y="214195"/>
            <a:ext cx="4805028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000" dirty="0">
                <a:solidFill>
                  <a:srgbClr val="FFFF6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Примеры</a:t>
            </a:r>
            <a:r>
              <a:rPr lang="ru-RU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структуры </a:t>
            </a:r>
            <a:r>
              <a:rPr lang="en-US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JSON</a:t>
            </a:r>
            <a:endParaRPr sz="20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735916" y="459984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4F3550-5A24-4296-9E61-94642B2741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152526" y="12793"/>
            <a:ext cx="685706" cy="8300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541821-7EC2-4E1E-B1EA-C1DA34F630D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42"/>
          <a:stretch/>
        </p:blipFill>
        <p:spPr>
          <a:xfrm>
            <a:off x="201548" y="842858"/>
            <a:ext cx="8332820" cy="40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0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1746311" y="230697"/>
            <a:ext cx="4805028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Архитектурное решение</a:t>
            </a:r>
            <a:endParaRPr sz="20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725200" y="-48823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4F3550-5A24-4296-9E61-94642B2741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102284" y="12793"/>
            <a:ext cx="685706" cy="83006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3B8678-8DE2-4B05-9C02-9EFFB6048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19175"/>
            <a:ext cx="91440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/>
        </p:nvSpPr>
        <p:spPr>
          <a:xfrm>
            <a:off x="396435" y="3489978"/>
            <a:ext cx="5180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 :)</a:t>
            </a: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0;p1">
            <a:extLst>
              <a:ext uri="{FF2B5EF4-FFF2-40B4-BE49-F238E27FC236}">
                <a16:creationId xmlns:a16="http://schemas.microsoft.com/office/drawing/2014/main" id="{E5B2655D-12C3-4E79-9E7A-69C1E90C3284}"/>
              </a:ext>
            </a:extLst>
          </p:cNvPr>
          <p:cNvSpPr txBox="1"/>
          <p:nvPr/>
        </p:nvSpPr>
        <p:spPr>
          <a:xfrm>
            <a:off x="396435" y="1692953"/>
            <a:ext cx="524508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FF00"/>
                </a:solidFill>
                <a:latin typeface="Arial Black" panose="020B0A04020102020204" pitchFamily="34" charset="0"/>
                <a:ea typeface="OpenSymbol" panose="05010000000000000000" pitchFamily="2" charset="0"/>
                <a:cs typeface="Montserrat"/>
                <a:sym typeface="Montserrat"/>
              </a:rPr>
              <a:t>QWERTY</a:t>
            </a:r>
            <a:r>
              <a:rPr lang="en-US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305049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/>
        </p:nvSpPr>
        <p:spPr>
          <a:xfrm>
            <a:off x="1254300" y="465552"/>
            <a:ext cx="6635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Члены команды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90953" y="-1081075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307665" y="4230431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425421" y="1319505"/>
            <a:ext cx="418800" cy="676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4425421" y="-2937048"/>
            <a:ext cx="418800" cy="676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02094A-5D18-4921-BA29-CF4AB55D8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8" b="96719" l="2500" r="987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029" y="1352173"/>
            <a:ext cx="1569517" cy="1569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2F0D4A-2B02-483D-9099-7FCBE8D6DD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30" y="1354934"/>
            <a:ext cx="1563996" cy="15639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008BDA-B258-4BAB-BF08-E978E14693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5168" t="12693"/>
          <a:stretch/>
        </p:blipFill>
        <p:spPr>
          <a:xfrm>
            <a:off x="3596026" y="1312554"/>
            <a:ext cx="1572480" cy="1569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2FB899-B29C-42AF-B08F-EA483829AC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8506" y="1354934"/>
            <a:ext cx="1658084" cy="1569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0893B5-88A5-4577-9906-4ADD516834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9915" y="1344727"/>
            <a:ext cx="1563996" cy="15663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8E27C27-CBAB-4098-9DBB-1ADAE3366E0F}"/>
              </a:ext>
            </a:extLst>
          </p:cNvPr>
          <p:cNvSpPr/>
          <p:nvPr/>
        </p:nvSpPr>
        <p:spPr>
          <a:xfrm>
            <a:off x="3585258" y="2882071"/>
            <a:ext cx="165301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>
                <a:solidFill>
                  <a:schemeClr val="bg1"/>
                </a:solidFill>
              </a:rPr>
              <a:t>Белоцерковцев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Андрей</a:t>
            </a:r>
            <a:br>
              <a:rPr lang="ru-RU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Парень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что умеет гуглить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5B9CDA4-825C-4855-A493-F7DBC7E868B7}"/>
              </a:ext>
            </a:extLst>
          </p:cNvPr>
          <p:cNvSpPr/>
          <p:nvPr/>
        </p:nvSpPr>
        <p:spPr>
          <a:xfrm>
            <a:off x="5581027" y="2911033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Рочев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Никита</a:t>
            </a:r>
            <a:br>
              <a:rPr lang="ru-RU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BackEnd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6650932-FF85-4363-A24A-C207C01B1A9E}"/>
              </a:ext>
            </a:extLst>
          </p:cNvPr>
          <p:cNvSpPr/>
          <p:nvPr/>
        </p:nvSpPr>
        <p:spPr>
          <a:xfrm>
            <a:off x="2315702" y="2917191"/>
            <a:ext cx="100219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Марченко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Алина</a:t>
            </a:r>
            <a:br>
              <a:rPr lang="ru-RU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BackEnd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C5992A9-B6A2-4890-8FEB-9205BBB1B29F}"/>
              </a:ext>
            </a:extLst>
          </p:cNvPr>
          <p:cNvSpPr/>
          <p:nvPr/>
        </p:nvSpPr>
        <p:spPr>
          <a:xfrm>
            <a:off x="778564" y="2911032"/>
            <a:ext cx="9204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Кучеров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Михаил</a:t>
            </a:r>
            <a:br>
              <a:rPr lang="ru-RU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FrontEnd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B5117C5-2B09-40E5-8D6C-ACCADEAC62C7}"/>
              </a:ext>
            </a:extLst>
          </p:cNvPr>
          <p:cNvSpPr/>
          <p:nvPr/>
        </p:nvSpPr>
        <p:spPr>
          <a:xfrm>
            <a:off x="6544385" y="2891372"/>
            <a:ext cx="23150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Абрамов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Сергей</a:t>
            </a:r>
            <a:br>
              <a:rPr lang="ru-RU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Тот парень что всё умеет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но ничего не делает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B5901C7-1BEA-4FA1-B34D-F442C5D050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biLevel thresh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713062" y="1921689"/>
            <a:ext cx="7306795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buSzPts val="1300"/>
            </a:pPr>
            <a:r>
              <a:rPr lang="ru-RU" sz="2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Требуется разработать хорошо масштабируемое решение для распределенного выполнения операций на основе </a:t>
            </a:r>
            <a:r>
              <a:rPr lang="ru-RU" sz="20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микросервисной</a:t>
            </a:r>
            <a:r>
              <a:rPr lang="ru-RU" sz="2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архитектуры и событийно-ориентированного подхода. </a:t>
            </a:r>
            <a:endParaRPr sz="200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2777339" y="937551"/>
            <a:ext cx="38943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rgbClr val="FFC9C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ПРОБЛЕМА</a:t>
            </a:r>
            <a:endParaRPr sz="2000" b="1" dirty="0">
              <a:solidFill>
                <a:srgbClr val="FFC9C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735916" y="459984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DBEAF7-A255-435E-A1AE-4F4E07B676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/>
        </p:nvSpPr>
        <p:spPr>
          <a:xfrm>
            <a:off x="1254300" y="903546"/>
            <a:ext cx="6635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ru-RU" sz="28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Разработанное решение</a:t>
            </a: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92056" y="-1081075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077206" y="4126353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425421" y="1273640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4425421" y="-2288460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056AAE-AC09-4FA0-8E5C-1AFE00C46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031AE54-D6E0-4037-8741-1720A805EF1B}"/>
              </a:ext>
            </a:extLst>
          </p:cNvPr>
          <p:cNvSpPr/>
          <p:nvPr/>
        </p:nvSpPr>
        <p:spPr>
          <a:xfrm>
            <a:off x="37123" y="1612119"/>
            <a:ext cx="2916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ru-RU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Операции поддерживают различные состояния для их контроля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1B3FA7E-9451-427B-A5D0-072E91010152}"/>
              </a:ext>
            </a:extLst>
          </p:cNvPr>
          <p:cNvSpPr/>
          <p:nvPr/>
        </p:nvSpPr>
        <p:spPr>
          <a:xfrm>
            <a:off x="37123" y="2809068"/>
            <a:ext cx="2794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ru-RU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Сценарии содержат набор шагов с экранными формами для ввода параметров.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FBD0FB-08C0-48C0-85B8-79BEC17B267A}"/>
              </a:ext>
            </a:extLst>
          </p:cNvPr>
          <p:cNvSpPr/>
          <p:nvPr/>
        </p:nvSpPr>
        <p:spPr>
          <a:xfrm>
            <a:off x="3146527" y="1620637"/>
            <a:ext cx="29765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Ядро системы построено на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event-driving </a:t>
            </a:r>
            <a:r>
              <a:rPr lang="ru-RU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архитектуре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F87100C-642B-48CA-8A39-B150FD97498A}"/>
              </a:ext>
            </a:extLst>
          </p:cNvPr>
          <p:cNvSpPr/>
          <p:nvPr/>
        </p:nvSpPr>
        <p:spPr>
          <a:xfrm>
            <a:off x="2768894" y="2809068"/>
            <a:ext cx="36062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ru-RU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Поддерживаются сложные операции и особые проверки для отдельных шагов в сценарии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DE3A987-8FC0-4E67-84D6-EFBC782A7802}"/>
              </a:ext>
            </a:extLst>
          </p:cNvPr>
          <p:cNvSpPr/>
          <p:nvPr/>
        </p:nvSpPr>
        <p:spPr>
          <a:xfrm>
            <a:off x="6557983" y="1612119"/>
            <a:ext cx="2916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ru-RU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Масштабируемость сценариев и простое подключение новых продуктов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0A34154-4C25-4B38-ACE1-372C65A7AA78}"/>
              </a:ext>
            </a:extLst>
          </p:cNvPr>
          <p:cNvSpPr/>
          <p:nvPr/>
        </p:nvSpPr>
        <p:spPr>
          <a:xfrm>
            <a:off x="6557984" y="2809068"/>
            <a:ext cx="2548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ru-RU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Синхронизация модулей за счет единого источника лог-журнала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2714626" y="1800225"/>
            <a:ext cx="3714748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4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FRONT END</a:t>
            </a:r>
            <a:endParaRPr sz="44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735916" y="459984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2;p4">
            <a:extLst>
              <a:ext uri="{FF2B5EF4-FFF2-40B4-BE49-F238E27FC236}">
                <a16:creationId xmlns:a16="http://schemas.microsoft.com/office/drawing/2014/main" id="{8558431C-46DF-412F-8923-7B7E0448E5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192056" y="-1081075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E3FCF0-E80D-4542-8413-96F6108A1C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9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164854" y="241475"/>
            <a:ext cx="4039606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Адаптация </a:t>
            </a:r>
            <a:r>
              <a:rPr lang="en-US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UI </a:t>
            </a:r>
            <a:r>
              <a:rPr lang="ru-RU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под конкретную роль клиента</a:t>
            </a:r>
            <a:endParaRPr sz="20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735916" y="459984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2;p4">
            <a:extLst>
              <a:ext uri="{FF2B5EF4-FFF2-40B4-BE49-F238E27FC236}">
                <a16:creationId xmlns:a16="http://schemas.microsoft.com/office/drawing/2014/main" id="{8558431C-46DF-412F-8923-7B7E0448E5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192056" y="-1081075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E3FCF0-E80D-4542-8413-96F6108A1C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F3F646-7701-4876-8334-95D9D2B4BB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697" y="1081075"/>
            <a:ext cx="5397714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164854" y="241475"/>
            <a:ext cx="4039606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Динамические шаги с проверками значений</a:t>
            </a:r>
            <a:endParaRPr sz="20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2;p4">
            <a:extLst>
              <a:ext uri="{FF2B5EF4-FFF2-40B4-BE49-F238E27FC236}">
                <a16:creationId xmlns:a16="http://schemas.microsoft.com/office/drawing/2014/main" id="{8558431C-46DF-412F-8923-7B7E0448E5E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92056" y="-1081075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E3FCF0-E80D-4542-8413-96F6108A1C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86EB75-3F65-4CF4-AD78-5529C0EC53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019" r="18225" b="39940"/>
          <a:stretch/>
        </p:blipFill>
        <p:spPr>
          <a:xfrm>
            <a:off x="80839" y="1630107"/>
            <a:ext cx="4201124" cy="2569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EE211F-1143-4953-9B00-ED7D1CC3C0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5971" y="1630680"/>
            <a:ext cx="4615328" cy="2558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0481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370594" y="228717"/>
            <a:ext cx="4039606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История операций</a:t>
            </a:r>
            <a:endParaRPr sz="20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2;p4">
            <a:extLst>
              <a:ext uri="{FF2B5EF4-FFF2-40B4-BE49-F238E27FC236}">
                <a16:creationId xmlns:a16="http://schemas.microsoft.com/office/drawing/2014/main" id="{8558431C-46DF-412F-8923-7B7E0448E5E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92056" y="-1081075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E3FCF0-E80D-4542-8413-96F6108A1C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D1C56A-AF41-41F2-AB36-FA6248F3D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9674" y="1081075"/>
            <a:ext cx="5861536" cy="3833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oogle Shape;123;p7">
            <a:extLst>
              <a:ext uri="{FF2B5EF4-FFF2-40B4-BE49-F238E27FC236}">
                <a16:creationId xmlns:a16="http://schemas.microsoft.com/office/drawing/2014/main" id="{E2BA653B-617E-4E04-8EC9-0B1A1CD093F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8735916" y="459984"/>
            <a:ext cx="418800" cy="6124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315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3014648" y="1800225"/>
            <a:ext cx="3114704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4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BACKEND</a:t>
            </a: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735916" y="459984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2;p4">
            <a:extLst>
              <a:ext uri="{FF2B5EF4-FFF2-40B4-BE49-F238E27FC236}">
                <a16:creationId xmlns:a16="http://schemas.microsoft.com/office/drawing/2014/main" id="{8558431C-46DF-412F-8923-7B7E0448E5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192056" y="-1081075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E3FCF0-E80D-4542-8413-96F6108A1C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198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244</Words>
  <Application>Microsoft Office PowerPoint</Application>
  <PresentationFormat>Экран (16:9)</PresentationFormat>
  <Paragraphs>39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Montserrat</vt:lpstr>
      <vt:lpstr>Montserrat SemiBold</vt:lpstr>
      <vt:lpstr>Arial Black</vt:lpstr>
      <vt:lpstr>Arial</vt:lpstr>
      <vt:lpstr>Simple Light</vt:lpstr>
      <vt:lpstr>Презентация PowerPoint</vt:lpstr>
      <vt:lpstr>Презентация PowerPoint</vt:lpstr>
      <vt:lpstr>ПРОБЛЕМА</vt:lpstr>
      <vt:lpstr>Презентация PowerPoint</vt:lpstr>
      <vt:lpstr>FRONT END</vt:lpstr>
      <vt:lpstr>Адаптация UI под конкретную роль клиента</vt:lpstr>
      <vt:lpstr>Динамические шаги с проверками значений</vt:lpstr>
      <vt:lpstr>История операций</vt:lpstr>
      <vt:lpstr>BACKEND</vt:lpstr>
      <vt:lpstr>Обработка операций в системе</vt:lpstr>
      <vt:lpstr>Примеры структуры JSON</vt:lpstr>
      <vt:lpstr>Архитектурное решение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Dubovskiy Aleksandr Evgenevich</dc:creator>
  <cp:lastModifiedBy>Виталий Б.</cp:lastModifiedBy>
  <cp:revision>51</cp:revision>
  <dcterms:modified xsi:type="dcterms:W3CDTF">2021-06-06T02:11:10Z</dcterms:modified>
</cp:coreProperties>
</file>