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21386800" cy="30279975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6465"/>
    <a:srgbClr val="CCECFF"/>
    <a:srgbClr val="B2B2B2"/>
    <a:srgbClr val="F8FADB"/>
    <a:srgbClr val="F5FD5D"/>
    <a:srgbClr val="CDD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3" autoAdjust="0"/>
    <p:restoredTop sz="93250" autoAdjust="0"/>
  </p:normalViewPr>
  <p:slideViewPr>
    <p:cSldViewPr>
      <p:cViewPr>
        <p:scale>
          <a:sx n="66" d="100"/>
          <a:sy n="66" d="100"/>
        </p:scale>
        <p:origin x="762" y="-1740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130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5D5379-FDEC-4B9C-9AA6-B18399572DDA}" type="datetimeFigureOut">
              <a:rPr lang="en-US"/>
              <a:pPr>
                <a:defRPr/>
              </a:pPr>
              <a:t>8/27/2018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E428F1-474E-4181-8469-1ECC4E24F37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290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8EB9B7A-D287-43F3-8DEB-E3F81E13267E}" type="datetimeFigureOut">
              <a:rPr lang="en-IE"/>
              <a:pPr>
                <a:defRPr/>
              </a:pPr>
              <a:t>27/08/2018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8350"/>
            <a:ext cx="2711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C13CC2-75B7-4D17-A5B6-E57C8504B91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0532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72320" y="6643043"/>
            <a:ext cx="9074150" cy="928846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885825" marR="0" indent="-384175" algn="l" defTabSz="295116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lvl="0"/>
            <a:r>
              <a:rPr lang="en-US" dirty="0"/>
              <a:t>Click to edit Master text styles’</a:t>
            </a:r>
          </a:p>
          <a:p>
            <a:pPr lvl="1"/>
            <a:r>
              <a:rPr lang="en-US" dirty="0"/>
              <a:t>First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72320" y="17732275"/>
            <a:ext cx="9074150" cy="928846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styles’</a:t>
            </a:r>
          </a:p>
          <a:p>
            <a:pPr lvl="1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1493872" y="6579419"/>
            <a:ext cx="9074150" cy="928846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lvl="0"/>
            <a:r>
              <a:rPr lang="en-US" dirty="0"/>
              <a:t>Click to edit Master text styles’</a:t>
            </a:r>
          </a:p>
          <a:p>
            <a:pPr lvl="1"/>
            <a:r>
              <a:rPr lang="en-US" dirty="0"/>
              <a:t>First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557496" y="17660267"/>
            <a:ext cx="9074150" cy="928846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Level</a:t>
            </a:r>
            <a:r>
              <a:rPr lang="en-US" dirty="0"/>
              <a:t>’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741775" y="738188"/>
            <a:ext cx="3529013" cy="936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E" dirty="0"/>
              <a:t>Institution Logo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16741775" y="2251075"/>
            <a:ext cx="3673475" cy="215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E" dirty="0"/>
              <a:t>Photo of Presenter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261600" y="4410075"/>
            <a:ext cx="10225088" cy="10810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en-US" dirty="0"/>
              <a:t>Names of Poster Presenters</a:t>
            </a:r>
            <a:endParaRPr lang="en-IE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2775" y="2466975"/>
            <a:ext cx="7704138" cy="165576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bg1">
                    <a:lumMod val="9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>
              <a:defRPr sz="3200" b="1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 sz="3200" b="1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 sz="3200" b="1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 sz="3200" b="1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en-US" dirty="0"/>
              <a:t>Name of Project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60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6850" cy="5046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075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57459"/>
            <a:ext cx="21387246" cy="30232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ctr" defTabSz="2951163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1163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ctr" defTabSz="2951163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ctr" defTabSz="2951163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ctr" defTabSz="2951163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457110" algn="ctr" defTabSz="2952162" rtl="0" fontAlgn="base">
        <a:lnSpc>
          <a:spcPct val="130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6pPr>
      <a:lvl7pPr marL="914217" algn="ctr" defTabSz="2952162" rtl="0" fontAlgn="base">
        <a:lnSpc>
          <a:spcPct val="130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7pPr>
      <a:lvl8pPr marL="1371327" algn="ctr" defTabSz="2952162" rtl="0" fontAlgn="base">
        <a:lnSpc>
          <a:spcPct val="130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8pPr>
      <a:lvl9pPr marL="1828437" algn="ctr" defTabSz="2952162" rtl="0" fontAlgn="base">
        <a:lnSpc>
          <a:spcPct val="130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9pPr>
    </p:titleStyle>
    <p:bodyStyle>
      <a:lvl1pPr marL="377825" indent="-377825" algn="l" defTabSz="2951163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85825" indent="-384175" algn="l" defTabSz="29511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320800" indent="-306388" algn="l" defTabSz="295116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776413" indent="-331788" algn="l" defTabSz="29511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155825" indent="-249238" algn="l" defTabSz="295116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14091" indent="-250776" algn="l" defTabSz="2952162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3071201" indent="-250776" algn="l" defTabSz="2952162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528311" indent="-250776" algn="l" defTabSz="2952162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985417" indent="-250776" algn="l" defTabSz="2952162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6A1A138A-9AA9-4AAB-9BF4-7242A1F35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08" y="10243443"/>
            <a:ext cx="4591938" cy="360828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 General </a:t>
            </a:r>
            <a:r>
              <a:rPr lang="en-IE" dirty="0"/>
              <a:t>Problem</a:t>
            </a:r>
          </a:p>
          <a:p>
            <a:pPr lvl="1"/>
            <a:endParaRPr lang="en-GB" dirty="0"/>
          </a:p>
          <a:p>
            <a:pPr lvl="1"/>
            <a:r>
              <a:rPr lang="en-US" dirty="0"/>
              <a:t>Cyber Physical Systems can represent many real systems, including complex and safety critical ones such as transportation networks, electrical and gas distribution, water treatment plants and SCADA systems.</a:t>
            </a:r>
          </a:p>
          <a:p>
            <a:pPr lvl="1"/>
            <a:r>
              <a:rPr lang="en-US" dirty="0"/>
              <a:t>These critical systems need to operate reliably in all circumstances, regardless of the number and nature of the anomalies.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1650" lvl="1" indent="0">
              <a:buNone/>
            </a:pPr>
            <a:endParaRPr lang="en-US" dirty="0"/>
          </a:p>
          <a:p>
            <a:pPr marL="501650" lvl="1" indent="0">
              <a:buNone/>
            </a:pPr>
            <a:endParaRPr lang="en-US" dirty="0"/>
          </a:p>
          <a:p>
            <a:pPr marL="501650" lvl="1" indent="0">
              <a:buNone/>
            </a:pPr>
            <a:r>
              <a:rPr lang="en-US" dirty="0"/>
              <a:t>Can we create a tool that</a:t>
            </a:r>
          </a:p>
          <a:p>
            <a:pPr marL="501650" lvl="1" indent="0">
              <a:buNone/>
            </a:pPr>
            <a:r>
              <a:rPr lang="en-US" dirty="0"/>
              <a:t>can help Cyber Physical </a:t>
            </a:r>
          </a:p>
          <a:p>
            <a:pPr marL="501650" lvl="1" indent="0">
              <a:buNone/>
            </a:pPr>
            <a:r>
              <a:rPr lang="en-US" dirty="0"/>
              <a:t>Systems in </a:t>
            </a:r>
            <a:r>
              <a:rPr lang="en-US" b="1" dirty="0"/>
              <a:t>detecting</a:t>
            </a:r>
            <a:r>
              <a:rPr lang="en-US" dirty="0"/>
              <a:t>, </a:t>
            </a:r>
          </a:p>
          <a:p>
            <a:pPr marL="501650" lvl="1" indent="0">
              <a:buNone/>
            </a:pPr>
            <a:r>
              <a:rPr lang="en-US" b="1" dirty="0"/>
              <a:t>identifying</a:t>
            </a:r>
            <a:r>
              <a:rPr lang="en-US" dirty="0"/>
              <a:t> and </a:t>
            </a:r>
          </a:p>
          <a:p>
            <a:pPr marL="501650" lvl="1" indent="0">
              <a:buNone/>
            </a:pPr>
            <a:r>
              <a:rPr lang="en-US" b="1" dirty="0"/>
              <a:t>correcting</a:t>
            </a:r>
            <a:r>
              <a:rPr lang="en-US" dirty="0"/>
              <a:t> an anomaly </a:t>
            </a:r>
          </a:p>
          <a:p>
            <a:pPr marL="501650" lvl="1" indent="0">
              <a:buNone/>
            </a:pPr>
            <a:r>
              <a:rPr lang="en-US" dirty="0"/>
              <a:t>whenever one would occur?</a:t>
            </a:r>
          </a:p>
          <a:p>
            <a:pPr marL="501650" lvl="1" indent="0">
              <a:buNone/>
            </a:pPr>
            <a:r>
              <a:rPr lang="en-US" dirty="0"/>
              <a:t>Can it be used for time critical systems?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Results</a:t>
            </a:r>
          </a:p>
          <a:p>
            <a:endParaRPr lang="en-GB" dirty="0"/>
          </a:p>
          <a:p>
            <a:pPr lvl="1"/>
            <a:r>
              <a:rPr lang="en-GB" dirty="0"/>
              <a:t>Comparison results of the different approaches shows that the algebraic approach seems better, even when the system is experiencing simultaneous anomalies.</a:t>
            </a:r>
          </a:p>
          <a:p>
            <a:pPr marL="501650" lvl="1" indent="0">
              <a:buNone/>
            </a:pPr>
            <a:endParaRPr lang="en-GB" dirty="0"/>
          </a:p>
          <a:p>
            <a:pPr marL="501650" lvl="1" indent="0">
              <a:buNone/>
            </a:pPr>
            <a:endParaRPr lang="en-GB" dirty="0"/>
          </a:p>
          <a:p>
            <a:pPr marL="501650" lvl="1" indent="0">
              <a:buNone/>
            </a:pPr>
            <a:endParaRPr lang="en-GB" dirty="0"/>
          </a:p>
          <a:p>
            <a:pPr marL="501650" lvl="1" indent="0">
              <a:buNone/>
            </a:pPr>
            <a:endParaRPr lang="en-GB" dirty="0"/>
          </a:p>
          <a:p>
            <a:pPr marL="501650" lvl="1" indent="0">
              <a:buNone/>
            </a:pPr>
            <a:endParaRPr lang="en-GB" dirty="0"/>
          </a:p>
          <a:p>
            <a:pPr marL="50165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Distinction of the anomaly type: attack or fault.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1485488" y="6579419"/>
                <a:ext cx="9074150" cy="9288462"/>
              </a:xfrm>
            </p:spPr>
            <p:txBody>
              <a:bodyPr/>
              <a:lstStyle/>
              <a:p>
                <a:r>
                  <a:rPr lang="en-IE" dirty="0"/>
                  <a:t> Methodology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Experimental research method currently based on simulated data of the three tanks system model.</a:t>
                </a:r>
              </a:p>
              <a:p>
                <a:pPr marL="501650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Approaches used:</a:t>
                </a:r>
              </a:p>
              <a:p>
                <a:pPr lvl="2"/>
                <a:r>
                  <a:rPr lang="en-GB" dirty="0"/>
                  <a:t>Pure model based: modes identification of the system behaviour through reverse inference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;</a:t>
                </a:r>
              </a:p>
              <a:p>
                <a:pPr lvl="2"/>
                <a:r>
                  <a:rPr lang="en-GB" dirty="0"/>
                  <a:t>Basic residuals study: studying differences between expected and </a:t>
                </a:r>
                <a:r>
                  <a:rPr lang="en-GB"/>
                  <a:t>real sensors </a:t>
                </a:r>
                <a:r>
                  <a:rPr lang="en-GB" dirty="0"/>
                  <a:t>data (</a:t>
                </a:r>
                <a:r>
                  <a:rPr lang="en-GB" dirty="0" err="1"/>
                  <a:t>AvF</a:t>
                </a:r>
                <a:r>
                  <a:rPr lang="en-GB" dirty="0"/>
                  <a:t>);</a:t>
                </a:r>
              </a:p>
              <a:p>
                <a:pPr lvl="2"/>
                <a:r>
                  <a:rPr lang="en-GB" dirty="0"/>
                  <a:t>Algebraic, basic and personally improved version: extending the residuals study to its data derivatives and studying their patterns (IAA);</a:t>
                </a:r>
              </a:p>
              <a:p>
                <a:pPr lvl="2"/>
                <a:r>
                  <a:rPr lang="en-GB" dirty="0"/>
                  <a:t>Data driven: SVM, LSTM, HMM.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1485488" y="6579419"/>
                <a:ext cx="9074150" cy="9288462"/>
              </a:xfrm>
              <a:blipFill>
                <a:blip r:embed="rId3"/>
                <a:stretch>
                  <a:fillRect l="-1478" t="-853" r="-3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Future</a:t>
            </a:r>
          </a:p>
          <a:p>
            <a:pPr marL="501650" lvl="1" indent="0">
              <a:buNone/>
            </a:pPr>
            <a:endParaRPr lang="en-GB" dirty="0"/>
          </a:p>
          <a:p>
            <a:pPr lvl="1"/>
            <a:r>
              <a:rPr lang="en-GB" dirty="0"/>
              <a:t>Currently working on the data driven approach;</a:t>
            </a:r>
          </a:p>
          <a:p>
            <a:pPr lvl="1"/>
            <a:r>
              <a:rPr lang="en-GB" dirty="0"/>
              <a:t>Identifying a small set of approaches that can have good performances having limited computational resources;</a:t>
            </a:r>
          </a:p>
          <a:p>
            <a:pPr lvl="1"/>
            <a:r>
              <a:rPr lang="en-GB" dirty="0"/>
              <a:t>Improving the results effectiveness combining results from different approaches;</a:t>
            </a:r>
          </a:p>
          <a:p>
            <a:pPr lvl="1"/>
            <a:r>
              <a:rPr lang="en-GB" dirty="0"/>
              <a:t>Working with real systems data (e.g. FCU and HVAC systems).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 Publications</a:t>
            </a:r>
            <a:endParaRPr lang="en-IE" dirty="0"/>
          </a:p>
          <a:p>
            <a:pPr lvl="1"/>
            <a:endParaRPr lang="en-US" dirty="0"/>
          </a:p>
          <a:p>
            <a:pPr lvl="1"/>
            <a:r>
              <a:rPr lang="en-US" dirty="0"/>
              <a:t>Physics-Based Methods for Distinguishing Attacks from Faults, CENICS 2017</a:t>
            </a:r>
          </a:p>
          <a:p>
            <a:pPr lvl="1"/>
            <a:r>
              <a:rPr lang="en-US" dirty="0"/>
              <a:t>Comparing Physics-Based Methods for Distinguishing Attacks from Faults, DX’18</a:t>
            </a:r>
          </a:p>
          <a:p>
            <a:pPr lvl="1"/>
            <a:r>
              <a:rPr lang="en-US" dirty="0"/>
              <a:t>Physics-Based Methods for Responding to Attacks and Faults, WIP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Riccardo Orizio, Prof. Gregory </a:t>
            </a:r>
            <a:r>
              <a:rPr lang="en-IE" dirty="0" err="1"/>
              <a:t>Provan</a:t>
            </a:r>
            <a:endParaRPr lang="en-I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2774" y="2754611"/>
            <a:ext cx="20161746" cy="1086793"/>
          </a:xfrm>
        </p:spPr>
        <p:txBody>
          <a:bodyPr/>
          <a:lstStyle/>
          <a:p>
            <a:pPr marL="0" indent="0" algn="ctr">
              <a:buNone/>
            </a:pPr>
            <a:r>
              <a:rPr lang="en-IE" dirty="0"/>
              <a:t>Improving security and resilience of Cyber Physical Systems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264D1A-7770-4BDF-8C5F-9D534AFFA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4160" y="162323"/>
            <a:ext cx="3333750" cy="15906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4568A5-2806-401B-8547-A76493D60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215" y="8720697"/>
            <a:ext cx="6408712" cy="22428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5B596E-25DF-43DD-9F67-CE5C9962E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69" y="20376880"/>
            <a:ext cx="6876193" cy="20830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7A7902-DBDB-4DCD-85E2-5BC65AC2B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" y="23702267"/>
            <a:ext cx="3465280" cy="25989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D180D0-241C-44F4-A770-9B0EC51A6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24" y="23702267"/>
            <a:ext cx="3465280" cy="25989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7E63C8-B5B7-47D9-8183-78209EB98E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984" y="23702267"/>
            <a:ext cx="3465280" cy="25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4216"/>
      </p:ext>
    </p:extLst>
  </p:cSld>
  <p:clrMapOvr>
    <a:masterClrMapping/>
  </p:clrMapOvr>
</p:sld>
</file>

<file path=ppt/theme/theme1.xml><?xml version="1.0" encoding="utf-8"?>
<a:theme xmlns:a="http://schemas.openxmlformats.org/drawingml/2006/main" name="1_Lero - 4 Panes">
  <a:themeElements>
    <a:clrScheme name="Lero - 4 Pan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ro - 4 Pa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527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ro - 4 Pa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ro - 4 Pa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ro - 4 Pa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ro - 4 Pa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ro - 4 Pa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ro - 4 Pa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ro - 4 Pa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ro - 4 Pa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ro - 4 Pa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ro - 4 Pa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ro - 4 Pa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ro - 4 Pa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3651</TotalTime>
  <Words>307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 Math</vt:lpstr>
      <vt:lpstr>Open Sans</vt:lpstr>
      <vt:lpstr>Open Sans Extrabold</vt:lpstr>
      <vt:lpstr>Open Sans Semibold</vt:lpstr>
      <vt:lpstr>Wingdings</vt:lpstr>
      <vt:lpstr>1_Lero - 4 Panes</vt:lpstr>
      <vt:lpstr>PowerPoint Presentation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Orizio_Riccardo_Poster</dc:title>
  <dc:creator>Riccardo Orizio</dc:creator>
  <cp:lastModifiedBy>Riccardo Orizio</cp:lastModifiedBy>
  <cp:revision>139</cp:revision>
  <dcterms:created xsi:type="dcterms:W3CDTF">2006-08-17T16:52:12Z</dcterms:created>
  <dcterms:modified xsi:type="dcterms:W3CDTF">2018-08-27T15:35:59Z</dcterms:modified>
</cp:coreProperties>
</file>