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5.png" ContentType="image/png"/>
  <Override PartName="/ppt/media/image6.png" ContentType="image/png"/>
  <Override PartName="/ppt/media/image1.jpeg" ContentType="image/jpeg"/>
  <Override PartName="/ppt/media/image3.png" ContentType="image/png"/>
  <Override PartName="/ppt/media/image2.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21386800" cy="302799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69200" y="1208160"/>
            <a:ext cx="19247760" cy="50562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1069200" y="7085160"/>
            <a:ext cx="19247760" cy="83768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1069200" y="16258320"/>
            <a:ext cx="19247760" cy="83768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69200" y="1208160"/>
            <a:ext cx="19247760" cy="50562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1069200" y="7085160"/>
            <a:ext cx="9392760" cy="83768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10932120" y="7085160"/>
            <a:ext cx="9392760" cy="83768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10932120" y="16258320"/>
            <a:ext cx="9392760" cy="83768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1069200" y="16258320"/>
            <a:ext cx="9392760" cy="83768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69200" y="1208160"/>
            <a:ext cx="19247760" cy="50562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1069200" y="7085160"/>
            <a:ext cx="19247760" cy="17561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1069200" y="7085160"/>
            <a:ext cx="19247760" cy="17561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1069200" y="8187120"/>
            <a:ext cx="19247760" cy="15357240"/>
          </a:xfrm>
          <a:prstGeom prst="rect">
            <a:avLst/>
          </a:prstGeom>
          <a:ln>
            <a:noFill/>
          </a:ln>
        </p:spPr>
      </p:pic>
      <p:pic>
        <p:nvPicPr>
          <p:cNvPr id="38" name="" descr=""/>
          <p:cNvPicPr/>
          <p:nvPr/>
        </p:nvPicPr>
        <p:blipFill>
          <a:blip r:embed="rId3"/>
          <a:stretch/>
        </p:blipFill>
        <p:spPr>
          <a:xfrm>
            <a:off x="1069200" y="8187120"/>
            <a:ext cx="19247760" cy="153572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69200" y="1208160"/>
            <a:ext cx="19247760" cy="50562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1069200" y="7085160"/>
            <a:ext cx="19247760" cy="175618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69200" y="1208160"/>
            <a:ext cx="19247760" cy="50562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1069200" y="7085160"/>
            <a:ext cx="19247760" cy="17561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69200" y="1208160"/>
            <a:ext cx="19247760" cy="50562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1069200" y="7085160"/>
            <a:ext cx="9392760" cy="17561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10932120" y="7085160"/>
            <a:ext cx="9392760" cy="17561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69200" y="1208160"/>
            <a:ext cx="19247760" cy="50562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69200" y="1208160"/>
            <a:ext cx="19247760" cy="234388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69200" y="1208160"/>
            <a:ext cx="19247760" cy="50562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1069200" y="7085160"/>
            <a:ext cx="9392760" cy="83768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1069200" y="16258320"/>
            <a:ext cx="9392760" cy="83768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10932120" y="7085160"/>
            <a:ext cx="9392760" cy="17561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69200" y="1208160"/>
            <a:ext cx="19247760" cy="50562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1069200" y="7085160"/>
            <a:ext cx="9392760" cy="17561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10932120" y="7085160"/>
            <a:ext cx="9392760" cy="83768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10932120" y="16258320"/>
            <a:ext cx="9392760" cy="83768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69200" y="1208160"/>
            <a:ext cx="19247760" cy="50562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1069200" y="7085160"/>
            <a:ext cx="9392760" cy="83768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10932120" y="7085160"/>
            <a:ext cx="9392760" cy="83768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1069200" y="16258320"/>
            <a:ext cx="19247760" cy="83768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447360" y="6887160"/>
            <a:ext cx="3192480" cy="518760"/>
          </a:xfrm>
          <a:prstGeom prst="rect">
            <a:avLst/>
          </a:prstGeom>
          <a:noFill/>
          <a:ln>
            <a:noFill/>
          </a:ln>
        </p:spPr>
        <p:style>
          <a:lnRef idx="0"/>
          <a:fillRef idx="0"/>
          <a:effectRef idx="0"/>
          <a:fontRef idx="minor"/>
        </p:style>
        <p:txBody>
          <a:bodyPr lIns="0" rIns="0" tIns="0" bIns="0"/>
          <a:p>
            <a:pPr algn="ctr">
              <a:lnSpc>
                <a:spcPct val="100000"/>
              </a:lnSpc>
            </a:pPr>
            <a:r>
              <a:rPr b="0" lang="en-GB" sz="1400" spc="-1" strike="noStrike">
                <a:solidFill>
                  <a:srgbClr val="000000"/>
                </a:solidFill>
                <a:uFill>
                  <a:solidFill>
                    <a:srgbClr val="ffffff"/>
                  </a:solidFill>
                </a:uFill>
                <a:latin typeface="Times New Roman"/>
                <a:ea typeface="DejaVu Sans"/>
              </a:rPr>
              <a:t> </a:t>
            </a:r>
            <a:endParaRPr b="0" lang="en-GB" sz="1800" spc="-1" strike="noStrike">
              <a:solidFill>
                <a:srgbClr val="000000"/>
              </a:solidFill>
              <a:uFill>
                <a:solidFill>
                  <a:srgbClr val="ffffff"/>
                </a:solidFill>
              </a:uFill>
              <a:latin typeface="Arial"/>
            </a:endParaRPr>
          </a:p>
        </p:txBody>
      </p:sp>
      <p:sp>
        <p:nvSpPr>
          <p:cNvPr id="1" name="CustomShape 2"/>
          <p:cNvSpPr/>
          <p:nvPr/>
        </p:nvSpPr>
        <p:spPr>
          <a:xfrm>
            <a:off x="7227360" y="6887160"/>
            <a:ext cx="2345760" cy="518760"/>
          </a:xfrm>
          <a:prstGeom prst="rect">
            <a:avLst/>
          </a:prstGeom>
          <a:noFill/>
          <a:ln>
            <a:noFill/>
          </a:ln>
        </p:spPr>
        <p:style>
          <a:lnRef idx="0"/>
          <a:fillRef idx="0"/>
          <a:effectRef idx="0"/>
          <a:fontRef idx="minor"/>
        </p:style>
        <p:txBody>
          <a:bodyPr lIns="0" rIns="0" tIns="0" bIns="0"/>
          <a:p>
            <a:pPr algn="r">
              <a:lnSpc>
                <a:spcPct val="100000"/>
              </a:lnSpc>
            </a:pPr>
            <a:fld id="{1DAB6AE0-170A-4E44-ABD9-1CFEAD337EB8}" type="slidenum">
              <a:rPr b="0" lang="en-GB" sz="1400" spc="-1" strike="noStrike">
                <a:solidFill>
                  <a:srgbClr val="000000"/>
                </a:solidFill>
                <a:uFill>
                  <a:solidFill>
                    <a:srgbClr val="ffffff"/>
                  </a:solidFill>
                </a:uFill>
                <a:latin typeface="Times New Roman"/>
                <a:ea typeface="DejaVu Sans"/>
              </a:rPr>
              <a:t>&lt;number&gt;</a:t>
            </a:fld>
            <a:endParaRPr b="0" lang="en-GB" sz="1800" spc="-1" strike="noStrike">
              <a:solidFill>
                <a:srgbClr val="000000"/>
              </a:solidFill>
              <a:uFill>
                <a:solidFill>
                  <a:srgbClr val="ffffff"/>
                </a:solidFill>
              </a:uFill>
              <a:latin typeface="Arial"/>
            </a:endParaRPr>
          </a:p>
        </p:txBody>
      </p:sp>
      <p:pic>
        <p:nvPicPr>
          <p:cNvPr id="2" name="" descr=""/>
          <p:cNvPicPr/>
          <p:nvPr/>
        </p:nvPicPr>
        <p:blipFill>
          <a:blip r:embed="rId2"/>
          <a:stretch/>
        </p:blipFill>
        <p:spPr>
          <a:xfrm>
            <a:off x="-360" y="57600"/>
            <a:ext cx="21384360" cy="30229920"/>
          </a:xfrm>
          <a:prstGeom prst="rect">
            <a:avLst/>
          </a:prstGeom>
          <a:ln>
            <a:noFill/>
          </a:ln>
        </p:spPr>
      </p:pic>
      <p:sp>
        <p:nvSpPr>
          <p:cNvPr id="3" name="PlaceHolder 3"/>
          <p:cNvSpPr>
            <a:spLocks noGrp="1"/>
          </p:cNvSpPr>
          <p:nvPr>
            <p:ph type="title"/>
          </p:nvPr>
        </p:nvSpPr>
        <p:spPr>
          <a:xfrm>
            <a:off x="1069200" y="1208160"/>
            <a:ext cx="19247760" cy="5056200"/>
          </a:xfrm>
          <a:prstGeom prst="rect">
            <a:avLst/>
          </a:prstGeom>
        </p:spPr>
        <p:txBody>
          <a:bodyPr lIns="0" rIns="0" tIns="0" bIns="0" anchor="ctr"/>
          <a:p>
            <a:pPr algn="ctr"/>
            <a:r>
              <a:rPr b="0" lang="en-GB" sz="4400" spc="-1" strike="noStrike">
                <a:solidFill>
                  <a:srgbClr val="000000"/>
                </a:solidFill>
                <a:uFill>
                  <a:solidFill>
                    <a:srgbClr val="ffffff"/>
                  </a:solidFill>
                </a:uFill>
                <a:latin typeface="Arial"/>
              </a:rPr>
              <a:t>Click to edit the title text format</a:t>
            </a:r>
            <a:endParaRPr b="0" lang="en-GB" sz="4400" spc="-1" strike="noStrike">
              <a:solidFill>
                <a:srgbClr val="000000"/>
              </a:solidFill>
              <a:uFill>
                <a:solidFill>
                  <a:srgbClr val="ffffff"/>
                </a:solidFill>
              </a:uFill>
              <a:latin typeface="Arial"/>
            </a:endParaRPr>
          </a:p>
        </p:txBody>
      </p:sp>
      <p:sp>
        <p:nvSpPr>
          <p:cNvPr id="4" name="PlaceHolder 4"/>
          <p:cNvSpPr>
            <a:spLocks noGrp="1"/>
          </p:cNvSpPr>
          <p:nvPr>
            <p:ph type="body"/>
          </p:nvPr>
        </p:nvSpPr>
        <p:spPr>
          <a:xfrm>
            <a:off x="1069200" y="7085160"/>
            <a:ext cx="19247760" cy="1756188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800" spc="-1" strike="noStrike">
                <a:solidFill>
                  <a:srgbClr val="000000"/>
                </a:solidFill>
                <a:uFill>
                  <a:solidFill>
                    <a:srgbClr val="ffffff"/>
                  </a:solidFill>
                </a:uFill>
                <a:latin typeface="Arial"/>
              </a:rPr>
              <a:t>Second Outline Level</a:t>
            </a:r>
            <a:endParaRPr b="0" lang="en-GB"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400" spc="-1" strike="noStrike">
                <a:solidFill>
                  <a:srgbClr val="000000"/>
                </a:solidFill>
                <a:uFill>
                  <a:solidFill>
                    <a:srgbClr val="ffffff"/>
                  </a:solidFill>
                </a:uFill>
                <a:latin typeface="Arial"/>
              </a:rPr>
              <a:t>Third Outline Level</a:t>
            </a:r>
            <a:endParaRPr b="0" lang="en-GB"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972360" y="6643080"/>
            <a:ext cx="9071280" cy="9285480"/>
          </a:xfrm>
          <a:prstGeom prst="rect">
            <a:avLst/>
          </a:prstGeom>
          <a:noFill/>
          <a:ln>
            <a:noFill/>
          </a:ln>
        </p:spPr>
        <p:style>
          <a:lnRef idx="0"/>
          <a:fillRef idx="0"/>
          <a:effectRef idx="0"/>
          <a:fontRef idx="minor"/>
        </p:style>
        <p:txBody>
          <a:bodyPr lIns="90000" rIns="90000" tIns="45000" bIns="45000"/>
          <a:p>
            <a:pPr marL="378000" indent="-375120">
              <a:lnSpc>
                <a:spcPct val="100000"/>
              </a:lnSpc>
              <a:buClr>
                <a:srgbClr val="000000"/>
              </a:buClr>
              <a:buFont typeface="Wingdings" charset="2"/>
              <a:buChar char=""/>
            </a:pPr>
            <a:r>
              <a:rPr b="0" lang="en-GB" sz="3200" spc="-1" strike="noStrike">
                <a:solidFill>
                  <a:srgbClr val="000000"/>
                </a:solidFill>
                <a:uFill>
                  <a:solidFill>
                    <a:srgbClr val="ffffff"/>
                  </a:solidFill>
                </a:uFill>
                <a:latin typeface="Open Sans Semibold"/>
                <a:ea typeface="Open Sans Semibold"/>
              </a:rPr>
              <a:t> </a:t>
            </a:r>
            <a:r>
              <a:rPr b="0" lang="en-GB" sz="3200" spc="-1" strike="noStrike">
                <a:solidFill>
                  <a:srgbClr val="000000"/>
                </a:solidFill>
                <a:uFill>
                  <a:solidFill>
                    <a:srgbClr val="ffffff"/>
                  </a:solidFill>
                </a:uFill>
                <a:latin typeface="Open Sans Semibold"/>
                <a:ea typeface="Open Sans Semibold"/>
              </a:rPr>
              <a:t>General Problem</a:t>
            </a:r>
            <a:endParaRPr b="0" lang="en-GB" sz="1800" spc="-1" strike="noStrike">
              <a:solidFill>
                <a:srgbClr val="000000"/>
              </a:solidFill>
              <a:uFill>
                <a:solidFill>
                  <a:srgbClr val="ffffff"/>
                </a:solidFill>
              </a:uFill>
              <a:latin typeface="Arial"/>
            </a:endParaRPr>
          </a:p>
          <a:p>
            <a:pPr marL="378000" indent="-375120">
              <a:lnSpc>
                <a:spcPct val="100000"/>
              </a:lnSpc>
              <a:buClr>
                <a:srgbClr val="000000"/>
              </a:buClr>
              <a:buFont typeface="Wingdings" charset="2"/>
              <a:buChar char=""/>
            </a:pPr>
            <a:r>
              <a:rPr b="0" lang="en-GB" sz="3200" spc="-1" strike="noStrike">
                <a:solidFill>
                  <a:srgbClr val="000000"/>
                </a:solidFill>
                <a:uFill>
                  <a:solidFill>
                    <a:srgbClr val="ffffff"/>
                  </a:solidFill>
                </a:uFill>
                <a:latin typeface="Open Sans Semibold"/>
                <a:ea typeface="Open Sans Semibold"/>
              </a:rPr>
              <a:t> </a:t>
            </a:r>
            <a:endParaRPr b="0" lang="en-GB" sz="1800" spc="-1" strike="noStrike">
              <a:solidFill>
                <a:srgbClr val="000000"/>
              </a:solidFill>
              <a:uFill>
                <a:solidFill>
                  <a:srgbClr val="ffffff"/>
                </a:solidFill>
              </a:uFill>
              <a:latin typeface="Arial"/>
            </a:endParaRPr>
          </a:p>
          <a:p>
            <a:pPr marL="378000" indent="-375480">
              <a:lnSpc>
                <a:spcPct val="100000"/>
              </a:lnSpc>
              <a:buClr>
                <a:srgbClr val="000000"/>
              </a:buClr>
              <a:buFont typeface="Wingdings" charset="2"/>
              <a:buChar char=""/>
            </a:pPr>
            <a:r>
              <a:rPr b="0" lang="en-GB" sz="2400" spc="-1" strike="noStrike">
                <a:solidFill>
                  <a:srgbClr val="000000"/>
                </a:solidFill>
                <a:uFill>
                  <a:solidFill>
                    <a:srgbClr val="ffffff"/>
                  </a:solidFill>
                </a:uFill>
                <a:latin typeface="Open Sans Semibold"/>
                <a:ea typeface="Open Sans Semibold"/>
              </a:rPr>
              <a:t>Current complex systems models have high computational costs, some even require days before results could be calculated, which is the case for weather forecasts for example.</a:t>
            </a:r>
            <a:endParaRPr b="0" lang="en-GB" sz="1800" spc="-1" strike="noStrike">
              <a:solidFill>
                <a:srgbClr val="000000"/>
              </a:solidFill>
              <a:uFill>
                <a:solidFill>
                  <a:srgbClr val="ffffff"/>
                </a:solidFill>
              </a:uFill>
              <a:latin typeface="Arial"/>
            </a:endParaRPr>
          </a:p>
          <a:p>
            <a:pPr marL="378000" indent="-375480">
              <a:lnSpc>
                <a:spcPct val="100000"/>
              </a:lnSpc>
              <a:buClr>
                <a:srgbClr val="000000"/>
              </a:buClr>
              <a:buFont typeface="Wingdings" charset="2"/>
              <a:buChar char=""/>
            </a:pPr>
            <a:r>
              <a:rPr b="0" lang="en-GB" sz="2400" spc="-1" strike="noStrike">
                <a:solidFill>
                  <a:srgbClr val="000000"/>
                </a:solidFill>
                <a:uFill>
                  <a:solidFill>
                    <a:srgbClr val="ffffff"/>
                  </a:solidFill>
                </a:uFill>
                <a:latin typeface="Open Sans Semibold"/>
                <a:ea typeface="Open Sans Semibold"/>
              </a:rPr>
              <a:t>For this reason, given a specific task and its requirements, we need to find a procedure able to build a model balanced between its accuracy and the computational costs required to run it.</a:t>
            </a:r>
            <a:endParaRPr b="0" lang="en-GB" sz="1800" spc="-1" strike="noStrike">
              <a:solidFill>
                <a:srgbClr val="000000"/>
              </a:solidFill>
              <a:uFill>
                <a:solidFill>
                  <a:srgbClr val="ffffff"/>
                </a:solidFill>
              </a:uFill>
              <a:latin typeface="Arial"/>
            </a:endParaRPr>
          </a:p>
        </p:txBody>
      </p:sp>
      <p:sp>
        <p:nvSpPr>
          <p:cNvPr id="40" name="CustomShape 2"/>
          <p:cNvSpPr/>
          <p:nvPr/>
        </p:nvSpPr>
        <p:spPr>
          <a:xfrm>
            <a:off x="972360" y="17732160"/>
            <a:ext cx="9071280" cy="9285480"/>
          </a:xfrm>
          <a:prstGeom prst="rect">
            <a:avLst/>
          </a:prstGeom>
          <a:noFill/>
          <a:ln>
            <a:noFill/>
          </a:ln>
        </p:spPr>
        <p:style>
          <a:lnRef idx="0"/>
          <a:fillRef idx="0"/>
          <a:effectRef idx="0"/>
          <a:fontRef idx="minor"/>
        </p:style>
        <p:txBody>
          <a:bodyPr lIns="90000" rIns="90000" tIns="45000" bIns="45000"/>
          <a:p>
            <a:pPr marL="378000" indent="-375120">
              <a:lnSpc>
                <a:spcPct val="100000"/>
              </a:lnSpc>
              <a:buClr>
                <a:srgbClr val="000000"/>
              </a:buClr>
              <a:buFont typeface="Wingdings" charset="2"/>
              <a:buChar char=""/>
            </a:pPr>
            <a:r>
              <a:rPr b="0" lang="en-GB" sz="3200" spc="-1" strike="noStrike">
                <a:solidFill>
                  <a:srgbClr val="000000"/>
                </a:solidFill>
                <a:uFill>
                  <a:solidFill>
                    <a:srgbClr val="ffffff"/>
                  </a:solidFill>
                </a:uFill>
                <a:latin typeface="Open Sans Semibold"/>
                <a:ea typeface="Open Sans Semibold"/>
              </a:rPr>
              <a:t> </a:t>
            </a:r>
            <a:r>
              <a:rPr b="0" lang="en-GB" sz="3200" spc="-1" strike="noStrike">
                <a:solidFill>
                  <a:srgbClr val="000000"/>
                </a:solidFill>
                <a:uFill>
                  <a:solidFill>
                    <a:srgbClr val="ffffff"/>
                  </a:solidFill>
                </a:uFill>
                <a:latin typeface="Open Sans Semibold"/>
                <a:ea typeface="Open Sans Semibold"/>
              </a:rPr>
              <a:t>Goals</a:t>
            </a:r>
            <a:endParaRPr b="0" lang="en-GB" sz="1800" spc="-1" strike="noStrike">
              <a:solidFill>
                <a:srgbClr val="000000"/>
              </a:solidFill>
              <a:uFill>
                <a:solidFill>
                  <a:srgbClr val="ffffff"/>
                </a:solidFill>
              </a:uFill>
              <a:latin typeface="Arial"/>
            </a:endParaRPr>
          </a:p>
          <a:p>
            <a:pPr marL="378000" indent="-375120">
              <a:lnSpc>
                <a:spcPct val="100000"/>
              </a:lnSpc>
              <a:buClr>
                <a:srgbClr val="000000"/>
              </a:buClr>
              <a:buFont typeface="Wingdings" charset="2"/>
              <a:buChar char=""/>
            </a:pPr>
            <a:r>
              <a:rPr b="0" lang="en-GB" sz="2400" spc="-1" strike="noStrike">
                <a:solidFill>
                  <a:srgbClr val="000000"/>
                </a:solidFill>
                <a:uFill>
                  <a:solidFill>
                    <a:srgbClr val="ffffff"/>
                  </a:solidFill>
                </a:uFill>
                <a:latin typeface="Open Sans Semibold"/>
                <a:ea typeface="Open Sans Semibold"/>
              </a:rPr>
              <a:t> </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1" lang="en-GB" sz="2400" spc="-1" strike="noStrike">
                <a:solidFill>
                  <a:srgbClr val="000000"/>
                </a:solidFill>
                <a:uFill>
                  <a:solidFill>
                    <a:srgbClr val="ffffff"/>
                  </a:solidFill>
                </a:uFill>
                <a:latin typeface="Open Sans Semibold"/>
                <a:ea typeface="Open Sans Semibold"/>
              </a:rPr>
              <a:t>Multi active modes:</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0" lang="en-GB" sz="2400" spc="-1" strike="noStrike">
                <a:solidFill>
                  <a:srgbClr val="000000"/>
                </a:solidFill>
                <a:uFill>
                  <a:solidFill>
                    <a:srgbClr val="ffffff"/>
                  </a:solidFill>
                </a:uFill>
                <a:latin typeface="Open Sans Semibold"/>
                <a:ea typeface="Open Sans Semibold"/>
              </a:rPr>
              <a:t>Extending the forward simulation to include different modes at the same time.</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0" lang="en-GB" sz="2400" spc="-1" strike="noStrike">
                <a:solidFill>
                  <a:srgbClr val="000000"/>
                </a:solidFill>
                <a:uFill>
                  <a:solidFill>
                    <a:srgbClr val="ffffff"/>
                  </a:solidFill>
                </a:uFill>
                <a:latin typeface="Open Sans Semibold"/>
                <a:ea typeface="Open Sans Semibold"/>
              </a:rPr>
              <a:t> </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1" lang="en-GB" sz="2400" spc="-1" strike="noStrike">
                <a:solidFill>
                  <a:srgbClr val="000000"/>
                </a:solidFill>
                <a:uFill>
                  <a:solidFill>
                    <a:srgbClr val="ffffff"/>
                  </a:solidFill>
                </a:uFill>
                <a:latin typeface="Open Sans Semibold"/>
                <a:ea typeface="Open Sans Semibold"/>
              </a:rPr>
              <a:t>Inverse inference:</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0" lang="en-GB" sz="2400" spc="-1" strike="noStrike">
                <a:solidFill>
                  <a:srgbClr val="000000"/>
                </a:solidFill>
                <a:uFill>
                  <a:solidFill>
                    <a:srgbClr val="ffffff"/>
                  </a:solidFill>
                </a:uFill>
                <a:latin typeface="Open Sans Semibold"/>
                <a:ea typeface="Open Sans Semibold"/>
              </a:rPr>
              <a:t>As opposed to forward simulation, we have to identify which mode(s) led to the current state. Reverting the process is computationally more demanding due to overlaps and synergies that modes can have with each other.</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1" lang="en-GB" sz="2400" spc="-1" strike="noStrike">
                <a:solidFill>
                  <a:srgbClr val="000000"/>
                </a:solidFill>
                <a:uFill>
                  <a:solidFill>
                    <a:srgbClr val="ffffff"/>
                  </a:solidFill>
                </a:uFill>
                <a:latin typeface="Open Sans Semibold"/>
                <a:ea typeface="Open Sans Semibold"/>
              </a:rPr>
              <a:t>Diagnosis</a:t>
            </a:r>
            <a:r>
              <a:rPr b="0" lang="en-GB" sz="2400" spc="-1" strike="noStrike">
                <a:solidFill>
                  <a:srgbClr val="000000"/>
                </a:solidFill>
                <a:uFill>
                  <a:solidFill>
                    <a:srgbClr val="ffffff"/>
                  </a:solidFill>
                </a:uFill>
                <a:latin typeface="Open Sans Semibold"/>
                <a:ea typeface="Open Sans Semibold"/>
              </a:rPr>
              <a:t> can be achieved from here, using the inverse approach to identify the faults compared to the normal mode of the system.</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0" lang="en-GB" sz="2600" spc="-1" strike="noStrike">
                <a:solidFill>
                  <a:srgbClr val="000000"/>
                </a:solidFill>
                <a:uFill>
                  <a:solidFill>
                    <a:srgbClr val="ffffff"/>
                  </a:solidFill>
                </a:uFill>
                <a:latin typeface="Open Sans Semibold"/>
                <a:ea typeface="Open Sans Semibold"/>
              </a:rPr>
              <a:t> </a:t>
            </a:r>
            <a:endParaRPr b="0" lang="en-GB" sz="1800" spc="-1" strike="noStrike">
              <a:solidFill>
                <a:srgbClr val="000000"/>
              </a:solidFill>
              <a:uFill>
                <a:solidFill>
                  <a:srgbClr val="ffffff"/>
                </a:solidFill>
              </a:uFill>
              <a:latin typeface="Arial"/>
            </a:endParaRPr>
          </a:p>
        </p:txBody>
      </p:sp>
      <p:sp>
        <p:nvSpPr>
          <p:cNvPr id="41" name="CustomShape 3"/>
          <p:cNvSpPr/>
          <p:nvPr/>
        </p:nvSpPr>
        <p:spPr>
          <a:xfrm>
            <a:off x="11457720" y="6615360"/>
            <a:ext cx="9071280" cy="9285480"/>
          </a:xfrm>
          <a:prstGeom prst="rect">
            <a:avLst/>
          </a:prstGeom>
          <a:noFill/>
          <a:ln>
            <a:noFill/>
          </a:ln>
        </p:spPr>
        <p:style>
          <a:lnRef idx="0"/>
          <a:fillRef idx="0"/>
          <a:effectRef idx="0"/>
          <a:fontRef idx="minor"/>
        </p:style>
        <p:txBody>
          <a:bodyPr lIns="90000" rIns="90000" tIns="45000" bIns="45000"/>
          <a:p>
            <a:pPr marL="378000" indent="-375120">
              <a:lnSpc>
                <a:spcPct val="100000"/>
              </a:lnSpc>
              <a:buClr>
                <a:srgbClr val="000000"/>
              </a:buClr>
              <a:buFont typeface="Wingdings" charset="2"/>
              <a:buChar char=""/>
            </a:pPr>
            <a:r>
              <a:rPr b="0" lang="en-GB" sz="3200" spc="-1" strike="noStrike">
                <a:solidFill>
                  <a:srgbClr val="000000"/>
                </a:solidFill>
                <a:uFill>
                  <a:solidFill>
                    <a:srgbClr val="ffffff"/>
                  </a:solidFill>
                </a:uFill>
                <a:latin typeface="Open Sans Semibold"/>
                <a:ea typeface="Open Sans Semibold"/>
              </a:rPr>
              <a:t> </a:t>
            </a:r>
            <a:r>
              <a:rPr b="0" lang="en-GB" sz="3200" spc="-1" strike="noStrike">
                <a:solidFill>
                  <a:srgbClr val="000000"/>
                </a:solidFill>
                <a:uFill>
                  <a:solidFill>
                    <a:srgbClr val="ffffff"/>
                  </a:solidFill>
                </a:uFill>
                <a:latin typeface="Open Sans Semibold"/>
                <a:ea typeface="Open Sans Semibold"/>
              </a:rPr>
              <a:t>State of art</a:t>
            </a:r>
            <a:endParaRPr b="0" lang="en-GB" sz="1800" spc="-1" strike="noStrike">
              <a:solidFill>
                <a:srgbClr val="000000"/>
              </a:solidFill>
              <a:uFill>
                <a:solidFill>
                  <a:srgbClr val="ffffff"/>
                </a:solidFill>
              </a:uFill>
              <a:latin typeface="Arial"/>
            </a:endParaRPr>
          </a:p>
          <a:p>
            <a:pPr marL="378000" indent="-375120">
              <a:lnSpc>
                <a:spcPct val="100000"/>
              </a:lnSpc>
              <a:buClr>
                <a:srgbClr val="000000"/>
              </a:buClr>
              <a:buFont typeface="Wingdings" charset="2"/>
              <a:buChar char=""/>
            </a:pPr>
            <a:r>
              <a:rPr b="0" lang="en-GB" sz="3200" spc="-1" strike="noStrike">
                <a:solidFill>
                  <a:srgbClr val="000000"/>
                </a:solidFill>
                <a:uFill>
                  <a:solidFill>
                    <a:srgbClr val="ffffff"/>
                  </a:solidFill>
                </a:uFill>
                <a:latin typeface="Open Sans Semibold"/>
                <a:ea typeface="Open Sans Semibold"/>
              </a:rPr>
              <a:t> </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1" lang="en-GB" sz="2400" spc="-1" strike="noStrike">
                <a:solidFill>
                  <a:srgbClr val="000000"/>
                </a:solidFill>
                <a:uFill>
                  <a:solidFill>
                    <a:srgbClr val="ffffff"/>
                  </a:solidFill>
                </a:uFill>
                <a:latin typeface="Open Sans Semibold"/>
                <a:ea typeface="Open Sans Semibold"/>
              </a:rPr>
              <a:t>Forward simulation:</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0" lang="en-GB" sz="2400" spc="-1" strike="noStrike">
                <a:solidFill>
                  <a:srgbClr val="000000"/>
                </a:solidFill>
                <a:uFill>
                  <a:solidFill>
                    <a:srgbClr val="ffffff"/>
                  </a:solidFill>
                </a:uFill>
                <a:latin typeface="Open Sans Semibold"/>
                <a:ea typeface="Open Sans Semibold"/>
              </a:rPr>
              <a:t>Data prediction from a known model, based on the </a:t>
            </a:r>
            <a:r>
              <a:rPr b="1" lang="en-GB" sz="2400" spc="-1" strike="noStrike">
                <a:solidFill>
                  <a:srgbClr val="000000"/>
                </a:solidFill>
                <a:uFill>
                  <a:solidFill>
                    <a:srgbClr val="ffffff"/>
                  </a:solidFill>
                </a:uFill>
                <a:latin typeface="Open Sans Semibold"/>
                <a:ea typeface="Open Sans Semibold"/>
              </a:rPr>
              <a:t>mode</a:t>
            </a:r>
            <a:r>
              <a:rPr b="0" lang="en-GB" sz="2400" spc="-1" strike="noStrike">
                <a:solidFill>
                  <a:srgbClr val="000000"/>
                </a:solidFill>
                <a:uFill>
                  <a:solidFill>
                    <a:srgbClr val="ffffff"/>
                  </a:solidFill>
                </a:uFill>
                <a:latin typeface="Open Sans Semibold"/>
                <a:ea typeface="Open Sans Semibold"/>
              </a:rPr>
              <a:t> notion. A mode represent a real system behaviour.</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0" lang="en-GB" sz="2400" spc="-1" strike="noStrike">
                <a:solidFill>
                  <a:srgbClr val="000000"/>
                </a:solidFill>
                <a:uFill>
                  <a:solidFill>
                    <a:srgbClr val="ffffff"/>
                  </a:solidFill>
                </a:uFill>
                <a:latin typeface="Open Sans Semibold"/>
                <a:ea typeface="Open Sans Semibold"/>
              </a:rPr>
              <a:t>It is focused on studying the effects of a single active mode per simulation.</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0" lang="en-GB" sz="2400" spc="-1" strike="noStrike">
                <a:solidFill>
                  <a:srgbClr val="000000"/>
                </a:solidFill>
                <a:uFill>
                  <a:solidFill>
                    <a:srgbClr val="ffffff"/>
                  </a:solidFill>
                </a:uFill>
                <a:latin typeface="Open Sans Semibold"/>
                <a:ea typeface="Open Sans Semibold"/>
              </a:rPr>
              <a:t> </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1" lang="en-GB" sz="2400" spc="-1" strike="noStrike">
                <a:solidFill>
                  <a:srgbClr val="000000"/>
                </a:solidFill>
                <a:uFill>
                  <a:solidFill>
                    <a:srgbClr val="ffffff"/>
                  </a:solidFill>
                </a:uFill>
                <a:latin typeface="Open Sans Semibold"/>
                <a:ea typeface="Open Sans Semibold"/>
              </a:rPr>
              <a:t>Ensemble of models:</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0" lang="en-GB" sz="2400" spc="-1" strike="noStrike">
                <a:solidFill>
                  <a:srgbClr val="000000"/>
                </a:solidFill>
                <a:uFill>
                  <a:solidFill>
                    <a:srgbClr val="ffffff"/>
                  </a:solidFill>
                </a:uFill>
                <a:latin typeface="Open Sans Semibold"/>
                <a:ea typeface="Open Sans Semibold"/>
              </a:rPr>
              <a:t>Machine learning apporach to merge different simple models in a more accurate and effective one.</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0" lang="en-GB" sz="2400" spc="-1" strike="noStrike">
                <a:solidFill>
                  <a:srgbClr val="000000"/>
                </a:solidFill>
                <a:uFill>
                  <a:solidFill>
                    <a:srgbClr val="ffffff"/>
                  </a:solidFill>
                </a:uFill>
                <a:latin typeface="Open Sans Semibold"/>
                <a:ea typeface="Open Sans Semibold"/>
              </a:rPr>
              <a:t>Design optimization is really important for selecting the key features in the model creation process.</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0" lang="en-GB" sz="2400" spc="-1" strike="noStrike">
                <a:solidFill>
                  <a:srgbClr val="000000"/>
                </a:solidFill>
                <a:uFill>
                  <a:solidFill>
                    <a:srgbClr val="ffffff"/>
                  </a:solidFill>
                </a:uFill>
                <a:latin typeface="Open Sans Semibold"/>
                <a:ea typeface="Open Sans Semibold"/>
              </a:rPr>
              <a:t> </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1" lang="en-GB" sz="2400" spc="-1" strike="noStrike">
                <a:solidFill>
                  <a:srgbClr val="000000"/>
                </a:solidFill>
                <a:uFill>
                  <a:solidFill>
                    <a:srgbClr val="ffffff"/>
                  </a:solidFill>
                </a:uFill>
                <a:latin typeface="Open Sans Semibold"/>
                <a:ea typeface="Open Sans Semibold"/>
              </a:rPr>
              <a:t>Surrogate models and Reduced-order models</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0" lang="en-GB" sz="2400" spc="-1" strike="noStrike">
                <a:solidFill>
                  <a:srgbClr val="000000"/>
                </a:solidFill>
                <a:uFill>
                  <a:solidFill>
                    <a:srgbClr val="ffffff"/>
                  </a:solidFill>
                </a:uFill>
                <a:latin typeface="Open Sans Semibold"/>
                <a:ea typeface="Open Sans Semibold"/>
              </a:rPr>
              <a:t>Data-fit approach based on regression, interpolation, gaussian processes or SVM focused on extracting a simpler model of the real system.</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p:txBody>
      </p:sp>
      <p:sp>
        <p:nvSpPr>
          <p:cNvPr id="42" name="CustomShape 4"/>
          <p:cNvSpPr/>
          <p:nvPr/>
        </p:nvSpPr>
        <p:spPr>
          <a:xfrm>
            <a:off x="11557440" y="17660160"/>
            <a:ext cx="9071280" cy="9285480"/>
          </a:xfrm>
          <a:prstGeom prst="rect">
            <a:avLst/>
          </a:prstGeom>
          <a:noFill/>
          <a:ln>
            <a:noFill/>
          </a:ln>
        </p:spPr>
        <p:style>
          <a:lnRef idx="0"/>
          <a:fillRef idx="0"/>
          <a:effectRef idx="0"/>
          <a:fontRef idx="minor"/>
        </p:style>
        <p:txBody>
          <a:bodyPr lIns="90000" rIns="90000" tIns="45000" bIns="45000"/>
          <a:p>
            <a:pPr marL="378000" indent="-375120">
              <a:lnSpc>
                <a:spcPct val="100000"/>
              </a:lnSpc>
              <a:buClr>
                <a:srgbClr val="000000"/>
              </a:buClr>
              <a:buFont typeface="Wingdings" charset="2"/>
              <a:buChar char=""/>
            </a:pPr>
            <a:r>
              <a:rPr b="0" lang="en-GB" sz="3200" spc="-1" strike="noStrike">
                <a:solidFill>
                  <a:srgbClr val="000000"/>
                </a:solidFill>
                <a:uFill>
                  <a:solidFill>
                    <a:srgbClr val="ffffff"/>
                  </a:solidFill>
                </a:uFill>
                <a:latin typeface="Open Sans Semibold"/>
                <a:ea typeface="Open Sans Semibold"/>
              </a:rPr>
              <a:t> </a:t>
            </a:r>
            <a:r>
              <a:rPr b="0" lang="en-GB" sz="3200" spc="-1" strike="noStrike">
                <a:solidFill>
                  <a:srgbClr val="000000"/>
                </a:solidFill>
                <a:uFill>
                  <a:solidFill>
                    <a:srgbClr val="ffffff"/>
                  </a:solidFill>
                </a:uFill>
                <a:latin typeface="Open Sans Semibold"/>
                <a:ea typeface="Open Sans Semibold"/>
              </a:rPr>
              <a:t>Achievements</a:t>
            </a:r>
            <a:endParaRPr b="0" lang="en-GB" sz="1800" spc="-1" strike="noStrike">
              <a:solidFill>
                <a:srgbClr val="000000"/>
              </a:solidFill>
              <a:uFill>
                <a:solidFill>
                  <a:srgbClr val="ffffff"/>
                </a:solidFill>
              </a:uFill>
              <a:latin typeface="Arial"/>
            </a:endParaRPr>
          </a:p>
          <a:p>
            <a:pPr marL="378000" indent="-375120">
              <a:lnSpc>
                <a:spcPct val="100000"/>
              </a:lnSpc>
              <a:buClr>
                <a:srgbClr val="000000"/>
              </a:buClr>
              <a:buFont typeface="Wingdings" charset="2"/>
              <a:buChar char=""/>
            </a:pPr>
            <a:r>
              <a:rPr b="0" lang="en-GB" sz="2400" spc="-1" strike="noStrike">
                <a:solidFill>
                  <a:srgbClr val="000000"/>
                </a:solidFill>
                <a:uFill>
                  <a:solidFill>
                    <a:srgbClr val="ffffff"/>
                  </a:solidFill>
                </a:uFill>
                <a:latin typeface="Open Sans Semibold"/>
                <a:ea typeface="Open Sans Semibold"/>
              </a:rPr>
              <a:t> </a:t>
            </a:r>
            <a:endParaRPr b="0" lang="en-GB" sz="1800" spc="-1" strike="noStrike">
              <a:solidFill>
                <a:srgbClr val="000000"/>
              </a:solidFill>
              <a:uFill>
                <a:solidFill>
                  <a:srgbClr val="ffffff"/>
                </a:solidFill>
              </a:uFill>
              <a:latin typeface="Arial"/>
            </a:endParaRPr>
          </a:p>
          <a:p>
            <a:pPr marL="378000" indent="-375120">
              <a:lnSpc>
                <a:spcPct val="100000"/>
              </a:lnSpc>
              <a:buClr>
                <a:srgbClr val="000000"/>
              </a:buClr>
              <a:buFont typeface="Wingdings" charset="2"/>
              <a:buChar char=""/>
            </a:pPr>
            <a:r>
              <a:rPr b="0" lang="en-GB" sz="2400" spc="-1" strike="noStrike">
                <a:solidFill>
                  <a:srgbClr val="000000"/>
                </a:solidFill>
                <a:uFill>
                  <a:solidFill>
                    <a:srgbClr val="ffffff"/>
                  </a:solidFill>
                </a:uFill>
                <a:latin typeface="Open Sans Semibold"/>
                <a:ea typeface="Open Sans Semibold"/>
              </a:rPr>
              <a:t>We used the three tanks model to run some experiments on faulty behaviours.</a:t>
            </a:r>
            <a:endParaRPr b="0" lang="en-GB" sz="1800" spc="-1" strike="noStrike">
              <a:solidFill>
                <a:srgbClr val="000000"/>
              </a:solidFill>
              <a:uFill>
                <a:solidFill>
                  <a:srgbClr val="ffffff"/>
                </a:solidFill>
              </a:uFill>
              <a:latin typeface="Arial"/>
            </a:endParaRPr>
          </a:p>
          <a:p>
            <a:pPr marL="378000" indent="-375120">
              <a:lnSpc>
                <a:spcPct val="100000"/>
              </a:lnSpc>
              <a:buClr>
                <a:srgbClr val="000000"/>
              </a:buClr>
              <a:buFont typeface="Wingdings" charset="2"/>
              <a:buChar char=""/>
            </a:pPr>
            <a:r>
              <a:rPr b="0" lang="en-GB" sz="2400" spc="-1" strike="noStrike">
                <a:solidFill>
                  <a:srgbClr val="000000"/>
                </a:solidFill>
                <a:uFill>
                  <a:solidFill>
                    <a:srgbClr val="ffffff"/>
                  </a:solidFill>
                </a:uFill>
                <a:latin typeface="Open Sans Semibold"/>
                <a:ea typeface="Open Sans Semibold"/>
              </a:rPr>
              <a:t>Currently we are able to identify when a fault occurs and we can distinguish if the fault is genuine or induced by some attacker.</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0" lang="en-GB" sz="2400" spc="-1" strike="noStrike">
                <a:solidFill>
                  <a:srgbClr val="000000"/>
                </a:solidFill>
                <a:uFill>
                  <a:solidFill>
                    <a:srgbClr val="ffffff"/>
                  </a:solidFill>
                </a:uFill>
                <a:latin typeface="Open Sans Semibold"/>
                <a:ea typeface="Open Sans Semibold"/>
              </a:rPr>
              <a:t> </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0" lang="en-GB" sz="2800" spc="-1" strike="noStrike">
                <a:solidFill>
                  <a:srgbClr val="000000"/>
                </a:solidFill>
                <a:uFill>
                  <a:solidFill>
                    <a:srgbClr val="ffffff"/>
                  </a:solidFill>
                </a:uFill>
                <a:latin typeface="Open Sans Semibold"/>
                <a:ea typeface="Open Sans Semibold"/>
              </a:rPr>
              <a:t> </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0" lang="en-GB" sz="2800" spc="-1" strike="noStrike">
                <a:solidFill>
                  <a:srgbClr val="000000"/>
                </a:solidFill>
                <a:uFill>
                  <a:solidFill>
                    <a:srgbClr val="ffffff"/>
                  </a:solidFill>
                </a:uFill>
                <a:latin typeface="Open Sans Semibold"/>
                <a:ea typeface="Open Sans Semibold"/>
              </a:rPr>
              <a:t> </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0" lang="en-GB" sz="2800" spc="-1" strike="noStrike">
                <a:solidFill>
                  <a:srgbClr val="000000"/>
                </a:solidFill>
                <a:uFill>
                  <a:solidFill>
                    <a:srgbClr val="ffffff"/>
                  </a:solidFill>
                </a:uFill>
                <a:latin typeface="Open Sans Semibold"/>
                <a:ea typeface="Open Sans Semibold"/>
              </a:rPr>
              <a:t> </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0" lang="en-GB" sz="2800" spc="-1" strike="noStrike">
                <a:solidFill>
                  <a:srgbClr val="000000"/>
                </a:solidFill>
                <a:uFill>
                  <a:solidFill>
                    <a:srgbClr val="ffffff"/>
                  </a:solidFill>
                </a:uFill>
                <a:latin typeface="Open Sans Semibold"/>
                <a:ea typeface="Open Sans Semibold"/>
              </a:rPr>
              <a:t> </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0" lang="en-GB" sz="2800" spc="-1" strike="noStrike">
                <a:solidFill>
                  <a:srgbClr val="000000"/>
                </a:solidFill>
                <a:uFill>
                  <a:solidFill>
                    <a:srgbClr val="ffffff"/>
                  </a:solidFill>
                </a:uFill>
                <a:latin typeface="Open Sans Semibold"/>
                <a:ea typeface="Open Sans Semibold"/>
              </a:rPr>
              <a:t> </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0" lang="en-GB" sz="2800" spc="-1" strike="noStrike">
                <a:solidFill>
                  <a:srgbClr val="000000"/>
                </a:solidFill>
                <a:uFill>
                  <a:solidFill>
                    <a:srgbClr val="ffffff"/>
                  </a:solidFill>
                </a:uFill>
                <a:latin typeface="Open Sans Semibold"/>
                <a:ea typeface="Open Sans Semibold"/>
              </a:rPr>
              <a:t> </a:t>
            </a:r>
            <a:endParaRPr b="0" lang="en-GB" sz="1800" spc="-1" strike="noStrike">
              <a:solidFill>
                <a:srgbClr val="000000"/>
              </a:solidFill>
              <a:uFill>
                <a:solidFill>
                  <a:srgbClr val="ffffff"/>
                </a:solidFill>
              </a:uFill>
              <a:latin typeface="Arial"/>
            </a:endParaRPr>
          </a:p>
          <a:p>
            <a:pPr marL="378000" indent="-375120">
              <a:lnSpc>
                <a:spcPct val="100000"/>
              </a:lnSpc>
              <a:buClr>
                <a:srgbClr val="000000"/>
              </a:buClr>
              <a:buFont typeface="Wingdings" charset="2"/>
              <a:buChar char=""/>
            </a:pPr>
            <a:r>
              <a:rPr b="0" lang="en-GB" sz="2800" spc="-1" strike="noStrike">
                <a:solidFill>
                  <a:srgbClr val="000000"/>
                </a:solidFill>
                <a:uFill>
                  <a:solidFill>
                    <a:srgbClr val="ffffff"/>
                  </a:solidFill>
                </a:uFill>
                <a:latin typeface="Open Sans Semibold"/>
                <a:ea typeface="Open Sans Semibold"/>
              </a:rPr>
              <a:t> </a:t>
            </a:r>
            <a:endParaRPr b="0" lang="en-GB" sz="1800" spc="-1" strike="noStrike">
              <a:solidFill>
                <a:srgbClr val="000000"/>
              </a:solidFill>
              <a:uFill>
                <a:solidFill>
                  <a:srgbClr val="ffffff"/>
                </a:solidFill>
              </a:uFill>
              <a:latin typeface="Arial"/>
            </a:endParaRPr>
          </a:p>
          <a:p>
            <a:pPr marL="378000" indent="-375120" algn="ctr">
              <a:lnSpc>
                <a:spcPct val="100000"/>
              </a:lnSpc>
              <a:buClr>
                <a:srgbClr val="000000"/>
              </a:buClr>
              <a:buFont typeface="Wingdings" charset="2"/>
              <a:buChar char=""/>
            </a:pPr>
            <a:r>
              <a:rPr b="0" lang="en-GB" sz="1600" spc="-1" strike="noStrike">
                <a:solidFill>
                  <a:srgbClr val="000000"/>
                </a:solidFill>
                <a:uFill>
                  <a:solidFill>
                    <a:srgbClr val="ffffff"/>
                  </a:solidFill>
                </a:uFill>
                <a:latin typeface="Open Sans Semibold"/>
                <a:ea typeface="Open Sans Semibold"/>
              </a:rPr>
              <a:t> </a:t>
            </a:r>
            <a:endParaRPr b="0" lang="en-GB" sz="1800" spc="-1" strike="noStrike">
              <a:solidFill>
                <a:srgbClr val="000000"/>
              </a:solidFill>
              <a:uFill>
                <a:solidFill>
                  <a:srgbClr val="ffffff"/>
                </a:solidFill>
              </a:uFill>
              <a:latin typeface="Arial"/>
            </a:endParaRPr>
          </a:p>
          <a:p>
            <a:pPr marL="378000" indent="-375120" algn="ctr">
              <a:lnSpc>
                <a:spcPct val="100000"/>
              </a:lnSpc>
              <a:buClr>
                <a:srgbClr val="000000"/>
              </a:buClr>
              <a:buFont typeface="Wingdings" charset="2"/>
              <a:buChar char=""/>
            </a:pPr>
            <a:r>
              <a:rPr b="0" lang="en-GB" sz="1300" spc="-1" strike="noStrike">
                <a:solidFill>
                  <a:srgbClr val="000000"/>
                </a:solidFill>
                <a:uFill>
                  <a:solidFill>
                    <a:srgbClr val="ffffff"/>
                  </a:solidFill>
                </a:uFill>
                <a:latin typeface="Open Sans Semibold"/>
                <a:ea typeface="Open Sans Semibold"/>
              </a:rPr>
              <a:t>Examples: An easy to detect attack on a sensor (left image); synergies of different modes on the system creates similar to normal behaviour of the system, making them harder to detect (right image).</a:t>
            </a:r>
            <a:endParaRPr b="0" lang="en-GB" sz="1800" spc="-1" strike="noStrike">
              <a:solidFill>
                <a:srgbClr val="000000"/>
              </a:solidFill>
              <a:uFill>
                <a:solidFill>
                  <a:srgbClr val="ffffff"/>
                </a:solidFill>
              </a:uFill>
              <a:latin typeface="Arial"/>
            </a:endParaRPr>
          </a:p>
          <a:p>
            <a:pPr marL="378000" indent="-375120">
              <a:lnSpc>
                <a:spcPct val="100000"/>
              </a:lnSpc>
              <a:buClr>
                <a:srgbClr val="000000"/>
              </a:buClr>
              <a:buFont typeface="Wingdings" charset="2"/>
              <a:buChar char=""/>
            </a:pPr>
            <a:r>
              <a:rPr b="0" lang="en-GB" sz="2800" spc="-1" strike="noStrike">
                <a:solidFill>
                  <a:srgbClr val="000000"/>
                </a:solidFill>
                <a:uFill>
                  <a:solidFill>
                    <a:srgbClr val="ffffff"/>
                  </a:solidFill>
                </a:uFill>
                <a:latin typeface="Open Sans Semibold"/>
                <a:ea typeface="Open Sans Semibold"/>
              </a:rPr>
              <a:t> </a:t>
            </a:r>
            <a:endParaRPr b="0" lang="en-GB" sz="1800" spc="-1" strike="noStrike">
              <a:solidFill>
                <a:srgbClr val="000000"/>
              </a:solidFill>
              <a:uFill>
                <a:solidFill>
                  <a:srgbClr val="ffffff"/>
                </a:solidFill>
              </a:uFill>
              <a:latin typeface="Arial"/>
            </a:endParaRPr>
          </a:p>
          <a:p>
            <a:pPr marL="378000" indent="-375120">
              <a:lnSpc>
                <a:spcPct val="100000"/>
              </a:lnSpc>
              <a:buClr>
                <a:srgbClr val="000000"/>
              </a:buClr>
              <a:buFont typeface="Wingdings" charset="2"/>
              <a:buChar char=""/>
            </a:pPr>
            <a:r>
              <a:rPr b="0" lang="en-GB" sz="2800" spc="-1" strike="noStrike">
                <a:solidFill>
                  <a:srgbClr val="000000"/>
                </a:solidFill>
                <a:uFill>
                  <a:solidFill>
                    <a:srgbClr val="ffffff"/>
                  </a:solidFill>
                </a:uFill>
                <a:latin typeface="Open Sans Semibold"/>
                <a:ea typeface="Open Sans Semibold"/>
              </a:rPr>
              <a:t> </a:t>
            </a:r>
            <a:r>
              <a:rPr b="0" lang="en-GB" sz="3200" spc="-1" strike="noStrike">
                <a:solidFill>
                  <a:srgbClr val="000000"/>
                </a:solidFill>
                <a:uFill>
                  <a:solidFill>
                    <a:srgbClr val="ffffff"/>
                  </a:solidFill>
                </a:uFill>
                <a:latin typeface="Open Sans Semibold"/>
                <a:ea typeface="Open Sans Semibold"/>
              </a:rPr>
              <a:t>Future work</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0" lang="en-GB" sz="2400" spc="-1" strike="noStrike">
                <a:solidFill>
                  <a:srgbClr val="000000"/>
                </a:solidFill>
                <a:uFill>
                  <a:solidFill>
                    <a:srgbClr val="ffffff"/>
                  </a:solidFill>
                </a:uFill>
                <a:latin typeface="Open Sans Semibold"/>
                <a:ea typeface="Open Sans Semibold"/>
              </a:rPr>
              <a:t> </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0" lang="en-GB" sz="2400" spc="-1" strike="noStrike">
                <a:solidFill>
                  <a:srgbClr val="000000"/>
                </a:solidFill>
                <a:uFill>
                  <a:solidFill>
                    <a:srgbClr val="ffffff"/>
                  </a:solidFill>
                </a:uFill>
                <a:latin typeface="Open Sans Semibold"/>
                <a:ea typeface="Open Sans Semibold"/>
              </a:rPr>
              <a:t>Add machine learning and/or statistical methods to improve the modes detection process.</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0" lang="en-GB" sz="2400" spc="-1" strike="noStrike">
                <a:solidFill>
                  <a:srgbClr val="000000"/>
                </a:solidFill>
                <a:uFill>
                  <a:solidFill>
                    <a:srgbClr val="ffffff"/>
                  </a:solidFill>
                </a:uFill>
                <a:latin typeface="Open Sans Semibold"/>
                <a:ea typeface="Open Sans Semibold"/>
              </a:rPr>
              <a:t> </a:t>
            </a:r>
            <a:endParaRPr b="0" lang="en-GB"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0" lang="en-GB" sz="2400" spc="-1" strike="noStrike">
                <a:solidFill>
                  <a:srgbClr val="000000"/>
                </a:solidFill>
                <a:uFill>
                  <a:solidFill>
                    <a:srgbClr val="ffffff"/>
                  </a:solidFill>
                </a:uFill>
                <a:latin typeface="Open Sans Semibold"/>
                <a:ea typeface="Open Sans Semibold"/>
              </a:rPr>
              <a:t>Build a complete task-based diagnosis framework.</a:t>
            </a:r>
            <a:endParaRPr b="0" lang="en-GB" sz="1800" spc="-1" strike="noStrike">
              <a:solidFill>
                <a:srgbClr val="000000"/>
              </a:solidFill>
              <a:uFill>
                <a:solidFill>
                  <a:srgbClr val="ffffff"/>
                </a:solidFill>
              </a:uFill>
              <a:latin typeface="Arial"/>
            </a:endParaRPr>
          </a:p>
        </p:txBody>
      </p:sp>
      <p:sp>
        <p:nvSpPr>
          <p:cNvPr id="43" name="CustomShape 5"/>
          <p:cNvSpPr/>
          <p:nvPr/>
        </p:nvSpPr>
        <p:spPr>
          <a:xfrm>
            <a:off x="10261440" y="4410000"/>
            <a:ext cx="10222200" cy="1078200"/>
          </a:xfrm>
          <a:prstGeom prst="rect">
            <a:avLst/>
          </a:prstGeom>
          <a:noFill/>
          <a:ln>
            <a:noFill/>
          </a:ln>
        </p:spPr>
        <p:style>
          <a:lnRef idx="0"/>
          <a:fillRef idx="0"/>
          <a:effectRef idx="0"/>
          <a:fontRef idx="minor"/>
        </p:style>
        <p:txBody>
          <a:bodyPr lIns="90000" rIns="90000" tIns="45000" bIns="45000"/>
          <a:p>
            <a:pPr marL="378000" indent="-375120">
              <a:lnSpc>
                <a:spcPct val="100000"/>
              </a:lnSpc>
              <a:buClr>
                <a:srgbClr val="ffffff"/>
              </a:buClr>
              <a:buFont typeface="Wingdings" charset="2"/>
              <a:buChar char=""/>
            </a:pPr>
            <a:r>
              <a:rPr b="0" lang="en-GB" sz="3200" spc="-1" strike="noStrike">
                <a:solidFill>
                  <a:srgbClr val="ffffff"/>
                </a:solidFill>
                <a:uFill>
                  <a:solidFill>
                    <a:srgbClr val="ffffff"/>
                  </a:solidFill>
                </a:uFill>
                <a:latin typeface="Open Sans Semibold"/>
                <a:ea typeface="Open Sans Semibold"/>
              </a:rPr>
              <a:t>Riccardo Orizio, Prof. Gregory Provan</a:t>
            </a:r>
            <a:endParaRPr b="0" lang="en-GB" sz="1800" spc="-1" strike="noStrike">
              <a:solidFill>
                <a:srgbClr val="000000"/>
              </a:solidFill>
              <a:uFill>
                <a:solidFill>
                  <a:srgbClr val="ffffff"/>
                </a:solidFill>
              </a:uFill>
              <a:latin typeface="Arial"/>
            </a:endParaRPr>
          </a:p>
        </p:txBody>
      </p:sp>
      <p:sp>
        <p:nvSpPr>
          <p:cNvPr id="44" name="CustomShape 6"/>
          <p:cNvSpPr/>
          <p:nvPr/>
        </p:nvSpPr>
        <p:spPr>
          <a:xfrm>
            <a:off x="576720" y="2682360"/>
            <a:ext cx="20229120" cy="987480"/>
          </a:xfrm>
          <a:prstGeom prst="rect">
            <a:avLst/>
          </a:prstGeom>
          <a:noFill/>
          <a:ln>
            <a:noFill/>
          </a:ln>
        </p:spPr>
        <p:style>
          <a:lnRef idx="0"/>
          <a:fillRef idx="0"/>
          <a:effectRef idx="0"/>
          <a:fontRef idx="minor"/>
        </p:style>
        <p:txBody>
          <a:bodyPr lIns="90000" rIns="90000" tIns="45000" bIns="45000"/>
          <a:p>
            <a:pPr marL="378000" indent="-375120" algn="ctr">
              <a:lnSpc>
                <a:spcPct val="100000"/>
              </a:lnSpc>
              <a:buClr>
                <a:srgbClr val="f2f2f2"/>
              </a:buClr>
              <a:buFont typeface="Wingdings" charset="2"/>
              <a:buChar char=""/>
            </a:pPr>
            <a:r>
              <a:rPr b="1" lang="en-GB" sz="4800" spc="-1" strike="noStrike">
                <a:solidFill>
                  <a:srgbClr val="f2f2f2"/>
                </a:solidFill>
                <a:uFill>
                  <a:solidFill>
                    <a:srgbClr val="ffffff"/>
                  </a:solidFill>
                </a:uFill>
                <a:latin typeface="Open Sans Extrabold"/>
                <a:ea typeface="Open Sans Extrabold"/>
              </a:rPr>
              <a:t>Task-based Model Selection/Optimisation</a:t>
            </a:r>
            <a:endParaRPr b="0" lang="en-GB" sz="1800" spc="-1" strike="noStrike">
              <a:solidFill>
                <a:srgbClr val="000000"/>
              </a:solidFill>
              <a:uFill>
                <a:solidFill>
                  <a:srgbClr val="ffffff"/>
                </a:solidFill>
              </a:uFill>
              <a:latin typeface="Arial"/>
            </a:endParaRPr>
          </a:p>
        </p:txBody>
      </p:sp>
      <p:pic>
        <p:nvPicPr>
          <p:cNvPr id="45" name="" descr=""/>
          <p:cNvPicPr/>
          <p:nvPr/>
        </p:nvPicPr>
        <p:blipFill>
          <a:blip r:embed="rId1"/>
          <a:stretch/>
        </p:blipFill>
        <p:spPr>
          <a:xfrm>
            <a:off x="17629920" y="180000"/>
            <a:ext cx="3330720" cy="1587960"/>
          </a:xfrm>
          <a:prstGeom prst="rect">
            <a:avLst/>
          </a:prstGeom>
          <a:ln>
            <a:noFill/>
          </a:ln>
        </p:spPr>
      </p:pic>
      <p:pic>
        <p:nvPicPr>
          <p:cNvPr id="46" name="" descr=""/>
          <p:cNvPicPr/>
          <p:nvPr/>
        </p:nvPicPr>
        <p:blipFill>
          <a:blip r:embed="rId2"/>
          <a:stretch/>
        </p:blipFill>
        <p:spPr>
          <a:xfrm>
            <a:off x="2082240" y="10756800"/>
            <a:ext cx="6627960" cy="5513400"/>
          </a:xfrm>
          <a:prstGeom prst="rect">
            <a:avLst/>
          </a:prstGeom>
          <a:ln>
            <a:noFill/>
          </a:ln>
        </p:spPr>
      </p:pic>
      <p:pic>
        <p:nvPicPr>
          <p:cNvPr id="47" name="" descr=""/>
          <p:cNvPicPr/>
          <p:nvPr/>
        </p:nvPicPr>
        <p:blipFill>
          <a:blip r:embed="rId3"/>
          <a:stretch/>
        </p:blipFill>
        <p:spPr>
          <a:xfrm>
            <a:off x="1188000" y="23403240"/>
            <a:ext cx="8638560" cy="3775320"/>
          </a:xfrm>
          <a:prstGeom prst="rect">
            <a:avLst/>
          </a:prstGeom>
          <a:ln>
            <a:noFill/>
          </a:ln>
        </p:spPr>
      </p:pic>
      <p:pic>
        <p:nvPicPr>
          <p:cNvPr id="48" name="" descr=""/>
          <p:cNvPicPr/>
          <p:nvPr/>
        </p:nvPicPr>
        <p:blipFill>
          <a:blip r:embed="rId4"/>
          <a:stretch/>
        </p:blipFill>
        <p:spPr>
          <a:xfrm>
            <a:off x="16425360" y="20520000"/>
            <a:ext cx="3459960" cy="3455640"/>
          </a:xfrm>
          <a:prstGeom prst="rect">
            <a:avLst/>
          </a:prstGeom>
          <a:ln>
            <a:noFill/>
          </a:ln>
        </p:spPr>
      </p:pic>
      <p:pic>
        <p:nvPicPr>
          <p:cNvPr id="49" name="" descr=""/>
          <p:cNvPicPr/>
          <p:nvPr/>
        </p:nvPicPr>
        <p:blipFill>
          <a:blip r:embed="rId5"/>
          <a:stretch/>
        </p:blipFill>
        <p:spPr>
          <a:xfrm>
            <a:off x="12007800" y="20592000"/>
            <a:ext cx="3399840" cy="3383640"/>
          </a:xfrm>
          <a:prstGeom prst="rect">
            <a:avLst/>
          </a:prstGeom>
          <a:ln>
            <a:noFill/>
          </a:ln>
        </p:spPr>
      </p:pic>
      <p:pic>
        <p:nvPicPr>
          <p:cNvPr id="50" name="" descr=""/>
          <p:cNvPicPr/>
          <p:nvPr/>
        </p:nvPicPr>
        <p:blipFill>
          <a:blip r:embed="rId6"/>
          <a:stretch/>
        </p:blipFill>
        <p:spPr>
          <a:xfrm>
            <a:off x="16394040" y="16776000"/>
            <a:ext cx="4202640" cy="17276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3800</TotalTime>
  <Application>LibreOffice/5.1.6.2$Linux_X86_64 LibreOffice_project/10m0$Build-2</Application>
  <Company>University of Limerick</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2006-08-17T16:52:12Z</dcterms:created>
  <dc:creator>Ernst Sikora</dc:creator>
  <dc:description/>
  <dc:language>en-GB</dc:language>
  <cp:lastModifiedBy/>
  <dcterms:modified xsi:type="dcterms:W3CDTF">2017-08-18T14:58:44Z</dcterms:modified>
  <cp:revision>171</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University of Limerick</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