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6800" cy="302799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5" autoAdjust="0"/>
  </p:normalViewPr>
  <p:slideViewPr>
    <p:cSldViewPr snapToGrid="0">
      <p:cViewPr>
        <p:scale>
          <a:sx n="66" d="100"/>
          <a:sy n="66" d="100"/>
        </p:scale>
        <p:origin x="372" y="-6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069200" y="8187120"/>
            <a:ext cx="19247760" cy="153572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069200" y="8187120"/>
            <a:ext cx="19247760" cy="153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69200" y="1208160"/>
            <a:ext cx="19247760" cy="2343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447360" y="6887160"/>
            <a:ext cx="3192480" cy="51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7227360" y="6887160"/>
            <a:ext cx="2345760" cy="51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DAB6AE0-170A-4E44-ABD9-1CFEAD337EB8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/>
          <p:nvPr/>
        </p:nvPicPr>
        <p:blipFill>
          <a:blip r:embed="rId14"/>
          <a:stretch/>
        </p:blipFill>
        <p:spPr>
          <a:xfrm>
            <a:off x="-360" y="57600"/>
            <a:ext cx="21384360" cy="302299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stomShape 1"/>
              <p:cNvSpPr/>
              <p:nvPr/>
            </p:nvSpPr>
            <p:spPr>
              <a:xfrm>
                <a:off x="972360" y="6629012"/>
                <a:ext cx="9071280" cy="9285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378000" indent="-3751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"/>
                </a:pPr>
                <a:r>
                  <a:rPr lang="en-GB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 General Problem</a:t>
                </a:r>
              </a:p>
              <a:p>
                <a:pPr marL="378000" indent="-3751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"/>
                </a:pPr>
                <a:endParaRPr lang="en-GB" sz="24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Open Sans Semibold"/>
                  <a:ea typeface="Open Sans Semibold"/>
                </a:endParaRPr>
              </a:p>
              <a:p>
                <a:pPr marL="345780" indent="-342900">
                  <a:lnSpc>
                    <a:spcPct val="100000"/>
                  </a:lnSpc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GB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Complex systems are usually modelled through high-fidelity high-cost models, used mainly for simulations</a:t>
                </a:r>
              </a:p>
              <a:p>
                <a:pPr marL="345780" indent="-342900">
                  <a:lnSpc>
                    <a:spcPct val="100000"/>
                  </a:lnSpc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GB" sz="24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Each model recreates one behaviour of the system, also known as </a:t>
                </a:r>
                <a:r>
                  <a:rPr lang="en-GB" sz="2400" b="1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mode</a:t>
                </a:r>
                <a:r>
                  <a:rPr lang="en-GB" sz="2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.</a:t>
                </a:r>
              </a:p>
              <a:p>
                <a:pPr marL="345780" indent="-342900">
                  <a:lnSpc>
                    <a:spcPct val="100000"/>
                  </a:lnSpc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GB" sz="2400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A real system has many different operative modes.</a:t>
                </a:r>
                <a:br>
                  <a:rPr lang="en-GB" sz="2400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</a:br>
                <a:r>
                  <a:rPr lang="en-GB" sz="2400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e.g. a drone’s modes: take</a:t>
                </a:r>
                <a:r>
                  <a:rPr lang="en-GB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-off, landing, wandering, surface mapping, etc..</a:t>
                </a:r>
              </a:p>
              <a:p>
                <a:pPr marL="2880" algn="ctr">
                  <a:lnSpc>
                    <a:spcPct val="100000"/>
                  </a:lnSpc>
                  <a:buClr>
                    <a:srgbClr val="000000"/>
                  </a:buClr>
                </a:pPr>
                <a:r>
                  <a:rPr lang="en-GB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Modes: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40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40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400" b="0" i="1" spc="-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FFFFFF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pc="-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FFFFFF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pc="-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FFFFFF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GB" sz="2400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IE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I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GB" sz="2400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sz="240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400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 spc="-1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GB" sz="24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Open Sans Semibold"/>
                  <a:ea typeface="Open Sans Semibold"/>
                </a:endParaRPr>
              </a:p>
              <a:p>
                <a:pPr marL="345780" indent="-342900">
                  <a:lnSpc>
                    <a:spcPct val="100000"/>
                  </a:lnSpc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GB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Open Sans Semibold"/>
                  <a:ea typeface="Open Sans Semibold"/>
                </a:endParaRPr>
              </a:p>
              <a:p>
                <a:pPr marL="345780" indent="-342900">
                  <a:lnSpc>
                    <a:spcPct val="100000"/>
                  </a:lnSpc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en-GB" sz="24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Given a specific task, which allows multiple operating modes, create a simple model m, such that:</a:t>
                </a:r>
                <a:br>
                  <a:rPr lang="en-GB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</a:br>
                <a14:m>
                  <m:oMath xmlns:m="http://schemas.openxmlformats.org/officeDocument/2006/math">
                    <m:r>
                      <a:rPr lang="en-GB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Open Sans Semibold"/>
                      </a:rPr>
                      <m:t>𝑚</m:t>
                    </m:r>
                    <m:r>
                      <a:rPr lang="en-GB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Open Sans Semibold"/>
                      </a:rPr>
                      <m:t>=</m:t>
                    </m:r>
                    <m:func>
                      <m:funcPr>
                        <m:ctrlP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Open Sans Semibold"/>
                          </a:rPr>
                        </m:ctrlPr>
                      </m:funcPr>
                      <m:fName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Open Sans Semibold"/>
                          </a:rPr>
                          <m:t>𝑎𝑟𝑔</m:t>
                        </m:r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Open Sans Semibold"/>
                          </a:rPr>
                          <m:t> </m:t>
                        </m:r>
                        <m:limLow>
                          <m:limLowPr>
                            <m:ctrlPr>
                              <a:rPr lang="en-GB" sz="2400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Open Sans Semibold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 b="0" i="0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Open Sans Semibold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400" b="0" i="1" spc="-1" baseline="-25000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Open Sans Semibold"/>
                              </a:rPr>
                              <m:t> </m:t>
                            </m:r>
                            <m:r>
                              <a:rPr lang="en-GB" sz="2400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sz="2400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Open Sans Semibold"/>
                          </a:rPr>
                          <m:t>[</m:t>
                        </m:r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𝐴𝑐𝑐𝑢𝑟𝑎𝑐𝑦</m:t>
                        </m:r>
                        <m:d>
                          <m:dPr>
                            <m:ctrlPr>
                              <a:rPr lang="en-GB" sz="2400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𝐶𝑜𝑠𝑡</m:t>
                        </m:r>
                        <m:d>
                          <m:dPr>
                            <m:ctrlPr>
                              <a:rPr lang="en-GB" sz="2400" b="0" i="1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2400" b="0" i="1" spc="-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FFFFFF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GB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Open Sans Semibold"/>
                  <a:ea typeface="Open Sans Semibold"/>
                </a:endParaRPr>
              </a:p>
            </p:txBody>
          </p:sp>
        </mc:Choice>
        <mc:Fallback>
          <p:sp>
            <p:nvSpPr>
              <p:cNvPr id="39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60" y="6629012"/>
                <a:ext cx="9071280" cy="9285480"/>
              </a:xfrm>
              <a:prstGeom prst="rect">
                <a:avLst/>
              </a:prstGeom>
              <a:blipFill>
                <a:blip r:embed="rId2"/>
                <a:stretch>
                  <a:fillRect l="-1478" t="-853" r="-6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stomShape 2"/>
              <p:cNvSpPr/>
              <p:nvPr/>
            </p:nvSpPr>
            <p:spPr>
              <a:xfrm>
                <a:off x="986428" y="17732160"/>
                <a:ext cx="9071280" cy="9285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378000" indent="-3751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"/>
                </a:pPr>
                <a:r>
                  <a:rPr lang="en-GB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 Goals</a:t>
                </a:r>
                <a:endParaRPr lang="en-GB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880">
                  <a:lnSpc>
                    <a:spcPct val="100000"/>
                  </a:lnSpc>
                  <a:buClr>
                    <a:srgbClr val="000000"/>
                  </a:buClr>
                </a:pPr>
                <a:endParaRPr lang="en-GB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Open Sans Semibold"/>
                  <a:ea typeface="Open Sans Semibold"/>
                </a:endParaRPr>
              </a:p>
              <a:p>
                <a:pPr marL="345780" indent="-342900">
                  <a:lnSpc>
                    <a:spcPct val="100000"/>
                  </a:lnSpc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GB" sz="24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Inverse inference:</a:t>
                </a:r>
                <a:br>
                  <a:rPr lang="en-GB" sz="24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</a:br>
                <a:endParaRPr lang="en-GB" sz="2400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Open Sans Semibold"/>
                  <a:ea typeface="Open Sans Semibold"/>
                </a:endParaRPr>
              </a:p>
              <a:p>
                <a:pPr marL="2880" algn="ctr">
                  <a:lnSpc>
                    <a:spcPct val="100000"/>
                  </a:lnSpc>
                  <a:buClr>
                    <a:srgbClr val="000000"/>
                  </a:buClr>
                </a:pPr>
                <a:r>
                  <a:rPr lang="en-GB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Forward: </a:t>
                </a:r>
                <a14:m>
                  <m:oMath xmlns:m="http://schemas.openxmlformats.org/officeDocument/2006/math">
                    <m:r>
                      <a:rPr lang="en-GB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Open Sans Semibold"/>
                      </a:rPr>
                      <m:t>𝑦</m:t>
                    </m:r>
                    <m:r>
                      <a:rPr lang="en-GB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Open Sans Semibold"/>
                      </a:rPr>
                      <m:t>=</m:t>
                    </m:r>
                    <m:r>
                      <a:rPr lang="en-GB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Open Sans Semibold"/>
                      </a:rPr>
                      <m:t>𝑔</m:t>
                    </m:r>
                    <m:d>
                      <m:dPr>
                        <m:ctrlPr>
                          <a:rPr lang="en-GB" sz="240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Open Sans Semibold"/>
                          </a:rPr>
                        </m:ctrlPr>
                      </m:dPr>
                      <m:e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Open Sans Semibold"/>
                          </a:rPr>
                          <m:t>𝑥</m:t>
                        </m:r>
                      </m:e>
                    </m:d>
                  </m:oMath>
                </a14:m>
                <a:br>
                  <a:rPr lang="en-GB" sz="24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</a:br>
                <a:endParaRPr lang="en-GB" sz="800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Open Sans Semibold"/>
                  <a:ea typeface="Open Sans Semibold"/>
                </a:endParaRPr>
              </a:p>
              <a:p>
                <a:pPr marL="2880" algn="ctr">
                  <a:lnSpc>
                    <a:spcPct val="100000"/>
                  </a:lnSpc>
                  <a:buClr>
                    <a:srgbClr val="000000"/>
                  </a:buClr>
                </a:pPr>
                <a:r>
                  <a:rPr lang="en-GB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Inverse: </a:t>
                </a:r>
                <a14:m>
                  <m:oMath xmlns:m="http://schemas.openxmlformats.org/officeDocument/2006/math">
                    <m:r>
                      <a:rPr lang="en-GB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Open Sans Semibold"/>
                      </a:rPr>
                      <m:t>𝑥</m:t>
                    </m:r>
                    <m:r>
                      <a:rPr lang="en-GB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Open Sans Semibold"/>
                      </a:rPr>
                      <m:t>=</m:t>
                    </m:r>
                    <m:sSup>
                      <m:sSupPr>
                        <m:ctrlP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Open Sans Semibold"/>
                      </a:rPr>
                      <m:t>(</m:t>
                    </m:r>
                    <m:r>
                      <a:rPr lang="en-GB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Open Sans Semibold"/>
                      </a:rPr>
                      <m:t>𝑦</m:t>
                    </m:r>
                    <m:r>
                      <a:rPr lang="en-GB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Open Sans Semibold"/>
                      </a:rPr>
                      <m:t>)</m:t>
                    </m:r>
                  </m:oMath>
                </a14:m>
                <a:r>
                  <a:rPr lang="en-GB" sz="2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  <a:ea typeface="Open Sans Semibold"/>
                  </a:rPr>
                  <a:t> </a:t>
                </a:r>
              </a:p>
              <a:p>
                <a:pPr marL="2880" algn="ctr">
                  <a:lnSpc>
                    <a:spcPct val="100000"/>
                  </a:lnSpc>
                  <a:buClr>
                    <a:srgbClr val="000000"/>
                  </a:buClr>
                </a:pPr>
                <a:endParaRPr lang="en-GB" sz="160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Open Sans Semibold"/>
                  <a:ea typeface="Open Sans Semibold"/>
                </a:endParaRPr>
              </a:p>
              <a:p>
                <a:pPr marL="460080" lvl="1">
                  <a:buClr>
                    <a:srgbClr val="000000"/>
                  </a:buClr>
                </a:pPr>
                <a:r>
                  <a:rPr lang="en-GB" sz="2400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  <a:t>The inverse inference is difficult also when </a:t>
                </a:r>
                <a:r>
                  <a:rPr lang="en-GB" sz="2400" b="0" i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  <a:t>g</a:t>
                </a:r>
                <a:r>
                  <a:rPr lang="en-GB" sz="2400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  <a:t> is linear.</a:t>
                </a:r>
                <a:br>
                  <a:rPr lang="en-GB" sz="2400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</a:br>
                <a:r>
                  <a:rPr lang="en-GB" sz="2400" b="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  <a:t>In our problem </a:t>
                </a:r>
                <a:r>
                  <a:rPr lang="en-GB" sz="2400" b="0" i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  <a:t>g</a:t>
                </a:r>
                <a:r>
                  <a:rPr lang="en-GB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  <a:t> is most of the time non-linear, increasing even more the inverse inference complexity.</a:t>
                </a:r>
              </a:p>
              <a:p>
                <a:pPr marL="460080" lvl="1">
                  <a:buClr>
                    <a:srgbClr val="000000"/>
                  </a:buClr>
                </a:pPr>
                <a:endParaRPr lang="en-GB" sz="24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Open Sans Semibold"/>
                </a:endParaRPr>
              </a:p>
              <a:p>
                <a:pPr marL="345780" indent="-34290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GB" sz="24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  <a:t>Multi active modes:</a:t>
                </a:r>
                <a:br>
                  <a:rPr lang="en-GB" sz="24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</a:br>
                <a:r>
                  <a:rPr lang="en-GB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  <a:t>Extending the forward simulation to include different modes at the same time.</a:t>
                </a:r>
              </a:p>
              <a:p>
                <a:pPr marL="345780" indent="-34290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GB" sz="2400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Open Sans Semibold"/>
                </a:endParaRPr>
              </a:p>
              <a:p>
                <a:pPr marL="460080" lvl="1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GB" sz="2400" i="1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2400" b="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400" b="0" i="1" spc="-1" smtClean="0">
                                          <a:solidFill>
                                            <a:srgbClr val="00000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pc="-1" smtClean="0">
                                          <a:solidFill>
                                            <a:srgbClr val="00000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sz="2400" b="0" i="1" spc="-1" smtClean="0">
                                          <a:solidFill>
                                            <a:srgbClr val="00000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400" b="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sz="2400" b="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IE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E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400" i="1" spc="-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sz="2400" b="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1" spc="-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 spc="-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 spc="-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GB" sz="2400" b="0" i="1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GB" sz="2400" i="1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GB" sz="2400" b="0" i="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400" b="0" i="1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GB" sz="2400" b="0" i="1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GB" sz="2400" b="0" i="1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400" b="0" i="1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400" b="0" i="1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GB" sz="2400" b="0" i="1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b="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400" b="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b="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60080" lvl="1">
                  <a:buClr>
                    <a:srgbClr val="000000"/>
                  </a:buClr>
                </a:pPr>
                <a:endParaRPr lang="en-GB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345780" indent="-34290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GB" sz="24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  <a:t>Inverse inference on multi active nodes:</a:t>
                </a:r>
                <a:br>
                  <a:rPr lang="en-GB" sz="24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</a:br>
                <a:r>
                  <a:rPr lang="en-GB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Open Sans Semibold"/>
                  </a:rPr>
                  <a:t>Extending the inverse inference to a multi active modes scenario, increasing the process difficulties due to eventual synergies between modes.</a:t>
                </a:r>
                <a:endParaRPr lang="en-GB" sz="2400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Open Sans Semibold"/>
                </a:endParaRPr>
              </a:p>
            </p:txBody>
          </p:sp>
        </mc:Choice>
        <mc:Fallback>
          <p:sp>
            <p:nvSpPr>
              <p:cNvPr id="40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8" y="17732160"/>
                <a:ext cx="9071280" cy="9285480"/>
              </a:xfrm>
              <a:prstGeom prst="rect">
                <a:avLst/>
              </a:prstGeom>
              <a:blipFill>
                <a:blip r:embed="rId3"/>
                <a:stretch>
                  <a:fillRect l="-1478" t="-854" r="-8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stomShape 3"/>
          <p:cNvSpPr/>
          <p:nvPr/>
        </p:nvSpPr>
        <p:spPr>
          <a:xfrm>
            <a:off x="11457720" y="6601292"/>
            <a:ext cx="9071280" cy="92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78000" indent="-37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State of art</a:t>
            </a:r>
          </a:p>
          <a:p>
            <a:pPr marL="2880">
              <a:lnSpc>
                <a:spcPct val="100000"/>
              </a:lnSpc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  <a:p>
            <a:pPr marL="2880">
              <a:lnSpc>
                <a:spcPct val="100000"/>
              </a:lnSpc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  <a:p>
            <a:pPr marL="2880">
              <a:lnSpc>
                <a:spcPct val="100000"/>
              </a:lnSpc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Currently the problem is approached through:</a:t>
            </a:r>
          </a:p>
          <a:p>
            <a:pPr marL="2880">
              <a:lnSpc>
                <a:spcPct val="100000"/>
              </a:lnSpc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  <a:p>
            <a:pPr marL="34578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Surrogate models:</a:t>
            </a:r>
            <a:b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</a:br>
            <a:r>
              <a:rPr lang="en-GB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Data-driven approach to extract a simpler model of one mode of th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 system.</a:t>
            </a:r>
          </a:p>
          <a:p>
            <a:pPr marL="34578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  <a:p>
            <a:pPr marL="34578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  <a:p>
            <a:pPr marL="34578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Ensemble of models:</a:t>
            </a:r>
            <a:b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</a:b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Optimisation of surrogate models to achieve higher accuracy using a small amount of high-fidelity model data.</a:t>
            </a:r>
          </a:p>
          <a:p>
            <a:pPr marL="34578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  <a:p>
            <a:pPr marL="34578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</a:endParaRPr>
          </a:p>
          <a:p>
            <a:pPr marL="34578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Forward simulation on single independent modes:</a:t>
            </a:r>
            <a:b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</a:br>
            <a:r>
              <a:rPr lang="en-GB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Data prediction of a known mode.</a:t>
            </a:r>
            <a:br>
              <a:rPr lang="en-GB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</a:br>
            <a:r>
              <a:rPr lang="en-GB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Focused on studying the effects of a single active mode per simulation.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1557440" y="17202962"/>
            <a:ext cx="9071280" cy="92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78000" indent="-37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Achievements</a:t>
            </a:r>
          </a:p>
          <a:p>
            <a:pPr marL="378000" indent="-37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endParaRPr lang="en-GB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lvl="1"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All experiments are based on the three tanks model system, a common problem based on a non linear model.</a:t>
            </a:r>
          </a:p>
          <a:p>
            <a:pPr marL="460080" lvl="1"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lvl="1"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lvl="1"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lvl="1"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lvl="1"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Non linear vs linear models:</a:t>
            </a:r>
            <a:b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</a:b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Based only on data gathered from simulation, we simplified the non linear model to a linear one.</a:t>
            </a: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Attacks vs. Faults isolation:</a:t>
            </a:r>
            <a:b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</a:b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Inverse inference application to identify if the system is having some internal faults or is under attack.</a:t>
            </a: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endParaRPr lang="en-GB" sz="13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  <a:p>
            <a:pPr marL="2880" lvl="0" algn="ctr">
              <a:buClr>
                <a:srgbClr val="000000"/>
              </a:buClr>
            </a:pPr>
            <a:r>
              <a:rPr lang="en-GB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Examples: An easy to detect attack on a sensor (left image); synergies of different active modes on the system creates similar to normal behaviour of the system, making them harder to detect (right image).</a:t>
            </a:r>
          </a:p>
          <a:p>
            <a:pPr marL="288630" lvl="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 Future work</a:t>
            </a:r>
          </a:p>
          <a:p>
            <a:pPr marL="2880" lvl="0"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</a:rPr>
              <a:t>Use machine learning to improve the mode identification process.</a:t>
            </a: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60080" indent="-457200">
              <a:buClr>
                <a:srgbClr val="000000"/>
              </a:buClr>
              <a:buFont typeface="+mj-lt"/>
              <a:buAutoNum type="arabicPeriod"/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 Semibold"/>
              <a:ea typeface="Open Sans Semibold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0261440" y="4410000"/>
            <a:ext cx="10222200" cy="10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80">
              <a:lnSpc>
                <a:spcPct val="100000"/>
              </a:lnSpc>
              <a:buClr>
                <a:srgbClr val="FFFFFF"/>
              </a:buClr>
            </a:pPr>
            <a:r>
              <a:rPr lang="en-GB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Riccardo Orizio, </a:t>
            </a:r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Prof.</a:t>
            </a:r>
            <a:r>
              <a:rPr lang="en-GB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Gregory </a:t>
            </a:r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Provan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76720" y="2682360"/>
            <a:ext cx="20229120" cy="98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80" algn="ctr">
              <a:lnSpc>
                <a:spcPct val="100000"/>
              </a:lnSpc>
              <a:buClr>
                <a:srgbClr val="F2F2F2"/>
              </a:buClr>
            </a:pPr>
            <a:r>
              <a:rPr lang="en-GB" sz="4800" b="1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Open Sans Extrabold"/>
                <a:ea typeface="Open Sans Extrabold"/>
              </a:rPr>
              <a:t>Task-based Model Selection/Optimisation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4"/>
          <a:stretch/>
        </p:blipFill>
        <p:spPr>
          <a:xfrm>
            <a:off x="17629920" y="180000"/>
            <a:ext cx="3330720" cy="1587960"/>
          </a:xfrm>
          <a:prstGeom prst="rect">
            <a:avLst/>
          </a:prstGeom>
          <a:ln>
            <a:noFill/>
          </a:ln>
        </p:spPr>
      </p:pic>
      <p:pic>
        <p:nvPicPr>
          <p:cNvPr id="46" name="Picture 45"/>
          <p:cNvPicPr/>
          <p:nvPr/>
        </p:nvPicPr>
        <p:blipFill>
          <a:blip r:embed="rId5"/>
          <a:stretch/>
        </p:blipFill>
        <p:spPr>
          <a:xfrm>
            <a:off x="3235569" y="13068886"/>
            <a:ext cx="4743111" cy="3201314"/>
          </a:xfrm>
          <a:prstGeom prst="rect">
            <a:avLst/>
          </a:prstGeom>
          <a:ln>
            <a:noFill/>
          </a:ln>
        </p:spPr>
      </p:pic>
      <p:pic>
        <p:nvPicPr>
          <p:cNvPr id="48" name="Picture 47"/>
          <p:cNvPicPr/>
          <p:nvPr/>
        </p:nvPicPr>
        <p:blipFill>
          <a:blip r:embed="rId6"/>
          <a:stretch/>
        </p:blipFill>
        <p:spPr>
          <a:xfrm>
            <a:off x="16942375" y="23075150"/>
            <a:ext cx="2639852" cy="2741255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/>
          <p:nvPr/>
        </p:nvPicPr>
        <p:blipFill>
          <a:blip r:embed="rId7"/>
          <a:stretch/>
        </p:blipFill>
        <p:spPr>
          <a:xfrm>
            <a:off x="12524815" y="23132266"/>
            <a:ext cx="2593982" cy="268414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8"/>
          <a:stretch/>
        </p:blipFill>
        <p:spPr>
          <a:xfrm>
            <a:off x="13646749" y="18838894"/>
            <a:ext cx="4873480" cy="17278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</TotalTime>
  <Words>100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Cambria Math</vt:lpstr>
      <vt:lpstr>DejaVu Sans</vt:lpstr>
      <vt:lpstr>Open Sans Extrabold</vt:lpstr>
      <vt:lpstr>Open Sans Semibold</vt:lpstr>
      <vt:lpstr>Symbol</vt:lpstr>
      <vt:lpstr>Times New Roman</vt:lpstr>
      <vt:lpstr>Wingdings</vt:lpstr>
      <vt:lpstr>Office Theme</vt:lpstr>
      <vt:lpstr>PowerPoint Presentation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Ernst Sikora</dc:creator>
  <dc:description/>
  <cp:lastModifiedBy>117222320</cp:lastModifiedBy>
  <cp:revision>195</cp:revision>
  <cp:lastPrinted>2017-08-23T16:39:27Z</cp:lastPrinted>
  <dcterms:created xsi:type="dcterms:W3CDTF">2006-08-17T16:52:12Z</dcterms:created>
  <dcterms:modified xsi:type="dcterms:W3CDTF">2017-08-23T16:40:21Z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University of Limerick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