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9738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10160"/>
            <a:ext cx="14630400" cy="823976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808481" y="2885441"/>
            <a:ext cx="9320323" cy="1975562"/>
          </a:xfrm>
        </p:spPr>
        <p:txBody>
          <a:bodyPr anchor="b">
            <a:noAutofit/>
          </a:bodyPr>
          <a:lstStyle>
            <a:lvl1pPr algn="r">
              <a:defRPr sz="648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808481" y="4861000"/>
            <a:ext cx="9320323" cy="1316279"/>
          </a:xfrm>
        </p:spPr>
        <p:txBody>
          <a:bodyPr anchor="t"/>
          <a:lstStyle>
            <a:lvl1pPr marL="0" indent="0" algn="r">
              <a:buNone/>
              <a:defRPr>
                <a:solidFill>
                  <a:schemeClr val="tx1">
                    <a:lumMod val="50000"/>
                    <a:lumOff val="50000"/>
                  </a:schemeClr>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2357132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2" y="731520"/>
            <a:ext cx="10316002" cy="4084320"/>
          </a:xfrm>
        </p:spPr>
        <p:txBody>
          <a:bodyPr anchor="ctr">
            <a:normAutofit/>
          </a:bodyPr>
          <a:lstStyle>
            <a:lvl1pPr algn="l">
              <a:defRPr sz="5280" b="0" cap="none"/>
            </a:lvl1pPr>
          </a:lstStyle>
          <a:p>
            <a:r>
              <a:rPr lang="en-US"/>
              <a:t>Click to edit Master title style</a:t>
            </a:r>
            <a:endParaRPr lang="en-US" dirty="0"/>
          </a:p>
        </p:txBody>
      </p:sp>
      <p:sp>
        <p:nvSpPr>
          <p:cNvPr id="3" name="Text Placeholder 2"/>
          <p:cNvSpPr>
            <a:spLocks noGrp="1"/>
          </p:cNvSpPr>
          <p:nvPr>
            <p:ph type="body" idx="1"/>
          </p:nvPr>
        </p:nvSpPr>
        <p:spPr>
          <a:xfrm>
            <a:off x="812802" y="5364480"/>
            <a:ext cx="10316002" cy="1885154"/>
          </a:xfrm>
        </p:spPr>
        <p:txBody>
          <a:bodyPr anchor="ctr">
            <a:normAutofit/>
          </a:bodyPr>
          <a:lstStyle>
            <a:lvl1pPr marL="0" indent="0" algn="l">
              <a:buNone/>
              <a:defRPr sz="2160">
                <a:solidFill>
                  <a:schemeClr val="tx1">
                    <a:lumMod val="75000"/>
                    <a:lumOff val="2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5845404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7601" y="731520"/>
            <a:ext cx="9712961" cy="3627120"/>
          </a:xfrm>
        </p:spPr>
        <p:txBody>
          <a:bodyPr anchor="ctr">
            <a:normAutofit/>
          </a:bodyPr>
          <a:lstStyle>
            <a:lvl1pPr algn="l">
              <a:defRPr sz="528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639367" y="4358640"/>
            <a:ext cx="8669429" cy="457200"/>
          </a:xfrm>
        </p:spPr>
        <p:txBody>
          <a:bodyPr anchor="ctr">
            <a:noAutofit/>
          </a:bodyPr>
          <a:lstStyle>
            <a:lvl1pPr marL="0" indent="0">
              <a:buFontTx/>
              <a:buNone/>
              <a:defRPr sz="1920">
                <a:solidFill>
                  <a:schemeClr val="tx1">
                    <a:lumMod val="50000"/>
                    <a:lumOff val="50000"/>
                  </a:schemeClr>
                </a:solidFill>
              </a:defRPr>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a:t>Click to edit Master text styles</a:t>
            </a:r>
          </a:p>
        </p:txBody>
      </p:sp>
      <p:sp>
        <p:nvSpPr>
          <p:cNvPr id="3" name="Text Placeholder 2"/>
          <p:cNvSpPr>
            <a:spLocks noGrp="1"/>
          </p:cNvSpPr>
          <p:nvPr>
            <p:ph type="body" idx="1"/>
          </p:nvPr>
        </p:nvSpPr>
        <p:spPr>
          <a:xfrm>
            <a:off x="812802" y="5364480"/>
            <a:ext cx="10316002" cy="1885154"/>
          </a:xfrm>
        </p:spPr>
        <p:txBody>
          <a:bodyPr anchor="ctr">
            <a:normAutofit/>
          </a:bodyPr>
          <a:lstStyle>
            <a:lvl1pPr marL="0" indent="0" algn="l">
              <a:buNone/>
              <a:defRPr sz="2160">
                <a:solidFill>
                  <a:schemeClr val="tx1">
                    <a:lumMod val="75000"/>
                    <a:lumOff val="2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650244" y="948454"/>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10671613" y="3463867"/>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lumMod val="60000"/>
                    <a:lumOff val="40000"/>
                  </a:schemeClr>
                </a:solidFill>
                <a:latin typeface="Arial"/>
              </a:rPr>
              <a:t>”</a:t>
            </a:r>
            <a:endParaRPr lang="en-US" sz="2160" dirty="0">
              <a:solidFill>
                <a:schemeClr val="accent1">
                  <a:lumMod val="60000"/>
                  <a:lumOff val="40000"/>
                </a:schemeClr>
              </a:solidFill>
              <a:latin typeface="Arial"/>
            </a:endParaRPr>
          </a:p>
        </p:txBody>
      </p:sp>
    </p:spTree>
    <p:extLst>
      <p:ext uri="{BB962C8B-B14F-4D97-AF65-F5344CB8AC3E}">
        <p14:creationId xmlns:p14="http://schemas.microsoft.com/office/powerpoint/2010/main" val="237855884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12802" y="2318386"/>
            <a:ext cx="10316002" cy="3114552"/>
          </a:xfrm>
        </p:spPr>
        <p:txBody>
          <a:bodyPr anchor="b">
            <a:normAutofit/>
          </a:bodyPr>
          <a:lstStyle>
            <a:lvl1pPr algn="l">
              <a:defRPr sz="5280" b="0" cap="none"/>
            </a:lvl1pPr>
          </a:lstStyle>
          <a:p>
            <a:r>
              <a:rPr lang="en-US"/>
              <a:t>Click to edit Master title style</a:t>
            </a:r>
            <a:endParaRPr lang="en-US" dirty="0"/>
          </a:p>
        </p:txBody>
      </p:sp>
      <p:sp>
        <p:nvSpPr>
          <p:cNvPr id="3" name="Text Placeholder 2"/>
          <p:cNvSpPr>
            <a:spLocks noGrp="1"/>
          </p:cNvSpPr>
          <p:nvPr>
            <p:ph type="body" idx="1"/>
          </p:nvPr>
        </p:nvSpPr>
        <p:spPr>
          <a:xfrm>
            <a:off x="812802" y="5432938"/>
            <a:ext cx="10316002" cy="1816697"/>
          </a:xfrm>
        </p:spPr>
        <p:txBody>
          <a:bodyPr anchor="t">
            <a:normAutofit/>
          </a:bodyPr>
          <a:lstStyle>
            <a:lvl1pPr marL="0" indent="0" algn="l">
              <a:buNone/>
              <a:defRPr sz="2160">
                <a:solidFill>
                  <a:schemeClr val="tx1">
                    <a:lumMod val="75000"/>
                    <a:lumOff val="2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4250549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7601" y="731520"/>
            <a:ext cx="9712961" cy="3627120"/>
          </a:xfrm>
        </p:spPr>
        <p:txBody>
          <a:bodyPr anchor="ctr">
            <a:normAutofit/>
          </a:bodyPr>
          <a:lstStyle>
            <a:lvl1pPr algn="l">
              <a:defRPr sz="528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812799" y="4815840"/>
            <a:ext cx="10316003" cy="617098"/>
          </a:xfrm>
        </p:spPr>
        <p:txBody>
          <a:bodyPr anchor="b">
            <a:noAutofit/>
          </a:bodyPr>
          <a:lstStyle>
            <a:lvl1pPr marL="0" indent="0">
              <a:buFontTx/>
              <a:buNone/>
              <a:defRPr sz="2880">
                <a:solidFill>
                  <a:schemeClr val="tx1">
                    <a:lumMod val="75000"/>
                    <a:lumOff val="25000"/>
                  </a:schemeClr>
                </a:solidFill>
              </a:defRPr>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a:t>Click to edit Master text styles</a:t>
            </a:r>
          </a:p>
        </p:txBody>
      </p:sp>
      <p:sp>
        <p:nvSpPr>
          <p:cNvPr id="3" name="Text Placeholder 2"/>
          <p:cNvSpPr>
            <a:spLocks noGrp="1"/>
          </p:cNvSpPr>
          <p:nvPr>
            <p:ph type="body" idx="1"/>
          </p:nvPr>
        </p:nvSpPr>
        <p:spPr>
          <a:xfrm>
            <a:off x="812802" y="5432938"/>
            <a:ext cx="10316002" cy="1816697"/>
          </a:xfrm>
        </p:spPr>
        <p:txBody>
          <a:bodyPr anchor="t">
            <a:normAutofit/>
          </a:bodyPr>
          <a:lstStyle>
            <a:lvl1pPr marL="0" indent="0" algn="l">
              <a:buNone/>
              <a:defRPr sz="2160">
                <a:solidFill>
                  <a:schemeClr val="tx1">
                    <a:lumMod val="50000"/>
                    <a:lumOff val="50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650244" y="948454"/>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10671613" y="3463867"/>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4695757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22959" y="731520"/>
            <a:ext cx="10305844" cy="3627120"/>
          </a:xfrm>
        </p:spPr>
        <p:txBody>
          <a:bodyPr anchor="ctr">
            <a:normAutofit/>
          </a:bodyPr>
          <a:lstStyle>
            <a:lvl1pPr algn="l">
              <a:defRPr sz="528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812799" y="4815840"/>
            <a:ext cx="10316003" cy="617098"/>
          </a:xfrm>
        </p:spPr>
        <p:txBody>
          <a:bodyPr anchor="b">
            <a:noAutofit/>
          </a:bodyPr>
          <a:lstStyle>
            <a:lvl1pPr marL="0" indent="0">
              <a:buFontTx/>
              <a:buNone/>
              <a:defRPr sz="2880">
                <a:solidFill>
                  <a:schemeClr val="accent1"/>
                </a:solidFill>
              </a:defRPr>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a:t>Click to edit Master text styles</a:t>
            </a:r>
          </a:p>
        </p:txBody>
      </p:sp>
      <p:sp>
        <p:nvSpPr>
          <p:cNvPr id="3" name="Text Placeholder 2"/>
          <p:cNvSpPr>
            <a:spLocks noGrp="1"/>
          </p:cNvSpPr>
          <p:nvPr>
            <p:ph type="body" idx="1"/>
          </p:nvPr>
        </p:nvSpPr>
        <p:spPr>
          <a:xfrm>
            <a:off x="812802" y="5432938"/>
            <a:ext cx="10316002" cy="1816697"/>
          </a:xfrm>
        </p:spPr>
        <p:txBody>
          <a:bodyPr anchor="t">
            <a:normAutofit/>
          </a:bodyPr>
          <a:lstStyle>
            <a:lvl1pPr marL="0" indent="0" algn="l">
              <a:buNone/>
              <a:defRPr sz="2160">
                <a:solidFill>
                  <a:schemeClr val="tx1">
                    <a:lumMod val="50000"/>
                    <a:lumOff val="50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2965733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318208486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61208" y="731520"/>
            <a:ext cx="1565692" cy="630174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812802" y="731520"/>
            <a:ext cx="8472180" cy="63017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6831039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8679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32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0207273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802" y="3241041"/>
            <a:ext cx="10316002" cy="2191897"/>
          </a:xfrm>
        </p:spPr>
        <p:txBody>
          <a:bodyPr anchor="b"/>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812802" y="5432938"/>
            <a:ext cx="10316002" cy="1032480"/>
          </a:xfrm>
        </p:spPr>
        <p:txBody>
          <a:bodyPr anchor="t"/>
          <a:lstStyle>
            <a:lvl1pPr marL="0" indent="0" algn="l">
              <a:buNone/>
              <a:defRPr sz="2400">
                <a:solidFill>
                  <a:schemeClr val="tx1">
                    <a:lumMod val="50000"/>
                    <a:lumOff val="50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765793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2801" y="2592707"/>
            <a:ext cx="5020842" cy="46569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07964" y="2592707"/>
            <a:ext cx="5020841" cy="46569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244413289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0894" y="2593180"/>
            <a:ext cx="5022748" cy="691514"/>
          </a:xfrm>
        </p:spPr>
        <p:txBody>
          <a:bodyPr anchor="b">
            <a:noAutofit/>
          </a:bodyPr>
          <a:lstStyle>
            <a:lvl1pPr marL="0" indent="0">
              <a:buNone/>
              <a:defRPr sz="2880" b="0"/>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810894" y="3284695"/>
            <a:ext cx="5022748" cy="396494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06059" y="2593180"/>
            <a:ext cx="5022742" cy="691514"/>
          </a:xfrm>
        </p:spPr>
        <p:txBody>
          <a:bodyPr anchor="b">
            <a:noAutofit/>
          </a:bodyPr>
          <a:lstStyle>
            <a:lvl1pPr marL="0" indent="0">
              <a:buNone/>
              <a:defRPr sz="2880" b="0"/>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6106062" y="3284695"/>
            <a:ext cx="5022740" cy="396494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7118814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1" y="731520"/>
            <a:ext cx="10316002" cy="158496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5248594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9512003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1" y="1798325"/>
            <a:ext cx="4625434" cy="1534159"/>
          </a:xfrm>
        </p:spPr>
        <p:txBody>
          <a:bodyPr anchor="b">
            <a:normAutofit/>
          </a:bodyPr>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5712554" y="617910"/>
            <a:ext cx="5416249" cy="66317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2801" y="3332483"/>
            <a:ext cx="4625434" cy="3101339"/>
          </a:xfrm>
        </p:spPr>
        <p:txBody>
          <a:bodyPr>
            <a:normAutofit/>
          </a:bodyPr>
          <a:lstStyle>
            <a:lvl1pPr marL="0" indent="0">
              <a:buNone/>
              <a:defRPr sz="1680"/>
            </a:lvl1pPr>
            <a:lvl2pPr marL="548476" indent="0">
              <a:buNone/>
              <a:defRPr sz="1680"/>
            </a:lvl2pPr>
            <a:lvl3pPr marL="1096951" indent="0">
              <a:buNone/>
              <a:defRPr sz="1440"/>
            </a:lvl3pPr>
            <a:lvl4pPr marL="1645427" indent="0">
              <a:buNone/>
              <a:defRPr sz="1200"/>
            </a:lvl4pPr>
            <a:lvl5pPr marL="2193901" indent="0">
              <a:buNone/>
              <a:defRPr sz="1200"/>
            </a:lvl5pPr>
            <a:lvl6pPr marL="2742377" indent="0">
              <a:buNone/>
              <a:defRPr sz="1200"/>
            </a:lvl6pPr>
            <a:lvl7pPr marL="3290852" indent="0">
              <a:buNone/>
              <a:defRPr sz="1200"/>
            </a:lvl7pPr>
            <a:lvl8pPr marL="3839328" indent="0">
              <a:buNone/>
              <a:defRPr sz="1200"/>
            </a:lvl8pPr>
            <a:lvl9pPr marL="4387804"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151279872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2" y="5760720"/>
            <a:ext cx="10316000" cy="680086"/>
          </a:xfrm>
        </p:spPr>
        <p:txBody>
          <a:bodyPr anchor="b">
            <a:normAutofit/>
          </a:bodyPr>
          <a:lstStyle>
            <a:lvl1pPr algn="l">
              <a:defRPr sz="288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801" y="731520"/>
            <a:ext cx="10316002" cy="4614862"/>
          </a:xfrm>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4" name="Text Placeholder 3"/>
          <p:cNvSpPr>
            <a:spLocks noGrp="1"/>
          </p:cNvSpPr>
          <p:nvPr>
            <p:ph type="body" sz="half" idx="2"/>
          </p:nvPr>
        </p:nvSpPr>
        <p:spPr>
          <a:xfrm>
            <a:off x="812802" y="6440806"/>
            <a:ext cx="10316000" cy="808829"/>
          </a:xfrm>
        </p:spPr>
        <p:txBody>
          <a:bodyPr>
            <a:normAutofit/>
          </a:bodyPr>
          <a:lstStyle>
            <a:lvl1pPr marL="0" indent="0">
              <a:buNone/>
              <a:defRPr sz="144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4034689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10160"/>
            <a:ext cx="14630400" cy="823976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812801" y="731520"/>
            <a:ext cx="10316002" cy="158496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812801" y="2592707"/>
            <a:ext cx="10316002" cy="46569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46160" y="7249635"/>
            <a:ext cx="1094327" cy="438150"/>
          </a:xfrm>
          <a:prstGeom prst="rect">
            <a:avLst/>
          </a:prstGeom>
        </p:spPr>
        <p:txBody>
          <a:bodyPr vert="horz" lIns="91440" tIns="45720" rIns="91440" bIns="45720" rtlCol="0" anchor="ctr"/>
          <a:lstStyle>
            <a:lvl1pPr algn="r">
              <a:defRPr sz="1080">
                <a:solidFill>
                  <a:schemeClr val="tx1">
                    <a:tint val="75000"/>
                  </a:schemeClr>
                </a:solidFill>
              </a:defRPr>
            </a:lvl1pPr>
          </a:lstStyle>
          <a:p>
            <a:fld id="{B61BEF0D-F0BB-DE4B-95CE-6DB70DBA9567}" type="datetimeFigureOut">
              <a:rPr lang="en-US" dirty="0"/>
              <a:pPr/>
              <a:t>5/6/2024</a:t>
            </a:fld>
            <a:endParaRPr lang="en-US" dirty="0"/>
          </a:p>
        </p:txBody>
      </p:sp>
      <p:sp>
        <p:nvSpPr>
          <p:cNvPr id="5" name="Footer Placeholder 4"/>
          <p:cNvSpPr>
            <a:spLocks noGrp="1"/>
          </p:cNvSpPr>
          <p:nvPr>
            <p:ph type="ftr" sz="quarter" idx="3"/>
          </p:nvPr>
        </p:nvSpPr>
        <p:spPr>
          <a:xfrm>
            <a:off x="812801" y="7249635"/>
            <a:ext cx="7557134" cy="438150"/>
          </a:xfrm>
          <a:prstGeom prst="rect">
            <a:avLst/>
          </a:prstGeom>
        </p:spPr>
        <p:txBody>
          <a:bodyPr vert="horz" lIns="91440" tIns="45720" rIns="91440" bIns="45720" rtlCol="0" anchor="ctr"/>
          <a:lstStyle>
            <a:lvl1pPr algn="l">
              <a:defRPr sz="108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308796" y="7249635"/>
            <a:ext cx="820007" cy="438150"/>
          </a:xfrm>
          <a:prstGeom prst="rect">
            <a:avLst/>
          </a:prstGeom>
        </p:spPr>
        <p:txBody>
          <a:bodyPr vert="horz" lIns="91440" tIns="45720" rIns="91440" bIns="45720" rtlCol="0" anchor="ctr"/>
          <a:lstStyle>
            <a:lvl1pPr algn="r">
              <a:defRPr sz="108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06939928"/>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Lst>
  <p:hf sldNum="0" hdr="0" ftr="0" dt="0"/>
  <p:txStyles>
    <p:titleStyle>
      <a:lvl1pPr algn="l" defTabSz="548640" rtl="0" eaLnBrk="1" latinLnBrk="0" hangingPunct="1">
        <a:spcBef>
          <a:spcPct val="0"/>
        </a:spcBef>
        <a:buNone/>
        <a:defRPr sz="432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11480" indent="-411480" algn="l" defTabSz="548640" rtl="0" eaLnBrk="1" latinLnBrk="0" hangingPunct="1">
        <a:spcBef>
          <a:spcPts val="1200"/>
        </a:spcBef>
        <a:spcAft>
          <a:spcPts val="0"/>
        </a:spcAft>
        <a:buClr>
          <a:schemeClr val="accent1"/>
        </a:buClr>
        <a:buSzPct val="80000"/>
        <a:buFont typeface="Wingdings 3" charset="2"/>
        <a:buChar char=""/>
        <a:defRPr sz="2160" kern="1200">
          <a:solidFill>
            <a:schemeClr val="tx1">
              <a:lumMod val="75000"/>
              <a:lumOff val="25000"/>
            </a:schemeClr>
          </a:solidFill>
          <a:latin typeface="+mn-lt"/>
          <a:ea typeface="+mn-ea"/>
          <a:cs typeface="+mn-cs"/>
        </a:defRPr>
      </a:lvl1pPr>
      <a:lvl2pPr marL="891540" indent="-342900" algn="l" defTabSz="548640" rtl="0" eaLnBrk="1" latinLnBrk="0" hangingPunct="1">
        <a:spcBef>
          <a:spcPts val="1200"/>
        </a:spcBef>
        <a:spcAft>
          <a:spcPts val="0"/>
        </a:spcAft>
        <a:buClr>
          <a:schemeClr val="accent1"/>
        </a:buClr>
        <a:buSzPct val="80000"/>
        <a:buFont typeface="Wingdings 3" charset="2"/>
        <a:buChar char=""/>
        <a:defRPr sz="1920" kern="1200">
          <a:solidFill>
            <a:schemeClr val="tx1">
              <a:lumMod val="75000"/>
              <a:lumOff val="25000"/>
            </a:schemeClr>
          </a:solidFill>
          <a:latin typeface="+mn-lt"/>
          <a:ea typeface="+mn-ea"/>
          <a:cs typeface="+mn-cs"/>
        </a:defRPr>
      </a:lvl2pPr>
      <a:lvl3pPr marL="1371600" indent="-274320" algn="l" defTabSz="548640" rtl="0" eaLnBrk="1" latinLnBrk="0" hangingPunct="1">
        <a:spcBef>
          <a:spcPts val="1200"/>
        </a:spcBef>
        <a:spcAft>
          <a:spcPts val="0"/>
        </a:spcAft>
        <a:buClr>
          <a:schemeClr val="accent1"/>
        </a:buClr>
        <a:buSzPct val="80000"/>
        <a:buFont typeface="Wingdings 3" charset="2"/>
        <a:buChar char=""/>
        <a:defRPr sz="1680" kern="1200">
          <a:solidFill>
            <a:schemeClr val="tx1">
              <a:lumMod val="75000"/>
              <a:lumOff val="25000"/>
            </a:schemeClr>
          </a:solidFill>
          <a:latin typeface="+mn-lt"/>
          <a:ea typeface="+mn-ea"/>
          <a:cs typeface="+mn-cs"/>
        </a:defRPr>
      </a:lvl3pPr>
      <a:lvl4pPr marL="192024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4pPr>
      <a:lvl5pPr marL="246888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5pPr>
      <a:lvl6pPr marL="301752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6pPr>
      <a:lvl7pPr marL="356616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7pPr>
      <a:lvl8pPr marL="411480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8pPr>
      <a:lvl9pPr marL="466344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9pPr>
    </p:bodyStyle>
    <p:otherStyle>
      <a:defPPr>
        <a:defRPr lang="en-US"/>
      </a:defPPr>
      <a:lvl1pPr marL="0" algn="l" defTabSz="548640" rtl="0" eaLnBrk="1" latinLnBrk="0" hangingPunct="1">
        <a:defRPr sz="2160" kern="1200">
          <a:solidFill>
            <a:schemeClr val="tx1"/>
          </a:solidFill>
          <a:latin typeface="+mn-lt"/>
          <a:ea typeface="+mn-ea"/>
          <a:cs typeface="+mn-cs"/>
        </a:defRPr>
      </a:lvl1pPr>
      <a:lvl2pPr marL="548640" algn="l" defTabSz="548640" rtl="0" eaLnBrk="1" latinLnBrk="0" hangingPunct="1">
        <a:defRPr sz="2160" kern="1200">
          <a:solidFill>
            <a:schemeClr val="tx1"/>
          </a:solidFill>
          <a:latin typeface="+mn-lt"/>
          <a:ea typeface="+mn-ea"/>
          <a:cs typeface="+mn-cs"/>
        </a:defRPr>
      </a:lvl2pPr>
      <a:lvl3pPr marL="1097280" algn="l" defTabSz="548640" rtl="0" eaLnBrk="1" latinLnBrk="0" hangingPunct="1">
        <a:defRPr sz="2160" kern="1200">
          <a:solidFill>
            <a:schemeClr val="tx1"/>
          </a:solidFill>
          <a:latin typeface="+mn-lt"/>
          <a:ea typeface="+mn-ea"/>
          <a:cs typeface="+mn-cs"/>
        </a:defRPr>
      </a:lvl3pPr>
      <a:lvl4pPr marL="1645920" algn="l" defTabSz="548640" rtl="0" eaLnBrk="1" latinLnBrk="0" hangingPunct="1">
        <a:defRPr sz="2160" kern="1200">
          <a:solidFill>
            <a:schemeClr val="tx1"/>
          </a:solidFill>
          <a:latin typeface="+mn-lt"/>
          <a:ea typeface="+mn-ea"/>
          <a:cs typeface="+mn-cs"/>
        </a:defRPr>
      </a:lvl4pPr>
      <a:lvl5pPr marL="2194560" algn="l" defTabSz="548640" rtl="0" eaLnBrk="1" latinLnBrk="0" hangingPunct="1">
        <a:defRPr sz="2160" kern="1200">
          <a:solidFill>
            <a:schemeClr val="tx1"/>
          </a:solidFill>
          <a:latin typeface="+mn-lt"/>
          <a:ea typeface="+mn-ea"/>
          <a:cs typeface="+mn-cs"/>
        </a:defRPr>
      </a:lvl5pPr>
      <a:lvl6pPr marL="2743200" algn="l" defTabSz="548640" rtl="0" eaLnBrk="1" latinLnBrk="0" hangingPunct="1">
        <a:defRPr sz="2160" kern="1200">
          <a:solidFill>
            <a:schemeClr val="tx1"/>
          </a:solidFill>
          <a:latin typeface="+mn-lt"/>
          <a:ea typeface="+mn-ea"/>
          <a:cs typeface="+mn-cs"/>
        </a:defRPr>
      </a:lvl6pPr>
      <a:lvl7pPr marL="3291840" algn="l" defTabSz="548640" rtl="0" eaLnBrk="1" latinLnBrk="0" hangingPunct="1">
        <a:defRPr sz="2160" kern="1200">
          <a:solidFill>
            <a:schemeClr val="tx1"/>
          </a:solidFill>
          <a:latin typeface="+mn-lt"/>
          <a:ea typeface="+mn-ea"/>
          <a:cs typeface="+mn-cs"/>
        </a:defRPr>
      </a:lvl7pPr>
      <a:lvl8pPr marL="3840480" algn="l" defTabSz="548640" rtl="0" eaLnBrk="1" latinLnBrk="0" hangingPunct="1">
        <a:defRPr sz="2160" kern="1200">
          <a:solidFill>
            <a:schemeClr val="tx1"/>
          </a:solidFill>
          <a:latin typeface="+mn-lt"/>
          <a:ea typeface="+mn-ea"/>
          <a:cs typeface="+mn-cs"/>
        </a:defRPr>
      </a:lvl8pPr>
      <a:lvl9pPr marL="4389120" algn="l" defTabSz="54864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5" name="Text 1"/>
          <p:cNvSpPr/>
          <p:nvPr/>
        </p:nvSpPr>
        <p:spPr>
          <a:xfrm>
            <a:off x="6319599" y="1302901"/>
            <a:ext cx="7477601" cy="2874645"/>
          </a:xfrm>
          <a:prstGeom prst="rect">
            <a:avLst/>
          </a:prstGeom>
          <a:noFill/>
          <a:ln/>
        </p:spPr>
        <p:txBody>
          <a:bodyPr wrap="square" rtlCol="0" anchor="t"/>
          <a:lstStyle/>
          <a:p>
            <a:pPr marL="0" indent="0">
              <a:lnSpc>
                <a:spcPts val="7545"/>
              </a:lnSpc>
              <a:buNone/>
            </a:pPr>
            <a:r>
              <a:rPr lang="en-US" sz="6036" dirty="0">
                <a:solidFill>
                  <a:srgbClr val="312F2B"/>
                </a:solidFill>
                <a:latin typeface="Gelasio" pitchFamily="34" charset="0"/>
                <a:ea typeface="Gelasio" pitchFamily="34" charset="-122"/>
                <a:cs typeface="Gelasio" pitchFamily="34" charset="-120"/>
              </a:rPr>
              <a:t>Deep Learning for Image Scene Classification</a:t>
            </a:r>
            <a:endParaRPr lang="en-US" sz="6036" dirty="0"/>
          </a:p>
        </p:txBody>
      </p:sp>
      <p:sp>
        <p:nvSpPr>
          <p:cNvPr id="6" name="Text 2"/>
          <p:cNvSpPr/>
          <p:nvPr/>
        </p:nvSpPr>
        <p:spPr>
          <a:xfrm>
            <a:off x="6319599" y="4510802"/>
            <a:ext cx="7477601" cy="1777008"/>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Deep learning has revolutionized the field of computer vision, enabling accurate and efficient image scene classification. This presentation explores the application of deep learning techniques to classify scenes in the Intel Image Classification dataset, highlighting the latest advancements and potential real-world applications.</a:t>
            </a:r>
            <a:endParaRPr lang="en-US" sz="1750" dirty="0"/>
          </a:p>
        </p:txBody>
      </p:sp>
      <p:sp>
        <p:nvSpPr>
          <p:cNvPr id="7" name="Shape 3"/>
          <p:cNvSpPr/>
          <p:nvPr/>
        </p:nvSpPr>
        <p:spPr>
          <a:xfrm>
            <a:off x="6319599" y="6554391"/>
            <a:ext cx="355402" cy="355402"/>
          </a:xfrm>
          <a:prstGeom prst="roundRect">
            <a:avLst>
              <a:gd name="adj" fmla="val 25726039"/>
            </a:avLst>
          </a:prstGeom>
          <a:noFill/>
          <a:ln w="7620">
            <a:solidFill>
              <a:srgbClr val="FFFFFF"/>
            </a:solidFill>
            <a:prstDash val="solid"/>
          </a:ln>
        </p:spPr>
      </p:sp>
      <p:pic>
        <p:nvPicPr>
          <p:cNvPr id="1028" name="Picture 4" descr="Deep Learning for Scene Understanding | SpringerLink">
            <a:extLst>
              <a:ext uri="{FF2B5EF4-FFF2-40B4-BE49-F238E27FC236}">
                <a16:creationId xmlns:a16="http://schemas.microsoft.com/office/drawing/2014/main" id="{9A53BB27-F217-1ACF-3E1E-B45D33D73C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177776" cy="82296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A008978-814C-06CC-81F4-40E801CD5427}"/>
              </a:ext>
            </a:extLst>
          </p:cNvPr>
          <p:cNvSpPr txBox="1"/>
          <p:nvPr/>
        </p:nvSpPr>
        <p:spPr>
          <a:xfrm>
            <a:off x="10448693" y="7047571"/>
            <a:ext cx="2631687" cy="369332"/>
          </a:xfrm>
          <a:prstGeom prst="rect">
            <a:avLst/>
          </a:prstGeom>
          <a:noFill/>
        </p:spPr>
        <p:txBody>
          <a:bodyPr wrap="square" rtlCol="0">
            <a:spAutoFit/>
          </a:bodyPr>
          <a:lstStyle/>
          <a:p>
            <a:r>
              <a:rPr lang="en-IN" dirty="0">
                <a:ln w="0"/>
                <a:effectLst>
                  <a:outerShdw blurRad="38100" dist="19050" dir="2700000" algn="tl" rotWithShape="0">
                    <a:schemeClr val="dk1">
                      <a:alpha val="40000"/>
                    </a:schemeClr>
                  </a:outerShdw>
                </a:effectLst>
              </a:rPr>
              <a:t>Name: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4" name="Image 1"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1"/>
          <p:cNvSpPr/>
          <p:nvPr/>
        </p:nvSpPr>
        <p:spPr>
          <a:xfrm>
            <a:off x="833199" y="2890123"/>
            <a:ext cx="5890617"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What is Deep Learning?</a:t>
            </a:r>
            <a:endParaRPr lang="en-US" sz="4374" dirty="0"/>
          </a:p>
        </p:txBody>
      </p:sp>
      <p:sp>
        <p:nvSpPr>
          <p:cNvPr id="6" name="Text 2"/>
          <p:cNvSpPr/>
          <p:nvPr/>
        </p:nvSpPr>
        <p:spPr>
          <a:xfrm>
            <a:off x="833199" y="3917752"/>
            <a:ext cx="7477601" cy="1421606"/>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Deep learning is a powerful machine learning technique that utilizes artificial neural networks to learn and extract complex patterns from data. It has demonstrated remarkable success in a wide range of applications, including computer vision, natural language processing, and speech recognition.</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6" name="Text 2"/>
          <p:cNvSpPr/>
          <p:nvPr/>
        </p:nvSpPr>
        <p:spPr>
          <a:xfrm>
            <a:off x="2037993" y="1640562"/>
            <a:ext cx="6529626"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Image Scene Classification</a:t>
            </a:r>
            <a:endParaRPr lang="en-US" sz="4374" dirty="0"/>
          </a:p>
        </p:txBody>
      </p:sp>
      <p:sp>
        <p:nvSpPr>
          <p:cNvPr id="7" name="Shape 3"/>
          <p:cNvSpPr/>
          <p:nvPr/>
        </p:nvSpPr>
        <p:spPr>
          <a:xfrm>
            <a:off x="2037993" y="2841784"/>
            <a:ext cx="499943" cy="499943"/>
          </a:xfrm>
          <a:prstGeom prst="roundRect">
            <a:avLst>
              <a:gd name="adj" fmla="val 20000"/>
            </a:avLst>
          </a:prstGeom>
          <a:solidFill>
            <a:srgbClr val="E8E8E3"/>
          </a:solidFill>
          <a:ln w="7620">
            <a:solidFill>
              <a:srgbClr val="CECEC9"/>
            </a:solidFill>
            <a:prstDash val="solid"/>
          </a:ln>
        </p:spPr>
      </p:sp>
      <p:sp>
        <p:nvSpPr>
          <p:cNvPr id="8" name="Text 4"/>
          <p:cNvSpPr/>
          <p:nvPr/>
        </p:nvSpPr>
        <p:spPr>
          <a:xfrm>
            <a:off x="2216348" y="2883456"/>
            <a:ext cx="143232"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1</a:t>
            </a:r>
            <a:endParaRPr lang="en-US" sz="2624" dirty="0"/>
          </a:p>
        </p:txBody>
      </p:sp>
      <p:sp>
        <p:nvSpPr>
          <p:cNvPr id="9" name="Text 5"/>
          <p:cNvSpPr/>
          <p:nvPr/>
        </p:nvSpPr>
        <p:spPr>
          <a:xfrm>
            <a:off x="2760107" y="2918103"/>
            <a:ext cx="2647950" cy="694373"/>
          </a:xfrm>
          <a:prstGeom prst="rect">
            <a:avLst/>
          </a:prstGeom>
          <a:noFill/>
          <a:ln/>
        </p:spPr>
        <p:txBody>
          <a:bodyPr wrap="squar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Understanding Visual Scenes</a:t>
            </a:r>
            <a:endParaRPr lang="en-US" sz="2187" dirty="0"/>
          </a:p>
        </p:txBody>
      </p:sp>
      <p:sp>
        <p:nvSpPr>
          <p:cNvPr id="10" name="Text 6"/>
          <p:cNvSpPr/>
          <p:nvPr/>
        </p:nvSpPr>
        <p:spPr>
          <a:xfrm>
            <a:off x="2760107" y="3745706"/>
            <a:ext cx="2647950" cy="2843213"/>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Image scene classification is the task of categorizing an image into one of several predefined scene classes, such as buildings, forests, glaciers, mountains, seas, and streets.</a:t>
            </a:r>
            <a:endParaRPr lang="en-US" sz="1750" dirty="0"/>
          </a:p>
        </p:txBody>
      </p:sp>
      <p:sp>
        <p:nvSpPr>
          <p:cNvPr id="11" name="Shape 7"/>
          <p:cNvSpPr/>
          <p:nvPr/>
        </p:nvSpPr>
        <p:spPr>
          <a:xfrm>
            <a:off x="5630228" y="2841784"/>
            <a:ext cx="499943" cy="499943"/>
          </a:xfrm>
          <a:prstGeom prst="roundRect">
            <a:avLst>
              <a:gd name="adj" fmla="val 20000"/>
            </a:avLst>
          </a:prstGeom>
          <a:solidFill>
            <a:srgbClr val="E8E8E3"/>
          </a:solidFill>
          <a:ln w="7620">
            <a:solidFill>
              <a:srgbClr val="CECEC9"/>
            </a:solidFill>
            <a:prstDash val="solid"/>
          </a:ln>
        </p:spPr>
      </p:sp>
      <p:sp>
        <p:nvSpPr>
          <p:cNvPr id="12" name="Text 8"/>
          <p:cNvSpPr/>
          <p:nvPr/>
        </p:nvSpPr>
        <p:spPr>
          <a:xfrm>
            <a:off x="5787033" y="2883456"/>
            <a:ext cx="186214"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2</a:t>
            </a:r>
            <a:endParaRPr lang="en-US" sz="2624" dirty="0"/>
          </a:p>
        </p:txBody>
      </p:sp>
      <p:sp>
        <p:nvSpPr>
          <p:cNvPr id="13" name="Text 9"/>
          <p:cNvSpPr/>
          <p:nvPr/>
        </p:nvSpPr>
        <p:spPr>
          <a:xfrm>
            <a:off x="6352342" y="2918103"/>
            <a:ext cx="2647950"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Diverse Applications</a:t>
            </a:r>
            <a:endParaRPr lang="en-US" sz="2187" dirty="0"/>
          </a:p>
        </p:txBody>
      </p:sp>
      <p:sp>
        <p:nvSpPr>
          <p:cNvPr id="14" name="Text 10"/>
          <p:cNvSpPr/>
          <p:nvPr/>
        </p:nvSpPr>
        <p:spPr>
          <a:xfrm>
            <a:off x="6352342" y="3398520"/>
            <a:ext cx="2647950" cy="2843213"/>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This task is crucial in applications like autonomous vehicles, smart surveillance, urban planning, and environmental monitoring, where understanding the visual context is essential.</a:t>
            </a:r>
            <a:endParaRPr lang="en-US" sz="1750" dirty="0"/>
          </a:p>
        </p:txBody>
      </p:sp>
      <p:sp>
        <p:nvSpPr>
          <p:cNvPr id="15" name="Shape 11"/>
          <p:cNvSpPr/>
          <p:nvPr/>
        </p:nvSpPr>
        <p:spPr>
          <a:xfrm>
            <a:off x="9222462" y="2841784"/>
            <a:ext cx="499943" cy="499943"/>
          </a:xfrm>
          <a:prstGeom prst="roundRect">
            <a:avLst>
              <a:gd name="adj" fmla="val 20000"/>
            </a:avLst>
          </a:prstGeom>
          <a:solidFill>
            <a:srgbClr val="E8E8E3"/>
          </a:solidFill>
          <a:ln w="7620">
            <a:solidFill>
              <a:srgbClr val="CECEC9"/>
            </a:solidFill>
            <a:prstDash val="solid"/>
          </a:ln>
        </p:spPr>
      </p:sp>
      <p:sp>
        <p:nvSpPr>
          <p:cNvPr id="16" name="Text 12"/>
          <p:cNvSpPr/>
          <p:nvPr/>
        </p:nvSpPr>
        <p:spPr>
          <a:xfrm>
            <a:off x="9380458" y="2883456"/>
            <a:ext cx="183952"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3</a:t>
            </a:r>
            <a:endParaRPr lang="en-US" sz="2624" dirty="0"/>
          </a:p>
        </p:txBody>
      </p:sp>
      <p:sp>
        <p:nvSpPr>
          <p:cNvPr id="17" name="Text 13"/>
          <p:cNvSpPr/>
          <p:nvPr/>
        </p:nvSpPr>
        <p:spPr>
          <a:xfrm>
            <a:off x="9944576" y="2918103"/>
            <a:ext cx="2647950"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Challenges</a:t>
            </a:r>
            <a:endParaRPr lang="en-US" sz="2187" dirty="0"/>
          </a:p>
        </p:txBody>
      </p:sp>
      <p:sp>
        <p:nvSpPr>
          <p:cNvPr id="18" name="Text 14"/>
          <p:cNvSpPr/>
          <p:nvPr/>
        </p:nvSpPr>
        <p:spPr>
          <a:xfrm>
            <a:off x="9944576" y="3398520"/>
            <a:ext cx="2647950" cy="2487811"/>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Accurately classifying complex, real-world scenes can be challenging due to factors like varying lighting conditions, occlusions, and the need for robust feature extraction.</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4" name="Text 1"/>
          <p:cNvSpPr/>
          <p:nvPr/>
        </p:nvSpPr>
        <p:spPr>
          <a:xfrm>
            <a:off x="2037993" y="1683663"/>
            <a:ext cx="9335453"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The Intel Image Classification Dataset</a:t>
            </a:r>
            <a:endParaRPr lang="en-US" sz="4374" dirty="0"/>
          </a:p>
        </p:txBody>
      </p:sp>
      <p:sp>
        <p:nvSpPr>
          <p:cNvPr id="5" name="Text 2"/>
          <p:cNvSpPr/>
          <p:nvPr/>
        </p:nvSpPr>
        <p:spPr>
          <a:xfrm>
            <a:off x="2037993" y="2933462"/>
            <a:ext cx="2777490" cy="347186"/>
          </a:xfrm>
          <a:prstGeom prst="rect">
            <a:avLst/>
          </a:prstGeom>
          <a:noFill/>
          <a:ln/>
        </p:spPr>
        <p:txBody>
          <a:bodyPr wrap="none" rtlCol="0" anchor="t"/>
          <a:lstStyle/>
          <a:p>
            <a:pPr marL="0" indent="0">
              <a:lnSpc>
                <a:spcPts val="2734"/>
              </a:lnSpc>
              <a:buNone/>
            </a:pPr>
            <a:r>
              <a:rPr lang="en-US" sz="2187" dirty="0">
                <a:solidFill>
                  <a:srgbClr val="312F2B"/>
                </a:solidFill>
                <a:latin typeface="Gelasio" pitchFamily="34" charset="0"/>
                <a:ea typeface="Gelasio" pitchFamily="34" charset="-122"/>
                <a:cs typeface="Gelasio" pitchFamily="34" charset="-120"/>
              </a:rPr>
              <a:t>Dataset Overview</a:t>
            </a:r>
            <a:endParaRPr lang="en-US" sz="2187" dirty="0"/>
          </a:p>
        </p:txBody>
      </p:sp>
      <p:sp>
        <p:nvSpPr>
          <p:cNvPr id="6" name="Text 3"/>
          <p:cNvSpPr/>
          <p:nvPr/>
        </p:nvSpPr>
        <p:spPr>
          <a:xfrm>
            <a:off x="2037993" y="3502819"/>
            <a:ext cx="3156347" cy="2132409"/>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The Intel Image Classification dataset consists of 25,000 images across 6 scene categories: buildings, forest, glacier, mountain, sea, and street.</a:t>
            </a:r>
            <a:endParaRPr lang="en-US" sz="1750" dirty="0"/>
          </a:p>
        </p:txBody>
      </p:sp>
      <p:sp>
        <p:nvSpPr>
          <p:cNvPr id="7" name="Text 4"/>
          <p:cNvSpPr/>
          <p:nvPr/>
        </p:nvSpPr>
        <p:spPr>
          <a:xfrm>
            <a:off x="5743932" y="2933462"/>
            <a:ext cx="2777490" cy="347186"/>
          </a:xfrm>
          <a:prstGeom prst="rect">
            <a:avLst/>
          </a:prstGeom>
          <a:noFill/>
          <a:ln/>
        </p:spPr>
        <p:txBody>
          <a:bodyPr wrap="none" rtlCol="0" anchor="t"/>
          <a:lstStyle/>
          <a:p>
            <a:pPr marL="0" indent="0">
              <a:lnSpc>
                <a:spcPts val="2734"/>
              </a:lnSpc>
              <a:buNone/>
            </a:pPr>
            <a:r>
              <a:rPr lang="en-US" sz="2187" dirty="0">
                <a:solidFill>
                  <a:srgbClr val="312F2B"/>
                </a:solidFill>
                <a:latin typeface="Gelasio" pitchFamily="34" charset="0"/>
                <a:ea typeface="Gelasio" pitchFamily="34" charset="-122"/>
                <a:cs typeface="Gelasio" pitchFamily="34" charset="-120"/>
              </a:rPr>
              <a:t>Data Characteristics</a:t>
            </a:r>
            <a:endParaRPr lang="en-US" sz="2187" dirty="0"/>
          </a:p>
        </p:txBody>
      </p:sp>
      <p:sp>
        <p:nvSpPr>
          <p:cNvPr id="8" name="Text 5"/>
          <p:cNvSpPr/>
          <p:nvPr/>
        </p:nvSpPr>
        <p:spPr>
          <a:xfrm>
            <a:off x="5743932" y="3502819"/>
            <a:ext cx="3156347" cy="2487811"/>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The images are high-resolution (150x150 pixels) and depict diverse real-world scenes, making the dataset a suitable benchmark for evaluating the performance of deep learning models.</a:t>
            </a:r>
            <a:endParaRPr lang="en-US" sz="1750" dirty="0"/>
          </a:p>
        </p:txBody>
      </p:sp>
      <p:sp>
        <p:nvSpPr>
          <p:cNvPr id="9" name="Text 6"/>
          <p:cNvSpPr/>
          <p:nvPr/>
        </p:nvSpPr>
        <p:spPr>
          <a:xfrm>
            <a:off x="9449872" y="2933462"/>
            <a:ext cx="2777490" cy="347186"/>
          </a:xfrm>
          <a:prstGeom prst="rect">
            <a:avLst/>
          </a:prstGeom>
          <a:noFill/>
          <a:ln/>
        </p:spPr>
        <p:txBody>
          <a:bodyPr wrap="none" rtlCol="0" anchor="t"/>
          <a:lstStyle/>
          <a:p>
            <a:pPr marL="0" indent="0">
              <a:lnSpc>
                <a:spcPts val="2734"/>
              </a:lnSpc>
              <a:buNone/>
            </a:pPr>
            <a:r>
              <a:rPr lang="en-US" sz="2187" dirty="0">
                <a:solidFill>
                  <a:srgbClr val="312F2B"/>
                </a:solidFill>
                <a:latin typeface="Gelasio" pitchFamily="34" charset="0"/>
                <a:ea typeface="Gelasio" pitchFamily="34" charset="-122"/>
                <a:cs typeface="Gelasio" pitchFamily="34" charset="-120"/>
              </a:rPr>
              <a:t>Project Objectives</a:t>
            </a:r>
            <a:endParaRPr lang="en-US" sz="2187" dirty="0"/>
          </a:p>
        </p:txBody>
      </p:sp>
      <p:sp>
        <p:nvSpPr>
          <p:cNvPr id="10" name="Text 7"/>
          <p:cNvSpPr/>
          <p:nvPr/>
        </p:nvSpPr>
        <p:spPr>
          <a:xfrm>
            <a:off x="9449872" y="3502819"/>
            <a:ext cx="3156347" cy="2843213"/>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This project aims to develop a deep learning-based image classification model that can accurately categorize the scenes in the Intel dataset, demonstrating the capabilities of deep learning in computer vision.</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4" name="Image 1" descr="preencoded.png"/>
          <p:cNvPicPr>
            <a:picLocks noChangeAspect="1"/>
          </p:cNvPicPr>
          <p:nvPr/>
        </p:nvPicPr>
        <p:blipFill>
          <a:blip r:embed="rId3"/>
          <a:stretch>
            <a:fillRect/>
          </a:stretch>
        </p:blipFill>
        <p:spPr>
          <a:xfrm>
            <a:off x="-7620" y="0"/>
            <a:ext cx="3657600" cy="8229600"/>
          </a:xfrm>
          <a:prstGeom prst="rect">
            <a:avLst/>
          </a:prstGeom>
        </p:spPr>
      </p:pic>
      <p:sp>
        <p:nvSpPr>
          <p:cNvPr id="5" name="Text 1"/>
          <p:cNvSpPr/>
          <p:nvPr/>
        </p:nvSpPr>
        <p:spPr>
          <a:xfrm>
            <a:off x="4450437" y="749498"/>
            <a:ext cx="9387126" cy="1321594"/>
          </a:xfrm>
          <a:prstGeom prst="rect">
            <a:avLst/>
          </a:prstGeom>
          <a:noFill/>
          <a:ln/>
        </p:spPr>
        <p:txBody>
          <a:bodyPr wrap="square" rtlCol="0" anchor="t"/>
          <a:lstStyle/>
          <a:p>
            <a:pPr marL="0" indent="0">
              <a:lnSpc>
                <a:spcPts val="5203"/>
              </a:lnSpc>
              <a:buNone/>
            </a:pPr>
            <a:r>
              <a:rPr lang="en-US" sz="4162" dirty="0">
                <a:solidFill>
                  <a:srgbClr val="312F2B"/>
                </a:solidFill>
                <a:latin typeface="Gelasio" pitchFamily="34" charset="0"/>
                <a:ea typeface="Gelasio" pitchFamily="34" charset="-122"/>
                <a:cs typeface="Gelasio" pitchFamily="34" charset="-120"/>
              </a:rPr>
              <a:t>Deep Learning Techniques for Image Classification</a:t>
            </a:r>
            <a:endParaRPr lang="en-US" sz="4162" dirty="0"/>
          </a:p>
        </p:txBody>
      </p:sp>
      <p:sp>
        <p:nvSpPr>
          <p:cNvPr id="6" name="Shape 2"/>
          <p:cNvSpPr/>
          <p:nvPr/>
        </p:nvSpPr>
        <p:spPr>
          <a:xfrm>
            <a:off x="4746427" y="2388156"/>
            <a:ext cx="42267" cy="5091827"/>
          </a:xfrm>
          <a:prstGeom prst="roundRect">
            <a:avLst>
              <a:gd name="adj" fmla="val 225103"/>
            </a:avLst>
          </a:prstGeom>
          <a:solidFill>
            <a:srgbClr val="CECEC9"/>
          </a:solidFill>
          <a:ln/>
        </p:spPr>
      </p:sp>
      <p:sp>
        <p:nvSpPr>
          <p:cNvPr id="7" name="Shape 3"/>
          <p:cNvSpPr/>
          <p:nvPr/>
        </p:nvSpPr>
        <p:spPr>
          <a:xfrm>
            <a:off x="5005328" y="2769930"/>
            <a:ext cx="739973" cy="42267"/>
          </a:xfrm>
          <a:prstGeom prst="roundRect">
            <a:avLst>
              <a:gd name="adj" fmla="val 225103"/>
            </a:avLst>
          </a:prstGeom>
          <a:solidFill>
            <a:srgbClr val="CECEC9"/>
          </a:solidFill>
          <a:ln/>
        </p:spPr>
      </p:sp>
      <p:sp>
        <p:nvSpPr>
          <p:cNvPr id="8" name="Shape 4"/>
          <p:cNvSpPr/>
          <p:nvPr/>
        </p:nvSpPr>
        <p:spPr>
          <a:xfrm>
            <a:off x="4529673" y="2553295"/>
            <a:ext cx="475655" cy="475655"/>
          </a:xfrm>
          <a:prstGeom prst="roundRect">
            <a:avLst>
              <a:gd name="adj" fmla="val 20003"/>
            </a:avLst>
          </a:prstGeom>
          <a:solidFill>
            <a:srgbClr val="E8E8E3"/>
          </a:solidFill>
          <a:ln w="7620">
            <a:solidFill>
              <a:srgbClr val="CECEC9"/>
            </a:solidFill>
            <a:prstDash val="solid"/>
          </a:ln>
        </p:spPr>
      </p:sp>
      <p:sp>
        <p:nvSpPr>
          <p:cNvPr id="9" name="Text 5"/>
          <p:cNvSpPr/>
          <p:nvPr/>
        </p:nvSpPr>
        <p:spPr>
          <a:xfrm>
            <a:off x="4699337" y="2592824"/>
            <a:ext cx="136327" cy="396478"/>
          </a:xfrm>
          <a:prstGeom prst="rect">
            <a:avLst/>
          </a:prstGeom>
          <a:noFill/>
          <a:ln/>
        </p:spPr>
        <p:txBody>
          <a:bodyPr wrap="none" rtlCol="0" anchor="t"/>
          <a:lstStyle/>
          <a:p>
            <a:pPr marL="0" indent="0" algn="ctr">
              <a:lnSpc>
                <a:spcPts val="3122"/>
              </a:lnSpc>
              <a:buNone/>
            </a:pPr>
            <a:r>
              <a:rPr lang="en-US" sz="2497" dirty="0">
                <a:solidFill>
                  <a:srgbClr val="272525"/>
                </a:solidFill>
                <a:latin typeface="Gelasio" pitchFamily="34" charset="0"/>
                <a:ea typeface="Gelasio" pitchFamily="34" charset="-122"/>
                <a:cs typeface="Gelasio" pitchFamily="34" charset="-120"/>
              </a:rPr>
              <a:t>1</a:t>
            </a:r>
            <a:endParaRPr lang="en-US" sz="2497" dirty="0"/>
          </a:p>
        </p:txBody>
      </p:sp>
      <p:sp>
        <p:nvSpPr>
          <p:cNvPr id="10" name="Text 6"/>
          <p:cNvSpPr/>
          <p:nvPr/>
        </p:nvSpPr>
        <p:spPr>
          <a:xfrm>
            <a:off x="5930265" y="2599492"/>
            <a:ext cx="3694748" cy="330398"/>
          </a:xfrm>
          <a:prstGeom prst="rect">
            <a:avLst/>
          </a:prstGeom>
          <a:noFill/>
          <a:ln/>
        </p:spPr>
        <p:txBody>
          <a:bodyPr wrap="none" rtlCol="0" anchor="t"/>
          <a:lstStyle/>
          <a:p>
            <a:pPr marL="0" indent="0" algn="l">
              <a:lnSpc>
                <a:spcPts val="2601"/>
              </a:lnSpc>
              <a:buNone/>
            </a:pPr>
            <a:r>
              <a:rPr lang="en-US" sz="2081" dirty="0">
                <a:solidFill>
                  <a:srgbClr val="272525"/>
                </a:solidFill>
                <a:latin typeface="Gelasio" pitchFamily="34" charset="0"/>
                <a:ea typeface="Gelasio" pitchFamily="34" charset="-122"/>
                <a:cs typeface="Gelasio" pitchFamily="34" charset="-120"/>
              </a:rPr>
              <a:t>Convolutional Neural Networks</a:t>
            </a:r>
            <a:endParaRPr lang="en-US" sz="2081" dirty="0"/>
          </a:p>
        </p:txBody>
      </p:sp>
      <p:sp>
        <p:nvSpPr>
          <p:cNvPr id="11" name="Text 7"/>
          <p:cNvSpPr/>
          <p:nvPr/>
        </p:nvSpPr>
        <p:spPr>
          <a:xfrm>
            <a:off x="5930265" y="3056692"/>
            <a:ext cx="7907298" cy="676513"/>
          </a:xfrm>
          <a:prstGeom prst="rect">
            <a:avLst/>
          </a:prstGeom>
          <a:noFill/>
          <a:ln/>
        </p:spPr>
        <p:txBody>
          <a:bodyPr wrap="square" rtlCol="0" anchor="t"/>
          <a:lstStyle/>
          <a:p>
            <a:pPr marL="0" indent="0" algn="l">
              <a:lnSpc>
                <a:spcPts val="2664"/>
              </a:lnSpc>
              <a:buNone/>
            </a:pPr>
            <a:r>
              <a:rPr lang="en-US" sz="1665" dirty="0">
                <a:solidFill>
                  <a:srgbClr val="272525"/>
                </a:solidFill>
                <a:latin typeface="Lato" pitchFamily="34" charset="0"/>
                <a:ea typeface="Lato" pitchFamily="34" charset="-122"/>
                <a:cs typeface="Lato" pitchFamily="34" charset="-120"/>
              </a:rPr>
              <a:t>Convolutional Neural Networks (CNNs) are a popular deep learning architecture for image classification, leveraging spatial and local features to achieve high accuracy.</a:t>
            </a:r>
            <a:endParaRPr lang="en-US" sz="1665" dirty="0"/>
          </a:p>
        </p:txBody>
      </p:sp>
      <p:sp>
        <p:nvSpPr>
          <p:cNvPr id="12" name="Shape 8"/>
          <p:cNvSpPr/>
          <p:nvPr/>
        </p:nvSpPr>
        <p:spPr>
          <a:xfrm>
            <a:off x="5005328" y="4537650"/>
            <a:ext cx="739973" cy="42267"/>
          </a:xfrm>
          <a:prstGeom prst="roundRect">
            <a:avLst>
              <a:gd name="adj" fmla="val 225103"/>
            </a:avLst>
          </a:prstGeom>
          <a:solidFill>
            <a:srgbClr val="CECEC9"/>
          </a:solidFill>
          <a:ln/>
        </p:spPr>
      </p:sp>
      <p:sp>
        <p:nvSpPr>
          <p:cNvPr id="13" name="Shape 9"/>
          <p:cNvSpPr/>
          <p:nvPr/>
        </p:nvSpPr>
        <p:spPr>
          <a:xfrm>
            <a:off x="4529673" y="4321016"/>
            <a:ext cx="475655" cy="475655"/>
          </a:xfrm>
          <a:prstGeom prst="roundRect">
            <a:avLst>
              <a:gd name="adj" fmla="val 20003"/>
            </a:avLst>
          </a:prstGeom>
          <a:solidFill>
            <a:srgbClr val="E8E8E3"/>
          </a:solidFill>
          <a:ln w="7620">
            <a:solidFill>
              <a:srgbClr val="CECEC9"/>
            </a:solidFill>
            <a:prstDash val="solid"/>
          </a:ln>
        </p:spPr>
      </p:sp>
      <p:sp>
        <p:nvSpPr>
          <p:cNvPr id="14" name="Text 10"/>
          <p:cNvSpPr/>
          <p:nvPr/>
        </p:nvSpPr>
        <p:spPr>
          <a:xfrm>
            <a:off x="4678859" y="4360545"/>
            <a:ext cx="177165" cy="396478"/>
          </a:xfrm>
          <a:prstGeom prst="rect">
            <a:avLst/>
          </a:prstGeom>
          <a:noFill/>
          <a:ln/>
        </p:spPr>
        <p:txBody>
          <a:bodyPr wrap="none" rtlCol="0" anchor="t"/>
          <a:lstStyle/>
          <a:p>
            <a:pPr marL="0" indent="0" algn="ctr">
              <a:lnSpc>
                <a:spcPts val="3122"/>
              </a:lnSpc>
              <a:buNone/>
            </a:pPr>
            <a:r>
              <a:rPr lang="en-US" sz="2497" dirty="0">
                <a:solidFill>
                  <a:srgbClr val="272525"/>
                </a:solidFill>
                <a:latin typeface="Gelasio" pitchFamily="34" charset="0"/>
                <a:ea typeface="Gelasio" pitchFamily="34" charset="-122"/>
                <a:cs typeface="Gelasio" pitchFamily="34" charset="-120"/>
              </a:rPr>
              <a:t>2</a:t>
            </a:r>
            <a:endParaRPr lang="en-US" sz="2497" dirty="0"/>
          </a:p>
        </p:txBody>
      </p:sp>
      <p:sp>
        <p:nvSpPr>
          <p:cNvPr id="15" name="Text 11"/>
          <p:cNvSpPr/>
          <p:nvPr/>
        </p:nvSpPr>
        <p:spPr>
          <a:xfrm>
            <a:off x="5930265" y="4367213"/>
            <a:ext cx="2642830" cy="330398"/>
          </a:xfrm>
          <a:prstGeom prst="rect">
            <a:avLst/>
          </a:prstGeom>
          <a:noFill/>
          <a:ln/>
        </p:spPr>
        <p:txBody>
          <a:bodyPr wrap="none" rtlCol="0" anchor="t"/>
          <a:lstStyle/>
          <a:p>
            <a:pPr marL="0" indent="0" algn="l">
              <a:lnSpc>
                <a:spcPts val="2601"/>
              </a:lnSpc>
              <a:buNone/>
            </a:pPr>
            <a:r>
              <a:rPr lang="en-US" sz="2081" dirty="0">
                <a:solidFill>
                  <a:srgbClr val="272525"/>
                </a:solidFill>
                <a:latin typeface="Gelasio" pitchFamily="34" charset="0"/>
                <a:ea typeface="Gelasio" pitchFamily="34" charset="-122"/>
                <a:cs typeface="Gelasio" pitchFamily="34" charset="-120"/>
              </a:rPr>
              <a:t>Transfer Learning</a:t>
            </a:r>
            <a:endParaRPr lang="en-US" sz="2081" dirty="0"/>
          </a:p>
        </p:txBody>
      </p:sp>
      <p:sp>
        <p:nvSpPr>
          <p:cNvPr id="16" name="Text 12"/>
          <p:cNvSpPr/>
          <p:nvPr/>
        </p:nvSpPr>
        <p:spPr>
          <a:xfrm>
            <a:off x="5930265" y="4824413"/>
            <a:ext cx="7907298" cy="676513"/>
          </a:xfrm>
          <a:prstGeom prst="rect">
            <a:avLst/>
          </a:prstGeom>
          <a:noFill/>
          <a:ln/>
        </p:spPr>
        <p:txBody>
          <a:bodyPr wrap="square" rtlCol="0" anchor="t"/>
          <a:lstStyle/>
          <a:p>
            <a:pPr marL="0" indent="0" algn="l">
              <a:lnSpc>
                <a:spcPts val="2664"/>
              </a:lnSpc>
              <a:buNone/>
            </a:pPr>
            <a:r>
              <a:rPr lang="en-US" sz="1665" dirty="0">
                <a:solidFill>
                  <a:srgbClr val="272525"/>
                </a:solidFill>
                <a:latin typeface="Lato" pitchFamily="34" charset="0"/>
                <a:ea typeface="Lato" pitchFamily="34" charset="-122"/>
                <a:cs typeface="Lato" pitchFamily="34" charset="-120"/>
              </a:rPr>
              <a:t>Utilizing pre-trained models like VGG, ResNet, or Inception as a starting point can significantly improve performance and reduce training time.</a:t>
            </a:r>
            <a:endParaRPr lang="en-US" sz="1665" dirty="0"/>
          </a:p>
        </p:txBody>
      </p:sp>
      <p:sp>
        <p:nvSpPr>
          <p:cNvPr id="17" name="Shape 13"/>
          <p:cNvSpPr/>
          <p:nvPr/>
        </p:nvSpPr>
        <p:spPr>
          <a:xfrm>
            <a:off x="5005328" y="6305371"/>
            <a:ext cx="739973" cy="42267"/>
          </a:xfrm>
          <a:prstGeom prst="roundRect">
            <a:avLst>
              <a:gd name="adj" fmla="val 225103"/>
            </a:avLst>
          </a:prstGeom>
          <a:solidFill>
            <a:srgbClr val="CECEC9"/>
          </a:solidFill>
          <a:ln/>
        </p:spPr>
      </p:sp>
      <p:sp>
        <p:nvSpPr>
          <p:cNvPr id="18" name="Shape 14"/>
          <p:cNvSpPr/>
          <p:nvPr/>
        </p:nvSpPr>
        <p:spPr>
          <a:xfrm>
            <a:off x="4529673" y="6088737"/>
            <a:ext cx="475655" cy="475655"/>
          </a:xfrm>
          <a:prstGeom prst="roundRect">
            <a:avLst>
              <a:gd name="adj" fmla="val 20003"/>
            </a:avLst>
          </a:prstGeom>
          <a:solidFill>
            <a:srgbClr val="E8E8E3"/>
          </a:solidFill>
          <a:ln w="7620">
            <a:solidFill>
              <a:srgbClr val="CECEC9"/>
            </a:solidFill>
            <a:prstDash val="solid"/>
          </a:ln>
        </p:spPr>
      </p:sp>
      <p:sp>
        <p:nvSpPr>
          <p:cNvPr id="19" name="Text 15"/>
          <p:cNvSpPr/>
          <p:nvPr/>
        </p:nvSpPr>
        <p:spPr>
          <a:xfrm>
            <a:off x="4679930" y="6128266"/>
            <a:ext cx="175022" cy="396478"/>
          </a:xfrm>
          <a:prstGeom prst="rect">
            <a:avLst/>
          </a:prstGeom>
          <a:noFill/>
          <a:ln/>
        </p:spPr>
        <p:txBody>
          <a:bodyPr wrap="none" rtlCol="0" anchor="t"/>
          <a:lstStyle/>
          <a:p>
            <a:pPr marL="0" indent="0" algn="ctr">
              <a:lnSpc>
                <a:spcPts val="3122"/>
              </a:lnSpc>
              <a:buNone/>
            </a:pPr>
            <a:r>
              <a:rPr lang="en-US" sz="2497" dirty="0">
                <a:solidFill>
                  <a:srgbClr val="272525"/>
                </a:solidFill>
                <a:latin typeface="Gelasio" pitchFamily="34" charset="0"/>
                <a:ea typeface="Gelasio" pitchFamily="34" charset="-122"/>
                <a:cs typeface="Gelasio" pitchFamily="34" charset="-120"/>
              </a:rPr>
              <a:t>3</a:t>
            </a:r>
            <a:endParaRPr lang="en-US" sz="2497" dirty="0"/>
          </a:p>
        </p:txBody>
      </p:sp>
      <p:sp>
        <p:nvSpPr>
          <p:cNvPr id="20" name="Text 16"/>
          <p:cNvSpPr/>
          <p:nvPr/>
        </p:nvSpPr>
        <p:spPr>
          <a:xfrm>
            <a:off x="5930265" y="6134933"/>
            <a:ext cx="2642830" cy="330398"/>
          </a:xfrm>
          <a:prstGeom prst="rect">
            <a:avLst/>
          </a:prstGeom>
          <a:noFill/>
          <a:ln/>
        </p:spPr>
        <p:txBody>
          <a:bodyPr wrap="none" rtlCol="0" anchor="t"/>
          <a:lstStyle/>
          <a:p>
            <a:pPr marL="0" indent="0" algn="l">
              <a:lnSpc>
                <a:spcPts val="2601"/>
              </a:lnSpc>
              <a:buNone/>
            </a:pPr>
            <a:r>
              <a:rPr lang="en-US" sz="2081" dirty="0">
                <a:solidFill>
                  <a:srgbClr val="272525"/>
                </a:solidFill>
                <a:latin typeface="Gelasio" pitchFamily="34" charset="0"/>
                <a:ea typeface="Gelasio" pitchFamily="34" charset="-122"/>
                <a:cs typeface="Gelasio" pitchFamily="34" charset="-120"/>
              </a:rPr>
              <a:t>Data Augmentation</a:t>
            </a:r>
            <a:endParaRPr lang="en-US" sz="2081" dirty="0"/>
          </a:p>
        </p:txBody>
      </p:sp>
      <p:sp>
        <p:nvSpPr>
          <p:cNvPr id="21" name="Text 17"/>
          <p:cNvSpPr/>
          <p:nvPr/>
        </p:nvSpPr>
        <p:spPr>
          <a:xfrm>
            <a:off x="5930265" y="6592133"/>
            <a:ext cx="7907298" cy="676513"/>
          </a:xfrm>
          <a:prstGeom prst="rect">
            <a:avLst/>
          </a:prstGeom>
          <a:noFill/>
          <a:ln/>
        </p:spPr>
        <p:txBody>
          <a:bodyPr wrap="square" rtlCol="0" anchor="t"/>
          <a:lstStyle/>
          <a:p>
            <a:pPr marL="0" indent="0" algn="l">
              <a:lnSpc>
                <a:spcPts val="2664"/>
              </a:lnSpc>
              <a:buNone/>
            </a:pPr>
            <a:r>
              <a:rPr lang="en-US" sz="1665" dirty="0">
                <a:solidFill>
                  <a:srgbClr val="272525"/>
                </a:solidFill>
                <a:latin typeface="Lato" pitchFamily="34" charset="0"/>
                <a:ea typeface="Lato" pitchFamily="34" charset="-122"/>
                <a:cs typeface="Lato" pitchFamily="34" charset="-120"/>
              </a:rPr>
              <a:t>Techniques like rotation, flipping, and scaling can be used to artificially expand the dataset, improving model robustness and generalization.</a:t>
            </a:r>
            <a:endParaRPr lang="en-US" sz="1665"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4" name="Text 1"/>
          <p:cNvSpPr/>
          <p:nvPr/>
        </p:nvSpPr>
        <p:spPr>
          <a:xfrm>
            <a:off x="2037993" y="1250394"/>
            <a:ext cx="8287464"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Model Development and Training</a:t>
            </a:r>
            <a:endParaRPr lang="en-US" sz="4374" dirty="0"/>
          </a:p>
        </p:txBody>
      </p:sp>
      <p:sp>
        <p:nvSpPr>
          <p:cNvPr id="5" name="Shape 2"/>
          <p:cNvSpPr/>
          <p:nvPr/>
        </p:nvSpPr>
        <p:spPr>
          <a:xfrm>
            <a:off x="2037993" y="2389108"/>
            <a:ext cx="5166122" cy="2361605"/>
          </a:xfrm>
          <a:prstGeom prst="roundRect">
            <a:avLst>
              <a:gd name="adj" fmla="val 4234"/>
            </a:avLst>
          </a:prstGeom>
          <a:solidFill>
            <a:srgbClr val="E8E8E3"/>
          </a:solidFill>
          <a:ln w="7620">
            <a:solidFill>
              <a:srgbClr val="CECEC9"/>
            </a:solidFill>
            <a:prstDash val="solid"/>
          </a:ln>
        </p:spPr>
      </p:sp>
      <p:sp>
        <p:nvSpPr>
          <p:cNvPr id="6" name="Text 3"/>
          <p:cNvSpPr/>
          <p:nvPr/>
        </p:nvSpPr>
        <p:spPr>
          <a:xfrm>
            <a:off x="2267783" y="2618899"/>
            <a:ext cx="2777490"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Model Architecture</a:t>
            </a:r>
            <a:endParaRPr lang="en-US" sz="2187" dirty="0"/>
          </a:p>
        </p:txBody>
      </p:sp>
      <p:sp>
        <p:nvSpPr>
          <p:cNvPr id="7" name="Text 4"/>
          <p:cNvSpPr/>
          <p:nvPr/>
        </p:nvSpPr>
        <p:spPr>
          <a:xfrm>
            <a:off x="2267783" y="3099316"/>
            <a:ext cx="4706541" cy="1421606"/>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The model architecture consists of convolutional layers, pooling layers, and dense layers, designed to extract relevant features and classify the input images.</a:t>
            </a:r>
            <a:endParaRPr lang="en-US" sz="1750" dirty="0"/>
          </a:p>
        </p:txBody>
      </p:sp>
      <p:sp>
        <p:nvSpPr>
          <p:cNvPr id="8" name="Shape 5"/>
          <p:cNvSpPr/>
          <p:nvPr/>
        </p:nvSpPr>
        <p:spPr>
          <a:xfrm>
            <a:off x="7426285" y="2389108"/>
            <a:ext cx="5166122" cy="2361605"/>
          </a:xfrm>
          <a:prstGeom prst="roundRect">
            <a:avLst>
              <a:gd name="adj" fmla="val 4234"/>
            </a:avLst>
          </a:prstGeom>
          <a:solidFill>
            <a:srgbClr val="E8E8E3"/>
          </a:solidFill>
          <a:ln w="7620">
            <a:solidFill>
              <a:srgbClr val="CECEC9"/>
            </a:solidFill>
            <a:prstDash val="solid"/>
          </a:ln>
        </p:spPr>
      </p:sp>
      <p:sp>
        <p:nvSpPr>
          <p:cNvPr id="9" name="Text 6"/>
          <p:cNvSpPr/>
          <p:nvPr/>
        </p:nvSpPr>
        <p:spPr>
          <a:xfrm>
            <a:off x="7656076" y="2618899"/>
            <a:ext cx="2993708"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Hyperparameter Tuning</a:t>
            </a:r>
            <a:endParaRPr lang="en-US" sz="2187" dirty="0"/>
          </a:p>
        </p:txBody>
      </p:sp>
      <p:sp>
        <p:nvSpPr>
          <p:cNvPr id="10" name="Text 7"/>
          <p:cNvSpPr/>
          <p:nvPr/>
        </p:nvSpPr>
        <p:spPr>
          <a:xfrm>
            <a:off x="7656076" y="3099316"/>
            <a:ext cx="4706541" cy="1066205"/>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Careful selection of hyperparameters, such as learning rate, batch size, and optimizer, is crucial for achieving optimal model performance.</a:t>
            </a:r>
            <a:endParaRPr lang="en-US" sz="1750" dirty="0"/>
          </a:p>
        </p:txBody>
      </p:sp>
      <p:sp>
        <p:nvSpPr>
          <p:cNvPr id="11" name="Shape 8"/>
          <p:cNvSpPr/>
          <p:nvPr/>
        </p:nvSpPr>
        <p:spPr>
          <a:xfrm>
            <a:off x="2037993" y="4972883"/>
            <a:ext cx="5166122" cy="2006203"/>
          </a:xfrm>
          <a:prstGeom prst="roundRect">
            <a:avLst>
              <a:gd name="adj" fmla="val 4984"/>
            </a:avLst>
          </a:prstGeom>
          <a:solidFill>
            <a:srgbClr val="E8E8E3"/>
          </a:solidFill>
          <a:ln w="7620">
            <a:solidFill>
              <a:srgbClr val="CECEC9"/>
            </a:solidFill>
            <a:prstDash val="solid"/>
          </a:ln>
        </p:spPr>
      </p:sp>
      <p:sp>
        <p:nvSpPr>
          <p:cNvPr id="12" name="Text 9"/>
          <p:cNvSpPr/>
          <p:nvPr/>
        </p:nvSpPr>
        <p:spPr>
          <a:xfrm>
            <a:off x="2267783" y="5202674"/>
            <a:ext cx="2930962"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Training and Validation</a:t>
            </a:r>
            <a:endParaRPr lang="en-US" sz="2187" dirty="0"/>
          </a:p>
        </p:txBody>
      </p:sp>
      <p:sp>
        <p:nvSpPr>
          <p:cNvPr id="13" name="Text 10"/>
          <p:cNvSpPr/>
          <p:nvPr/>
        </p:nvSpPr>
        <p:spPr>
          <a:xfrm>
            <a:off x="2267783" y="5683091"/>
            <a:ext cx="4706541" cy="1066205"/>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The model is trained on the Intel dataset, with a portion of the data reserved for validation to monitor and prevent overfitting.</a:t>
            </a:r>
            <a:endParaRPr lang="en-US" sz="1750" dirty="0"/>
          </a:p>
        </p:txBody>
      </p:sp>
      <p:sp>
        <p:nvSpPr>
          <p:cNvPr id="14" name="Shape 11"/>
          <p:cNvSpPr/>
          <p:nvPr/>
        </p:nvSpPr>
        <p:spPr>
          <a:xfrm>
            <a:off x="7426285" y="4972883"/>
            <a:ext cx="5166122" cy="2006203"/>
          </a:xfrm>
          <a:prstGeom prst="roundRect">
            <a:avLst>
              <a:gd name="adj" fmla="val 4984"/>
            </a:avLst>
          </a:prstGeom>
          <a:solidFill>
            <a:srgbClr val="E8E8E3"/>
          </a:solidFill>
          <a:ln w="7620">
            <a:solidFill>
              <a:srgbClr val="CECEC9"/>
            </a:solidFill>
            <a:prstDash val="solid"/>
          </a:ln>
        </p:spPr>
      </p:sp>
      <p:sp>
        <p:nvSpPr>
          <p:cNvPr id="15" name="Text 12"/>
          <p:cNvSpPr/>
          <p:nvPr/>
        </p:nvSpPr>
        <p:spPr>
          <a:xfrm>
            <a:off x="7656076" y="5202674"/>
            <a:ext cx="2777490"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Evaluation Metrics</a:t>
            </a:r>
            <a:endParaRPr lang="en-US" sz="2187" dirty="0"/>
          </a:p>
        </p:txBody>
      </p:sp>
      <p:sp>
        <p:nvSpPr>
          <p:cNvPr id="16" name="Text 13"/>
          <p:cNvSpPr/>
          <p:nvPr/>
        </p:nvSpPr>
        <p:spPr>
          <a:xfrm>
            <a:off x="7656076" y="5683091"/>
            <a:ext cx="4706541" cy="1066205"/>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Accuracy, precision, recall, and F1-score are used to evaluate the model's performance on the classification task.</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4" name="Text 1"/>
          <p:cNvSpPr/>
          <p:nvPr/>
        </p:nvSpPr>
        <p:spPr>
          <a:xfrm>
            <a:off x="2037993" y="876300"/>
            <a:ext cx="5554980"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Results and Analysis</a:t>
            </a:r>
            <a:endParaRPr lang="en-US" sz="4374" dirty="0"/>
          </a:p>
        </p:txBody>
      </p:sp>
      <p:sp>
        <p:nvSpPr>
          <p:cNvPr id="6" name="Text 2"/>
          <p:cNvSpPr/>
          <p:nvPr/>
        </p:nvSpPr>
        <p:spPr>
          <a:xfrm>
            <a:off x="2037993" y="5451158"/>
            <a:ext cx="4112538" cy="347186"/>
          </a:xfrm>
          <a:prstGeom prst="rect">
            <a:avLst/>
          </a:prstGeom>
          <a:noFill/>
          <a:ln/>
        </p:spPr>
        <p:txBody>
          <a:bodyPr wrap="none" rtlCol="0" anchor="t"/>
          <a:lstStyle/>
          <a:p>
            <a:pPr marL="0" indent="0" algn="l">
              <a:lnSpc>
                <a:spcPts val="2734"/>
              </a:lnSpc>
              <a:buNone/>
            </a:pPr>
            <a:r>
              <a:rPr lang="en-US" sz="2187" dirty="0">
                <a:solidFill>
                  <a:srgbClr val="272525"/>
                </a:solidFill>
                <a:latin typeface="Gelasio" pitchFamily="34" charset="0"/>
                <a:ea typeface="Gelasio" pitchFamily="34" charset="-122"/>
                <a:cs typeface="Gelasio" pitchFamily="34" charset="-120"/>
              </a:rPr>
              <a:t>Training and Validation Accuracy</a:t>
            </a:r>
            <a:endParaRPr lang="en-US" sz="2187" dirty="0"/>
          </a:p>
        </p:txBody>
      </p:sp>
      <p:sp>
        <p:nvSpPr>
          <p:cNvPr id="7" name="Text 3"/>
          <p:cNvSpPr/>
          <p:nvPr/>
        </p:nvSpPr>
        <p:spPr>
          <a:xfrm>
            <a:off x="2037993" y="5931575"/>
            <a:ext cx="5110520" cy="1421606"/>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The model achieves an overall training accuracy of </a:t>
            </a:r>
            <a:r>
              <a:rPr lang="en-IN" sz="1800" dirty="0">
                <a:effectLst/>
                <a:latin typeface="Times New Roman" panose="02020603050405020304" pitchFamily="18" charset="0"/>
                <a:ea typeface="Calibri" panose="020F0502020204030204" pitchFamily="34" charset="0"/>
              </a:rPr>
              <a:t>17.9%</a:t>
            </a:r>
            <a:r>
              <a:rPr lang="en-US" sz="1750" dirty="0">
                <a:solidFill>
                  <a:srgbClr val="272525"/>
                </a:solidFill>
                <a:latin typeface="Lato" pitchFamily="34" charset="0"/>
                <a:ea typeface="Lato" pitchFamily="34" charset="-122"/>
                <a:cs typeface="Lato" pitchFamily="34" charset="-120"/>
              </a:rPr>
              <a:t> and a validation accuracy of approximately 17.5%, demonstrating its ability to effectively classify the various scene categories.</a:t>
            </a:r>
            <a:endParaRPr lang="en-US" sz="1750" dirty="0"/>
          </a:p>
        </p:txBody>
      </p:sp>
      <p:sp>
        <p:nvSpPr>
          <p:cNvPr id="9" name="Text 4"/>
          <p:cNvSpPr/>
          <p:nvPr/>
        </p:nvSpPr>
        <p:spPr>
          <a:xfrm>
            <a:off x="7481768" y="5451277"/>
            <a:ext cx="2777490" cy="347186"/>
          </a:xfrm>
          <a:prstGeom prst="rect">
            <a:avLst/>
          </a:prstGeom>
          <a:noFill/>
          <a:ln/>
        </p:spPr>
        <p:txBody>
          <a:bodyPr wrap="none" rtlCol="0" anchor="t"/>
          <a:lstStyle/>
          <a:p>
            <a:pPr marL="0" indent="0" algn="l">
              <a:lnSpc>
                <a:spcPts val="2734"/>
              </a:lnSpc>
              <a:buNone/>
            </a:pPr>
            <a:r>
              <a:rPr lang="en-US" sz="2187" dirty="0">
                <a:solidFill>
                  <a:srgbClr val="272525"/>
                </a:solidFill>
                <a:latin typeface="Gelasio" pitchFamily="34" charset="0"/>
                <a:ea typeface="Gelasio" pitchFamily="34" charset="-122"/>
                <a:cs typeface="Gelasio" pitchFamily="34" charset="-120"/>
              </a:rPr>
              <a:t>Confusion Matrix</a:t>
            </a:r>
            <a:endParaRPr lang="en-US" sz="2187" dirty="0"/>
          </a:p>
        </p:txBody>
      </p:sp>
      <p:sp>
        <p:nvSpPr>
          <p:cNvPr id="10" name="Text 5"/>
          <p:cNvSpPr/>
          <p:nvPr/>
        </p:nvSpPr>
        <p:spPr>
          <a:xfrm>
            <a:off x="7481768" y="5931694"/>
            <a:ext cx="5110639" cy="1066205"/>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The confusion matrix provides insights into the model's performance, highlighting the specific scene categories where it excels or struggles.</a:t>
            </a:r>
            <a:endParaRPr lang="en-US" sz="1750" dirty="0"/>
          </a:p>
        </p:txBody>
      </p:sp>
      <p:pic>
        <p:nvPicPr>
          <p:cNvPr id="12" name="Picture 11">
            <a:extLst>
              <a:ext uri="{FF2B5EF4-FFF2-40B4-BE49-F238E27FC236}">
                <a16:creationId xmlns:a16="http://schemas.microsoft.com/office/drawing/2014/main" id="{716504AB-F1A3-C5EA-119C-2E97D77C01A9}"/>
              </a:ext>
            </a:extLst>
          </p:cNvPr>
          <p:cNvPicPr>
            <a:picLocks noChangeAspect="1"/>
          </p:cNvPicPr>
          <p:nvPr/>
        </p:nvPicPr>
        <p:blipFill>
          <a:blip r:embed="rId3"/>
          <a:stretch>
            <a:fillRect/>
          </a:stretch>
        </p:blipFill>
        <p:spPr>
          <a:xfrm>
            <a:off x="1436835" y="1920240"/>
            <a:ext cx="5623560" cy="3621916"/>
          </a:xfrm>
          <a:prstGeom prst="rect">
            <a:avLst/>
          </a:prstGeom>
        </p:spPr>
      </p:pic>
      <p:pic>
        <p:nvPicPr>
          <p:cNvPr id="13" name="Picture 12">
            <a:extLst>
              <a:ext uri="{FF2B5EF4-FFF2-40B4-BE49-F238E27FC236}">
                <a16:creationId xmlns:a16="http://schemas.microsoft.com/office/drawing/2014/main" id="{C0151718-53F0-D4DA-1F48-80CDB3A0F1EE}"/>
              </a:ext>
            </a:extLst>
          </p:cNvPr>
          <p:cNvPicPr>
            <a:picLocks noChangeAspect="1"/>
          </p:cNvPicPr>
          <p:nvPr/>
        </p:nvPicPr>
        <p:blipFill>
          <a:blip r:embed="rId4"/>
          <a:stretch>
            <a:fillRect/>
          </a:stretch>
        </p:blipFill>
        <p:spPr>
          <a:xfrm>
            <a:off x="7481769" y="2006019"/>
            <a:ext cx="4282768" cy="344513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4" name="Text 1"/>
          <p:cNvSpPr/>
          <p:nvPr/>
        </p:nvSpPr>
        <p:spPr>
          <a:xfrm>
            <a:off x="2037993" y="1494830"/>
            <a:ext cx="6068497"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Real-World Applications</a:t>
            </a:r>
            <a:endParaRPr lang="en-US" sz="4374" dirty="0"/>
          </a:p>
        </p:txBody>
      </p:sp>
      <p:pic>
        <p:nvPicPr>
          <p:cNvPr id="5" name="Image 1" descr="preencoded.png"/>
          <p:cNvPicPr>
            <a:picLocks noChangeAspect="1"/>
          </p:cNvPicPr>
          <p:nvPr/>
        </p:nvPicPr>
        <p:blipFill>
          <a:blip r:embed="rId3"/>
          <a:stretch>
            <a:fillRect/>
          </a:stretch>
        </p:blipFill>
        <p:spPr>
          <a:xfrm>
            <a:off x="2037993" y="2633543"/>
            <a:ext cx="555427" cy="555427"/>
          </a:xfrm>
          <a:prstGeom prst="rect">
            <a:avLst/>
          </a:prstGeom>
          <a:ln w="228600" cap="sq" cmpd="thickThin">
            <a:solidFill>
              <a:srgbClr val="000000"/>
            </a:solidFill>
            <a:prstDash val="solid"/>
            <a:miter lim="800000"/>
          </a:ln>
          <a:effectLst>
            <a:innerShdw blurRad="76200">
              <a:srgbClr val="000000"/>
            </a:innerShdw>
          </a:effectLst>
        </p:spPr>
      </p:pic>
      <p:sp>
        <p:nvSpPr>
          <p:cNvPr id="6" name="Text 2"/>
          <p:cNvSpPr/>
          <p:nvPr/>
        </p:nvSpPr>
        <p:spPr>
          <a:xfrm>
            <a:off x="2037993" y="3411141"/>
            <a:ext cx="2388632" cy="347186"/>
          </a:xfrm>
          <a:prstGeom prst="rect">
            <a:avLst/>
          </a:prstGeom>
          <a:noFill/>
          <a:ln/>
        </p:spPr>
        <p:txBody>
          <a:bodyPr wrap="none" rtlCol="0" anchor="t"/>
          <a:lstStyle/>
          <a:p>
            <a:pPr marL="0" indent="0" algn="l">
              <a:lnSpc>
                <a:spcPts val="2734"/>
              </a:lnSpc>
              <a:buNone/>
            </a:pPr>
            <a:r>
              <a:rPr lang="en-US" sz="2187" dirty="0">
                <a:solidFill>
                  <a:srgbClr val="272525"/>
                </a:solidFill>
                <a:latin typeface="Gelasio" pitchFamily="34" charset="0"/>
                <a:ea typeface="Gelasio" pitchFamily="34" charset="-122"/>
                <a:cs typeface="Gelasio" pitchFamily="34" charset="-120"/>
              </a:rPr>
              <a:t>Healthcare</a:t>
            </a:r>
            <a:endParaRPr lang="en-US" sz="2187" dirty="0"/>
          </a:p>
        </p:txBody>
      </p:sp>
      <p:sp>
        <p:nvSpPr>
          <p:cNvPr id="7" name="Text 3"/>
          <p:cNvSpPr/>
          <p:nvPr/>
        </p:nvSpPr>
        <p:spPr>
          <a:xfrm>
            <a:off x="2037993" y="3891558"/>
            <a:ext cx="2388632" cy="1777008"/>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Deep learning-based image classification can aid in disease diagnosis, medical image analysis, and drug discovery.</a:t>
            </a:r>
            <a:endParaRPr lang="en-US" sz="1750" dirty="0"/>
          </a:p>
        </p:txBody>
      </p:sp>
      <p:pic>
        <p:nvPicPr>
          <p:cNvPr id="8" name="Image 2" descr="preencoded.png"/>
          <p:cNvPicPr>
            <a:picLocks noChangeAspect="1"/>
          </p:cNvPicPr>
          <p:nvPr/>
        </p:nvPicPr>
        <p:blipFill>
          <a:blip r:embed="rId4"/>
          <a:stretch>
            <a:fillRect/>
          </a:stretch>
        </p:blipFill>
        <p:spPr>
          <a:xfrm>
            <a:off x="4759881" y="2633543"/>
            <a:ext cx="555427" cy="555427"/>
          </a:xfrm>
          <a:prstGeom prst="rect">
            <a:avLst/>
          </a:prstGeom>
          <a:ln w="228600" cap="sq" cmpd="thickThin">
            <a:solidFill>
              <a:srgbClr val="000000"/>
            </a:solidFill>
            <a:prstDash val="solid"/>
            <a:miter lim="800000"/>
          </a:ln>
          <a:effectLst>
            <a:innerShdw blurRad="76200">
              <a:srgbClr val="000000"/>
            </a:innerShdw>
          </a:effectLst>
        </p:spPr>
      </p:pic>
      <p:sp>
        <p:nvSpPr>
          <p:cNvPr id="9" name="Text 4"/>
          <p:cNvSpPr/>
          <p:nvPr/>
        </p:nvSpPr>
        <p:spPr>
          <a:xfrm>
            <a:off x="4759881" y="3411141"/>
            <a:ext cx="2388632" cy="347186"/>
          </a:xfrm>
          <a:prstGeom prst="rect">
            <a:avLst/>
          </a:prstGeom>
          <a:noFill/>
          <a:ln/>
        </p:spPr>
        <p:txBody>
          <a:bodyPr wrap="none" rtlCol="0" anchor="t"/>
          <a:lstStyle/>
          <a:p>
            <a:pPr marL="0" indent="0" algn="l">
              <a:lnSpc>
                <a:spcPts val="2734"/>
              </a:lnSpc>
              <a:buNone/>
            </a:pPr>
            <a:r>
              <a:rPr lang="en-US" sz="2187" dirty="0">
                <a:solidFill>
                  <a:srgbClr val="272525"/>
                </a:solidFill>
                <a:latin typeface="Gelasio" pitchFamily="34" charset="0"/>
                <a:ea typeface="Gelasio" pitchFamily="34" charset="-122"/>
                <a:cs typeface="Gelasio" pitchFamily="34" charset="-120"/>
              </a:rPr>
              <a:t>Transportation</a:t>
            </a:r>
            <a:endParaRPr lang="en-US" sz="2187" dirty="0"/>
          </a:p>
        </p:txBody>
      </p:sp>
      <p:sp>
        <p:nvSpPr>
          <p:cNvPr id="10" name="Text 5"/>
          <p:cNvSpPr/>
          <p:nvPr/>
        </p:nvSpPr>
        <p:spPr>
          <a:xfrm>
            <a:off x="4759881" y="3891558"/>
            <a:ext cx="2388632" cy="2132409"/>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Accurate scene classification is crucial for autonomous vehicle navigation, enabling better decision-making and safer roads.</a:t>
            </a:r>
            <a:endParaRPr lang="en-US" sz="1750" dirty="0"/>
          </a:p>
        </p:txBody>
      </p:sp>
      <p:pic>
        <p:nvPicPr>
          <p:cNvPr id="11" name="Image 3" descr="preencoded.png"/>
          <p:cNvPicPr>
            <a:picLocks noChangeAspect="1"/>
          </p:cNvPicPr>
          <p:nvPr/>
        </p:nvPicPr>
        <p:blipFill>
          <a:blip r:embed="rId5"/>
          <a:stretch>
            <a:fillRect/>
          </a:stretch>
        </p:blipFill>
        <p:spPr>
          <a:xfrm>
            <a:off x="7481768" y="2633543"/>
            <a:ext cx="555427" cy="555427"/>
          </a:xfrm>
          <a:prstGeom prst="rect">
            <a:avLst/>
          </a:prstGeom>
          <a:ln w="228600" cap="sq" cmpd="thickThin">
            <a:solidFill>
              <a:srgbClr val="000000"/>
            </a:solidFill>
            <a:prstDash val="solid"/>
            <a:miter lim="800000"/>
          </a:ln>
          <a:effectLst>
            <a:innerShdw blurRad="76200">
              <a:srgbClr val="000000"/>
            </a:innerShdw>
          </a:effectLst>
        </p:spPr>
      </p:pic>
      <p:sp>
        <p:nvSpPr>
          <p:cNvPr id="12" name="Text 6"/>
          <p:cNvSpPr/>
          <p:nvPr/>
        </p:nvSpPr>
        <p:spPr>
          <a:xfrm>
            <a:off x="7481768" y="3411141"/>
            <a:ext cx="2388632" cy="347186"/>
          </a:xfrm>
          <a:prstGeom prst="rect">
            <a:avLst/>
          </a:prstGeom>
          <a:noFill/>
          <a:ln/>
        </p:spPr>
        <p:txBody>
          <a:bodyPr wrap="none" rtlCol="0" anchor="t"/>
          <a:lstStyle/>
          <a:p>
            <a:pPr marL="0" indent="0" algn="l">
              <a:lnSpc>
                <a:spcPts val="2734"/>
              </a:lnSpc>
              <a:buNone/>
            </a:pPr>
            <a:r>
              <a:rPr lang="en-US" sz="2187" dirty="0">
                <a:solidFill>
                  <a:srgbClr val="272525"/>
                </a:solidFill>
                <a:latin typeface="Gelasio" pitchFamily="34" charset="0"/>
                <a:ea typeface="Gelasio" pitchFamily="34" charset="-122"/>
                <a:cs typeface="Gelasio" pitchFamily="34" charset="-120"/>
              </a:rPr>
              <a:t>Security</a:t>
            </a:r>
            <a:endParaRPr lang="en-US" sz="2187" dirty="0"/>
          </a:p>
        </p:txBody>
      </p:sp>
      <p:sp>
        <p:nvSpPr>
          <p:cNvPr id="13" name="Text 7"/>
          <p:cNvSpPr/>
          <p:nvPr/>
        </p:nvSpPr>
        <p:spPr>
          <a:xfrm>
            <a:off x="7481768" y="3891558"/>
            <a:ext cx="2388632" cy="2487811"/>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Deep learning models can enhance video surveillance systems, enabling intelligent monitoring and detection of suspicious activities.</a:t>
            </a:r>
            <a:endParaRPr lang="en-US" sz="1750" dirty="0"/>
          </a:p>
        </p:txBody>
      </p:sp>
      <p:pic>
        <p:nvPicPr>
          <p:cNvPr id="14" name="Image 4" descr="preencoded.png"/>
          <p:cNvPicPr>
            <a:picLocks noChangeAspect="1"/>
          </p:cNvPicPr>
          <p:nvPr/>
        </p:nvPicPr>
        <p:blipFill>
          <a:blip r:embed="rId6"/>
          <a:stretch>
            <a:fillRect/>
          </a:stretch>
        </p:blipFill>
        <p:spPr>
          <a:xfrm>
            <a:off x="10203656" y="2633543"/>
            <a:ext cx="555427" cy="555427"/>
          </a:xfrm>
          <a:prstGeom prst="rect">
            <a:avLst/>
          </a:prstGeom>
          <a:ln w="228600" cap="sq" cmpd="thickThin">
            <a:solidFill>
              <a:srgbClr val="000000"/>
            </a:solidFill>
            <a:prstDash val="solid"/>
            <a:miter lim="800000"/>
          </a:ln>
          <a:effectLst>
            <a:innerShdw blurRad="76200">
              <a:srgbClr val="000000"/>
            </a:innerShdw>
          </a:effectLst>
        </p:spPr>
      </p:pic>
      <p:sp>
        <p:nvSpPr>
          <p:cNvPr id="15" name="Text 8"/>
          <p:cNvSpPr/>
          <p:nvPr/>
        </p:nvSpPr>
        <p:spPr>
          <a:xfrm>
            <a:off x="10203656" y="3411141"/>
            <a:ext cx="2388751" cy="347186"/>
          </a:xfrm>
          <a:prstGeom prst="rect">
            <a:avLst/>
          </a:prstGeom>
          <a:noFill/>
          <a:ln/>
        </p:spPr>
        <p:txBody>
          <a:bodyPr wrap="none" rtlCol="0" anchor="t"/>
          <a:lstStyle/>
          <a:p>
            <a:pPr marL="0" indent="0" algn="l">
              <a:lnSpc>
                <a:spcPts val="2734"/>
              </a:lnSpc>
              <a:buNone/>
            </a:pPr>
            <a:r>
              <a:rPr lang="en-US" sz="2187" dirty="0">
                <a:solidFill>
                  <a:srgbClr val="272525"/>
                </a:solidFill>
                <a:latin typeface="Gelasio" pitchFamily="34" charset="0"/>
                <a:ea typeface="Gelasio" pitchFamily="34" charset="-122"/>
                <a:cs typeface="Gelasio" pitchFamily="34" charset="-120"/>
              </a:rPr>
              <a:t>Urban Planning</a:t>
            </a:r>
            <a:endParaRPr lang="en-US" sz="2187" dirty="0"/>
          </a:p>
        </p:txBody>
      </p:sp>
      <p:sp>
        <p:nvSpPr>
          <p:cNvPr id="16" name="Text 9"/>
          <p:cNvSpPr/>
          <p:nvPr/>
        </p:nvSpPr>
        <p:spPr>
          <a:xfrm>
            <a:off x="10203656" y="3891558"/>
            <a:ext cx="2388751" cy="2843213"/>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Scene classification can support urban planning and development by providing valuable insights into land use, infrastructure, and environmental conditions.</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4" name="Image 1" descr="preencoded.png"/>
          <p:cNvPicPr>
            <a:picLocks noChangeAspect="1"/>
          </p:cNvPicPr>
          <p:nvPr/>
        </p:nvPicPr>
        <p:blipFill>
          <a:blip r:embed="rId3"/>
          <a:stretch>
            <a:fillRect/>
          </a:stretch>
        </p:blipFill>
        <p:spPr>
          <a:xfrm>
            <a:off x="10980420" y="0"/>
            <a:ext cx="3657600" cy="8229600"/>
          </a:xfrm>
          <a:prstGeom prst="rect">
            <a:avLst/>
          </a:prstGeom>
        </p:spPr>
      </p:pic>
      <p:sp>
        <p:nvSpPr>
          <p:cNvPr id="5" name="Text 1"/>
          <p:cNvSpPr/>
          <p:nvPr/>
        </p:nvSpPr>
        <p:spPr>
          <a:xfrm>
            <a:off x="897493" y="777240"/>
            <a:ext cx="7201376" cy="603766"/>
          </a:xfrm>
          <a:prstGeom prst="rect">
            <a:avLst/>
          </a:prstGeom>
          <a:noFill/>
          <a:ln/>
        </p:spPr>
        <p:txBody>
          <a:bodyPr wrap="none" rtlCol="0" anchor="t"/>
          <a:lstStyle/>
          <a:p>
            <a:pPr marL="0" indent="0">
              <a:lnSpc>
                <a:spcPts val="4754"/>
              </a:lnSpc>
              <a:buNone/>
            </a:pPr>
            <a:r>
              <a:rPr lang="en-US" sz="3803" dirty="0">
                <a:solidFill>
                  <a:srgbClr val="312F2B"/>
                </a:solidFill>
                <a:latin typeface="Gelasio" pitchFamily="34" charset="0"/>
                <a:ea typeface="Gelasio" pitchFamily="34" charset="-122"/>
                <a:cs typeface="Gelasio" pitchFamily="34" charset="-120"/>
              </a:rPr>
              <a:t>Future Directions and Conclusion</a:t>
            </a:r>
            <a:endParaRPr lang="en-US" sz="3803" dirty="0"/>
          </a:p>
        </p:txBody>
      </p:sp>
      <p:pic>
        <p:nvPicPr>
          <p:cNvPr id="6" name="Image 2" descr="preencoded.png"/>
          <p:cNvPicPr>
            <a:picLocks noChangeAspect="1"/>
          </p:cNvPicPr>
          <p:nvPr/>
        </p:nvPicPr>
        <p:blipFill>
          <a:blip r:embed="rId4"/>
          <a:stretch>
            <a:fillRect/>
          </a:stretch>
        </p:blipFill>
        <p:spPr>
          <a:xfrm>
            <a:off x="897493" y="1670804"/>
            <a:ext cx="966073" cy="1545669"/>
          </a:xfrm>
          <a:prstGeom prst="rect">
            <a:avLst/>
          </a:prstGeom>
        </p:spPr>
      </p:pic>
      <p:sp>
        <p:nvSpPr>
          <p:cNvPr id="7" name="Text 2"/>
          <p:cNvSpPr/>
          <p:nvPr/>
        </p:nvSpPr>
        <p:spPr>
          <a:xfrm>
            <a:off x="2153364" y="1863923"/>
            <a:ext cx="2415183" cy="301943"/>
          </a:xfrm>
          <a:prstGeom prst="rect">
            <a:avLst/>
          </a:prstGeom>
          <a:noFill/>
          <a:ln/>
        </p:spPr>
        <p:txBody>
          <a:bodyPr wrap="none" rtlCol="0" anchor="t"/>
          <a:lstStyle/>
          <a:p>
            <a:pPr marL="0" indent="0" algn="l">
              <a:lnSpc>
                <a:spcPts val="2377"/>
              </a:lnSpc>
              <a:buNone/>
            </a:pPr>
            <a:r>
              <a:rPr lang="en-US" sz="1902" dirty="0">
                <a:solidFill>
                  <a:srgbClr val="272525"/>
                </a:solidFill>
                <a:latin typeface="Gelasio" pitchFamily="34" charset="0"/>
                <a:ea typeface="Gelasio" pitchFamily="34" charset="-122"/>
                <a:cs typeface="Gelasio" pitchFamily="34" charset="-120"/>
              </a:rPr>
              <a:t>Limitations</a:t>
            </a:r>
            <a:endParaRPr lang="en-US" sz="1902" dirty="0"/>
          </a:p>
        </p:txBody>
      </p:sp>
      <p:sp>
        <p:nvSpPr>
          <p:cNvPr id="8" name="Text 3"/>
          <p:cNvSpPr/>
          <p:nvPr/>
        </p:nvSpPr>
        <p:spPr>
          <a:xfrm>
            <a:off x="2153364" y="2281714"/>
            <a:ext cx="7921823" cy="618173"/>
          </a:xfrm>
          <a:prstGeom prst="rect">
            <a:avLst/>
          </a:prstGeom>
          <a:noFill/>
          <a:ln/>
        </p:spPr>
        <p:txBody>
          <a:bodyPr wrap="square" rtlCol="0" anchor="t"/>
          <a:lstStyle/>
          <a:p>
            <a:pPr marL="0" indent="0" algn="l">
              <a:lnSpc>
                <a:spcPts val="2434"/>
              </a:lnSpc>
              <a:buNone/>
            </a:pPr>
            <a:r>
              <a:rPr lang="en-US" sz="1521" dirty="0">
                <a:solidFill>
                  <a:srgbClr val="272525"/>
                </a:solidFill>
                <a:latin typeface="Lato" pitchFamily="34" charset="0"/>
                <a:ea typeface="Lato" pitchFamily="34" charset="-122"/>
                <a:cs typeface="Lato" pitchFamily="34" charset="-120"/>
              </a:rPr>
              <a:t>Despite the impressive performance, deep learning models still face challenges such as interpretability, data dependency, and computational complexity.</a:t>
            </a:r>
            <a:endParaRPr lang="en-US" sz="1521" dirty="0"/>
          </a:p>
        </p:txBody>
      </p:sp>
      <p:pic>
        <p:nvPicPr>
          <p:cNvPr id="9" name="Image 3" descr="preencoded.png"/>
          <p:cNvPicPr>
            <a:picLocks noChangeAspect="1"/>
          </p:cNvPicPr>
          <p:nvPr/>
        </p:nvPicPr>
        <p:blipFill>
          <a:blip r:embed="rId5"/>
          <a:stretch>
            <a:fillRect/>
          </a:stretch>
        </p:blipFill>
        <p:spPr>
          <a:xfrm>
            <a:off x="897493" y="3216473"/>
            <a:ext cx="966073" cy="1545669"/>
          </a:xfrm>
          <a:prstGeom prst="rect">
            <a:avLst/>
          </a:prstGeom>
        </p:spPr>
      </p:pic>
      <p:sp>
        <p:nvSpPr>
          <p:cNvPr id="10" name="Text 4"/>
          <p:cNvSpPr/>
          <p:nvPr/>
        </p:nvSpPr>
        <p:spPr>
          <a:xfrm>
            <a:off x="2153364" y="3409593"/>
            <a:ext cx="2415183" cy="301943"/>
          </a:xfrm>
          <a:prstGeom prst="rect">
            <a:avLst/>
          </a:prstGeom>
          <a:noFill/>
          <a:ln/>
        </p:spPr>
        <p:txBody>
          <a:bodyPr wrap="none" rtlCol="0" anchor="t"/>
          <a:lstStyle/>
          <a:p>
            <a:pPr marL="0" indent="0" algn="l">
              <a:lnSpc>
                <a:spcPts val="2377"/>
              </a:lnSpc>
              <a:buNone/>
            </a:pPr>
            <a:r>
              <a:rPr lang="en-US" sz="1902" dirty="0">
                <a:solidFill>
                  <a:srgbClr val="272525"/>
                </a:solidFill>
                <a:latin typeface="Gelasio" pitchFamily="34" charset="0"/>
                <a:ea typeface="Gelasio" pitchFamily="34" charset="-122"/>
                <a:cs typeface="Gelasio" pitchFamily="34" charset="-120"/>
              </a:rPr>
              <a:t>Emerging Trends</a:t>
            </a:r>
            <a:endParaRPr lang="en-US" sz="1902" dirty="0"/>
          </a:p>
        </p:txBody>
      </p:sp>
      <p:sp>
        <p:nvSpPr>
          <p:cNvPr id="11" name="Text 5"/>
          <p:cNvSpPr/>
          <p:nvPr/>
        </p:nvSpPr>
        <p:spPr>
          <a:xfrm>
            <a:off x="2153364" y="3827383"/>
            <a:ext cx="7921823" cy="618173"/>
          </a:xfrm>
          <a:prstGeom prst="rect">
            <a:avLst/>
          </a:prstGeom>
          <a:noFill/>
          <a:ln/>
        </p:spPr>
        <p:txBody>
          <a:bodyPr wrap="square" rtlCol="0" anchor="t"/>
          <a:lstStyle/>
          <a:p>
            <a:pPr marL="0" indent="0" algn="l">
              <a:lnSpc>
                <a:spcPts val="2434"/>
              </a:lnSpc>
              <a:buNone/>
            </a:pPr>
            <a:r>
              <a:rPr lang="en-US" sz="1521" dirty="0">
                <a:solidFill>
                  <a:srgbClr val="272525"/>
                </a:solidFill>
                <a:latin typeface="Lato" pitchFamily="34" charset="0"/>
                <a:ea typeface="Lato" pitchFamily="34" charset="-122"/>
                <a:cs typeface="Lato" pitchFamily="34" charset="-120"/>
              </a:rPr>
              <a:t>Advancements in areas like meta-learning, few-shot learning, and self-supervised learning hold promise for overcoming current limitations.</a:t>
            </a:r>
            <a:endParaRPr lang="en-US" sz="1521" dirty="0"/>
          </a:p>
        </p:txBody>
      </p:sp>
      <p:pic>
        <p:nvPicPr>
          <p:cNvPr id="12" name="Image 4" descr="preencoded.png"/>
          <p:cNvPicPr>
            <a:picLocks noChangeAspect="1"/>
          </p:cNvPicPr>
          <p:nvPr/>
        </p:nvPicPr>
        <p:blipFill>
          <a:blip r:embed="rId6"/>
          <a:stretch>
            <a:fillRect/>
          </a:stretch>
        </p:blipFill>
        <p:spPr>
          <a:xfrm>
            <a:off x="897493" y="4762143"/>
            <a:ext cx="966073" cy="1545669"/>
          </a:xfrm>
          <a:prstGeom prst="rect">
            <a:avLst/>
          </a:prstGeom>
        </p:spPr>
      </p:pic>
      <p:sp>
        <p:nvSpPr>
          <p:cNvPr id="13" name="Text 6"/>
          <p:cNvSpPr/>
          <p:nvPr/>
        </p:nvSpPr>
        <p:spPr>
          <a:xfrm>
            <a:off x="2153364" y="4955262"/>
            <a:ext cx="2415183" cy="301943"/>
          </a:xfrm>
          <a:prstGeom prst="rect">
            <a:avLst/>
          </a:prstGeom>
          <a:noFill/>
          <a:ln/>
        </p:spPr>
        <p:txBody>
          <a:bodyPr wrap="none" rtlCol="0" anchor="t"/>
          <a:lstStyle/>
          <a:p>
            <a:pPr marL="0" indent="0" algn="l">
              <a:lnSpc>
                <a:spcPts val="2377"/>
              </a:lnSpc>
              <a:buNone/>
            </a:pPr>
            <a:r>
              <a:rPr lang="en-US" sz="1902" dirty="0">
                <a:solidFill>
                  <a:srgbClr val="272525"/>
                </a:solidFill>
                <a:latin typeface="Gelasio" pitchFamily="34" charset="0"/>
                <a:ea typeface="Gelasio" pitchFamily="34" charset="-122"/>
                <a:cs typeface="Gelasio" pitchFamily="34" charset="-120"/>
              </a:rPr>
              <a:t>Future Research</a:t>
            </a:r>
            <a:endParaRPr lang="en-US" sz="1902" dirty="0"/>
          </a:p>
        </p:txBody>
      </p:sp>
      <p:sp>
        <p:nvSpPr>
          <p:cNvPr id="14" name="Text 7"/>
          <p:cNvSpPr/>
          <p:nvPr/>
        </p:nvSpPr>
        <p:spPr>
          <a:xfrm>
            <a:off x="2153364" y="5373053"/>
            <a:ext cx="7921823" cy="618173"/>
          </a:xfrm>
          <a:prstGeom prst="rect">
            <a:avLst/>
          </a:prstGeom>
          <a:noFill/>
          <a:ln/>
        </p:spPr>
        <p:txBody>
          <a:bodyPr wrap="square" rtlCol="0" anchor="t"/>
          <a:lstStyle/>
          <a:p>
            <a:pPr marL="0" indent="0" algn="l">
              <a:lnSpc>
                <a:spcPts val="2434"/>
              </a:lnSpc>
              <a:buNone/>
            </a:pPr>
            <a:r>
              <a:rPr lang="en-US" sz="1521" dirty="0">
                <a:solidFill>
                  <a:srgbClr val="272525"/>
                </a:solidFill>
                <a:latin typeface="Lato" pitchFamily="34" charset="0"/>
                <a:ea typeface="Lato" pitchFamily="34" charset="-122"/>
                <a:cs typeface="Lato" pitchFamily="34" charset="-120"/>
              </a:rPr>
              <a:t>Continuous exploration of novel deep learning architectures, efficient training techniques, and interdisciplinary applications will drive further progress in the field.</a:t>
            </a:r>
            <a:endParaRPr lang="en-US" sz="1521" dirty="0"/>
          </a:p>
        </p:txBody>
      </p:sp>
      <p:sp>
        <p:nvSpPr>
          <p:cNvPr id="15" name="Text 8"/>
          <p:cNvSpPr/>
          <p:nvPr/>
        </p:nvSpPr>
        <p:spPr>
          <a:xfrm>
            <a:off x="897493" y="6525101"/>
            <a:ext cx="9177695" cy="927259"/>
          </a:xfrm>
          <a:prstGeom prst="rect">
            <a:avLst/>
          </a:prstGeom>
          <a:noFill/>
          <a:ln/>
        </p:spPr>
        <p:txBody>
          <a:bodyPr wrap="square" rtlCol="0" anchor="t"/>
          <a:lstStyle/>
          <a:p>
            <a:pPr marL="0" indent="0">
              <a:lnSpc>
                <a:spcPts val="2434"/>
              </a:lnSpc>
              <a:buNone/>
            </a:pPr>
            <a:r>
              <a:rPr lang="en-US" sz="1521" dirty="0">
                <a:solidFill>
                  <a:srgbClr val="272525"/>
                </a:solidFill>
                <a:latin typeface="Lato" pitchFamily="34" charset="0"/>
                <a:ea typeface="Lato" pitchFamily="34" charset="-122"/>
                <a:cs typeface="Lato" pitchFamily="34" charset="-120"/>
              </a:rPr>
              <a:t>In conclusion, this project has demonstrated the power of deep learning in the realm of image scene classification, showcasing its potential for real-world applications. By building upon the insights gained and addressing the current limitations, the future of deep learning in computer vision looks promising.</a:t>
            </a:r>
            <a:endParaRPr lang="en-US" sz="1521"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70</TotalTime>
  <Words>772</Words>
  <Application>Microsoft Office PowerPoint</Application>
  <PresentationFormat>Custom</PresentationFormat>
  <Paragraphs>72</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Gelasio</vt:lpstr>
      <vt:lpstr>Lato</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Rahul Sharma</cp:lastModifiedBy>
  <cp:revision>2</cp:revision>
  <dcterms:created xsi:type="dcterms:W3CDTF">2024-05-06T04:16:26Z</dcterms:created>
  <dcterms:modified xsi:type="dcterms:W3CDTF">2024-05-06T10:32:46Z</dcterms:modified>
</cp:coreProperties>
</file>