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45"/>
  </p:notesMasterIdLst>
  <p:handoutMasterIdLst>
    <p:handoutMasterId r:id="rId46"/>
  </p:handoutMasterIdLst>
  <p:sldIdLst>
    <p:sldId id="256" r:id="rId4"/>
    <p:sldId id="283" r:id="rId5"/>
    <p:sldId id="337" r:id="rId6"/>
    <p:sldId id="296" r:id="rId7"/>
    <p:sldId id="297" r:id="rId8"/>
    <p:sldId id="298" r:id="rId9"/>
    <p:sldId id="299" r:id="rId10"/>
    <p:sldId id="301" r:id="rId11"/>
    <p:sldId id="300" r:id="rId12"/>
    <p:sldId id="302" r:id="rId13"/>
    <p:sldId id="291" r:id="rId14"/>
    <p:sldId id="303" r:id="rId15"/>
    <p:sldId id="304" r:id="rId16"/>
    <p:sldId id="295" r:id="rId17"/>
    <p:sldId id="305" r:id="rId18"/>
    <p:sldId id="306" r:id="rId19"/>
    <p:sldId id="310" r:id="rId20"/>
    <p:sldId id="314" r:id="rId21"/>
    <p:sldId id="315" r:id="rId22"/>
    <p:sldId id="317" r:id="rId23"/>
    <p:sldId id="316" r:id="rId24"/>
    <p:sldId id="318" r:id="rId25"/>
    <p:sldId id="319" r:id="rId26"/>
    <p:sldId id="320" r:id="rId27"/>
    <p:sldId id="321" r:id="rId28"/>
    <p:sldId id="322" r:id="rId29"/>
    <p:sldId id="311" r:id="rId30"/>
    <p:sldId id="307" r:id="rId31"/>
    <p:sldId id="323" r:id="rId32"/>
    <p:sldId id="324" r:id="rId33"/>
    <p:sldId id="325" r:id="rId34"/>
    <p:sldId id="326" r:id="rId35"/>
    <p:sldId id="327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 autoAdjust="0"/>
    <p:restoredTop sz="90427" autoAdjust="0"/>
  </p:normalViewPr>
  <p:slideViewPr>
    <p:cSldViewPr snapToGrid="0">
      <p:cViewPr varScale="1">
        <p:scale>
          <a:sx n="82" d="100"/>
          <a:sy n="82" d="100"/>
        </p:scale>
        <p:origin x="1482" y="10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4460C22-DC08-404D-8455-658E94A4F109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94906E-8F17-4985-9602-21DD10561B87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  <a:p>
            <a:pPr lvl="3"/>
            <a:r>
              <a:rPr lang="uk-UA" noProof="0" dirty="0"/>
              <a:t>Четвертий рівень</a:t>
            </a:r>
          </a:p>
          <a:p>
            <a:pPr lvl="4"/>
            <a:r>
              <a:rPr lang="uk-UA" noProof="0" dirty="0"/>
              <a:t>П’ятий рівень</a:t>
            </a:r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5" name="Прямокутник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6" name="Прямокутник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rtlCol="0"/>
          <a:lstStyle>
            <a:lvl1pPr algn="ctr" rtl="0">
              <a:defRPr sz="5400"/>
            </a:lvl1pPr>
          </a:lstStyle>
          <a:p>
            <a:r>
              <a:rPr lang="uk-UA" dirty="0"/>
              <a:t>Зразок заголовка</a:t>
            </a:r>
          </a:p>
        </p:txBody>
      </p:sp>
      <p:sp>
        <p:nvSpPr>
          <p:cNvPr id="3" name="Підзаголовок 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/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r>
              <a:rPr lang="uk-UA" dirty="0"/>
              <a:t>Клацніть, щоб змінити стиль зразка підзаголовка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1287974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/>
              <a:t>Зразок заголовка</a:t>
            </a:r>
          </a:p>
        </p:txBody>
      </p:sp>
      <p:sp>
        <p:nvSpPr>
          <p:cNvPr id="3" name="Покажчик місця заповненн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</a:lstStyle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2B17C-8AD0-49C3-98BC-221E31B1C721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1867229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 rtlCol="0"/>
          <a:lstStyle/>
          <a:p>
            <a:r>
              <a:rPr lang="uk-UA" dirty="0"/>
              <a:t>Зразок заголовка</a:t>
            </a:r>
          </a:p>
        </p:txBody>
      </p:sp>
      <p:sp>
        <p:nvSpPr>
          <p:cNvPr id="3" name="Покажчик місця заповненн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 rtlCol="0"/>
          <a:lstStyle/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B51AD-A7FD-41C3-9C9A-9CE69AB346DA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31386229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/>
              <a:t>Зразок заголовка</a:t>
            </a:r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1284-7C3E-410E-9BAB-3BAB5FB193AC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9246412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rtlCol="0">
            <a:normAutofit/>
          </a:bodyPr>
          <a:lstStyle>
            <a:lvl1pPr algn="ctr" rtl="0">
              <a:defRPr sz="5400" b="1"/>
            </a:lvl1pPr>
          </a:lstStyle>
          <a:p>
            <a:r>
              <a:rPr lang="uk-UA" dirty="0"/>
              <a:t>Зразок заголовка</a:t>
            </a:r>
          </a:p>
        </p:txBody>
      </p:sp>
      <p:sp>
        <p:nvSpPr>
          <p:cNvPr id="3" name="Покажчик місця заповнення тексту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rtlCol="0"/>
          <a:lstStyle>
            <a:lvl1pPr marL="0" indent="0" algn="ctr" rtl="0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/>
              <a:t>Зразок тексту</a:t>
            </a:r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FFF44-F2E9-4D04-97E2-17EEFF733D5A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259884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кземпляр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/>
              <a:t>Зразок заголовка</a:t>
            </a:r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4" name="Покажчик місця заповнення вмісту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5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6F164-D4BE-4226-9746-82A076C0C417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6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7037970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/>
              <a:t>Зразок заголовка</a:t>
            </a:r>
          </a:p>
        </p:txBody>
      </p:sp>
      <p:sp>
        <p:nvSpPr>
          <p:cNvPr id="3" name="Покажчик місця заповнення тексту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uk-UA" dirty="0"/>
              <a:t>Зразок тексту</a:t>
            </a:r>
          </a:p>
        </p:txBody>
      </p:sp>
      <p:sp>
        <p:nvSpPr>
          <p:cNvPr id="4" name="Покажчик місця заповнення вмісту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5" name="Покажчик місця заповнення тексту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uk-UA" dirty="0"/>
              <a:t>Зразок тексту</a:t>
            </a:r>
          </a:p>
        </p:txBody>
      </p:sp>
      <p:sp>
        <p:nvSpPr>
          <p:cNvPr id="6" name="Покажчик місця заповнення вмісту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7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6525C-62A9-4170-A994-7ECAAA968DC8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8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1755371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/>
              <a:t>Зразок заголовка</a:t>
            </a:r>
          </a:p>
        </p:txBody>
      </p:sp>
      <p:sp>
        <p:nvSpPr>
          <p:cNvPr id="3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3FF5F-82F7-4848-A7DF-A92AE57658B7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9002436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а 4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3" name="Прямокутник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4" name="Прямокутник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5" name="Покажчик місця заповненн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23EBE-45C6-4FF3-8817-48A23A4FDD86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6" name="Покажчик місця заповненн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2038951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а 7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6" name="Прямокутник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7" name="Прямокутник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rtlCol="0">
            <a:normAutofit/>
          </a:bodyPr>
          <a:lstStyle>
            <a:lvl1pPr algn="l" rtl="0">
              <a:defRPr sz="3400" b="1"/>
            </a:lvl1pPr>
          </a:lstStyle>
          <a:p>
            <a:r>
              <a:rPr lang="uk-UA" dirty="0"/>
              <a:t>Зразок заголовка</a:t>
            </a:r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4" name="Покажчик місця заповнення тексту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uk-UA" dirty="0"/>
              <a:t>Зразок тексту</a:t>
            </a:r>
          </a:p>
        </p:txBody>
      </p:sp>
      <p:sp>
        <p:nvSpPr>
          <p:cNvPr id="8" name="Покажчик місця заповненн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DF3D1-28EE-4755-AF8D-353228783AA0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9" name="Покажчик місця заповненн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Покажчик місця заповненн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1255901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а 7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6" name="Прямокутник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7" name="Прямокутник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rtlCol="0">
            <a:normAutofit/>
          </a:bodyPr>
          <a:lstStyle>
            <a:lvl1pPr algn="l" rtl="0">
              <a:defRPr sz="3400" b="1"/>
            </a:lvl1pPr>
          </a:lstStyle>
          <a:p>
            <a:r>
              <a:rPr lang="uk-UA" dirty="0"/>
              <a:t>Зразок заголовка</a:t>
            </a:r>
          </a:p>
        </p:txBody>
      </p:sp>
      <p:sp>
        <p:nvSpPr>
          <p:cNvPr id="3" name="Покажчик місця заповнення зображення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lvl="0"/>
            <a:endParaRPr lang="uk-UA" noProof="0" dirty="0"/>
          </a:p>
        </p:txBody>
      </p:sp>
      <p:sp>
        <p:nvSpPr>
          <p:cNvPr id="4" name="Покажчик місця заповнення тексту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uk-UA" dirty="0"/>
              <a:t>Зразок тексту</a:t>
            </a:r>
          </a:p>
        </p:txBody>
      </p:sp>
      <p:sp>
        <p:nvSpPr>
          <p:cNvPr id="8" name="Покажчик місця заповненн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55BA0-61BA-447C-B725-07323DEC85A0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9" name="Покажчик місця заповненн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Покажчик місця заповненн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3943042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Група 8"/>
          <p:cNvGrpSpPr>
            <a:grpSpLocks/>
          </p:cNvGrpSpPr>
          <p:nvPr/>
        </p:nvGrpSpPr>
        <p:grpSpPr bwMode="auto">
          <a:xfrm>
            <a:off x="0" y="6480175"/>
            <a:ext cx="9142413" cy="377825"/>
            <a:chOff x="-1" y="6480048"/>
            <a:chExt cx="12188827" cy="377952"/>
          </a:xfrm>
        </p:grpSpPr>
        <p:sp>
          <p:nvSpPr>
            <p:cNvPr id="7" name="Прямокутник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1027" name="Покажчик місця заповнення назви 1"/>
          <p:cNvSpPr>
            <a:spLocks noGrp="1"/>
          </p:cNvSpPr>
          <p:nvPr>
            <p:ph type="title"/>
          </p:nvPr>
        </p:nvSpPr>
        <p:spPr bwMode="auto">
          <a:xfrm>
            <a:off x="1006475" y="466725"/>
            <a:ext cx="7131050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Зразок заголовка</a:t>
            </a:r>
          </a:p>
        </p:txBody>
      </p:sp>
      <p:sp>
        <p:nvSpPr>
          <p:cNvPr id="1028" name="Покажчик місця заповнення тексту 2"/>
          <p:cNvSpPr>
            <a:spLocks noGrp="1"/>
          </p:cNvSpPr>
          <p:nvPr>
            <p:ph type="body" idx="1"/>
          </p:nvPr>
        </p:nvSpPr>
        <p:spPr bwMode="auto">
          <a:xfrm>
            <a:off x="1006475" y="1901825"/>
            <a:ext cx="713105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Зразок тексту</a:t>
            </a:r>
          </a:p>
          <a:p>
            <a:pPr lvl="1"/>
            <a:r>
              <a:rPr lang="uk-UA" altLang="ru-RU"/>
              <a:t>Другий рівень</a:t>
            </a:r>
          </a:p>
          <a:p>
            <a:pPr lvl="2"/>
            <a:r>
              <a:rPr lang="uk-UA" altLang="ru-RU"/>
              <a:t>Третій рівень</a:t>
            </a:r>
          </a:p>
          <a:p>
            <a:pPr lvl="3"/>
            <a:r>
              <a:rPr lang="uk-UA" altLang="ru-RU"/>
              <a:t>Четвертий рівень</a:t>
            </a:r>
          </a:p>
          <a:p>
            <a:pPr lvl="4"/>
            <a:r>
              <a:rPr lang="uk-UA" altLang="ru-RU"/>
              <a:t>П’ятий рівень</a:t>
            </a:r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2"/>
          </p:nvPr>
        </p:nvSpPr>
        <p:spPr>
          <a:xfrm>
            <a:off x="6656388" y="6602413"/>
            <a:ext cx="7207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5EB49D3-3E29-46F0-863C-FE3A97E0750E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1006475" y="6602413"/>
            <a:ext cx="53689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7658100" y="6602413"/>
            <a:ext cx="4794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7" r:id="rId2"/>
    <p:sldLayoutId id="2147483704" r:id="rId3"/>
    <p:sldLayoutId id="2147483698" r:id="rId4"/>
    <p:sldLayoutId id="2147483699" r:id="rId5"/>
    <p:sldLayoutId id="2147483700" r:id="rId6"/>
    <p:sldLayoutId id="2147483705" r:id="rId7"/>
    <p:sldLayoutId id="2147483706" r:id="rId8"/>
    <p:sldLayoutId id="2147483707" r:id="rId9"/>
    <p:sldLayoutId id="2147483701" r:id="rId10"/>
    <p:sldLayoutId id="2147483702" r:id="rId11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9pPr>
    </p:titleStyle>
    <p:bodyStyle>
      <a:lvl1pPr marL="273050" indent="-22860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SzPct val="100000"/>
        <a:buFont typeface="Arial" panose="020B0604020202020204" pitchFamily="34" charset="0"/>
        <a:buChar char="▪"/>
        <a:defRPr sz="2000" kern="1200">
          <a:solidFill>
            <a:srgbClr val="474747"/>
          </a:solidFill>
          <a:latin typeface="+mn-lt"/>
          <a:ea typeface="+mn-ea"/>
          <a:cs typeface="+mn-cs"/>
        </a:defRPr>
      </a:lvl1pPr>
      <a:lvl2pPr marL="593725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▪"/>
        <a:defRPr kern="1200">
          <a:solidFill>
            <a:srgbClr val="474747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600" kern="1200">
          <a:solidFill>
            <a:srgbClr val="474747"/>
          </a:solidFill>
          <a:latin typeface="+mn-lt"/>
          <a:ea typeface="+mn-ea"/>
          <a:cs typeface="+mn-cs"/>
        </a:defRPr>
      </a:lvl3pPr>
      <a:lvl4pPr marL="1233488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400" kern="1200">
          <a:solidFill>
            <a:srgbClr val="474747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400" kern="1200">
          <a:solidFill>
            <a:srgbClr val="474747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-228600" y="3368347"/>
            <a:ext cx="9601200" cy="1724025"/>
          </a:xfrm>
        </p:spPr>
        <p:txBody>
          <a:bodyPr/>
          <a:lstStyle/>
          <a:p>
            <a:pPr eaLnBrk="1" hangingPunct="1"/>
            <a:r>
              <a:rPr lang="uk-UA" altLang="ru-RU">
                <a:latin typeface="Arial" panose="020B0604020202020204" pitchFamily="34" charset="0"/>
                <a:cs typeface="Arial" panose="020B0604020202020204" pitchFamily="34" charset="0"/>
              </a:rPr>
              <a:t>Лекція </a:t>
            </a:r>
            <a:r>
              <a:rPr lang="uk-UA" altLang="ru-RU" smtClean="0">
                <a:latin typeface="Arial" panose="020B0604020202020204" pitchFamily="34" charset="0"/>
                <a:cs typeface="Arial" panose="020B0604020202020204" pitchFamily="34" charset="0"/>
              </a:rPr>
              <a:t>1-2. </a:t>
            </a: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Вступ у програмування.</a:t>
            </a:r>
            <a:b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Типи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даних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операції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мови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С</a:t>
            </a:r>
            <a:endParaRPr lang="uk-UA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Заголовок 3"/>
          <p:cNvSpPr txBox="1">
            <a:spLocks/>
          </p:cNvSpPr>
          <p:nvPr/>
        </p:nvSpPr>
        <p:spPr bwMode="auto">
          <a:xfrm>
            <a:off x="-228600" y="-730250"/>
            <a:ext cx="9601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Житомирський державний технологічний університет</a:t>
            </a:r>
          </a:p>
        </p:txBody>
      </p:sp>
      <p:sp>
        <p:nvSpPr>
          <p:cNvPr id="9220" name="Заголовок 3"/>
          <p:cNvSpPr txBox="1">
            <a:spLocks/>
          </p:cNvSpPr>
          <p:nvPr/>
        </p:nvSpPr>
        <p:spPr bwMode="auto">
          <a:xfrm>
            <a:off x="666750" y="4967288"/>
            <a:ext cx="83439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uk-UA" altLang="ru-RU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Морозов А.В., </a:t>
            </a:r>
            <a:r>
              <a:rPr lang="uk-UA" altLang="ru-RU" sz="3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к.т.н</a:t>
            </a:r>
            <a:r>
              <a:rPr lang="uk-UA" altLang="ru-RU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., доц.</a:t>
            </a:r>
            <a:endParaRPr lang="uk-UA" altLang="ru-RU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ъект 1"/>
          <p:cNvSpPr txBox="1">
            <a:spLocks/>
          </p:cNvSpPr>
          <p:nvPr/>
        </p:nvSpPr>
        <p:spPr bwMode="auto">
          <a:xfrm>
            <a:off x="152400" y="152400"/>
            <a:ext cx="9129713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Щоб програма одразу не закривалася для запуску потрібно натискати комбінацію клавіш </a:t>
            </a:r>
            <a:r>
              <a:rPr lang="en-US" altLang="ru-RU"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CTRL-F5</a:t>
            </a:r>
            <a:endParaRPr lang="uk-UA" altLang="ru-RU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3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"/>
          <a:stretch>
            <a:fillRect/>
          </a:stretch>
        </p:blipFill>
        <p:spPr bwMode="auto">
          <a:xfrm>
            <a:off x="433388" y="1930400"/>
            <a:ext cx="82613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sp>
        <p:nvSpPr>
          <p:cNvPr id="6" name="Заголовок 12"/>
          <p:cNvSpPr>
            <a:spLocks noGrp="1"/>
          </p:cNvSpPr>
          <p:nvPr>
            <p:ph type="title"/>
          </p:nvPr>
        </p:nvSpPr>
        <p:spPr>
          <a:xfrm>
            <a:off x="29028" y="116115"/>
            <a:ext cx="9114972" cy="928913"/>
          </a:xfrm>
          <a:noFill/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4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48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</a:t>
            </a:r>
            <a:r>
              <a:rPr lang="uk-UA" sz="48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пи</a:t>
            </a:r>
            <a:r>
              <a:rPr lang="uk-UA" sz="4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даних</a:t>
            </a:r>
          </a:p>
        </p:txBody>
      </p:sp>
      <p:graphicFrame>
        <p:nvGraphicFramePr>
          <p:cNvPr id="7" name="Content Placeholder 15"/>
          <p:cNvGraphicFramePr>
            <a:graphicFrameLocks noGrp="1"/>
          </p:cNvGraphicFramePr>
          <p:nvPr>
            <p:ph idx="1"/>
          </p:nvPr>
        </p:nvGraphicFramePr>
        <p:xfrm>
          <a:off x="233363" y="1539875"/>
          <a:ext cx="8707437" cy="48529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626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3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0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</a:t>
                      </a:r>
                      <a:endParaRPr lang="uk-UA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Діапазон значень</a:t>
                      </a:r>
                      <a:endParaRPr lang="uk-UA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Розмір (байт)</a:t>
                      </a:r>
                      <a:endParaRPr lang="uk-UA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</a:t>
                      </a:r>
                      <a:endParaRPr lang="uk-UA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-128  …  127</a:t>
                      </a:r>
                      <a:endParaRPr lang="uk-UA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uk-UA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</a:t>
                      </a:r>
                      <a:endParaRPr lang="uk-UA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-32768 ... 32767</a:t>
                      </a:r>
                      <a:endParaRPr lang="uk-UA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uk-UA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uk-UA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uk-UA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або 4</a:t>
                      </a:r>
                      <a:endParaRPr lang="uk-UA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uk-UA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-2 147 483 648 ...  2 147 483 647</a:t>
                      </a:r>
                      <a:endParaRPr lang="uk-UA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uk-UA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3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long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uk-UA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−9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223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372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036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854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775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807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…</a:t>
                      </a:r>
                      <a:b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9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223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372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036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854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775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807</a:t>
                      </a:r>
                      <a:endParaRPr lang="uk-UA" sz="20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uk-UA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195356757"/>
                  </a:ext>
                </a:extLst>
              </a:tr>
              <a:tr h="420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unsigned</a:t>
                      </a:r>
                      <a:r>
                        <a:rPr lang="uk-UA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</a:t>
                      </a:r>
                      <a:endParaRPr lang="uk-UA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0 ... 255</a:t>
                      </a:r>
                      <a:endParaRPr lang="uk-UA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uk-UA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unsigned short</a:t>
                      </a:r>
                      <a:endParaRPr lang="uk-UA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… 65535</a:t>
                      </a:r>
                      <a:endParaRPr lang="uk-UA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uk-UA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unsigned</a:t>
                      </a:r>
                      <a:r>
                        <a:rPr lang="uk-UA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uk-UA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uk-UA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або 4</a:t>
                      </a:r>
                      <a:endParaRPr lang="uk-UA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unsigned</a:t>
                      </a:r>
                      <a:r>
                        <a:rPr lang="uk-UA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uk-UA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0 ... 4 294 967 295</a:t>
                      </a:r>
                      <a:endParaRPr lang="uk-UA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uk-UA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unsigned</a:t>
                      </a:r>
                      <a:r>
                        <a:rPr lang="en-US" sz="2000" b="1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long </a:t>
                      </a:r>
                      <a:r>
                        <a:rPr lang="en-US" sz="2000" b="1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uk-UA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 …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18 446 744 073 709 551 615</a:t>
                      </a:r>
                      <a:endParaRPr lang="uk-UA" sz="20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uk-UA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4109734170"/>
                  </a:ext>
                </a:extLst>
              </a:tr>
            </a:tbl>
          </a:graphicData>
        </a:graphic>
      </p:graphicFrame>
      <p:sp>
        <p:nvSpPr>
          <p:cNvPr id="21560" name="TextBox 11"/>
          <p:cNvSpPr txBox="1">
            <a:spLocks noChangeArrowheads="1"/>
          </p:cNvSpPr>
          <p:nvPr/>
        </p:nvSpPr>
        <p:spPr bwMode="auto">
          <a:xfrm>
            <a:off x="3200400" y="1001713"/>
            <a:ext cx="2974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Цілі типи даних</a:t>
            </a:r>
            <a:endParaRPr lang="ru-RU" altLang="ru-RU" sz="28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812800" y="2503488"/>
            <a:ext cx="1190625" cy="4714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2011363" y="4905375"/>
            <a:ext cx="1189037" cy="39211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98513" y="3055938"/>
            <a:ext cx="1204912" cy="3778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011363" y="5426075"/>
            <a:ext cx="1189037" cy="36671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graphicFrame>
        <p:nvGraphicFramePr>
          <p:cNvPr id="7" name="Content Placeholder 15"/>
          <p:cNvGraphicFramePr>
            <a:graphicFrameLocks noGrp="1"/>
          </p:cNvGraphicFramePr>
          <p:nvPr>
            <p:ph idx="1"/>
          </p:nvPr>
        </p:nvGraphicFramePr>
        <p:xfrm>
          <a:off x="233363" y="854075"/>
          <a:ext cx="8707437" cy="266382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003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3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3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</a:t>
                      </a:r>
                      <a:endParaRPr lang="uk-UA" sz="2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Кількість знаків</a:t>
                      </a:r>
                      <a:r>
                        <a:rPr lang="ru-RU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після коми</a:t>
                      </a:r>
                      <a:endParaRPr lang="uk-UA" sz="2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Розмір (байт)</a:t>
                      </a:r>
                      <a:endParaRPr lang="uk-UA" sz="2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9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uk-UA" sz="2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6-7</a:t>
                      </a:r>
                      <a:endParaRPr lang="uk-UA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uk-UA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89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  <a:endParaRPr lang="uk-UA" sz="2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15-16</a:t>
                      </a:r>
                      <a:endParaRPr lang="uk-UA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uk-UA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26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r>
                        <a:rPr lang="uk-UA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sz="2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  <a:endParaRPr lang="uk-UA" sz="2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19-20</a:t>
                      </a:r>
                      <a:endParaRPr lang="uk-UA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uk-UA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577" name="TextBox 11"/>
          <p:cNvSpPr txBox="1">
            <a:spLocks noChangeArrowheads="1"/>
          </p:cNvSpPr>
          <p:nvPr/>
        </p:nvSpPr>
        <p:spPr bwMode="auto">
          <a:xfrm>
            <a:off x="2716213" y="174625"/>
            <a:ext cx="3741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Дробов</a:t>
            </a:r>
            <a:r>
              <a:rPr lang="uk-UA" altLang="ru-RU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 типи даних</a:t>
            </a:r>
            <a:endParaRPr lang="ru-RU" altLang="ru-RU" sz="28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52400" y="152400"/>
            <a:ext cx="9129713" cy="2619375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даних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 – множина можливих значень та набір операцій над цими значеннями</a:t>
            </a:r>
          </a:p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uk-UA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Змінна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 – це область </a:t>
            </a:r>
            <a:r>
              <a:rPr lang="uk-UA" sz="3200" dirty="0" err="1">
                <a:latin typeface="Arial" panose="020B0604020202020204" pitchFamily="34" charset="0"/>
                <a:cs typeface="Arial" panose="020B0604020202020204" pitchFamily="34" charset="0"/>
              </a:rPr>
              <a:t>пам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ят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і, яка має </a:t>
            </a:r>
            <a:r>
              <a:rPr lang="uk-UA" sz="3200" dirty="0" err="1">
                <a:latin typeface="Arial" panose="020B0604020202020204" pitchFamily="34" charset="0"/>
                <a:cs typeface="Arial" panose="020B0604020202020204" pitchFamily="34" charset="0"/>
              </a:rPr>
              <a:t>ім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я 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b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в якій зберігається значення певного типу даних</a:t>
            </a:r>
          </a:p>
        </p:txBody>
      </p:sp>
      <p:pic>
        <p:nvPicPr>
          <p:cNvPr id="1028" name="Picture 4" descr="http://vidpoviday.com/wp-content/uploads/2015/04/7093d7915ae851f34250e8212518c6f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2946400"/>
            <a:ext cx="42862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381250" y="5765800"/>
            <a:ext cx="4102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200"/>
              <a:t>Оперативна пам</a:t>
            </a:r>
            <a:r>
              <a:rPr lang="en-US" altLang="ru-RU" sz="3200"/>
              <a:t>’</a:t>
            </a:r>
            <a:r>
              <a:rPr lang="ru-RU" altLang="ru-RU" sz="3200"/>
              <a:t>ять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Прямоугольник 4"/>
          <p:cNvSpPr>
            <a:spLocks noChangeArrowheads="1"/>
          </p:cNvSpPr>
          <p:nvPr/>
        </p:nvSpPr>
        <p:spPr bwMode="auto">
          <a:xfrm>
            <a:off x="101600" y="250825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Для того, щоб створити змінну, її потрібно </a:t>
            </a:r>
            <a:r>
              <a:rPr lang="uk-UA" altLang="ru-RU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оголосити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, вказавши тип даних:</a:t>
            </a:r>
          </a:p>
        </p:txBody>
      </p:sp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522288" y="1597025"/>
            <a:ext cx="1814512" cy="461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400">
                <a:latin typeface="Arial" panose="020B0604020202020204" pitchFamily="34" charset="0"/>
                <a:cs typeface="Arial" panose="020B0604020202020204" pitchFamily="34" charset="0"/>
              </a:rPr>
              <a:t>тип даних</a:t>
            </a:r>
            <a:endParaRPr lang="ru-RU" alt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TextBox 11"/>
          <p:cNvSpPr txBox="1">
            <a:spLocks noChangeArrowheads="1"/>
          </p:cNvSpPr>
          <p:nvPr/>
        </p:nvSpPr>
        <p:spPr bwMode="auto">
          <a:xfrm>
            <a:off x="2757488" y="1597025"/>
            <a:ext cx="2119312" cy="461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400">
                <a:latin typeface="Arial" panose="020B0604020202020204" pitchFamily="34" charset="0"/>
                <a:cs typeface="Arial" panose="020B0604020202020204" pitchFamily="34" charset="0"/>
              </a:rPr>
              <a:t>ім</a:t>
            </a: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altLang="ru-RU" sz="2400">
                <a:latin typeface="Arial" panose="020B0604020202020204" pitchFamily="34" charset="0"/>
                <a:cs typeface="Arial" panose="020B0604020202020204" pitchFamily="34" charset="0"/>
              </a:rPr>
              <a:t>я змінної</a:t>
            </a:r>
            <a:endParaRPr lang="ru-RU" alt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3" name="TextBox 12"/>
          <p:cNvSpPr txBox="1">
            <a:spLocks noChangeArrowheads="1"/>
          </p:cNvSpPr>
          <p:nvPr/>
        </p:nvSpPr>
        <p:spPr bwMode="auto">
          <a:xfrm>
            <a:off x="4949825" y="1495425"/>
            <a:ext cx="2119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altLang="ru-RU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15088" y="1481138"/>
            <a:ext cx="2700337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200" b="1" i="1" u="sng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Приклад:</a:t>
            </a:r>
          </a:p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short x;</a:t>
            </a:r>
          </a:p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double y;</a:t>
            </a:r>
          </a:p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int z;</a:t>
            </a:r>
            <a:endParaRPr lang="ru-RU" altLang="ru-RU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04800" y="3810000"/>
          <a:ext cx="8737608" cy="4286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7164">
                  <a:extLst>
                    <a:ext uri="{9D8B030D-6E8A-4147-A177-3AD203B41FA5}">
                      <a16:colId xmlns:a16="http://schemas.microsoft.com/office/drawing/2014/main" val="3955569591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239810743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355386990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258177473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103316548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161747813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412311794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219063045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33796073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3952177067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558157787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251520544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309242010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1050266554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243674732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581566382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397916011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80435370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580151261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3434069949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248218162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160862255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052935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273175" y="47752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282950" y="47752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684838" y="478155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 rot="16200000">
            <a:off x="1194594" y="4242594"/>
            <a:ext cx="555625" cy="712787"/>
          </a:xfrm>
          <a:prstGeom prst="leftBrace">
            <a:avLst/>
          </a:prstGeom>
          <a:ln w="47625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Левая фигурная скобка 24"/>
          <p:cNvSpPr/>
          <p:nvPr/>
        </p:nvSpPr>
        <p:spPr>
          <a:xfrm rot="16200000">
            <a:off x="3220244" y="3031331"/>
            <a:ext cx="555625" cy="3135313"/>
          </a:xfrm>
          <a:prstGeom prst="leftBrace">
            <a:avLst/>
          </a:prstGeom>
          <a:ln w="47625">
            <a:solidFill>
              <a:schemeClr val="accent4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Левая фигурная скобка 25"/>
          <p:cNvSpPr/>
          <p:nvPr/>
        </p:nvSpPr>
        <p:spPr>
          <a:xfrm rot="16200000">
            <a:off x="5591175" y="3821113"/>
            <a:ext cx="555625" cy="1555750"/>
          </a:xfrm>
          <a:prstGeom prst="leftBrace">
            <a:avLst/>
          </a:prstGeom>
          <a:ln w="47625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/>
      <p:bldP spid="24" grpId="0"/>
      <p:bldP spid="8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Прямоугольник 8"/>
          <p:cNvSpPr>
            <a:spLocks noChangeArrowheads="1"/>
          </p:cNvSpPr>
          <p:nvPr/>
        </p:nvSpPr>
        <p:spPr bwMode="auto">
          <a:xfrm>
            <a:off x="101600" y="250825"/>
            <a:ext cx="914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Для запису конкретного значення у змінну потрібно використовувати операцію </a:t>
            </a:r>
            <a:r>
              <a:rPr lang="uk-UA" altLang="ru-RU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присвоювання значення змінній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8675" name="TextBox 10"/>
          <p:cNvSpPr txBox="1">
            <a:spLocks noChangeArrowheads="1"/>
          </p:cNvSpPr>
          <p:nvPr/>
        </p:nvSpPr>
        <p:spPr bwMode="auto">
          <a:xfrm>
            <a:off x="377825" y="2035175"/>
            <a:ext cx="2119313" cy="461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400">
                <a:latin typeface="Arial" panose="020B0604020202020204" pitchFamily="34" charset="0"/>
                <a:cs typeface="Arial" panose="020B0604020202020204" pitchFamily="34" charset="0"/>
              </a:rPr>
              <a:t>ім</a:t>
            </a: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altLang="ru-RU" sz="2400">
                <a:latin typeface="Arial" panose="020B0604020202020204" pitchFamily="34" charset="0"/>
                <a:cs typeface="Arial" panose="020B0604020202020204" pitchFamily="34" charset="0"/>
              </a:rPr>
              <a:t>я змінної</a:t>
            </a:r>
            <a:endParaRPr lang="ru-RU" alt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TextBox 15"/>
          <p:cNvSpPr txBox="1">
            <a:spLocks noChangeArrowheads="1"/>
          </p:cNvSpPr>
          <p:nvPr/>
        </p:nvSpPr>
        <p:spPr bwMode="auto">
          <a:xfrm>
            <a:off x="2613025" y="1955800"/>
            <a:ext cx="681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ru-RU" altLang="ru-RU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77825" y="2755900"/>
            <a:ext cx="2698750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200" b="1" i="1" u="sng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Приклад:</a:t>
            </a:r>
          </a:p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short x;</a:t>
            </a:r>
          </a:p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double y;</a:t>
            </a:r>
          </a:p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int z;</a:t>
            </a:r>
          </a:p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x = 5;</a:t>
            </a:r>
          </a:p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y = 12.5;</a:t>
            </a:r>
          </a:p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z = -12;</a:t>
            </a:r>
            <a:endParaRPr lang="ru-RU" altLang="ru-RU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8" name="TextBox 18"/>
          <p:cNvSpPr txBox="1">
            <a:spLocks noChangeArrowheads="1"/>
          </p:cNvSpPr>
          <p:nvPr/>
        </p:nvSpPr>
        <p:spPr bwMode="auto">
          <a:xfrm>
            <a:off x="3121025" y="2044700"/>
            <a:ext cx="2119313" cy="461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400"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endParaRPr lang="ru-RU" alt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9" name="TextBox 19"/>
          <p:cNvSpPr txBox="1">
            <a:spLocks noChangeArrowheads="1"/>
          </p:cNvSpPr>
          <p:nvPr/>
        </p:nvSpPr>
        <p:spPr bwMode="auto">
          <a:xfrm>
            <a:off x="5341938" y="1944688"/>
            <a:ext cx="21177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altLang="ru-RU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3440113" y="2963863"/>
          <a:ext cx="5559428" cy="42703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7102">
                  <a:extLst>
                    <a:ext uri="{9D8B030D-6E8A-4147-A177-3AD203B41FA5}">
                      <a16:colId xmlns:a16="http://schemas.microsoft.com/office/drawing/2014/main" val="3553869905"/>
                    </a:ext>
                  </a:extLst>
                </a:gridCol>
                <a:gridCol w="397102">
                  <a:extLst>
                    <a:ext uri="{9D8B030D-6E8A-4147-A177-3AD203B41FA5}">
                      <a16:colId xmlns:a16="http://schemas.microsoft.com/office/drawing/2014/main" val="258177473"/>
                    </a:ext>
                  </a:extLst>
                </a:gridCol>
                <a:gridCol w="397102">
                  <a:extLst>
                    <a:ext uri="{9D8B030D-6E8A-4147-A177-3AD203B41FA5}">
                      <a16:colId xmlns:a16="http://schemas.microsoft.com/office/drawing/2014/main" val="1033165485"/>
                    </a:ext>
                  </a:extLst>
                </a:gridCol>
                <a:gridCol w="397102">
                  <a:extLst>
                    <a:ext uri="{9D8B030D-6E8A-4147-A177-3AD203B41FA5}">
                      <a16:colId xmlns:a16="http://schemas.microsoft.com/office/drawing/2014/main" val="1617478136"/>
                    </a:ext>
                  </a:extLst>
                </a:gridCol>
                <a:gridCol w="397102">
                  <a:extLst>
                    <a:ext uri="{9D8B030D-6E8A-4147-A177-3AD203B41FA5}">
                      <a16:colId xmlns:a16="http://schemas.microsoft.com/office/drawing/2014/main" val="412311794"/>
                    </a:ext>
                  </a:extLst>
                </a:gridCol>
                <a:gridCol w="397102">
                  <a:extLst>
                    <a:ext uri="{9D8B030D-6E8A-4147-A177-3AD203B41FA5}">
                      <a16:colId xmlns:a16="http://schemas.microsoft.com/office/drawing/2014/main" val="2190630458"/>
                    </a:ext>
                  </a:extLst>
                </a:gridCol>
                <a:gridCol w="397102">
                  <a:extLst>
                    <a:ext uri="{9D8B030D-6E8A-4147-A177-3AD203B41FA5}">
                      <a16:colId xmlns:a16="http://schemas.microsoft.com/office/drawing/2014/main" val="337960738"/>
                    </a:ext>
                  </a:extLst>
                </a:gridCol>
                <a:gridCol w="397102">
                  <a:extLst>
                    <a:ext uri="{9D8B030D-6E8A-4147-A177-3AD203B41FA5}">
                      <a16:colId xmlns:a16="http://schemas.microsoft.com/office/drawing/2014/main" val="3952177067"/>
                    </a:ext>
                  </a:extLst>
                </a:gridCol>
                <a:gridCol w="397102">
                  <a:extLst>
                    <a:ext uri="{9D8B030D-6E8A-4147-A177-3AD203B41FA5}">
                      <a16:colId xmlns:a16="http://schemas.microsoft.com/office/drawing/2014/main" val="558157787"/>
                    </a:ext>
                  </a:extLst>
                </a:gridCol>
                <a:gridCol w="397102">
                  <a:extLst>
                    <a:ext uri="{9D8B030D-6E8A-4147-A177-3AD203B41FA5}">
                      <a16:colId xmlns:a16="http://schemas.microsoft.com/office/drawing/2014/main" val="2515205448"/>
                    </a:ext>
                  </a:extLst>
                </a:gridCol>
                <a:gridCol w="397102">
                  <a:extLst>
                    <a:ext uri="{9D8B030D-6E8A-4147-A177-3AD203B41FA5}">
                      <a16:colId xmlns:a16="http://schemas.microsoft.com/office/drawing/2014/main" val="3092420105"/>
                    </a:ext>
                  </a:extLst>
                </a:gridCol>
                <a:gridCol w="397102">
                  <a:extLst>
                    <a:ext uri="{9D8B030D-6E8A-4147-A177-3AD203B41FA5}">
                      <a16:colId xmlns:a16="http://schemas.microsoft.com/office/drawing/2014/main" val="1050266554"/>
                    </a:ext>
                  </a:extLst>
                </a:gridCol>
                <a:gridCol w="397102">
                  <a:extLst>
                    <a:ext uri="{9D8B030D-6E8A-4147-A177-3AD203B41FA5}">
                      <a16:colId xmlns:a16="http://schemas.microsoft.com/office/drawing/2014/main" val="243674732"/>
                    </a:ext>
                  </a:extLst>
                </a:gridCol>
                <a:gridCol w="397102">
                  <a:extLst>
                    <a:ext uri="{9D8B030D-6E8A-4147-A177-3AD203B41FA5}">
                      <a16:colId xmlns:a16="http://schemas.microsoft.com/office/drawing/2014/main" val="581566382"/>
                    </a:ext>
                  </a:extLst>
                </a:gridCol>
              </a:tblGrid>
              <a:tr h="427037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6" marR="91426" marT="45652" marB="45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935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579813" y="39274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589588" y="39274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993063" y="393541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Левая фигурная скобка 24"/>
          <p:cNvSpPr/>
          <p:nvPr/>
        </p:nvSpPr>
        <p:spPr>
          <a:xfrm rot="16200000">
            <a:off x="3502819" y="3394869"/>
            <a:ext cx="554037" cy="714375"/>
          </a:xfrm>
          <a:prstGeom prst="leftBrace">
            <a:avLst/>
          </a:prstGeom>
          <a:ln w="47625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Левая фигурная скобка 25"/>
          <p:cNvSpPr/>
          <p:nvPr/>
        </p:nvSpPr>
        <p:spPr>
          <a:xfrm rot="16200000">
            <a:off x="5529263" y="2184400"/>
            <a:ext cx="554037" cy="3135313"/>
          </a:xfrm>
          <a:prstGeom prst="leftBrace">
            <a:avLst/>
          </a:prstGeom>
          <a:ln w="47625">
            <a:solidFill>
              <a:schemeClr val="accent4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Левая фигурная скобка 26"/>
          <p:cNvSpPr/>
          <p:nvPr/>
        </p:nvSpPr>
        <p:spPr>
          <a:xfrm rot="16200000">
            <a:off x="7900194" y="2974182"/>
            <a:ext cx="554037" cy="1555750"/>
          </a:xfrm>
          <a:prstGeom prst="leftBrace">
            <a:avLst/>
          </a:prstGeom>
          <a:ln w="47625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633788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308600" y="2884488"/>
            <a:ext cx="12827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12.5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762875" y="2881313"/>
            <a:ext cx="12827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Прямоугольник 8"/>
          <p:cNvSpPr>
            <a:spLocks noChangeArrowheads="1"/>
          </p:cNvSpPr>
          <p:nvPr/>
        </p:nvSpPr>
        <p:spPr bwMode="auto">
          <a:xfrm>
            <a:off x="101600" y="250825"/>
            <a:ext cx="914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В одному рядку можна оголошувати кілька змінних та одразу присвоювати їм початкові значення.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31775" y="1820863"/>
            <a:ext cx="27003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200" b="1" i="1" u="sng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en-US" altLang="ru-RU" sz="3200" b="1" i="1" u="sng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ru-RU" altLang="ru-RU" sz="3200" b="1" i="1" u="sng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short  x;</a:t>
            </a:r>
          </a:p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double  y;</a:t>
            </a:r>
          </a:p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int  z;</a:t>
            </a:r>
          </a:p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short  a;</a:t>
            </a:r>
          </a:p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short  b;</a:t>
            </a:r>
          </a:p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x = 5;</a:t>
            </a:r>
          </a:p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y = 12.5;</a:t>
            </a:r>
          </a:p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z = -12;</a:t>
            </a:r>
            <a:endParaRPr lang="ru-RU" altLang="ru-RU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716338" y="1843088"/>
            <a:ext cx="4745037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200" b="1" i="1" u="sng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en-US" altLang="ru-RU" sz="3200" b="1" i="1" u="sng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ru-RU" altLang="ru-RU" sz="3200" b="1" i="1" u="sng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short  x = 5,  a,  b;</a:t>
            </a:r>
          </a:p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double  y = 12.5;</a:t>
            </a:r>
          </a:p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int  z = -12;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sp>
        <p:nvSpPr>
          <p:cNvPr id="6" name="Заголовок 12"/>
          <p:cNvSpPr>
            <a:spLocks noGrp="1"/>
          </p:cNvSpPr>
          <p:nvPr>
            <p:ph type="title"/>
          </p:nvPr>
        </p:nvSpPr>
        <p:spPr>
          <a:xfrm>
            <a:off x="0" y="0"/>
            <a:ext cx="9114972" cy="928913"/>
          </a:xfrm>
          <a:noFill/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anchor="ctr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4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Введення та виведення даних</a:t>
            </a:r>
          </a:p>
        </p:txBody>
      </p:sp>
      <p:sp>
        <p:nvSpPr>
          <p:cNvPr id="30726" name="Прямоугольник 10"/>
          <p:cNvSpPr>
            <a:spLocks noChangeArrowheads="1"/>
          </p:cNvSpPr>
          <p:nvPr/>
        </p:nvSpPr>
        <p:spPr bwMode="auto">
          <a:xfrm>
            <a:off x="0" y="911225"/>
            <a:ext cx="914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Для виконання введення та виведення потрібна бібліотека </a:t>
            </a:r>
            <a:r>
              <a:rPr lang="en-US" altLang="ru-RU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uk-UA" altLang="ru-RU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7" name="Прямоугольник 12"/>
          <p:cNvSpPr>
            <a:spLocks noChangeArrowheads="1"/>
          </p:cNvSpPr>
          <p:nvPr/>
        </p:nvSpPr>
        <p:spPr bwMode="auto">
          <a:xfrm>
            <a:off x="0" y="209708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Зазвичай, вона вже автоматично підключена у файлі </a:t>
            </a:r>
            <a:r>
              <a:rPr lang="en-US" altLang="ru-RU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stdafx.h</a:t>
            </a:r>
            <a:r>
              <a:rPr lang="uk-UA" altLang="ru-RU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3382963"/>
            <a:ext cx="80581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-14288" y="3284538"/>
            <a:ext cx="9144001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Якщо не 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підключена, тоді у файл 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stdafx.h 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потрібно додати рядок: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uk-UA" altLang="ru-RU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58738" y="4456113"/>
            <a:ext cx="5770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4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  <a:endParaRPr lang="uk-UA" altLang="ru-RU" sz="40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sp>
        <p:nvSpPr>
          <p:cNvPr id="32771" name="Прямоугольник 10"/>
          <p:cNvSpPr>
            <a:spLocks noChangeArrowheads="1"/>
          </p:cNvSpPr>
          <p:nvPr/>
        </p:nvSpPr>
        <p:spPr bwMode="auto">
          <a:xfrm>
            <a:off x="0" y="12700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Щоб вивести інформацію на екран використовується функція </a:t>
            </a:r>
            <a:r>
              <a:rPr lang="en-US" altLang="ru-RU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2" name="Прямоугольник 12"/>
          <p:cNvSpPr>
            <a:spLocks noChangeArrowheads="1"/>
          </p:cNvSpPr>
          <p:nvPr/>
        </p:nvSpPr>
        <p:spPr bwMode="auto">
          <a:xfrm>
            <a:off x="115888" y="1436688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uk-UA" altLang="ru-RU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Рядок для </a:t>
            </a:r>
            <a:r>
              <a:rPr lang="uk-UA" altLang="ru-RU" sz="3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виведення</a:t>
            </a:r>
            <a:r>
              <a:rPr lang="en-US" altLang="ru-RU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uk-UA" altLang="ru-RU" sz="3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2190750"/>
            <a:ext cx="914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Але виникне проблема при вивденн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і російського або українського тексту</a:t>
            </a:r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ru-RU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3436938"/>
            <a:ext cx="86074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sp>
        <p:nvSpPr>
          <p:cNvPr id="34819" name="Прямоугольник 10"/>
          <p:cNvSpPr>
            <a:spLocks noChangeArrowheads="1"/>
          </p:cNvSpPr>
          <p:nvPr/>
        </p:nvSpPr>
        <p:spPr bwMode="auto">
          <a:xfrm>
            <a:off x="0" y="1270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Щоб </a:t>
            </a:r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ув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імкнути правильне виведення кириличного тексту, потрібно: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1) у файл 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stdafx.h </a:t>
            </a:r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додати 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підключення бібліотеки </a:t>
            </a:r>
            <a:r>
              <a:rPr lang="en-US" altLang="ru-RU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windows.h</a:t>
            </a:r>
          </a:p>
        </p:txBody>
      </p:sp>
      <p:pic>
        <p:nvPicPr>
          <p:cNvPr id="34820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441575"/>
            <a:ext cx="81057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/>
          <p:cNvSpPr>
            <a:spLocks noGrp="1"/>
          </p:cNvSpPr>
          <p:nvPr>
            <p:ph type="title"/>
          </p:nvPr>
        </p:nvSpPr>
        <p:spPr>
          <a:xfrm>
            <a:off x="14514" y="261258"/>
            <a:ext cx="9114972" cy="1233424"/>
          </a:xfrm>
          <a:noFill/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48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 Вступ у програмування</a:t>
            </a:r>
            <a:endParaRPr lang="uk-UA" sz="48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4640" y="1391980"/>
            <a:ext cx="84531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Комп‘ютерна</a:t>
            </a:r>
            <a:r>
              <a:rPr lang="ru-RU" sz="32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програма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набір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інструкцій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вигляді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слів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, цифр,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кодів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, схем,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символів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чи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у будь-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якому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іншому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вигляді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виражених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формі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придатній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зчитування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комп'ютером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приводять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його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дію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досягнення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певної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мети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результату.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27000"/>
            <a:ext cx="9144000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) на початку функції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 дописати рядки: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SetConsoleCP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(1251);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SetConsoleOutputCP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(1251);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8950"/>
            <a:ext cx="8939213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62"/>
          <a:stretch>
            <a:fillRect/>
          </a:stretch>
        </p:blipFill>
        <p:spPr bwMode="auto">
          <a:xfrm>
            <a:off x="180975" y="4941888"/>
            <a:ext cx="8647113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sp>
        <p:nvSpPr>
          <p:cNvPr id="38915" name="Прямоугольник 10"/>
          <p:cNvSpPr>
            <a:spLocks noChangeArrowheads="1"/>
          </p:cNvSpPr>
          <p:nvPr/>
        </p:nvSpPr>
        <p:spPr bwMode="auto">
          <a:xfrm>
            <a:off x="0" y="12700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У рядок можна вставляти переходи на наступний рядок </a:t>
            </a:r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за допомогою </a:t>
            </a:r>
            <a:r>
              <a:rPr lang="en-US" altLang="ru-RU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916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"/>
          <a:stretch>
            <a:fillRect/>
          </a:stretch>
        </p:blipFill>
        <p:spPr bwMode="auto">
          <a:xfrm>
            <a:off x="174625" y="1262063"/>
            <a:ext cx="8523288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4832350"/>
            <a:ext cx="69500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sp>
        <p:nvSpPr>
          <p:cNvPr id="40963" name="Прямоугольник 10"/>
          <p:cNvSpPr>
            <a:spLocks noChangeArrowheads="1"/>
          </p:cNvSpPr>
          <p:nvPr/>
        </p:nvSpPr>
        <p:spPr bwMode="auto">
          <a:xfrm>
            <a:off x="0" y="1270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Для того, щоб вивести на екран значення змінних  у рядках в місцях, де потрібно підставити значення змінної розміщують </a:t>
            </a:r>
            <a:r>
              <a:rPr lang="uk-UA" altLang="ru-RU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специфікатор форматування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64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189163"/>
            <a:ext cx="85471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вал 5"/>
          <p:cNvSpPr/>
          <p:nvPr/>
        </p:nvSpPr>
        <p:spPr>
          <a:xfrm>
            <a:off x="3797300" y="4519613"/>
            <a:ext cx="623888" cy="56673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6296025" y="4519613"/>
            <a:ext cx="623888" cy="566737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Дуга 6"/>
          <p:cNvSpPr/>
          <p:nvPr/>
        </p:nvSpPr>
        <p:spPr>
          <a:xfrm rot="283956">
            <a:off x="4165600" y="3860800"/>
            <a:ext cx="3497263" cy="1225550"/>
          </a:xfrm>
          <a:prstGeom prst="arc">
            <a:avLst>
              <a:gd name="adj1" fmla="val 10672557"/>
              <a:gd name="adj2" fmla="val 29507"/>
            </a:avLst>
          </a:prstGeom>
          <a:ln w="53975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Дуга 11"/>
          <p:cNvSpPr/>
          <p:nvPr/>
        </p:nvSpPr>
        <p:spPr>
          <a:xfrm rot="283956">
            <a:off x="6596063" y="3940175"/>
            <a:ext cx="1563687" cy="1225550"/>
          </a:xfrm>
          <a:prstGeom prst="arc">
            <a:avLst>
              <a:gd name="adj1" fmla="val 10672557"/>
              <a:gd name="adj2" fmla="val 29507"/>
            </a:avLst>
          </a:prstGeom>
          <a:ln w="53975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8" y="5395913"/>
            <a:ext cx="4394200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sp>
        <p:nvSpPr>
          <p:cNvPr id="43011" name="Прямоугольник 10"/>
          <p:cNvSpPr>
            <a:spLocks noChangeArrowheads="1"/>
          </p:cNvSpPr>
          <p:nvPr/>
        </p:nvSpPr>
        <p:spPr bwMode="auto">
          <a:xfrm>
            <a:off x="0" y="127000"/>
            <a:ext cx="914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Специфікатор форматування – це рядок вигляду </a:t>
            </a:r>
            <a:r>
              <a:rPr lang="uk-UA" altLang="ru-RU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%специфікатор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, де </a:t>
            </a:r>
            <a:r>
              <a:rPr lang="uk-UA" altLang="ru-RU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специфікатор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 вибирається в залежності від </a:t>
            </a:r>
            <a:r>
              <a:rPr lang="uk-UA" altLang="ru-RU" sz="32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типу даних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612202"/>
              </p:ext>
            </p:extLst>
          </p:nvPr>
        </p:nvGraphicFramePr>
        <p:xfrm>
          <a:off x="258763" y="1697038"/>
          <a:ext cx="8626475" cy="42638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14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69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</a:t>
                      </a:r>
                      <a:r>
                        <a:rPr lang="ru-RU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</a:t>
                      </a:r>
                      <a:endParaRPr lang="uk-UA" sz="2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Специфікатор</a:t>
                      </a:r>
                      <a:r>
                        <a:rPr lang="uk-UA" sz="24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форматування для </a:t>
                      </a:r>
                      <a:r>
                        <a:rPr lang="en-US" sz="2400" b="1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printf</a:t>
                      </a:r>
                      <a:endParaRPr lang="uk-UA" sz="2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5332">
                <a:tc>
                  <a:txBody>
                    <a:bodyPr/>
                    <a:lstStyle/>
                    <a:p>
                      <a:r>
                        <a:rPr lang="uk-UA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</a:t>
                      </a:r>
                      <a:r>
                        <a:rPr lang="uk-UA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  </a:t>
                      </a:r>
                      <a:r>
                        <a:rPr lang="en-US" sz="2800" b="1" kern="1200" baseline="0" dirty="0">
                          <a:solidFill>
                            <a:srgbClr val="32323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unsigned char,</a:t>
                      </a: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uk-UA" sz="2800" b="1" kern="1200" baseline="0" dirty="0" err="1">
                          <a:solidFill>
                            <a:srgbClr val="32323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short</a:t>
                      </a:r>
                      <a:r>
                        <a:rPr lang="en-US" sz="2800" b="1" kern="1200" baseline="0" dirty="0">
                          <a:solidFill>
                            <a:srgbClr val="32323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 unsigned short,</a:t>
                      </a: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2800" b="1" kern="1200" baseline="0" dirty="0" err="1">
                          <a:solidFill>
                            <a:srgbClr val="32323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800" b="1" kern="1200" baseline="0" dirty="0">
                          <a:solidFill>
                            <a:srgbClr val="32323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  unsigned </a:t>
                      </a:r>
                      <a:r>
                        <a:rPr lang="en-US" sz="2800" b="1" kern="1200" baseline="0" dirty="0" err="1">
                          <a:solidFill>
                            <a:srgbClr val="32323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  <a:endParaRPr lang="uk-UA" sz="2800" b="1" kern="1200" baseline="0" dirty="0">
                        <a:solidFill>
                          <a:srgbClr val="323232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800" b="1" kern="1200" baseline="0" dirty="0">
                          <a:solidFill>
                            <a:srgbClr val="32323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long,  unsigned long</a:t>
                      </a:r>
                      <a:endParaRPr lang="uk-UA" sz="2800" b="1" kern="1200" baseline="0" dirty="0">
                        <a:solidFill>
                          <a:srgbClr val="323232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%d  </a:t>
                      </a: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або</a:t>
                      </a: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%</a:t>
                      </a: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 </a:t>
                      </a: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</a:t>
                      </a: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b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unsigned long </a:t>
                      </a: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lld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float,  double,  long double</a:t>
                      </a:r>
                      <a:endParaRPr lang="ru-RU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%f   </a:t>
                      </a:r>
                      <a:r>
                        <a:rPr lang="ru-RU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або</a:t>
                      </a:r>
                      <a:r>
                        <a:rPr lang="ru-RU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%g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94245558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sp>
        <p:nvSpPr>
          <p:cNvPr id="45059" name="Прямоугольник 10"/>
          <p:cNvSpPr>
            <a:spLocks noChangeArrowheads="1"/>
          </p:cNvSpPr>
          <p:nvPr/>
        </p:nvSpPr>
        <p:spPr bwMode="auto">
          <a:xfrm>
            <a:off x="0" y="12700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Щоб </a:t>
            </a:r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прочитати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 інформацію з клавіатури використовується функція </a:t>
            </a:r>
            <a:r>
              <a:rPr lang="en-US" altLang="ru-RU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60" name="Прямоугольник 12"/>
          <p:cNvSpPr>
            <a:spLocks noChangeArrowheads="1"/>
          </p:cNvSpPr>
          <p:nvPr/>
        </p:nvSpPr>
        <p:spPr bwMode="auto">
          <a:xfrm>
            <a:off x="115888" y="1436688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3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scanf("</a:t>
            </a:r>
            <a:r>
              <a:rPr lang="uk-UA" altLang="ru-RU" sz="3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ru-RU" altLang="ru-RU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специф</a:t>
            </a:r>
            <a:r>
              <a:rPr lang="uk-UA" altLang="ru-RU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ікатор</a:t>
            </a:r>
            <a:r>
              <a:rPr lang="en-US" altLang="ru-RU" sz="3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ru-RU" sz="3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3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uk-UA" altLang="ru-RU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змінна</a:t>
            </a:r>
            <a:r>
              <a:rPr lang="en-US" altLang="ru-RU" sz="3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altLang="ru-RU" sz="32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2190750"/>
            <a:ext cx="914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Специфікатор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 має відповідати типу даних змінної. </a:t>
            </a:r>
            <a:endParaRPr lang="en-US" altLang="ru-RU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0" y="3584575"/>
            <a:ext cx="914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Для функції </a:t>
            </a:r>
            <a:r>
              <a:rPr lang="en-US" altLang="ru-RU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використовуються інші специфікатори форматування, ніж для функції </a:t>
            </a:r>
            <a:r>
              <a:rPr lang="en-US" altLang="ru-RU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graphicFrame>
        <p:nvGraphicFramePr>
          <p:cNvPr id="10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865324"/>
              </p:ext>
            </p:extLst>
          </p:nvPr>
        </p:nvGraphicFramePr>
        <p:xfrm>
          <a:off x="90488" y="168275"/>
          <a:ext cx="8948737" cy="574040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61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3143">
                  <a:extLst>
                    <a:ext uri="{9D8B030D-6E8A-4147-A177-3AD203B41FA5}">
                      <a16:colId xmlns:a16="http://schemas.microsoft.com/office/drawing/2014/main" val="1137807799"/>
                    </a:ext>
                  </a:extLst>
                </a:gridCol>
              </a:tblGrid>
              <a:tr h="1174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</a:t>
                      </a:r>
                      <a:r>
                        <a:rPr lang="ru-RU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</a:t>
                      </a:r>
                      <a:endParaRPr lang="uk-UA" sz="2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Специфікатор</a:t>
                      </a:r>
                      <a:r>
                        <a:rPr lang="uk-UA" sz="24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форматування для </a:t>
                      </a:r>
                      <a:r>
                        <a:rPr lang="en-US" sz="2400" b="1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scanf</a:t>
                      </a:r>
                      <a:endParaRPr lang="uk-UA" sz="2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Специфікатор</a:t>
                      </a:r>
                      <a:r>
                        <a:rPr lang="uk-UA" sz="24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форматування для </a:t>
                      </a:r>
                      <a:r>
                        <a:rPr lang="en-US" sz="2400" b="1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printf</a:t>
                      </a:r>
                      <a:endParaRPr lang="uk-UA" sz="2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hhd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%d  </a:t>
                      </a: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або</a:t>
                      </a: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%</a:t>
                      </a: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unsigned char</a:t>
                      </a:r>
                      <a:endParaRPr lang="ru-RU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hhu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%d  </a:t>
                      </a:r>
                      <a:r>
                        <a:rPr lang="en-US" sz="2800" b="1" kern="1200" baseline="0" dirty="0" err="1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або</a:t>
                      </a:r>
                      <a:r>
                        <a:rPr lang="en-US" sz="2800" b="1" kern="1200" baseline="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%</a:t>
                      </a:r>
                      <a:r>
                        <a:rPr lang="en-US" sz="2800" b="1" kern="1200" baseline="0" dirty="0" err="1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short</a:t>
                      </a:r>
                      <a:endParaRPr lang="ru-RU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hd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%d  </a:t>
                      </a:r>
                      <a:r>
                        <a:rPr lang="en-US" sz="28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або</a:t>
                      </a:r>
                      <a:r>
                        <a:rPr lang="en-US" sz="28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%</a:t>
                      </a:r>
                      <a:r>
                        <a:rPr lang="en-US" sz="28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uk-UA" sz="2800" b="1" kern="1200" baseline="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942455582"/>
                  </a:ext>
                </a:extLst>
              </a:tr>
              <a:tr h="456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unsigned short</a:t>
                      </a:r>
                      <a:endParaRPr lang="ru-RU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%hu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%d  </a:t>
                      </a:r>
                      <a:r>
                        <a:rPr lang="en-US" sz="28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або</a:t>
                      </a:r>
                      <a:r>
                        <a:rPr lang="en-US" sz="28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%</a:t>
                      </a:r>
                      <a:r>
                        <a:rPr lang="en-US" sz="28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uk-UA" sz="2800" b="1" kern="1200" baseline="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398257177"/>
                  </a:ext>
                </a:extLst>
              </a:tr>
              <a:tr h="456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  <a:endParaRPr lang="ru-RU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%d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%d  </a:t>
                      </a:r>
                      <a:r>
                        <a:rPr lang="en-US" sz="28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або</a:t>
                      </a:r>
                      <a:r>
                        <a:rPr lang="en-US" sz="28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%</a:t>
                      </a:r>
                      <a:r>
                        <a:rPr lang="en-US" sz="28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uk-UA" sz="2800" b="1" kern="1200" baseline="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2080123005"/>
                  </a:ext>
                </a:extLst>
              </a:tr>
              <a:tr h="456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unsigned </a:t>
                      </a: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  <a:endParaRPr lang="ru-RU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%u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%d  </a:t>
                      </a:r>
                      <a:r>
                        <a:rPr lang="en-US" sz="28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або</a:t>
                      </a:r>
                      <a:r>
                        <a:rPr lang="en-US" sz="28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%</a:t>
                      </a:r>
                      <a:r>
                        <a:rPr lang="en-US" sz="28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uk-UA" sz="2800" b="1" kern="1200" baseline="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3816112383"/>
                  </a:ext>
                </a:extLst>
              </a:tr>
              <a:tr h="456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 </a:t>
                      </a:r>
                      <a:endParaRPr lang="ru-RU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Ld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%d  </a:t>
                      </a:r>
                      <a:r>
                        <a:rPr lang="en-US" sz="28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або</a:t>
                      </a:r>
                      <a:r>
                        <a:rPr lang="en-US" sz="28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%</a:t>
                      </a:r>
                      <a:r>
                        <a:rPr lang="en-US" sz="28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uk-UA" sz="2800" b="1" kern="1200" baseline="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2974132924"/>
                  </a:ext>
                </a:extLst>
              </a:tr>
              <a:tr h="456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unsigned long</a:t>
                      </a:r>
                      <a:endParaRPr lang="ru-RU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%Lu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%d  </a:t>
                      </a:r>
                      <a:r>
                        <a:rPr lang="en-US" sz="28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або</a:t>
                      </a:r>
                      <a:r>
                        <a:rPr lang="en-US" sz="2800" b="1" kern="1200" baseline="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%</a:t>
                      </a:r>
                      <a:r>
                        <a:rPr lang="en-US" sz="2800" b="1" kern="1200" baseline="0" dirty="0" err="1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uk-UA" sz="2800" b="1" kern="1200" baseline="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2986504969"/>
                  </a:ext>
                </a:extLst>
              </a:tr>
              <a:tr h="456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 </a:t>
                      </a: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</a:t>
                      </a:r>
                      <a:endParaRPr lang="ru-RU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lld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lld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546692736"/>
                  </a:ext>
                </a:extLst>
              </a:tr>
              <a:tr h="456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unsigned long </a:t>
                      </a: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</a:t>
                      </a:r>
                      <a:endParaRPr lang="ru-RU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llu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lld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29095902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graphicFrame>
        <p:nvGraphicFramePr>
          <p:cNvPr id="10" name="Content Placeholder 15"/>
          <p:cNvGraphicFramePr>
            <a:graphicFrameLocks noGrp="1"/>
          </p:cNvGraphicFramePr>
          <p:nvPr>
            <p:ph idx="1"/>
          </p:nvPr>
        </p:nvGraphicFramePr>
        <p:xfrm>
          <a:off x="90488" y="168275"/>
          <a:ext cx="8948737" cy="254374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61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3143">
                  <a:extLst>
                    <a:ext uri="{9D8B030D-6E8A-4147-A177-3AD203B41FA5}">
                      <a16:colId xmlns:a16="http://schemas.microsoft.com/office/drawing/2014/main" val="1137807799"/>
                    </a:ext>
                  </a:extLst>
                </a:gridCol>
              </a:tblGrid>
              <a:tr h="11737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</a:t>
                      </a:r>
                      <a:r>
                        <a:rPr lang="ru-RU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</a:t>
                      </a:r>
                      <a:endParaRPr lang="uk-UA" sz="2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uk-UA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Специфікатор</a:t>
                      </a:r>
                      <a:r>
                        <a:rPr lang="uk-UA" sz="24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форматування для </a:t>
                      </a:r>
                      <a:r>
                        <a:rPr lang="en-US" sz="2400" b="1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scanf</a:t>
                      </a:r>
                      <a:endParaRPr lang="uk-UA" sz="2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Специфікатор</a:t>
                      </a:r>
                      <a:r>
                        <a:rPr lang="uk-UA" sz="2400" b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форматування для </a:t>
                      </a:r>
                      <a:r>
                        <a:rPr lang="en-US" sz="2400" b="1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printf</a:t>
                      </a:r>
                      <a:endParaRPr lang="uk-UA" sz="2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%f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%f </a:t>
                      </a:r>
                      <a:r>
                        <a:rPr lang="ru-RU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або</a:t>
                      </a:r>
                      <a:r>
                        <a:rPr lang="ru-RU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%</a:t>
                      </a: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double</a:t>
                      </a:r>
                      <a:endParaRPr lang="ru-RU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%lf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%f </a:t>
                      </a:r>
                      <a:r>
                        <a:rPr lang="ru-RU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або</a:t>
                      </a:r>
                      <a:r>
                        <a:rPr lang="ru-RU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%</a:t>
                      </a: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 double</a:t>
                      </a:r>
                      <a:endParaRPr lang="ru-RU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%Lf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%f </a:t>
                      </a:r>
                      <a:r>
                        <a:rPr lang="ru-RU" sz="2800" b="1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або</a:t>
                      </a:r>
                      <a:r>
                        <a:rPr lang="ru-RU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%</a:t>
                      </a: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lang="uk-UA" sz="2800" b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94245558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3"/>
          <p:cNvSpPr txBox="1">
            <a:spLocks noChangeArrowheads="1"/>
          </p:cNvSpPr>
          <p:nvPr/>
        </p:nvSpPr>
        <p:spPr bwMode="auto">
          <a:xfrm>
            <a:off x="7548563" y="8636000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/>
              <a:t>Вихідні дані</a:t>
            </a:r>
          </a:p>
        </p:txBody>
      </p:sp>
      <p:sp>
        <p:nvSpPr>
          <p:cNvPr id="6" name="Заголовок 12"/>
          <p:cNvSpPr>
            <a:spLocks noGrp="1"/>
          </p:cNvSpPr>
          <p:nvPr>
            <p:ph type="title"/>
          </p:nvPr>
        </p:nvSpPr>
        <p:spPr>
          <a:xfrm>
            <a:off x="29028" y="203199"/>
            <a:ext cx="9114972" cy="928913"/>
          </a:xfrm>
          <a:noFill/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anchor="ctr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4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Арифметичні та математичні операції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371475" y="2787650"/>
          <a:ext cx="7896225" cy="34750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67446">
                  <a:extLst>
                    <a:ext uri="{9D8B030D-6E8A-4147-A177-3AD203B41FA5}">
                      <a16:colId xmlns:a16="http://schemas.microsoft.com/office/drawing/2014/main" val="2323850249"/>
                    </a:ext>
                  </a:extLst>
                </a:gridCol>
                <a:gridCol w="3628779">
                  <a:extLst>
                    <a:ext uri="{9D8B030D-6E8A-4147-A177-3AD203B41FA5}">
                      <a16:colId xmlns:a16="http://schemas.microsoft.com/office/drawing/2014/main" val="400680952"/>
                    </a:ext>
                  </a:extLst>
                </a:gridCol>
              </a:tblGrid>
              <a:tr h="579173">
                <a:tc>
                  <a:txBody>
                    <a:bodyPr/>
                    <a:lstStyle/>
                    <a:p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Операція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tc>
                  <a:txBody>
                    <a:bodyPr/>
                    <a:lstStyle/>
                    <a:p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Позначення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extLst>
                  <a:ext uri="{0D108BD9-81ED-4DB2-BD59-A6C34878D82A}">
                    <a16:rowId xmlns:a16="http://schemas.microsoft.com/office/drawing/2014/main" val="3262024330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Додавання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extLst>
                  <a:ext uri="{0D108BD9-81ED-4DB2-BD59-A6C34878D82A}">
                    <a16:rowId xmlns:a16="http://schemas.microsoft.com/office/drawing/2014/main" val="1205457891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Віднімання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extLst>
                  <a:ext uri="{0D108BD9-81ED-4DB2-BD59-A6C34878D82A}">
                    <a16:rowId xmlns:a16="http://schemas.microsoft.com/office/drawing/2014/main" val="682620415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r>
                        <a:rPr lang="uk-UA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Множенння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extLst>
                  <a:ext uri="{0D108BD9-81ED-4DB2-BD59-A6C34878D82A}">
                    <a16:rowId xmlns:a16="http://schemas.microsoft.com/office/drawing/2014/main" val="1903340333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Ділення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extLst>
                  <a:ext uri="{0D108BD9-81ED-4DB2-BD59-A6C34878D82A}">
                    <a16:rowId xmlns:a16="http://schemas.microsoft.com/office/drawing/2014/main" val="122818295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r>
                        <a:rPr lang="ru-RU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Залишок</a:t>
                      </a:r>
                      <a:r>
                        <a:rPr lang="ru-RU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від ділення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4" marB="45724"/>
                </a:tc>
                <a:extLst>
                  <a:ext uri="{0D108BD9-81ED-4DB2-BD59-A6C34878D82A}">
                    <a16:rowId xmlns:a16="http://schemas.microsoft.com/office/drawing/2014/main" val="1015410819"/>
                  </a:ext>
                </a:extLst>
              </a:tr>
            </a:tbl>
          </a:graphicData>
        </a:graphic>
      </p:graphicFrame>
      <p:sp>
        <p:nvSpPr>
          <p:cNvPr id="51229" name="Прямоугольник 12"/>
          <p:cNvSpPr>
            <a:spLocks noChangeArrowheads="1"/>
          </p:cNvSpPr>
          <p:nvPr/>
        </p:nvSpPr>
        <p:spPr bwMode="auto">
          <a:xfrm>
            <a:off x="176213" y="1420813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Над </a:t>
            </a:r>
            <a:r>
              <a:rPr lang="uk-UA" altLang="ru-RU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цілими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 змінними і значеннями можна виконувати математичні операції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623888" y="1679575"/>
          <a:ext cx="7896225" cy="289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67446">
                  <a:extLst>
                    <a:ext uri="{9D8B030D-6E8A-4147-A177-3AD203B41FA5}">
                      <a16:colId xmlns:a16="http://schemas.microsoft.com/office/drawing/2014/main" val="2323850249"/>
                    </a:ext>
                  </a:extLst>
                </a:gridCol>
                <a:gridCol w="3628779">
                  <a:extLst>
                    <a:ext uri="{9D8B030D-6E8A-4147-A177-3AD203B41FA5}">
                      <a16:colId xmlns:a16="http://schemas.microsoft.com/office/drawing/2014/main" val="400680952"/>
                    </a:ext>
                  </a:extLst>
                </a:gridCol>
              </a:tblGrid>
              <a:tr h="503931">
                <a:tc>
                  <a:txBody>
                    <a:bodyPr/>
                    <a:lstStyle/>
                    <a:p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Операція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Позначення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/>
                </a:tc>
                <a:extLst>
                  <a:ext uri="{0D108BD9-81ED-4DB2-BD59-A6C34878D82A}">
                    <a16:rowId xmlns:a16="http://schemas.microsoft.com/office/drawing/2014/main" val="326202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Додавання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/>
                </a:tc>
                <a:extLst>
                  <a:ext uri="{0D108BD9-81ED-4DB2-BD59-A6C34878D82A}">
                    <a16:rowId xmlns:a16="http://schemas.microsoft.com/office/drawing/2014/main" val="120545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Віднімання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/>
                </a:tc>
                <a:extLst>
                  <a:ext uri="{0D108BD9-81ED-4DB2-BD59-A6C34878D82A}">
                    <a16:rowId xmlns:a16="http://schemas.microsoft.com/office/drawing/2014/main" val="68262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Множення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/>
                </a:tc>
                <a:extLst>
                  <a:ext uri="{0D108BD9-81ED-4DB2-BD59-A6C34878D82A}">
                    <a16:rowId xmlns:a16="http://schemas.microsoft.com/office/drawing/2014/main" val="190334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Ділення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/>
                </a:tc>
                <a:extLst>
                  <a:ext uri="{0D108BD9-81ED-4DB2-BD59-A6C34878D82A}">
                    <a16:rowId xmlns:a16="http://schemas.microsoft.com/office/drawing/2014/main" val="122818295"/>
                  </a:ext>
                </a:extLst>
              </a:tr>
            </a:tbl>
          </a:graphicData>
        </a:graphic>
      </p:graphicFrame>
      <p:sp>
        <p:nvSpPr>
          <p:cNvPr id="53270" name="Прямоугольник 5"/>
          <p:cNvSpPr>
            <a:spLocks noChangeArrowheads="1"/>
          </p:cNvSpPr>
          <p:nvPr/>
        </p:nvSpPr>
        <p:spPr bwMode="auto">
          <a:xfrm>
            <a:off x="0" y="327025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Над </a:t>
            </a:r>
            <a:r>
              <a:rPr lang="ru-RU" altLang="ru-RU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дробовими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 змінними і значеннями можна виконувати математичні операції</a:t>
            </a: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0" y="4849813"/>
            <a:ext cx="914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Операц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ію</a:t>
            </a:r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 застосовувати для дробових значень не можна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Прямоугольник 5"/>
          <p:cNvSpPr>
            <a:spLocks noChangeArrowheads="1"/>
          </p:cNvSpPr>
          <p:nvPr/>
        </p:nvSpPr>
        <p:spPr bwMode="auto">
          <a:xfrm>
            <a:off x="0" y="327025"/>
            <a:ext cx="914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b="1" u="sng">
                <a:latin typeface="Arial" panose="020B0604020202020204" pitchFamily="34" charset="0"/>
                <a:cs typeface="Arial" panose="020B0604020202020204" pitchFamily="34" charset="0"/>
              </a:rPr>
              <a:t>Приклад.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b="1" i="1">
                <a:latin typeface="Arial" panose="020B0604020202020204" pitchFamily="34" charset="0"/>
                <a:cs typeface="Arial" panose="020B0604020202020204" pitchFamily="34" charset="0"/>
              </a:rPr>
              <a:t>Написати програму для підрахунку значення виразу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uk-UA" altLang="ru-RU" sz="32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6946" y="1546331"/>
            <a:ext cx="4599657" cy="12782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0" y="3414713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визначаємо вхідні дані. Це змінні </a:t>
            </a:r>
            <a:r>
              <a:rPr lang="en-US" altLang="ru-RU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та </a:t>
            </a:r>
            <a:r>
              <a:rPr lang="en-US" altLang="ru-RU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які потрібно прочитати з клавіатури</a:t>
            </a:r>
            <a:endParaRPr lang="uk-UA" altLang="ru-RU" sz="32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4545013"/>
            <a:ext cx="91440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визначаємо вихідні дані. Це змінна </a:t>
            </a:r>
            <a:r>
              <a:rPr lang="en-US" altLang="ru-RU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в яку буде записуватись результат, і, значення якої буде виводитися на екран</a:t>
            </a:r>
            <a:endParaRPr lang="uk-UA" altLang="ru-RU" sz="32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/>
          <p:cNvSpPr>
            <a:spLocks noGrp="1"/>
          </p:cNvSpPr>
          <p:nvPr>
            <p:ph type="title"/>
          </p:nvPr>
        </p:nvSpPr>
        <p:spPr>
          <a:xfrm>
            <a:off x="14514" y="261258"/>
            <a:ext cx="9114972" cy="1233424"/>
          </a:xfrm>
          <a:noFill/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anchor="ctr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4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48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Рішення</a:t>
            </a:r>
            <a:r>
              <a:rPr lang="ru-RU" sz="4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48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</a:t>
            </a:r>
            <a:r>
              <a:rPr lang="ru-RU" sz="4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endParaRPr lang="uk-UA" sz="48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9" name="Объект 1"/>
          <p:cNvSpPr>
            <a:spLocks noGrp="1"/>
          </p:cNvSpPr>
          <p:nvPr>
            <p:ph idx="1"/>
          </p:nvPr>
        </p:nvSpPr>
        <p:spPr>
          <a:xfrm>
            <a:off x="338138" y="1858963"/>
            <a:ext cx="9037637" cy="2001837"/>
          </a:xfrm>
        </p:spPr>
        <p:txBody>
          <a:bodyPr/>
          <a:lstStyle/>
          <a:p>
            <a:pPr eaLnBrk="1" hangingPunct="1"/>
            <a:r>
              <a:rPr lang="uk-UA" altLang="ru-RU" sz="4400" b="1">
                <a:latin typeface="Arial" panose="020B0604020202020204" pitchFamily="34" charset="0"/>
                <a:cs typeface="Arial" panose="020B0604020202020204" pitchFamily="34" charset="0"/>
              </a:rPr>
              <a:t>Проект (</a:t>
            </a:r>
            <a:r>
              <a:rPr lang="en-US" altLang="ru-RU" sz="4400" b="1">
                <a:latin typeface="Arial" panose="020B0604020202020204" pitchFamily="34" charset="0"/>
                <a:cs typeface="Arial" panose="020B0604020202020204" pitchFamily="34" charset="0"/>
              </a:rPr>
              <a:t>Project) </a:t>
            </a:r>
            <a:r>
              <a:rPr lang="en-US" altLang="ru-RU" sz="440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altLang="ru-RU" sz="4400">
                <a:latin typeface="Arial" panose="020B0604020202020204" pitchFamily="34" charset="0"/>
                <a:cs typeface="Arial" panose="020B0604020202020204" pitchFamily="34" charset="0"/>
              </a:rPr>
              <a:t> програма;</a:t>
            </a:r>
          </a:p>
          <a:p>
            <a:pPr eaLnBrk="1" hangingPunct="1"/>
            <a:r>
              <a:rPr lang="ru-RU" altLang="ru-RU" sz="4400" b="1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uk-UA" altLang="ru-RU" sz="4400" b="1">
                <a:latin typeface="Arial" panose="020B0604020202020204" pitchFamily="34" charset="0"/>
                <a:cs typeface="Arial" panose="020B0604020202020204" pitchFamily="34" charset="0"/>
              </a:rPr>
              <a:t>ішення (</a:t>
            </a:r>
            <a:r>
              <a:rPr lang="en-US" altLang="ru-RU" sz="4400" b="1">
                <a:latin typeface="Arial" panose="020B0604020202020204" pitchFamily="34" charset="0"/>
                <a:cs typeface="Arial" panose="020B0604020202020204" pitchFamily="34" charset="0"/>
              </a:rPr>
              <a:t>Solution) </a:t>
            </a:r>
            <a:r>
              <a:rPr lang="en-US" altLang="ru-RU" sz="44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altLang="ru-RU" sz="4400">
                <a:latin typeface="Arial" panose="020B0604020202020204" pitchFamily="34" charset="0"/>
                <a:cs typeface="Arial" panose="020B0604020202020204" pitchFamily="34" charset="0"/>
              </a:rPr>
              <a:t>група проектів (набір програм)</a:t>
            </a:r>
            <a:endParaRPr lang="ru-RU" altLang="ru-RU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1933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Прямоугольник 7"/>
          <p:cNvSpPr>
            <a:spLocks noChangeArrowheads="1"/>
          </p:cNvSpPr>
          <p:nvPr/>
        </p:nvSpPr>
        <p:spPr bwMode="auto">
          <a:xfrm>
            <a:off x="169863" y="24765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записуємо програмний код:</a:t>
            </a:r>
            <a:endParaRPr lang="uk-UA" altLang="ru-RU" sz="32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299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833438"/>
            <a:ext cx="878205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Прямоугольник 5"/>
          <p:cNvSpPr>
            <a:spLocks noChangeArrowheads="1"/>
          </p:cNvSpPr>
          <p:nvPr/>
        </p:nvSpPr>
        <p:spPr bwMode="auto">
          <a:xfrm>
            <a:off x="0" y="327025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При спроб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і запуску програми на виконання у 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Visual Studio 2015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, отримуємо  </a:t>
            </a:r>
            <a:r>
              <a:rPr lang="ru-RU" altLang="ru-RU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помилку</a:t>
            </a:r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uk-UA" altLang="ru-RU" sz="3200" b="1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uk-UA" altLang="ru-RU" sz="32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323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524000"/>
            <a:ext cx="8732838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3338"/>
            <a:ext cx="9144000" cy="30464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Для вир</a:t>
            </a:r>
            <a:r>
              <a:rPr lang="uk-UA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ішення</a:t>
            </a:r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 проблеми можна використовувати два способи:</a:t>
            </a:r>
          </a:p>
          <a:p>
            <a:pPr marL="560070" indent="-5143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AutoNum type="arabicParenR"/>
              <a:defRPr/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зам</a:t>
            </a:r>
            <a:r>
              <a:rPr lang="uk-UA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ість</a:t>
            </a:r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використовувати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scanf_s</a:t>
            </a:r>
            <a:endParaRPr lang="en-US" sz="32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змінити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налаштування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проекту: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>
                <a:solidFill>
                  <a:srgbClr val="000000"/>
                </a:solidFill>
                <a:latin typeface="open sans"/>
              </a:rPr>
              <a:t>    а) У </a:t>
            </a:r>
            <a:r>
              <a:rPr lang="ru-RU" sz="3200" dirty="0" err="1">
                <a:solidFill>
                  <a:srgbClr val="000000"/>
                </a:solidFill>
                <a:latin typeface="open sans"/>
              </a:rPr>
              <a:t>верхньому</a:t>
            </a:r>
            <a:r>
              <a:rPr lang="ru-RU" sz="3200" dirty="0">
                <a:solidFill>
                  <a:srgbClr val="000000"/>
                </a:solidFill>
                <a:latin typeface="open sans"/>
              </a:rPr>
              <a:t> меню </a:t>
            </a:r>
            <a:r>
              <a:rPr lang="ru-RU" sz="3200" dirty="0" err="1">
                <a:solidFill>
                  <a:srgbClr val="000000"/>
                </a:solidFill>
                <a:latin typeface="open sans"/>
              </a:rPr>
              <a:t>вибираємо</a:t>
            </a:r>
            <a:r>
              <a:rPr lang="ru-RU" sz="3200" dirty="0">
                <a:solidFill>
                  <a:srgbClr val="000000"/>
                </a:solidFill>
                <a:latin typeface="open sans"/>
              </a:rPr>
              <a:t> “Проект", </a:t>
            </a:r>
            <a:br>
              <a:rPr lang="ru-RU" sz="3200" dirty="0">
                <a:solidFill>
                  <a:srgbClr val="000000"/>
                </a:solidFill>
                <a:latin typeface="open sans"/>
              </a:rPr>
            </a:br>
            <a:r>
              <a:rPr lang="ru-RU" sz="3200" dirty="0" err="1">
                <a:solidFill>
                  <a:srgbClr val="000000"/>
                </a:solidFill>
                <a:latin typeface="open sans"/>
              </a:rPr>
              <a:t>далі</a:t>
            </a:r>
            <a:r>
              <a:rPr lang="ru-RU" sz="3200" dirty="0">
                <a:solidFill>
                  <a:srgbClr val="000000"/>
                </a:solidFill>
                <a:latin typeface="open sans"/>
              </a:rPr>
              <a:t> - "Свойства ...".</a:t>
            </a:r>
          </a:p>
        </p:txBody>
      </p:sp>
      <p:pic>
        <p:nvPicPr>
          <p:cNvPr id="57347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3079750"/>
            <a:ext cx="62198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вал 4"/>
          <p:cNvSpPr/>
          <p:nvPr/>
        </p:nvSpPr>
        <p:spPr>
          <a:xfrm>
            <a:off x="3148013" y="6010275"/>
            <a:ext cx="1970087" cy="331788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Прямоугольник 4"/>
          <p:cNvSpPr>
            <a:spLocks noChangeArrowheads="1"/>
          </p:cNvSpPr>
          <p:nvPr/>
        </p:nvSpPr>
        <p:spPr bwMode="auto">
          <a:xfrm>
            <a:off x="217488" y="217488"/>
            <a:ext cx="86264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200">
                <a:solidFill>
                  <a:srgbClr val="000000"/>
                </a:solidFill>
                <a:latin typeface="open sans"/>
              </a:rPr>
              <a:t>б) Далі у лівій панелі навігації вибрати: "Свойства конфигурации", "С/С++", "Препроцессор"</a:t>
            </a:r>
          </a:p>
        </p:txBody>
      </p:sp>
      <p:pic>
        <p:nvPicPr>
          <p:cNvPr id="58371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785938"/>
            <a:ext cx="781685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Прямоугольник 4"/>
          <p:cNvSpPr>
            <a:spLocks noChangeArrowheads="1"/>
          </p:cNvSpPr>
          <p:nvPr/>
        </p:nvSpPr>
        <p:spPr bwMode="auto">
          <a:xfrm>
            <a:off x="217488" y="217488"/>
            <a:ext cx="8809037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2800">
                <a:solidFill>
                  <a:srgbClr val="000000"/>
                </a:solidFill>
                <a:latin typeface="open sans"/>
              </a:rPr>
              <a:t>в) У рядок введення "</a:t>
            </a:r>
            <a:r>
              <a:rPr lang="ru-RU" altLang="ru-RU" sz="2800">
                <a:solidFill>
                  <a:srgbClr val="0070C0"/>
                </a:solidFill>
                <a:latin typeface="open sans"/>
              </a:rPr>
              <a:t>Определения препроцессора</a:t>
            </a:r>
            <a:r>
              <a:rPr lang="ru-RU" altLang="ru-RU" sz="2800">
                <a:solidFill>
                  <a:srgbClr val="000000"/>
                </a:solidFill>
                <a:latin typeface="open sans"/>
              </a:rPr>
              <a:t>" дописати у кінець: </a:t>
            </a:r>
            <a:r>
              <a:rPr lang="ru-RU" altLang="ru-RU" sz="2800">
                <a:solidFill>
                  <a:srgbClr val="FF0000"/>
                </a:solidFill>
                <a:latin typeface="open sans"/>
              </a:rPr>
              <a:t>;_</a:t>
            </a:r>
            <a:r>
              <a:rPr lang="en-US" altLang="ru-RU" sz="2800">
                <a:solidFill>
                  <a:srgbClr val="FF0000"/>
                </a:solidFill>
                <a:latin typeface="open sans"/>
              </a:rPr>
              <a:t>CRT_SECURE_NO_WARNINGS;_CRT_NONSTDC_NO_DEPRECATE</a:t>
            </a:r>
            <a:endParaRPr lang="ru-RU" altLang="ru-RU" sz="2800">
              <a:solidFill>
                <a:srgbClr val="FF0000"/>
              </a:solidFill>
              <a:latin typeface="open sans"/>
            </a:endParaRPr>
          </a:p>
          <a:p>
            <a:pPr eaLnBrk="1" hangingPunct="1"/>
            <a:endParaRPr lang="ru-RU" altLang="ru-RU" sz="2800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59395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2238375"/>
            <a:ext cx="8675687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4486275"/>
            <a:ext cx="6256338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217488" y="3921125"/>
            <a:ext cx="8499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2800">
                <a:solidFill>
                  <a:srgbClr val="000000"/>
                </a:solidFill>
                <a:latin typeface="open sans"/>
              </a:rPr>
              <a:t>Тепер програма виконуватиметься без помилок</a:t>
            </a:r>
            <a:endParaRPr lang="ru-RU" altLang="ru-RU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260350"/>
            <a:ext cx="8472488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Овал 6"/>
          <p:cNvSpPr/>
          <p:nvPr/>
        </p:nvSpPr>
        <p:spPr>
          <a:xfrm>
            <a:off x="1603375" y="4316413"/>
            <a:ext cx="1970088" cy="39211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3573463" y="4708525"/>
            <a:ext cx="2544762" cy="1073150"/>
          </a:xfrm>
          <a:prstGeom prst="straightConnector1">
            <a:avLst/>
          </a:prstGeom>
          <a:ln w="95250"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421" name="TextBox 8"/>
          <p:cNvSpPr txBox="1">
            <a:spLocks noChangeArrowheads="1"/>
          </p:cNvSpPr>
          <p:nvPr/>
        </p:nvSpPr>
        <p:spPr bwMode="auto">
          <a:xfrm>
            <a:off x="6118225" y="5386388"/>
            <a:ext cx="243681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Помилок </a:t>
            </a:r>
            <a:br>
              <a:rPr lang="uk-UA" altLang="ru-RU" sz="4000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000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немає</a:t>
            </a:r>
            <a:endParaRPr lang="ru-RU" altLang="ru-RU" sz="4000" i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Прямоугольник 5"/>
          <p:cNvSpPr>
            <a:spLocks noChangeArrowheads="1"/>
          </p:cNvSpPr>
          <p:nvPr/>
        </p:nvSpPr>
        <p:spPr bwMode="auto">
          <a:xfrm>
            <a:off x="0" y="33338"/>
            <a:ext cx="91440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Мова </a:t>
            </a:r>
            <a:r>
              <a:rPr lang="uk-UA" altLang="ru-RU"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 має математичну бібліотеку, яка містить такі функції: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uk-UA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69863" y="1177925"/>
          <a:ext cx="8712201" cy="539800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72755">
                  <a:extLst>
                    <a:ext uri="{9D8B030D-6E8A-4147-A177-3AD203B41FA5}">
                      <a16:colId xmlns:a16="http://schemas.microsoft.com/office/drawing/2014/main" val="679316842"/>
                    </a:ext>
                  </a:extLst>
                </a:gridCol>
                <a:gridCol w="2119053">
                  <a:extLst>
                    <a:ext uri="{9D8B030D-6E8A-4147-A177-3AD203B41FA5}">
                      <a16:colId xmlns:a16="http://schemas.microsoft.com/office/drawing/2014/main" val="3874958964"/>
                    </a:ext>
                  </a:extLst>
                </a:gridCol>
                <a:gridCol w="4020393">
                  <a:extLst>
                    <a:ext uri="{9D8B030D-6E8A-4147-A177-3AD203B41FA5}">
                      <a16:colId xmlns:a16="http://schemas.microsoft.com/office/drawing/2014/main" val="3613160634"/>
                    </a:ext>
                  </a:extLst>
                </a:gridCol>
              </a:tblGrid>
              <a:tr h="9813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Математична функція</a:t>
                      </a:r>
                      <a:endParaRPr lang="ru-RU" sz="2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Функція бібліотеки</a:t>
                      </a: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</a:t>
                      </a:r>
                      <a:endParaRPr lang="ru-RU" sz="2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652984290"/>
                  </a:ext>
                </a:extLst>
              </a:tr>
              <a:tr h="9813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|x|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fаbs</a:t>
                      </a: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 дробового числа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2613649436"/>
                  </a:ext>
                </a:extLst>
              </a:tr>
              <a:tr h="4906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|x|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аbs</a:t>
                      </a: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 </a:t>
                      </a:r>
                      <a:r>
                        <a:rPr lang="ru-RU" sz="2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цілого</a:t>
                      </a:r>
                      <a:r>
                        <a:rPr lang="ru-RU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числа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3188496481"/>
                  </a:ext>
                </a:extLst>
              </a:tr>
              <a:tr h="490682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uk-UA" sz="2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</a:t>
                      </a: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</a:t>
                      </a: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косинус x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46621229"/>
                  </a:ext>
                </a:extLst>
              </a:tr>
              <a:tr h="490682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uk-UA" sz="2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</a:t>
                      </a: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</a:t>
                      </a: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синус x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3453294729"/>
                  </a:ext>
                </a:extLst>
              </a:tr>
              <a:tr h="4906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tg</a:t>
                      </a: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</a:t>
                      </a: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тангенс x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3768981051"/>
                  </a:ext>
                </a:extLst>
              </a:tr>
              <a:tr h="490682">
                <a:tc>
                  <a:txBody>
                    <a:bodyPr/>
                    <a:lstStyle/>
                    <a:p>
                      <a:pPr algn="ctr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uk-UA" sz="2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uk-UA" sz="2800" baseline="30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</a:t>
                      </a: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експонент</a:t>
                      </a:r>
                      <a:r>
                        <a:rPr lang="ru-RU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</a:t>
                      </a: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числа x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4079622277"/>
                  </a:ext>
                </a:extLst>
              </a:tr>
              <a:tr h="9813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sqrt</a:t>
                      </a: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квадратн</a:t>
                      </a:r>
                      <a:r>
                        <a:rPr lang="ru-RU" sz="2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ий</a:t>
                      </a:r>
                      <a:r>
                        <a:rPr lang="uk-UA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корінь числа x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43580624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Прямоугольник 5"/>
          <p:cNvSpPr>
            <a:spLocks noChangeArrowheads="1"/>
          </p:cNvSpPr>
          <p:nvPr/>
        </p:nvSpPr>
        <p:spPr bwMode="auto">
          <a:xfrm>
            <a:off x="0" y="33338"/>
            <a:ext cx="91440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Мова </a:t>
            </a:r>
            <a:r>
              <a:rPr lang="uk-UA" altLang="ru-RU"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 має математичну бібліотеку, яка містить такі функції: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uk-UA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76238" y="1239838"/>
          <a:ext cx="8391525" cy="499903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99477">
                  <a:extLst>
                    <a:ext uri="{9D8B030D-6E8A-4147-A177-3AD203B41FA5}">
                      <a16:colId xmlns:a16="http://schemas.microsoft.com/office/drawing/2014/main" val="1342985412"/>
                    </a:ext>
                  </a:extLst>
                </a:gridCol>
                <a:gridCol w="2046149">
                  <a:extLst>
                    <a:ext uri="{9D8B030D-6E8A-4147-A177-3AD203B41FA5}">
                      <a16:colId xmlns:a16="http://schemas.microsoft.com/office/drawing/2014/main" val="711201501"/>
                    </a:ext>
                  </a:extLst>
                </a:gridCol>
                <a:gridCol w="3745899">
                  <a:extLst>
                    <a:ext uri="{9D8B030D-6E8A-4147-A177-3AD203B41FA5}">
                      <a16:colId xmlns:a16="http://schemas.microsoft.com/office/drawing/2014/main" val="168270950"/>
                    </a:ext>
                  </a:extLst>
                </a:gridCol>
              </a:tblGrid>
              <a:tr h="8534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Математична функція</a:t>
                      </a:r>
                      <a:endParaRPr lang="ru-RU" sz="2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68" marR="68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Функція бібліотеки</a:t>
                      </a:r>
                    </a:p>
                  </a:txBody>
                  <a:tcPr marL="68568" marR="685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</a:t>
                      </a:r>
                      <a:endParaRPr lang="ru-RU" sz="2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68" marR="68568" marT="0" marB="0" anchor="ctr"/>
                </a:tc>
                <a:extLst>
                  <a:ext uri="{0D108BD9-81ED-4DB2-BD59-A6C34878D82A}">
                    <a16:rowId xmlns:a16="http://schemas.microsoft.com/office/drawing/2014/main" val="3361589328"/>
                  </a:ext>
                </a:extLst>
              </a:tr>
              <a:tr h="10363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3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uk-UA" sz="3400" baseline="30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ru-RU" sz="3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3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</a:t>
                      </a:r>
                      <a:r>
                        <a:rPr lang="uk-UA" sz="3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(x, y)</a:t>
                      </a:r>
                      <a:endParaRPr lang="ru-RU" sz="3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3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Піднесення</a:t>
                      </a:r>
                      <a:r>
                        <a:rPr lang="uk-UA" sz="3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3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числа </a:t>
                      </a:r>
                      <a:r>
                        <a:rPr lang="en-US" sz="3400" b="1" i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3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sz="3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  </a:t>
                      </a:r>
                      <a:r>
                        <a:rPr lang="uk-UA" sz="34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степеня</a:t>
                      </a:r>
                      <a:r>
                        <a:rPr lang="uk-UA" sz="3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400" b="1" i="1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ru-RU" sz="3400" b="1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extLst>
                  <a:ext uri="{0D108BD9-81ED-4DB2-BD59-A6C34878D82A}">
                    <a16:rowId xmlns:a16="http://schemas.microsoft.com/office/drawing/2014/main" val="2070145773"/>
                  </a:ext>
                </a:extLst>
              </a:tr>
              <a:tr h="518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3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arccos</a:t>
                      </a:r>
                      <a:r>
                        <a:rPr lang="uk-UA" sz="3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  <a:endParaRPr lang="ru-RU" sz="3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3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acos</a:t>
                      </a:r>
                      <a:r>
                        <a:rPr lang="uk-UA" sz="3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  <a:endParaRPr lang="ru-RU" sz="3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3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арккосинус x</a:t>
                      </a:r>
                      <a:endParaRPr lang="ru-RU" sz="3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extLst>
                  <a:ext uri="{0D108BD9-81ED-4DB2-BD59-A6C34878D82A}">
                    <a16:rowId xmlns:a16="http://schemas.microsoft.com/office/drawing/2014/main" val="3067037383"/>
                  </a:ext>
                </a:extLst>
              </a:tr>
              <a:tr h="518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3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arctg</a:t>
                      </a:r>
                      <a:r>
                        <a:rPr lang="uk-UA" sz="3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  <a:endParaRPr lang="ru-RU" sz="3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3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atan</a:t>
                      </a:r>
                      <a:r>
                        <a:rPr lang="uk-UA" sz="3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  <a:endParaRPr lang="ru-RU" sz="3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3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арктангенса x</a:t>
                      </a:r>
                      <a:endParaRPr lang="ru-RU" sz="3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extLst>
                  <a:ext uri="{0D108BD9-81ED-4DB2-BD59-A6C34878D82A}">
                    <a16:rowId xmlns:a16="http://schemas.microsoft.com/office/drawing/2014/main" val="590202774"/>
                  </a:ext>
                </a:extLst>
              </a:tr>
              <a:tr h="10363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3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</a:t>
                      </a:r>
                      <a:r>
                        <a:rPr lang="uk-UA" sz="3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  <a:endParaRPr lang="ru-RU" sz="3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3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  <a:r>
                        <a:rPr lang="uk-UA" sz="3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  <a:endParaRPr lang="ru-RU" sz="3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3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натуральний</a:t>
                      </a:r>
                      <a:r>
                        <a:rPr lang="uk-UA" sz="3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sz="3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логарифм x</a:t>
                      </a:r>
                      <a:endParaRPr lang="ru-RU" sz="3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extLst>
                  <a:ext uri="{0D108BD9-81ED-4DB2-BD59-A6C34878D82A}">
                    <a16:rowId xmlns:a16="http://schemas.microsoft.com/office/drawing/2014/main" val="1049222266"/>
                  </a:ext>
                </a:extLst>
              </a:tr>
              <a:tr h="10363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3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</a:t>
                      </a:r>
                      <a:r>
                        <a:rPr lang="uk-UA" sz="34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uk-UA" sz="3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  <a:endParaRPr lang="ru-RU" sz="3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3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log10(x)</a:t>
                      </a:r>
                      <a:endParaRPr lang="ru-RU" sz="3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3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десятковий логарифм </a:t>
                      </a:r>
                      <a:r>
                        <a:rPr lang="uk-UA" sz="3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ru-RU" sz="3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68" marR="68568" marT="0" marB="0"/>
                </a:tc>
                <a:extLst>
                  <a:ext uri="{0D108BD9-81ED-4DB2-BD59-A6C34878D82A}">
                    <a16:rowId xmlns:a16="http://schemas.microsoft.com/office/drawing/2014/main" val="117695015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Прямоугольник 10"/>
          <p:cNvSpPr>
            <a:spLocks noChangeArrowheads="1"/>
          </p:cNvSpPr>
          <p:nvPr/>
        </p:nvSpPr>
        <p:spPr bwMode="auto">
          <a:xfrm>
            <a:off x="-14288" y="214313"/>
            <a:ext cx="9144001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Для виконання перерахованих функцій потрібно підключити бібліотеку </a:t>
            </a:r>
            <a:r>
              <a:rPr lang="en-US" altLang="ru-RU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math.h</a:t>
            </a:r>
            <a:r>
              <a:rPr lang="uk-UA" altLang="ru-RU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1" name="Прямоугольник 12"/>
          <p:cNvSpPr>
            <a:spLocks noChangeArrowheads="1"/>
          </p:cNvSpPr>
          <p:nvPr/>
        </p:nvSpPr>
        <p:spPr bwMode="auto">
          <a:xfrm>
            <a:off x="-14288" y="1560513"/>
            <a:ext cx="9144001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Для цього у файлі </a:t>
            </a:r>
            <a:r>
              <a:rPr lang="en-US" altLang="ru-RU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stdafx.h</a:t>
            </a:r>
            <a:r>
              <a:rPr lang="uk-UA" altLang="ru-RU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треба дописати рядок:</a:t>
            </a: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1778000" y="2098675"/>
            <a:ext cx="5462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4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&lt;math.h&gt;</a:t>
            </a:r>
            <a:endParaRPr lang="uk-UA" altLang="ru-RU" sz="40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3493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08300"/>
            <a:ext cx="5167313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вал 11"/>
          <p:cNvSpPr/>
          <p:nvPr/>
        </p:nvSpPr>
        <p:spPr>
          <a:xfrm>
            <a:off x="1343025" y="5170488"/>
            <a:ext cx="4811713" cy="7239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Прямоугольник 10"/>
          <p:cNvSpPr>
            <a:spLocks noChangeArrowheads="1"/>
          </p:cNvSpPr>
          <p:nvPr/>
        </p:nvSpPr>
        <p:spPr bwMode="auto">
          <a:xfrm>
            <a:off x="-14288" y="214313"/>
            <a:ext cx="9144001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Тепер можна записувати виразу за допомогою функцій математичної бібліотеки:</a:t>
            </a:r>
            <a:endParaRPr lang="en-US" altLang="ru-RU" sz="32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7513" y="2784827"/>
            <a:ext cx="6957546" cy="130106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"/>
          <p:cNvSpPr txBox="1">
            <a:spLocks/>
          </p:cNvSpPr>
          <p:nvPr/>
        </p:nvSpPr>
        <p:spPr>
          <a:xfrm>
            <a:off x="1876425" y="206375"/>
            <a:ext cx="6135688" cy="2570163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3600" b="1" dirty="0">
                <a:latin typeface="Arial" panose="020B0604020202020204" pitchFamily="34" charset="0"/>
                <a:cs typeface="Arial" panose="020B0604020202020204" pitchFamily="34" charset="0"/>
              </a:rPr>
              <a:t>Лабораторна робота №1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600" b="1" dirty="0">
                <a:latin typeface="Arial" panose="020B0604020202020204" pitchFamily="34" charset="0"/>
                <a:cs typeface="Arial" panose="020B0604020202020204" pitchFamily="34" charset="0"/>
              </a:rPr>
              <a:t>Завдання №1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600" b="1" dirty="0">
                <a:latin typeface="Arial" panose="020B0604020202020204" pitchFamily="34" charset="0"/>
                <a:cs typeface="Arial" panose="020B0604020202020204" pitchFamily="34" charset="0"/>
              </a:rPr>
              <a:t>Завдання №2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600" b="1" dirty="0">
                <a:latin typeface="Arial" panose="020B0604020202020204" pitchFamily="34" charset="0"/>
                <a:cs typeface="Arial" panose="020B0604020202020204" pitchFamily="34" charset="0"/>
              </a:rPr>
              <a:t>Завдання №3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600" b="1" dirty="0">
                <a:latin typeface="Arial" panose="020B0604020202020204" pitchFamily="34" charset="0"/>
                <a:cs typeface="Arial" panose="020B0604020202020204" pitchFamily="34" charset="0"/>
              </a:rPr>
              <a:t>Завдання №4</a:t>
            </a:r>
          </a:p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uk-U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uk-U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309563" y="3208338"/>
            <a:ext cx="6134100" cy="330835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OPLab1</a:t>
            </a:r>
            <a:endParaRPr lang="uk-UA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Task1</a:t>
            </a:r>
            <a:endParaRPr lang="uk-UA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Task2</a:t>
            </a:r>
            <a:endParaRPr lang="uk-UA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uk-UA" sz="4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uk-UA" sz="4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uk-U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uk-U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2816225" y="3527425"/>
            <a:ext cx="3221038" cy="0"/>
          </a:xfrm>
          <a:prstGeom prst="straightConnector1">
            <a:avLst/>
          </a:prstGeom>
          <a:ln w="952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313488" y="3141663"/>
            <a:ext cx="23812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4400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Рішення</a:t>
            </a:r>
            <a:endParaRPr lang="ru-RU" altLang="ru-RU" sz="4400" i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>
            <a:off x="2424113" y="3911600"/>
            <a:ext cx="1089025" cy="2257425"/>
          </a:xfrm>
          <a:prstGeom prst="rightBrace">
            <a:avLst>
              <a:gd name="adj1" fmla="val 30392"/>
              <a:gd name="adj2" fmla="val 48071"/>
            </a:avLst>
          </a:prstGeom>
          <a:ln w="92075"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027488" y="4252913"/>
            <a:ext cx="28194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4400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 </a:t>
            </a:r>
            <a:br>
              <a:rPr lang="ru-RU" altLang="ru-RU" sz="4400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4400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 штуки)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98438" y="2932113"/>
            <a:ext cx="8785225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 animBg="1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94884" y="114199"/>
            <a:ext cx="6957546" cy="130106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884" y="1415261"/>
            <a:ext cx="6509876" cy="52630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9538" y="790575"/>
            <a:ext cx="9034462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Ця та інша презентації доступні </a:t>
            </a:r>
            <a:r>
              <a:rPr lang="uk-UA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сайті:</a:t>
            </a:r>
          </a:p>
          <a:p>
            <a:pPr marL="50292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http://learn.ztu.edu.ua/course/view.php?id=1650</a:t>
            </a:r>
            <a:endParaRPr lang="uk-UA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ъект 1"/>
          <p:cNvSpPr txBox="1">
            <a:spLocks/>
          </p:cNvSpPr>
          <p:nvPr/>
        </p:nvSpPr>
        <p:spPr bwMode="auto">
          <a:xfrm>
            <a:off x="198438" y="206375"/>
            <a:ext cx="8785225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Для того, щоб створити рішення та проект потрібно: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1) У верхньому меню вибрати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altLang="ru-RU"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Создать</a:t>
            </a:r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altLang="ru-RU"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</a:t>
            </a:r>
            <a:endParaRPr lang="uk-UA" altLang="ru-RU" sz="3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82"/>
          <a:stretch>
            <a:fillRect/>
          </a:stretch>
        </p:blipFill>
        <p:spPr bwMode="auto">
          <a:xfrm>
            <a:off x="0" y="2559050"/>
            <a:ext cx="9183688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ъект 1"/>
          <p:cNvSpPr txBox="1">
            <a:spLocks/>
          </p:cNvSpPr>
          <p:nvPr/>
        </p:nvSpPr>
        <p:spPr bwMode="auto">
          <a:xfrm>
            <a:off x="198438" y="206375"/>
            <a:ext cx="8785225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Вибрати «</a:t>
            </a:r>
            <a:r>
              <a:rPr lang="en-US" altLang="ru-RU"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C++</a:t>
            </a:r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altLang="ru-RU"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Консольное приложение</a:t>
            </a:r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», ввести назву проекту та 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рішення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altLang="ru-RU"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Создать</a:t>
            </a:r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altLang="ru-RU"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</a:t>
            </a:r>
            <a:endParaRPr lang="uk-UA" altLang="ru-RU" sz="32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9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604963"/>
            <a:ext cx="8983662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 стрелкой 5"/>
          <p:cNvCxnSpPr>
            <a:stCxn id="7" idx="1"/>
          </p:cNvCxnSpPr>
          <p:nvPr/>
        </p:nvCxnSpPr>
        <p:spPr>
          <a:xfrm flipH="1">
            <a:off x="2362200" y="3613150"/>
            <a:ext cx="3875088" cy="1773238"/>
          </a:xfrm>
          <a:prstGeom prst="straightConnector1">
            <a:avLst/>
          </a:prstGeom>
          <a:ln w="95250"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37288" y="3146425"/>
            <a:ext cx="24511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uk-UA" altLang="ru-RU" sz="4400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Назва </a:t>
            </a:r>
            <a:br>
              <a:rPr lang="uk-UA" altLang="ru-RU" sz="4400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400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проекту</a:t>
            </a:r>
            <a:endParaRPr lang="ru-RU" altLang="ru-RU" sz="4400" i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Прямая со стрелкой 9"/>
          <p:cNvCxnSpPr>
            <a:stCxn id="11" idx="1"/>
          </p:cNvCxnSpPr>
          <p:nvPr/>
        </p:nvCxnSpPr>
        <p:spPr>
          <a:xfrm flipH="1">
            <a:off x="2427288" y="4716463"/>
            <a:ext cx="3870325" cy="1222375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297613" y="4251325"/>
            <a:ext cx="233045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uk-UA" altLang="ru-RU" sz="4400" i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Назва </a:t>
            </a:r>
            <a:br>
              <a:rPr lang="uk-UA" altLang="ru-RU" sz="4400" i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400" i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рішення</a:t>
            </a:r>
            <a:endParaRPr lang="ru-RU" altLang="ru-RU" sz="4400" i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2427288" y="4332288"/>
            <a:ext cx="3540125" cy="1357312"/>
          </a:xfrm>
          <a:prstGeom prst="straightConnector1">
            <a:avLst/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873750" y="3162300"/>
            <a:ext cx="33099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Папка, де</a:t>
            </a:r>
            <a:br>
              <a:rPr lang="uk-UA" altLang="ru-RU" sz="40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0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будуть</a:t>
            </a:r>
            <a:br>
              <a:rPr lang="uk-UA" altLang="ru-RU" sz="40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0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зберігатися </a:t>
            </a:r>
            <a:br>
              <a:rPr lang="uk-UA" altLang="ru-RU" sz="40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0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файли</a:t>
            </a:r>
            <a:endParaRPr lang="ru-RU" altLang="ru-RU" sz="4000" i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1" grpId="0"/>
      <p:bldP spid="11" grpId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ъект 1"/>
          <p:cNvSpPr txBox="1">
            <a:spLocks/>
          </p:cNvSpPr>
          <p:nvPr/>
        </p:nvSpPr>
        <p:spPr bwMode="auto">
          <a:xfrm>
            <a:off x="198438" y="206375"/>
            <a:ext cx="8785225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3) Виконати показані кроки та звірити параметри налаштування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135063"/>
            <a:ext cx="634365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Овал 3"/>
          <p:cNvSpPr/>
          <p:nvPr/>
        </p:nvSpPr>
        <p:spPr>
          <a:xfrm>
            <a:off x="5210175" y="6256338"/>
            <a:ext cx="1074738" cy="431800"/>
          </a:xfrm>
          <a:prstGeom prst="ellipse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130300"/>
            <a:ext cx="634365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вал 12"/>
          <p:cNvSpPr/>
          <p:nvPr/>
        </p:nvSpPr>
        <p:spPr>
          <a:xfrm>
            <a:off x="5992813" y="6265863"/>
            <a:ext cx="1074737" cy="431800"/>
          </a:xfrm>
          <a:prstGeom prst="ellipse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/>
          <p:cNvSpPr>
            <a:spLocks noGrp="1"/>
          </p:cNvSpPr>
          <p:nvPr>
            <p:ph type="title"/>
          </p:nvPr>
        </p:nvSpPr>
        <p:spPr>
          <a:xfrm>
            <a:off x="14514" y="203202"/>
            <a:ext cx="9114972" cy="1233424"/>
          </a:xfrm>
          <a:noFill/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anchor="ctr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4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Найпростіша програма на мові 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uk-UA" sz="48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altLang="ru-RU"/>
          </a:p>
        </p:txBody>
      </p:sp>
      <p:pic>
        <p:nvPicPr>
          <p:cNvPr id="18438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495425"/>
            <a:ext cx="8940800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altLang="ru-RU"/>
          </a:p>
        </p:txBody>
      </p:sp>
      <p:pic>
        <p:nvPicPr>
          <p:cNvPr id="19459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495425"/>
            <a:ext cx="8940800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Объект 1"/>
          <p:cNvSpPr>
            <a:spLocks noGrp="1"/>
          </p:cNvSpPr>
          <p:nvPr>
            <p:ph type="title"/>
          </p:nvPr>
        </p:nvSpPr>
        <p:spPr>
          <a:xfrm>
            <a:off x="0" y="0"/>
            <a:ext cx="9129713" cy="1233488"/>
          </a:xfrm>
        </p:spPr>
        <p:txBody>
          <a:bodyPr/>
          <a:lstStyle/>
          <a:p>
            <a:pPr marL="44450" eaLnBrk="1" hangingPunct="1"/>
            <a:r>
              <a:rPr lang="ru-RU" altLang="ru-RU" sz="320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Запуск програми викону</a:t>
            </a:r>
            <a:r>
              <a:rPr lang="uk-UA" altLang="ru-RU" sz="320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ється натисканням клавіші </a:t>
            </a:r>
            <a:r>
              <a:rPr lang="en-US" altLang="ru-RU" sz="3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F5</a:t>
            </a:r>
            <a:r>
              <a:rPr lang="uk-UA" altLang="ru-RU" sz="3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</a:p>
        </p:txBody>
      </p:sp>
      <p:sp>
        <p:nvSpPr>
          <p:cNvPr id="8" name="Овал 7"/>
          <p:cNvSpPr/>
          <p:nvPr/>
        </p:nvSpPr>
        <p:spPr>
          <a:xfrm>
            <a:off x="4106863" y="1858963"/>
            <a:ext cx="2062162" cy="431800"/>
          </a:xfrm>
          <a:prstGeom prst="ellipse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Оформлення з жовтим обрамленням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1229</Words>
  <Application>Microsoft Office PowerPoint</Application>
  <PresentationFormat>Экран (4:3)</PresentationFormat>
  <Paragraphs>330</Paragraphs>
  <Slides>41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Book Antiqua</vt:lpstr>
      <vt:lpstr>Calibri</vt:lpstr>
      <vt:lpstr>Courier New</vt:lpstr>
      <vt:lpstr>open sans</vt:lpstr>
      <vt:lpstr>Symbol</vt:lpstr>
      <vt:lpstr>Оформлення з жовтим обрамленням 16x9</vt:lpstr>
      <vt:lpstr>Лекція 1-2. Вступ у програмування. Типи даних та операції мови С</vt:lpstr>
      <vt:lpstr>0. Вступ у програмування</vt:lpstr>
      <vt:lpstr>1. Рішення та проекти у  Visual Studio</vt:lpstr>
      <vt:lpstr>Презентация PowerPoint</vt:lpstr>
      <vt:lpstr>Презентация PowerPoint</vt:lpstr>
      <vt:lpstr>Презентация PowerPoint</vt:lpstr>
      <vt:lpstr>Презентация PowerPoint</vt:lpstr>
      <vt:lpstr>2. Найпростіша програма на мові C</vt:lpstr>
      <vt:lpstr>Запуск програми виконується натисканням клавіші F5 або</vt:lpstr>
      <vt:lpstr>Презентация PowerPoint</vt:lpstr>
      <vt:lpstr>3. Типи даних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4. Введення та виведення даних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5. Арифметичні та математичні операції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2. Типи даних та операції мови С</dc:title>
  <dc:creator/>
  <cp:lastModifiedBy/>
  <cp:revision>3</cp:revision>
  <dcterms:created xsi:type="dcterms:W3CDTF">2013-07-31T01:42:42Z</dcterms:created>
  <dcterms:modified xsi:type="dcterms:W3CDTF">2018-09-19T10:37:01Z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