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58" r:id="rId6"/>
    <p:sldId id="402" r:id="rId7"/>
    <p:sldId id="403" r:id="rId8"/>
    <p:sldId id="404" r:id="rId9"/>
    <p:sldId id="397" r:id="rId10"/>
    <p:sldId id="398" r:id="rId11"/>
    <p:sldId id="38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4" r:id="rId20"/>
    <p:sldId id="415" r:id="rId21"/>
    <p:sldId id="416" r:id="rId22"/>
    <p:sldId id="413" r:id="rId23"/>
    <p:sldId id="418" r:id="rId24"/>
    <p:sldId id="420" r:id="rId25"/>
    <p:sldId id="419" r:id="rId26"/>
    <p:sldId id="421" r:id="rId27"/>
    <p:sldId id="422" r:id="rId28"/>
    <p:sldId id="423" r:id="rId29"/>
    <p:sldId id="424" r:id="rId30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24" autoAdjust="0"/>
    <p:restoredTop sz="77920" autoAdjust="0"/>
  </p:normalViewPr>
  <p:slideViewPr>
    <p:cSldViewPr snapToGrid="0">
      <p:cViewPr varScale="1">
        <p:scale>
          <a:sx n="56" d="100"/>
          <a:sy n="56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424391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6565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22611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49992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01417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72126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6368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17507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01890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13863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22104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5" name="Прямокутник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6" name="Прямокутник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rtlCol="0"/>
          <a:lstStyle>
            <a:lvl1pPr algn="ctr" rtl="0">
              <a:defRPr sz="5400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 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/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uk-UA" dirty="0" smtClean="0"/>
              <a:t>Клацніть, щоб змінити стиль зразка підзаголовка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5136768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38FF-4220-4CAD-8EF7-6F824B88170B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155938009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 rtlCol="0"/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7A519-04D2-4FFD-9F7D-30472AC69D37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37389513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6365-1163-4D8D-96C2-A0E10A74E65F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318145071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rtlCol="0">
            <a:normAutofit/>
          </a:bodyPr>
          <a:lstStyle>
            <a:lvl1pPr algn="ctr" rtl="0">
              <a:defRPr sz="5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rtlCol="0"/>
          <a:lstStyle>
            <a:lvl1pPr marL="0" indent="0" algn="ctr" rtl="0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26F6-1096-4737-9798-2F8BBC958D41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355685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кземпляр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D2B4-3B65-445E-99B0-F2A528590D0D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40702800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тексту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6" name="Покажчик місця заповнення вмісту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7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CCF4-B3C0-40F5-818F-D6313E6D9E46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8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213382905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2A30-83ED-4858-925E-CCE9B6101662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29783484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а 4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3" name="Прямокутник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4" name="Прямокутник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5" name="Покажчик місця заповненн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8888-35D6-42CE-98E0-6E95B9FA44B7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37528592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2ACE-6BCA-4856-AD9D-B29F93F2C300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36580940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зображення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lvl="0"/>
            <a:endParaRPr lang="uk-UA" noProof="0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C719-AEF4-4041-BEA6-028FE329BD8D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22588363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Група 8"/>
          <p:cNvGrpSpPr>
            <a:grpSpLocks/>
          </p:cNvGrpSpPr>
          <p:nvPr/>
        </p:nvGrpSpPr>
        <p:grpSpPr bwMode="auto"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1027" name="Покажчик місця заповнення назви 1"/>
          <p:cNvSpPr>
            <a:spLocks noGrp="1"/>
          </p:cNvSpPr>
          <p:nvPr>
            <p:ph type="title"/>
          </p:nvPr>
        </p:nvSpPr>
        <p:spPr bwMode="auto"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заголовка</a:t>
            </a:r>
          </a:p>
        </p:txBody>
      </p:sp>
      <p:sp>
        <p:nvSpPr>
          <p:cNvPr id="1028" name="Покажчик місця заповнення тексту 2"/>
          <p:cNvSpPr>
            <a:spLocks noGrp="1"/>
          </p:cNvSpPr>
          <p:nvPr>
            <p:ph type="body" idx="1"/>
          </p:nvPr>
        </p:nvSpPr>
        <p:spPr bwMode="auto"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тексту</a:t>
            </a:r>
          </a:p>
          <a:p>
            <a:pPr lvl="1"/>
            <a:r>
              <a:rPr lang="uk-UA" altLang="ru-RU" smtClean="0"/>
              <a:t>Другий рівень</a:t>
            </a:r>
          </a:p>
          <a:p>
            <a:pPr lvl="2"/>
            <a:r>
              <a:rPr lang="uk-UA" altLang="ru-RU" smtClean="0"/>
              <a:t>Третій рівень</a:t>
            </a:r>
          </a:p>
          <a:p>
            <a:pPr lvl="3"/>
            <a:r>
              <a:rPr lang="uk-UA" altLang="ru-RU" smtClean="0"/>
              <a:t>Четвертий рівень</a:t>
            </a:r>
          </a:p>
          <a:p>
            <a:pPr lvl="4"/>
            <a:r>
              <a:rPr lang="uk-UA" altLang="ru-RU" smtClean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2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3" r:id="rId2"/>
    <p:sldLayoutId id="2147483800" r:id="rId3"/>
    <p:sldLayoutId id="2147483794" r:id="rId4"/>
    <p:sldLayoutId id="2147483795" r:id="rId5"/>
    <p:sldLayoutId id="2147483796" r:id="rId6"/>
    <p:sldLayoutId id="2147483801" r:id="rId7"/>
    <p:sldLayoutId id="2147483802" r:id="rId8"/>
    <p:sldLayoutId id="2147483803" r:id="rId9"/>
    <p:sldLayoutId id="2147483797" r:id="rId10"/>
    <p:sldLayoutId id="2147483798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4061566"/>
            <a:ext cx="9601200" cy="10985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ru-RU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uk-UA" altLang="ru-RU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Одновимірні масиви.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Генерація псевдовипадкових чисел </a:t>
            </a:r>
          </a:p>
        </p:txBody>
      </p:sp>
      <p:sp>
        <p:nvSpPr>
          <p:cNvPr id="9219" name="Заголовок 3"/>
          <p:cNvSpPr txBox="1">
            <a:spLocks/>
          </p:cNvSpPr>
          <p:nvPr/>
        </p:nvSpPr>
        <p:spPr bwMode="auto">
          <a:xfrm>
            <a:off x="-228600" y="-730250"/>
            <a:ext cx="9601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Житомирський державний технологічний університет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Морозов А.В., </a:t>
            </a:r>
            <a:r>
              <a:rPr lang="uk-UA" alt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uk-UA" altLang="ru-RU" sz="3200" b="1" i="1" smtClean="0">
                <a:latin typeface="Arial" panose="020B0604020202020204" pitchFamily="34" charset="0"/>
                <a:cs typeface="Arial" panose="020B0604020202020204" pitchFamily="34" charset="0"/>
              </a:rPr>
              <a:t>доц</a:t>
            </a: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28575" y="119063"/>
            <a:ext cx="911542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Приклади оголошення масивів</a:t>
            </a:r>
            <a:r>
              <a:rPr lang="ru-RU" altLang="ru-RU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16315" y="1092271"/>
            <a:ext cx="538933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arrDbl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[20];</a:t>
            </a:r>
          </a:p>
          <a:p>
            <a:r>
              <a:rPr lang="en-US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arrInt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[50];</a:t>
            </a:r>
          </a:p>
          <a:p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arrChar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[33];</a:t>
            </a:r>
            <a:endParaRPr lang="ru-RU" sz="4000" dirty="0"/>
          </a:p>
        </p:txBody>
      </p:sp>
      <p:sp>
        <p:nvSpPr>
          <p:cNvPr id="13" name="Объект 1"/>
          <p:cNvSpPr txBox="1">
            <a:spLocks/>
          </p:cNvSpPr>
          <p:nvPr/>
        </p:nvSpPr>
        <p:spPr bwMode="auto">
          <a:xfrm>
            <a:off x="28575" y="3376613"/>
            <a:ext cx="91154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 так робити у мові С неможна: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16315" y="4187825"/>
            <a:ext cx="538933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arrDbl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  <a:endParaRPr lang="ru-RU" sz="40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716315" y="4187825"/>
            <a:ext cx="5389335" cy="1938992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1716315" y="4187825"/>
            <a:ext cx="5389335" cy="1938992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12996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28575" y="176213"/>
            <a:ext cx="911542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того, щоб записати значення в елемент масиву потрібно вказати </a:t>
            </a:r>
            <a:r>
              <a:rPr lang="uk-UA" altLang="ru-RU" sz="3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3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ru-RU" altLang="ru-RU" sz="3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масиву</a:t>
            </a:r>
            <a:r>
              <a:rPr lang="ru-RU" altLang="ru-RU" sz="3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uk-UA" altLang="ru-RU" sz="3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індекс елемента у квадратних дужках: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90650" y="2870538"/>
            <a:ext cx="60198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4;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5;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4;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 = 2;</a:t>
            </a:r>
          </a:p>
          <a:p>
            <a:r>
              <a:rPr lang="ru-RU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3200" b="1" dirty="0"/>
          </a:p>
        </p:txBody>
      </p:sp>
    </p:spTree>
    <p:extLst>
      <p:ext uri="{BB962C8B-B14F-4D97-AF65-F5344CB8AC3E}">
        <p14:creationId xmlns="" xmlns:p14="http://schemas.microsoft.com/office/powerpoint/2010/main" val="4165679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28575" y="119063"/>
            <a:ext cx="911542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одразу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етапі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написання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програми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дані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потрібно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явно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записати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зробити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більш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зручним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способом</a:t>
            </a: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0030" y="3772585"/>
            <a:ext cx="8672513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4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 = {1999, 2000, 1999, 1998, 2001, 1998};</a:t>
            </a:r>
            <a:endParaRPr lang="ru-RU" sz="4000" b="1" dirty="0"/>
          </a:p>
        </p:txBody>
      </p:sp>
    </p:spTree>
    <p:extLst>
      <p:ext uri="{BB962C8B-B14F-4D97-AF65-F5344CB8AC3E}">
        <p14:creationId xmlns="" xmlns:p14="http://schemas.microsoft.com/office/powerpoint/2010/main" val="2038178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250030" y="1295793"/>
            <a:ext cx="911542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 ж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саме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можно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було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виконати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так, але тоді потрібно писати більше рядків програмного коду: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0030" y="135205"/>
            <a:ext cx="867251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 = {1999, 2000, 1999, 1998, 2001, 1998};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09747" y="3280470"/>
            <a:ext cx="55530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1999;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2000;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1999;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1998;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 = 2001;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1998;</a:t>
            </a:r>
            <a:endParaRPr lang="ru-RU" sz="3200" b="1" dirty="0"/>
          </a:p>
        </p:txBody>
      </p:sp>
    </p:spTree>
    <p:extLst>
      <p:ext uri="{BB962C8B-B14F-4D97-AF65-F5344CB8AC3E}">
        <p14:creationId xmlns="" xmlns:p14="http://schemas.microsoft.com/office/powerpoint/2010/main" val="870913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28575" y="119063"/>
            <a:ext cx="911542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читання</a:t>
            </a: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значень</a:t>
            </a: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елементів</a:t>
            </a: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масиву</a:t>
            </a: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викорстову</a:t>
            </a:r>
            <a:r>
              <a:rPr lang="uk-UA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ється</a:t>
            </a: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така ж форма, як і при записі значення: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0030" y="2305735"/>
            <a:ext cx="8672513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4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student : %</a:t>
            </a:r>
            <a:r>
              <a:rPr lang="en-US" sz="4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d\n Second </a:t>
            </a:r>
            <a:r>
              <a:rPr lang="en-US" sz="4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 : %d\n</a:t>
            </a:r>
            <a:r>
              <a:rPr lang="en-US" sz="4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4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4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4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4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  <a:endParaRPr lang="ru-RU" sz="4000" b="1" dirty="0"/>
          </a:p>
        </p:txBody>
      </p:sp>
    </p:spTree>
    <p:extLst>
      <p:ext uri="{BB962C8B-B14F-4D97-AF65-F5344CB8AC3E}">
        <p14:creationId xmlns="" xmlns:p14="http://schemas.microsoft.com/office/powerpoint/2010/main" val="2023665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771525" y="157163"/>
            <a:ext cx="745807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оголошенні масиву його елементи можуть містити непередбачувані значення!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8451" y="2219236"/>
            <a:ext cx="7651149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student : %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d\n</a:t>
            </a:r>
          </a:p>
          <a:p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Second 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 : %d\n"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ru-RU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24" y="5076824"/>
            <a:ext cx="4607526" cy="1495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305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805" y="2897455"/>
            <a:ext cx="787479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 = {1999, 2000, 1999, 1998, 2001, 1998};</a:t>
            </a:r>
            <a:endParaRPr lang="ru-RU" sz="3600" b="1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21455" y="157163"/>
            <a:ext cx="8672513" cy="795337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None/>
            </a:pP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 </a:t>
            </a: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ініціалізації масиву у </a:t>
            </a:r>
            <a:r>
              <a:rPr lang="en-US" altLang="ru-RU" sz="4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{….}</a:t>
            </a:r>
            <a:r>
              <a:rPr lang="en-US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вказано значення не всіх елементів</a:t>
            </a:r>
            <a:r>
              <a:rPr lang="en-US" altLang="ru-RU" sz="4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4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uk-UA" altLang="ru-RU" sz="4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інші автоматично отримують нульове </a:t>
            </a: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значення.</a:t>
            </a:r>
            <a:endParaRPr lang="uk-UA" altLang="ru-RU" sz="4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 bwMode="auto">
          <a:xfrm>
            <a:off x="221455" y="4097784"/>
            <a:ext cx="8672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Тут елементи з індексами 0, 1, 2, 3, 4, 5 отримають вказані значення, а елементи з 6-ого по 25-ий будуть містити нулі</a:t>
            </a:r>
          </a:p>
        </p:txBody>
      </p:sp>
    </p:spTree>
    <p:extLst>
      <p:ext uri="{BB962C8B-B14F-4D97-AF65-F5344CB8AC3E}">
        <p14:creationId xmlns="" xmlns:p14="http://schemas.microsoft.com/office/powerpoint/2010/main" val="229407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805" y="1811605"/>
            <a:ext cx="787479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 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{0};</a:t>
            </a:r>
            <a:endParaRPr lang="ru-RU" sz="3600" b="1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21455" y="157163"/>
            <a:ext cx="8672513" cy="795337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None/>
            </a:pP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Тобто найпростіший спосіб </a:t>
            </a:r>
            <a:r>
              <a:rPr lang="uk-UA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ініціалізувати</a:t>
            </a: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масив нулями:</a:t>
            </a:r>
            <a:endParaRPr lang="uk-UA" altLang="ru-RU" sz="4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 bwMode="auto">
          <a:xfrm>
            <a:off x="221455" y="2688084"/>
            <a:ext cx="8672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Елементу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індексом 0 буде присвоєно значення 0, оскільки не вказано значення для інших елементів, вони теж будуть </a:t>
            </a:r>
            <a:r>
              <a:rPr lang="uk-UA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обнулені</a:t>
            </a: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35966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455" y="306655"/>
            <a:ext cx="787479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 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uk-UA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3600" b="1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 bwMode="auto">
          <a:xfrm>
            <a:off x="221455" y="1202184"/>
            <a:ext cx="8672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в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даному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прикладі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елементу</a:t>
            </a:r>
            <a:r>
              <a:rPr lang="ru-RU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uk-UA" altLang="ru-RU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індексом 0 буде присвоєно значення 1, оскільки не вказано значення для інших елементів, то вони матимуть нульові значення.</a:t>
            </a:r>
          </a:p>
        </p:txBody>
      </p:sp>
    </p:spTree>
    <p:extLst>
      <p:ext uri="{BB962C8B-B14F-4D97-AF65-F5344CB8AC3E}">
        <p14:creationId xmlns="" xmlns:p14="http://schemas.microsoft.com/office/powerpoint/2010/main" val="3683350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28575" y="119063"/>
            <a:ext cx="911542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altLang="ru-RU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зверненн</a:t>
            </a: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і до елемента масиву у квадратних дужках </a:t>
            </a:r>
            <a:r>
              <a:rPr lang="uk-UA" altLang="ru-RU" sz="42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можна використовувати змінні</a:t>
            </a: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Объект 1"/>
          <p:cNvSpPr txBox="1">
            <a:spLocks/>
          </p:cNvSpPr>
          <p:nvPr/>
        </p:nvSpPr>
        <p:spPr bwMode="auto">
          <a:xfrm>
            <a:off x="28575" y="2117468"/>
            <a:ext cx="91154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Це дає можливість виконувати операції з елементами масиву у циклі.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700" y="4115873"/>
            <a:ext cx="811530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ru-RU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[%d] =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ru-RU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200" b="1" dirty="0"/>
          </a:p>
        </p:txBody>
      </p:sp>
    </p:spTree>
    <p:extLst>
      <p:ext uri="{BB962C8B-B14F-4D97-AF65-F5344CB8AC3E}">
        <p14:creationId xmlns="" xmlns:p14="http://schemas.microsoft.com/office/powerpoint/2010/main" val="2568231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158333" y="0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 З клав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іатури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вводиться </a:t>
            </a:r>
            <a:r>
              <a:rPr lang="en-US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чисел. Знайти середнє арифметичне введених значень.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4452"/>
          <a:stretch/>
        </p:blipFill>
        <p:spPr>
          <a:xfrm>
            <a:off x="7397984" y="1938992"/>
            <a:ext cx="1612951" cy="347577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8333" y="1938992"/>
            <a:ext cx="6948254" cy="46935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3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3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n, </a:t>
            </a:r>
            <a:r>
              <a:rPr lang="en-US" sz="2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average = 0;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 = </a:t>
            </a:r>
            <a:r>
              <a:rPr lang="en-US" sz="23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r>
              <a:rPr lang="nn-NO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n; i</a:t>
            </a:r>
            <a:r>
              <a:rPr lang="nn-NO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a%d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"%lf"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&amp;x);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average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x;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3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average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/= n;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 = %lf\n"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average);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3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91573"/>
            <a:ext cx="878205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ru-RU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[%d] =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ru-RU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933700"/>
            <a:ext cx="3500826" cy="3448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1665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3152" y="89807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Поверта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ємось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до завдання, яке було поставлене раніше.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73152" y="1691792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 З клав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іатури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вводиться </a:t>
            </a:r>
            <a:r>
              <a:rPr lang="en-US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чисел. Знайти кількість чисел, які менші за середнє арифметичне введених значень.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24834" y="4437597"/>
          <a:ext cx="7121240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12124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224834" y="5239921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Середн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є арифметичне = 2.6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224834" y="6026925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Кількість шуканих чисел: 4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74959" y="4329463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727266" y="4358705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200198" y="4334631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904790" y="4336912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206582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  <p:bldP spid="3" grpId="0" animBg="1"/>
      <p:bldP spid="8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00100" y="114300"/>
            <a:ext cx="7527798" cy="66418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 {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n,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count = 0;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[100],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average = 0;</a:t>
            </a:r>
          </a:p>
          <a:p>
            <a:pPr>
              <a:lnSpc>
                <a:spcPct val="80000"/>
              </a:lnSpc>
            </a:pPr>
            <a:r>
              <a:rPr lang="pt-BR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printf</a:t>
            </a:r>
            <a:r>
              <a:rPr lang="pt-BR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 = "</a:t>
            </a:r>
            <a:r>
              <a:rPr lang="pt-BR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scanf_s(</a:t>
            </a:r>
            <a:r>
              <a:rPr lang="pt-BR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pt-BR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pPr>
              <a:lnSpc>
                <a:spcPct val="80000"/>
              </a:lnSpc>
            </a:pP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n; i++) {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a%d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lf"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average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average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/= n;</a:t>
            </a:r>
          </a:p>
          <a:p>
            <a:pPr>
              <a:lnSpc>
                <a:spcPct val="80000"/>
              </a:lnSpc>
            </a:pP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n; i++) {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 average)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count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 = %lf\n"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average);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"Count = %d\n"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count);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606675" y="815976"/>
            <a:ext cx="1622425" cy="37465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086341" y="2179262"/>
            <a:ext cx="1499812" cy="38105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86529" y="3882593"/>
            <a:ext cx="1253951" cy="37352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51015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107289"/>
            <a:ext cx="4291013" cy="66364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2496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111528" y="361512"/>
            <a:ext cx="8944495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демонстрації роботи програми з масивами кожного разу доводиться вводити масив з клавіатури.</a:t>
            </a:r>
            <a:endParaRPr lang="uk-UA" altLang="ru-RU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99752" y="3331707"/>
            <a:ext cx="904424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Зручніше його автоматично заповнити випадковими числами.</a:t>
            </a:r>
            <a:endParaRPr lang="uk-UA" altLang="ru-RU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99752" y="5023885"/>
            <a:ext cx="9144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У програмуванні числа не випадкові, а </a:t>
            </a:r>
            <a:r>
              <a:rPr lang="uk-UA" altLang="ru-RU" sz="4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«псевдовипадкові».</a:t>
            </a:r>
            <a:endParaRPr lang="uk-UA" altLang="ru-RU" sz="4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94073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199504" y="1584866"/>
            <a:ext cx="839204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1) підключити бібліотеки</a:t>
            </a:r>
          </a:p>
          <a:p>
            <a:r>
              <a:rPr lang="en-US" altLang="ru-RU" sz="28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#include&lt;</a:t>
            </a:r>
            <a:r>
              <a:rPr lang="en-US" altLang="ru-RU" sz="2800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stdlib.h</a:t>
            </a:r>
            <a:r>
              <a:rPr lang="en-US" altLang="ru-RU" sz="28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ru-RU" altLang="ru-RU" sz="28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ru-RU" altLang="ru-RU" sz="2800" b="1" dirty="0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ru-RU" sz="2800" b="1" dirty="0">
                <a:latin typeface="Consolas" panose="020B0609020204030204" pitchFamily="49" charset="0"/>
                <a:cs typeface="Arial" panose="020B0604020202020204" pitchFamily="34" charset="0"/>
              </a:rPr>
              <a:t>#include&lt;</a:t>
            </a:r>
            <a:r>
              <a:rPr lang="en-US" altLang="ru-RU" sz="2800" b="1" dirty="0" err="1">
                <a:latin typeface="Consolas" panose="020B0609020204030204" pitchFamily="49" charset="0"/>
                <a:cs typeface="Arial" panose="020B0604020202020204" pitchFamily="34" charset="0"/>
              </a:rPr>
              <a:t>time.h</a:t>
            </a:r>
            <a:r>
              <a:rPr lang="en-US" altLang="ru-RU" sz="2800" b="1" dirty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uk-UA" altLang="ru-RU" sz="2800" b="1" dirty="0">
              <a:solidFill>
                <a:srgbClr val="7030A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99504" y="3106400"/>
            <a:ext cx="904424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2) на початку функції </a:t>
            </a:r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main()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виконати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код:</a:t>
            </a:r>
          </a:p>
          <a:p>
            <a:r>
              <a:rPr lang="en-US" sz="4400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srand</a:t>
            </a:r>
            <a:r>
              <a:rPr lang="en-US" sz="4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(time(</a:t>
            </a:r>
            <a:r>
              <a:rPr lang="ru-RU" sz="4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sz="4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));</a:t>
            </a:r>
            <a:endParaRPr lang="uk-UA" altLang="ru-RU" sz="44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199504" y="248608"/>
            <a:ext cx="904424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Щоб генерувати псевдовипадкові числа треба:</a:t>
            </a:r>
            <a:endParaRPr lang="uk-UA" altLang="ru-RU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17765" y="5583805"/>
            <a:ext cx="367619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Кількість секунд, 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 пройшли від</a:t>
            </a:r>
          </a:p>
          <a:p>
            <a:pPr algn="ctr" eaLnBrk="1" hangingPunct="1">
              <a:lnSpc>
                <a:spcPct val="80000"/>
              </a:lnSpc>
            </a:pPr>
            <a:r>
              <a:rPr lang="ru-RU" sz="32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3200" b="1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січня</a:t>
            </a:r>
            <a:r>
              <a:rPr lang="ru-RU" sz="32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1970 року</a:t>
            </a:r>
            <a:endParaRPr lang="ru-RU" altLang="ru-RU" sz="32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Левая фигурная скобка 1"/>
          <p:cNvSpPr/>
          <p:nvPr/>
        </p:nvSpPr>
        <p:spPr>
          <a:xfrm rot="16200000">
            <a:off x="2996603" y="4133704"/>
            <a:ext cx="384197" cy="2080796"/>
          </a:xfrm>
          <a:prstGeom prst="leftBrace">
            <a:avLst>
              <a:gd name="adj1" fmla="val 53457"/>
              <a:gd name="adj2" fmla="val 51803"/>
            </a:avLst>
          </a:prstGeom>
          <a:ln w="60325">
            <a:solidFill>
              <a:srgbClr val="0070C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54029" y="4211122"/>
            <a:ext cx="3811236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Вказується 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послідовність 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псевдовипадкових 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чисел</a:t>
            </a:r>
            <a:endParaRPr lang="ru-RU" altLang="ru-RU" sz="32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4914900" y="4838700"/>
            <a:ext cx="865442" cy="0"/>
          </a:xfrm>
          <a:prstGeom prst="straightConnector1">
            <a:avLst/>
          </a:prstGeom>
          <a:ln w="952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85021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199504" y="208085"/>
            <a:ext cx="88319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3) для генерування псевдовипадкового числа використовується функція 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rand()</a:t>
            </a:r>
            <a:r>
              <a:rPr lang="ru-RU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9503" y="1354587"/>
            <a:ext cx="8606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Вона </a:t>
            </a:r>
            <a:r>
              <a:rPr lang="ru-RU" alt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генеру</a:t>
            </a:r>
            <a:r>
              <a:rPr lang="uk-UA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є числа у діапазоні від 0 до 32767.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99502" y="2578477"/>
            <a:ext cx="88319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ru-RU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Щоб згенерувати числа з інтервалу </a:t>
            </a:r>
            <a:r>
              <a:rPr lang="en-US" altLang="ru-RU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[0; x):</a:t>
            </a:r>
          </a:p>
          <a:p>
            <a:r>
              <a:rPr lang="en-US" altLang="ru-RU" sz="3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rand() % x</a:t>
            </a:r>
            <a:endParaRPr lang="uk-UA" altLang="ru-RU" sz="3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9502" y="3627075"/>
            <a:ext cx="88319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ru-RU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Щоб згенерувати числа з інтервалу </a:t>
            </a:r>
            <a:r>
              <a:rPr lang="en-US" altLang="ru-RU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[0; x]:</a:t>
            </a:r>
          </a:p>
          <a:p>
            <a:r>
              <a:rPr lang="en-US" altLang="ru-RU" sz="3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rand() % (x + 1)</a:t>
            </a:r>
            <a:endParaRPr lang="uk-UA" altLang="ru-RU" sz="3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99502" y="4751835"/>
            <a:ext cx="88319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ru-RU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Щоб згенерувати числа з інтервалу </a:t>
            </a:r>
            <a:r>
              <a:rPr lang="en-US" altLang="ru-RU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ru-RU" sz="3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; b]:</a:t>
            </a:r>
          </a:p>
          <a:p>
            <a:r>
              <a:rPr lang="en-US" altLang="ru-RU" sz="34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rand</a:t>
            </a:r>
            <a:r>
              <a:rPr lang="en-US" altLang="ru-RU" sz="3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ru-RU" sz="34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(b – a </a:t>
            </a:r>
            <a:r>
              <a:rPr lang="en-US" altLang="ru-RU" sz="3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+ 1)</a:t>
            </a:r>
            <a:endParaRPr lang="uk-UA" altLang="ru-RU" sz="3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3627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3152" y="89807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Часто виникає необхідність зберігати у 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ят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набори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73152" y="1691792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 З клав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іатури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вводиться </a:t>
            </a:r>
            <a:r>
              <a:rPr lang="en-US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чисел. Знайти кількість чисел, які менші за середнє арифметичне введених значень.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6018055"/>
              </p:ext>
            </p:extLst>
          </p:nvPr>
        </p:nvGraphicFramePr>
        <p:xfrm>
          <a:off x="224834" y="4437597"/>
          <a:ext cx="7121240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12124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712124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224834" y="5239921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Середн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є арифметичне = 2.6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224834" y="6026925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Кількість шуканих чисел: 4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74959" y="4329463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727266" y="4358705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200198" y="4334631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904790" y="4336912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75880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  <p:bldP spid="3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158333" y="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Оскільки у циклі на кожному кроці змінна </a:t>
            </a:r>
            <a:r>
              <a:rPr lang="uk-UA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uk-UA" altLang="ru-RU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перезаписується, то неможливо зробити ще один перегляд</a:t>
            </a:r>
            <a:r>
              <a:rPr lang="en-US" altLang="ru-RU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прочитаних значень</a:t>
            </a:r>
            <a:endParaRPr lang="uk-UA" altLang="ru-RU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90097" y="1906152"/>
            <a:ext cx="6948254" cy="46935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3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3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n, </a:t>
            </a:r>
            <a:r>
              <a:rPr lang="en-US" sz="2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average = 0;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 = </a:t>
            </a:r>
            <a:r>
              <a:rPr lang="en-US" sz="23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r>
              <a:rPr lang="nn-NO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n; i</a:t>
            </a:r>
            <a:r>
              <a:rPr lang="nn-NO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a%d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"%lf"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&amp;x);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average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x;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3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average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/= n;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 = %lf\n"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average);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300" b="1" dirty="0"/>
          </a:p>
        </p:txBody>
      </p:sp>
    </p:spTree>
    <p:extLst>
      <p:ext uri="{BB962C8B-B14F-4D97-AF65-F5344CB8AC3E}">
        <p14:creationId xmlns="" xmlns:p14="http://schemas.microsoft.com/office/powerpoint/2010/main" val="4549457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123028" y="2860481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зберігання великої кількості однотипних даних використовують </a:t>
            </a:r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масиви</a:t>
            </a:r>
            <a:r>
              <a:rPr lang="en-US" altLang="ru-RU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123028" y="5021380"/>
            <a:ext cx="87027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– набір однотипних значень, об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єднаних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під одним 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ям.</a:t>
            </a:r>
            <a:endParaRPr lang="uk-UA" altLang="ru-RU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23028" y="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Тому в даному випадку для виконання поставленого завдання потрібно зберігати у 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ті усі введені значення.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5421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24834" y="166747"/>
            <a:ext cx="87027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</a:t>
            </a:r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– набір однотипних значень, об</a:t>
            </a:r>
            <a:r>
              <a:rPr lang="en-US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єднаних</a:t>
            </a:r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під одним </a:t>
            </a:r>
            <a:r>
              <a:rPr lang="uk-UA" altLang="ru-RU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ям.</a:t>
            </a:r>
            <a:endParaRPr lang="uk-UA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"/>
          <p:cNvSpPr>
            <a:spLocks noChangeArrowheads="1"/>
          </p:cNvSpPr>
          <p:nvPr/>
        </p:nvSpPr>
        <p:spPr bwMode="auto">
          <a:xfrm>
            <a:off x="224834" y="2604592"/>
            <a:ext cx="8702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Значення називають </a:t>
            </a:r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елементами</a:t>
            </a:r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масиву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"/>
          <p:cNvSpPr>
            <a:spLocks noChangeArrowheads="1"/>
          </p:cNvSpPr>
          <p:nvPr/>
        </p:nvSpPr>
        <p:spPr bwMode="auto">
          <a:xfrm>
            <a:off x="224834" y="4303773"/>
            <a:ext cx="85367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Кожний </a:t>
            </a:r>
            <a:r>
              <a:rPr lang="uk-UA" alt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елемент</a:t>
            </a:r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має свій унікальний номер, який називають </a:t>
            </a:r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індексом</a:t>
            </a:r>
            <a:r>
              <a:rPr lang="uk-UA" altLang="ru-RU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548528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5373787"/>
              </p:ext>
            </p:extLst>
          </p:nvPr>
        </p:nvGraphicFramePr>
        <p:xfrm>
          <a:off x="440801" y="2957929"/>
          <a:ext cx="8071270" cy="762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7127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-5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6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10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5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-3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5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9877575"/>
              </p:ext>
            </p:extLst>
          </p:nvPr>
        </p:nvGraphicFramePr>
        <p:xfrm>
          <a:off x="440801" y="2439769"/>
          <a:ext cx="8071270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7127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004" y="5364210"/>
            <a:ext cx="3368231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8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</a:t>
            </a:r>
            <a:endParaRPr lang="ru-RU" altLang="ru-RU" sz="8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39802" y="1278712"/>
            <a:ext cx="2800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6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індекси</a:t>
            </a:r>
            <a:endParaRPr lang="ru-RU" altLang="ru-RU" sz="6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993814" y="1694211"/>
            <a:ext cx="890934" cy="624273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51236" y="5031839"/>
            <a:ext cx="38886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6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елементи</a:t>
            </a:r>
            <a:endParaRPr lang="ru-RU" altLang="ru-RU" sz="60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6768592" y="4238089"/>
            <a:ext cx="0" cy="793750"/>
          </a:xfrm>
          <a:prstGeom prst="straightConnector1">
            <a:avLst/>
          </a:prstGeom>
          <a:ln w="952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133004" y="2858909"/>
            <a:ext cx="8606925" cy="1015555"/>
          </a:xfrm>
          <a:prstGeom prst="ellipse">
            <a:avLst/>
          </a:prstGeom>
          <a:noFill/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3003" y="119026"/>
            <a:ext cx="5054139" cy="184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Індекси</a:t>
            </a:r>
            <a:r>
              <a:rPr lang="uk-UA" altLang="ru-RU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– це номери елементів масиву</a:t>
            </a:r>
            <a:r>
              <a:rPr lang="uk-UA" altLang="ru-RU" sz="5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5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351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9859163"/>
              </p:ext>
            </p:extLst>
          </p:nvPr>
        </p:nvGraphicFramePr>
        <p:xfrm>
          <a:off x="407550" y="2459169"/>
          <a:ext cx="8071270" cy="762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7127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-5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6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10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5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-3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5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4916036"/>
              </p:ext>
            </p:extLst>
          </p:nvPr>
        </p:nvGraphicFramePr>
        <p:xfrm>
          <a:off x="407550" y="1941009"/>
          <a:ext cx="8071270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7127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807127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5977" y="243570"/>
            <a:ext cx="88683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6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Масив, що складається з </a:t>
            </a:r>
            <a:r>
              <a:rPr lang="uk-UA" altLang="ru-RU" sz="6000" b="1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uk-UA" altLang="ru-RU" sz="6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-ти елементів</a:t>
            </a:r>
            <a:endParaRPr lang="ru-RU" altLang="ru-RU" sz="6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5977" y="3670021"/>
            <a:ext cx="886839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Індекси у мові С починаються </a:t>
            </a:r>
            <a:r>
              <a:rPr lang="uk-UA" altLang="ru-RU" sz="4800" b="1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 нуля</a:t>
            </a:r>
            <a:endParaRPr lang="ru-RU" altLang="ru-RU" sz="4800" b="1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5977" y="5162486"/>
            <a:ext cx="886839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Останній елемент має індекс </a:t>
            </a:r>
            <a:br>
              <a:rPr lang="uk-UA" altLang="ru-RU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4800" b="1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altLang="ru-RU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altLang="ru-RU" sz="4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даному</a:t>
            </a:r>
            <a:r>
              <a:rPr lang="ru-RU" altLang="ru-RU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випадку</a:t>
            </a:r>
            <a:r>
              <a:rPr lang="ru-RU" altLang="ru-RU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altLang="ru-RU" sz="4800" b="1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altLang="ru-RU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altLang="ru-RU" sz="4800" b="1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0326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28575" y="119063"/>
            <a:ext cx="911542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 оголошення масиву</a:t>
            </a:r>
            <a:r>
              <a:rPr lang="ru-RU" altLang="ru-RU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90500" y="1312863"/>
            <a:ext cx="1200150" cy="769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4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endParaRPr lang="en-US" altLang="ru-RU" sz="44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5240964" y="1316583"/>
            <a:ext cx="533400" cy="769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en-US" alt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1616418" y="1311870"/>
            <a:ext cx="3467667" cy="769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4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4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altLang="ru-RU" sz="4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ru-RU" altLang="ru-RU" sz="44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масиву</a:t>
            </a:r>
            <a:endParaRPr lang="en-US" altLang="ru-RU" sz="44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8216165" y="1311869"/>
            <a:ext cx="503238" cy="769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5864569" y="1337717"/>
            <a:ext cx="2262978" cy="769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4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розм</a:t>
            </a:r>
            <a:r>
              <a:rPr lang="uk-UA" altLang="ru-RU" sz="44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ір</a:t>
            </a:r>
            <a:endParaRPr lang="en-US" altLang="ru-RU" sz="44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816130" y="1311868"/>
            <a:ext cx="251619" cy="769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143107" y="3028867"/>
            <a:ext cx="3263906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8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кількість </a:t>
            </a:r>
            <a:br>
              <a:rPr lang="uk-UA" altLang="ru-RU" sz="48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8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елементів</a:t>
            </a:r>
            <a:endParaRPr lang="ru-RU" altLang="ru-RU" sz="48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6864180" y="2107158"/>
            <a:ext cx="0" cy="793750"/>
          </a:xfrm>
          <a:prstGeom prst="straightConnector1">
            <a:avLst/>
          </a:prstGeom>
          <a:ln w="952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90500" y="4362613"/>
            <a:ext cx="8877249" cy="22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Розмір масиву повинний бути вказаний явно у вигляді числа. Змінну використовувати тут неможна</a:t>
            </a:r>
            <a:endParaRPr lang="ru-RU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096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theme/theme1.xml><?xml version="1.0" encoding="utf-8"?>
<a:theme xmlns:a="http://schemas.openxmlformats.org/drawingml/2006/main" name="Оформлення з жовтим обрамленням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1295</Words>
  <Application>Microsoft Office PowerPoint</Application>
  <PresentationFormat>Экран (4:3)</PresentationFormat>
  <Paragraphs>231</Paragraphs>
  <Slides>26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Оформлення з жовтим обрамленням 16x9</vt:lpstr>
      <vt:lpstr>Лекція 10.  Одновимірні масиви. Генерація псевдовипадкових чисел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2013-07-31T01:42:42Z</dcterms:created>
  <dcterms:modified xsi:type="dcterms:W3CDTF">2018-10-11T21:18:03Z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