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83" r:id="rId6"/>
    <p:sldId id="337" r:id="rId7"/>
    <p:sldId id="296" r:id="rId8"/>
    <p:sldId id="297" r:id="rId9"/>
    <p:sldId id="338" r:id="rId10"/>
    <p:sldId id="340" r:id="rId11"/>
    <p:sldId id="341" r:id="rId12"/>
    <p:sldId id="342" r:id="rId13"/>
    <p:sldId id="343" r:id="rId14"/>
    <p:sldId id="344" r:id="rId15"/>
    <p:sldId id="345" r:id="rId16"/>
    <p:sldId id="339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5" r:id="rId26"/>
    <p:sldId id="356" r:id="rId27"/>
    <p:sldId id="357" r:id="rId28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 autoAdjust="0"/>
    <p:restoredTop sz="90427" autoAdjust="0"/>
  </p:normalViewPr>
  <p:slideViewPr>
    <p:cSldViewPr snapToGrid="0">
      <p:cViewPr varScale="1">
        <p:scale>
          <a:sx n="82" d="100"/>
          <a:sy n="82" d="100"/>
        </p:scale>
        <p:origin x="1482" y="10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4B4AB8-4E09-40D7-95AE-929FA6FFFA65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0312009-A942-4C6B-A097-46E9D395542B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5" name="Прямокутник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6" name="Прямокутник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rtlCol="0"/>
          <a:lstStyle>
            <a:lvl1pPr algn="ctr" rtl="0">
              <a:defRPr sz="5400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ідзаголовок 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/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r>
              <a:rPr lang="uk-UA" dirty="0" smtClean="0"/>
              <a:t>Клацніть, щоб змінити стиль зразка підзаголовка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298030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959B1-EDFF-4415-A989-B16D6E12F961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5009142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 rtlCol="0"/>
          <a:lstStyle/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7103D-4A7A-4F60-B8D0-3B2E317E28AA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4730340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36953-D7C2-416D-AD63-FAAB9ACBCA0E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878153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rtlCol="0">
            <a:normAutofit/>
          </a:bodyPr>
          <a:lstStyle>
            <a:lvl1pPr algn="ctr" rtl="0">
              <a:defRPr sz="5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rtlCol="0"/>
          <a:lstStyle>
            <a:lvl1pPr marL="0" indent="0" algn="ctr" rtl="0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4025F-B827-4A84-8E0A-14501E084C67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88320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кземпляр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E4801-5390-4513-8189-075EA744C269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4157193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Покажчик місця заповнення тексту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6" name="Покажчик місця заповнення вмісту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7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3C4A7-2E31-4DFB-8522-DB60589C59A9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8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7419516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BFAFC-4781-4AE4-A90D-9AD80C97ED6B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3768879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а 4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3" name="Прямокутник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4" name="Прямокутник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5" name="Покажчик місця заповненн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B9464-B4D8-415F-80D8-0ECCEEA4C0E4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5176981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42B40-24B6-4874-8578-A0A4FAFD1856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2869960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зображення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lvl="0"/>
            <a:endParaRPr lang="uk-UA" noProof="0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AF406-10F9-4784-ADEC-67F75FD3280A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8059012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Група 8"/>
          <p:cNvGrpSpPr>
            <a:grpSpLocks/>
          </p:cNvGrpSpPr>
          <p:nvPr/>
        </p:nvGrpSpPr>
        <p:grpSpPr bwMode="auto">
          <a:xfrm>
            <a:off x="0" y="6480175"/>
            <a:ext cx="9142413" cy="377825"/>
            <a:chOff x="-1" y="6480048"/>
            <a:chExt cx="12188827" cy="377952"/>
          </a:xfrm>
        </p:grpSpPr>
        <p:sp>
          <p:nvSpPr>
            <p:cNvPr id="7" name="Прямокутник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1027" name="Покажчик місця заповнення назви 1"/>
          <p:cNvSpPr>
            <a:spLocks noGrp="1"/>
          </p:cNvSpPr>
          <p:nvPr>
            <p:ph type="title"/>
          </p:nvPr>
        </p:nvSpPr>
        <p:spPr bwMode="auto">
          <a:xfrm>
            <a:off x="1006475" y="466725"/>
            <a:ext cx="713105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 smtClean="0"/>
              <a:t>Зразок заголовка</a:t>
            </a:r>
          </a:p>
        </p:txBody>
      </p:sp>
      <p:sp>
        <p:nvSpPr>
          <p:cNvPr id="1028" name="Покажчик місця заповнення тексту 2"/>
          <p:cNvSpPr>
            <a:spLocks noGrp="1"/>
          </p:cNvSpPr>
          <p:nvPr>
            <p:ph type="body" idx="1"/>
          </p:nvPr>
        </p:nvSpPr>
        <p:spPr bwMode="auto">
          <a:xfrm>
            <a:off x="1006475" y="1901825"/>
            <a:ext cx="713105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 smtClean="0"/>
              <a:t>Зразок тексту</a:t>
            </a:r>
          </a:p>
          <a:p>
            <a:pPr lvl="1"/>
            <a:r>
              <a:rPr lang="uk-UA" altLang="ru-RU" smtClean="0"/>
              <a:t>Другий рівень</a:t>
            </a:r>
          </a:p>
          <a:p>
            <a:pPr lvl="2"/>
            <a:r>
              <a:rPr lang="uk-UA" altLang="ru-RU" smtClean="0"/>
              <a:t>Третій рівень</a:t>
            </a:r>
          </a:p>
          <a:p>
            <a:pPr lvl="3"/>
            <a:r>
              <a:rPr lang="uk-UA" altLang="ru-RU" smtClean="0"/>
              <a:t>Четвертий рівень</a:t>
            </a:r>
          </a:p>
          <a:p>
            <a:pPr lvl="4"/>
            <a:r>
              <a:rPr lang="uk-UA" altLang="ru-RU" smtClean="0"/>
              <a:t>П’ятий рівень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2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1FF5508-FF5A-4A1B-9991-B5AC2BF78547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7" r:id="rId2"/>
    <p:sldLayoutId id="2147483784" r:id="rId3"/>
    <p:sldLayoutId id="2147483778" r:id="rId4"/>
    <p:sldLayoutId id="2147483779" r:id="rId5"/>
    <p:sldLayoutId id="2147483780" r:id="rId6"/>
    <p:sldLayoutId id="2147483785" r:id="rId7"/>
    <p:sldLayoutId id="2147483786" r:id="rId8"/>
    <p:sldLayoutId id="2147483787" r:id="rId9"/>
    <p:sldLayoutId id="2147483781" r:id="rId10"/>
    <p:sldLayoutId id="2147483782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SzPct val="100000"/>
        <a:buFont typeface="Arial" panose="020B0604020202020204" pitchFamily="34" charset="0"/>
        <a:buChar char="▪"/>
        <a:defRPr sz="2000" kern="1200">
          <a:solidFill>
            <a:srgbClr val="474747"/>
          </a:solidFill>
          <a:latin typeface="+mn-lt"/>
          <a:ea typeface="+mn-ea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▪"/>
        <a:defRPr kern="1200">
          <a:solidFill>
            <a:srgbClr val="474747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600" kern="1200">
          <a:solidFill>
            <a:srgbClr val="474747"/>
          </a:solidFill>
          <a:latin typeface="+mn-lt"/>
          <a:ea typeface="+mn-ea"/>
          <a:cs typeface="+mn-cs"/>
        </a:defRPr>
      </a:lvl3pPr>
      <a:lvl4pPr marL="1233488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228600" y="2863850"/>
            <a:ext cx="9601200" cy="1724025"/>
          </a:xfrm>
        </p:spPr>
        <p:txBody>
          <a:bodyPr/>
          <a:lstStyle/>
          <a:p>
            <a:pPr eaLnBrk="1" hangingPunct="1"/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Лекція 3. Арифметичні операції</a:t>
            </a:r>
          </a:p>
        </p:txBody>
      </p:sp>
      <p:sp>
        <p:nvSpPr>
          <p:cNvPr id="9219" name="Заголовок 3"/>
          <p:cNvSpPr txBox="1">
            <a:spLocks/>
          </p:cNvSpPr>
          <p:nvPr/>
        </p:nvSpPr>
        <p:spPr bwMode="auto">
          <a:xfrm>
            <a:off x="-228600" y="-730250"/>
            <a:ext cx="9601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altLang="ru-RU" sz="2800" b="1">
                <a:latin typeface="Arial" panose="020B0604020202020204" pitchFamily="34" charset="0"/>
                <a:cs typeface="Arial" panose="020B0604020202020204" pitchFamily="34" charset="0"/>
              </a:rPr>
              <a:t>Житомирський державний технологічний університет</a:t>
            </a:r>
          </a:p>
        </p:txBody>
      </p:sp>
      <p:sp>
        <p:nvSpPr>
          <p:cNvPr id="9220" name="Заголовок 3"/>
          <p:cNvSpPr txBox="1">
            <a:spLocks/>
          </p:cNvSpPr>
          <p:nvPr/>
        </p:nvSpPr>
        <p:spPr bwMode="auto">
          <a:xfrm>
            <a:off x="666750" y="4967288"/>
            <a:ext cx="8343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uk-UA" altLang="ru-RU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Морозов А.В., </a:t>
            </a:r>
            <a:r>
              <a:rPr lang="uk-UA" altLang="ru-RU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к.т.н</a:t>
            </a:r>
            <a:r>
              <a:rPr lang="uk-UA" altLang="ru-RU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., доц.</a:t>
            </a:r>
            <a:endParaRPr lang="uk-UA" alt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2"/>
          <p:cNvSpPr>
            <a:spLocks noChangeArrowheads="1"/>
          </p:cNvSpPr>
          <p:nvPr/>
        </p:nvSpPr>
        <p:spPr bwMode="auto">
          <a:xfrm>
            <a:off x="211138" y="180975"/>
            <a:ext cx="4995862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s-ES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y = 105 / 2 / 5 / 3</a:t>
            </a:r>
            <a:endParaRPr lang="ru-RU" altLang="ru-RU" sz="36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13150" y="3792538"/>
            <a:ext cx="631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1949450" y="30163"/>
            <a:ext cx="555625" cy="1898650"/>
          </a:xfrm>
          <a:prstGeom prst="leftBrace">
            <a:avLst/>
          </a:prstGeom>
          <a:ln w="47625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836738" y="1338263"/>
            <a:ext cx="690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52</a:t>
            </a:r>
            <a:endParaRPr lang="ru-RU" altLang="ru-RU" sz="3600"/>
          </a:p>
        </p:txBody>
      </p:sp>
      <p:sp>
        <p:nvSpPr>
          <p:cNvPr id="11" name="Левая фигурная скобка 10"/>
          <p:cNvSpPr/>
          <p:nvPr/>
        </p:nvSpPr>
        <p:spPr>
          <a:xfrm rot="16200000">
            <a:off x="2626519" y="1129507"/>
            <a:ext cx="704850" cy="2151062"/>
          </a:xfrm>
          <a:prstGeom prst="leftBrace">
            <a:avLst/>
          </a:prstGeom>
          <a:ln w="47625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Левая фигурная скобка 22"/>
          <p:cNvSpPr/>
          <p:nvPr/>
        </p:nvSpPr>
        <p:spPr>
          <a:xfrm rot="16200000">
            <a:off x="3459163" y="2259013"/>
            <a:ext cx="704850" cy="2374900"/>
          </a:xfrm>
          <a:prstGeom prst="leftBrace">
            <a:avLst/>
          </a:prstGeom>
          <a:ln w="47625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Прямоугольник 26"/>
          <p:cNvSpPr>
            <a:spLocks noChangeArrowheads="1"/>
          </p:cNvSpPr>
          <p:nvPr/>
        </p:nvSpPr>
        <p:spPr bwMode="auto">
          <a:xfrm>
            <a:off x="3109913" y="1365250"/>
            <a:ext cx="944562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/ 5</a:t>
            </a:r>
            <a:endParaRPr lang="ru-RU" altLang="ru-RU" sz="3600"/>
          </a:p>
        </p:txBody>
      </p:sp>
      <p:sp>
        <p:nvSpPr>
          <p:cNvPr id="28" name="Прямоугольник 27"/>
          <p:cNvSpPr>
            <a:spLocks noChangeArrowheads="1"/>
          </p:cNvSpPr>
          <p:nvPr/>
        </p:nvSpPr>
        <p:spPr bwMode="auto">
          <a:xfrm>
            <a:off x="2633663" y="2506663"/>
            <a:ext cx="690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endParaRPr lang="ru-RU" altLang="ru-RU" sz="3600"/>
          </a:p>
        </p:txBody>
      </p:sp>
      <p:sp>
        <p:nvSpPr>
          <p:cNvPr id="29" name="Прямоугольник 28"/>
          <p:cNvSpPr>
            <a:spLocks noChangeArrowheads="1"/>
          </p:cNvSpPr>
          <p:nvPr/>
        </p:nvSpPr>
        <p:spPr bwMode="auto">
          <a:xfrm>
            <a:off x="4054475" y="2498725"/>
            <a:ext cx="944563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/ 3</a:t>
            </a:r>
            <a:endParaRPr lang="ru-RU" altLang="ru-RU" sz="360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939800" y="4816475"/>
            <a:ext cx="4995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uk-UA" altLang="ru-RU" sz="3200">
                <a:latin typeface="Arial" panose="020B0604020202020204" pitchFamily="34" charset="0"/>
                <a:cs typeface="Arial" panose="020B0604020202020204" pitchFamily="34" charset="0"/>
              </a:rPr>
              <a:t>ціле число 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3" grpId="0"/>
      <p:bldP spid="11" grpId="0" animBg="1"/>
      <p:bldP spid="23" grpId="0" animBg="1"/>
      <p:bldP spid="27" grpId="0" animBg="1"/>
      <p:bldP spid="28" grpId="0"/>
      <p:bldP spid="29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2"/>
          <p:cNvSpPr>
            <a:spLocks noChangeArrowheads="1"/>
          </p:cNvSpPr>
          <p:nvPr/>
        </p:nvSpPr>
        <p:spPr bwMode="auto">
          <a:xfrm>
            <a:off x="211138" y="180975"/>
            <a:ext cx="5503862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s-ES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y = 105 / 2 / 5 / 3</a:t>
            </a:r>
            <a:r>
              <a:rPr lang="uk-UA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endParaRPr lang="ru-RU" altLang="ru-RU" sz="36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13150" y="3792538"/>
            <a:ext cx="3397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3.333333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1949450" y="30163"/>
            <a:ext cx="555625" cy="1898650"/>
          </a:xfrm>
          <a:prstGeom prst="leftBrace">
            <a:avLst/>
          </a:prstGeom>
          <a:ln w="47625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836738" y="1338263"/>
            <a:ext cx="690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52</a:t>
            </a:r>
            <a:endParaRPr lang="ru-RU" altLang="ru-RU" sz="3600"/>
          </a:p>
        </p:txBody>
      </p:sp>
      <p:sp>
        <p:nvSpPr>
          <p:cNvPr id="11" name="Левая фигурная скобка 10"/>
          <p:cNvSpPr/>
          <p:nvPr/>
        </p:nvSpPr>
        <p:spPr>
          <a:xfrm rot="16200000">
            <a:off x="2626519" y="1129507"/>
            <a:ext cx="704850" cy="2151062"/>
          </a:xfrm>
          <a:prstGeom prst="leftBrace">
            <a:avLst/>
          </a:prstGeom>
          <a:ln w="47625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Левая фигурная скобка 22"/>
          <p:cNvSpPr/>
          <p:nvPr/>
        </p:nvSpPr>
        <p:spPr>
          <a:xfrm rot="16200000">
            <a:off x="3712369" y="2005807"/>
            <a:ext cx="704850" cy="2881312"/>
          </a:xfrm>
          <a:prstGeom prst="leftBrace">
            <a:avLst/>
          </a:prstGeom>
          <a:ln w="47625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Прямоугольник 26"/>
          <p:cNvSpPr>
            <a:spLocks noChangeArrowheads="1"/>
          </p:cNvSpPr>
          <p:nvPr/>
        </p:nvSpPr>
        <p:spPr bwMode="auto">
          <a:xfrm>
            <a:off x="3109913" y="1365250"/>
            <a:ext cx="944562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/ 5</a:t>
            </a:r>
            <a:endParaRPr lang="ru-RU" altLang="ru-RU" sz="3600"/>
          </a:p>
        </p:txBody>
      </p:sp>
      <p:sp>
        <p:nvSpPr>
          <p:cNvPr id="28" name="Прямоугольник 27"/>
          <p:cNvSpPr>
            <a:spLocks noChangeArrowheads="1"/>
          </p:cNvSpPr>
          <p:nvPr/>
        </p:nvSpPr>
        <p:spPr bwMode="auto">
          <a:xfrm>
            <a:off x="2633663" y="2506663"/>
            <a:ext cx="690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endParaRPr lang="ru-RU" altLang="ru-RU" sz="3600"/>
          </a:p>
        </p:txBody>
      </p:sp>
      <p:sp>
        <p:nvSpPr>
          <p:cNvPr id="29" name="Прямоугольник 28"/>
          <p:cNvSpPr>
            <a:spLocks noChangeArrowheads="1"/>
          </p:cNvSpPr>
          <p:nvPr/>
        </p:nvSpPr>
        <p:spPr bwMode="auto">
          <a:xfrm>
            <a:off x="4054475" y="2498725"/>
            <a:ext cx="1450975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/ 3.0</a:t>
            </a:r>
            <a:endParaRPr lang="ru-RU" altLang="ru-RU" sz="360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939800" y="4816475"/>
            <a:ext cx="7786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uk-UA" altLang="ru-RU" sz="3200">
                <a:latin typeface="Arial" panose="020B0604020202020204" pitchFamily="34" charset="0"/>
                <a:cs typeface="Arial" panose="020B0604020202020204" pitchFamily="34" charset="0"/>
              </a:rPr>
              <a:t>дробове число 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3.333333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3" grpId="0"/>
      <p:bldP spid="11" grpId="0" animBg="1"/>
      <p:bldP spid="23" grpId="0" animBg="1"/>
      <p:bldP spid="27" grpId="0" animBg="1"/>
      <p:bldP spid="28" grpId="0"/>
      <p:bldP spid="29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8275" y="361950"/>
            <a:ext cx="8624888" cy="2432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altLang="ru-RU" sz="4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Особливості:</a:t>
            </a:r>
          </a:p>
          <a:p>
            <a:pPr marL="571500" indent="-5715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uk-UA" alt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для зміни порядку виконання операцій використовують круглі дужки</a:t>
            </a:r>
          </a:p>
        </p:txBody>
      </p:sp>
      <p:sp>
        <p:nvSpPr>
          <p:cNvPr id="3" name="Прямоугольник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9838" y="2787159"/>
            <a:ext cx="2759089" cy="13781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</a:rPr>
              <a:t> 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4300538" y="2503488"/>
            <a:ext cx="4237037" cy="1754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s-ES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float x, a;</a:t>
            </a:r>
          </a:p>
          <a:p>
            <a:r>
              <a:rPr lang="es-ES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s-ES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y = (x+5)/(a–3);</a:t>
            </a:r>
            <a:endParaRPr lang="ru-RU" altLang="ru-RU" sz="36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7375" y="4210050"/>
            <a:ext cx="77866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>
                <a:latin typeface="Arial" panose="020B0604020202020204" pitchFamily="34" charset="0"/>
                <a:cs typeface="Arial" panose="020B0604020202020204" pitchFamily="34" charset="0"/>
              </a:rPr>
              <a:t>Без круглих дужок вираз виглядав би:</a:t>
            </a:r>
          </a:p>
          <a:p>
            <a:pPr eaLnBrk="1" hangingPunct="1"/>
            <a:r>
              <a:rPr lang="es-ES" altLang="ru-RU" sz="3200" b="1">
                <a:solidFill>
                  <a:srgbClr val="000000"/>
                </a:solidFill>
                <a:latin typeface="Consolas" panose="020B0609020204030204" pitchFamily="49" charset="0"/>
              </a:rPr>
              <a:t>y = x+5/a–3;</a:t>
            </a:r>
            <a:endParaRPr lang="uk-UA" altLang="ru-RU" sz="32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1500" y="5162550"/>
            <a:ext cx="82057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>
                <a:latin typeface="Arial" panose="020B0604020202020204" pitchFamily="34" charset="0"/>
                <a:cs typeface="Arial" panose="020B0604020202020204" pitchFamily="34" charset="0"/>
              </a:rPr>
              <a:t>Тоді операції виконувались би в такому порядку:</a:t>
            </a:r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ru-RU" altLang="ru-RU" sz="320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uk-UA" altLang="ru-RU" sz="3200">
                <a:latin typeface="Arial" panose="020B0604020202020204" pitchFamily="34" charset="0"/>
                <a:cs typeface="Arial" panose="020B0604020202020204" pitchFamily="34" charset="0"/>
              </a:rPr>
              <a:t>ілення; 2) додавання; 3) віднімання</a:t>
            </a:r>
            <a:endParaRPr lang="uk-UA" altLang="ru-RU" sz="32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8275" y="361950"/>
            <a:ext cx="8624888" cy="2124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altLang="ru-RU" sz="4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Особливості: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uk-UA" alt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операція % працює лише для цілих типів даних: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93725" y="2486025"/>
          <a:ext cx="8054975" cy="37798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5329">
                  <a:extLst>
                    <a:ext uri="{9D8B030D-6E8A-4147-A177-3AD203B41FA5}">
                      <a16:colId xmlns:a16="http://schemas.microsoft.com/office/drawing/2014/main" val="3090104091"/>
                    </a:ext>
                  </a:extLst>
                </a:gridCol>
                <a:gridCol w="3284654">
                  <a:extLst>
                    <a:ext uri="{9D8B030D-6E8A-4147-A177-3AD203B41FA5}">
                      <a16:colId xmlns:a16="http://schemas.microsoft.com/office/drawing/2014/main" val="2418213892"/>
                    </a:ext>
                  </a:extLst>
                </a:gridCol>
                <a:gridCol w="2684992">
                  <a:extLst>
                    <a:ext uri="{9D8B030D-6E8A-4147-A177-3AD203B41FA5}">
                      <a16:colId xmlns:a16="http://schemas.microsoft.com/office/drawing/2014/main" val="3461390920"/>
                    </a:ext>
                  </a:extLst>
                </a:gridCol>
              </a:tblGrid>
              <a:tr h="579169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Вираз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Пояснення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/>
                </a:tc>
                <a:extLst>
                  <a:ext uri="{0D108BD9-81ED-4DB2-BD59-A6C34878D82A}">
                    <a16:rowId xmlns:a16="http://schemas.microsoft.com/office/drawing/2014/main" val="1758058796"/>
                  </a:ext>
                </a:extLst>
              </a:tr>
              <a:tr h="10668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5 % 3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/ 3 == 1</a:t>
                      </a:r>
                    </a:p>
                    <a:p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– 1*3 == 2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 anchor="ctr"/>
                </a:tc>
                <a:extLst>
                  <a:ext uri="{0D108BD9-81ED-4DB2-BD59-A6C34878D82A}">
                    <a16:rowId xmlns:a16="http://schemas.microsoft.com/office/drawing/2014/main" val="1411579417"/>
                  </a:ext>
                </a:extLst>
              </a:tr>
              <a:tr h="10668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en-US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% 4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en-US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4 == 3</a:t>
                      </a:r>
                    </a:p>
                    <a:p>
                      <a:r>
                        <a:rPr lang="en-US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– 3*4 == 1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 anchor="ctr"/>
                </a:tc>
                <a:extLst>
                  <a:ext uri="{0D108BD9-81ED-4DB2-BD59-A6C34878D82A}">
                    <a16:rowId xmlns:a16="http://schemas.microsoft.com/office/drawing/2014/main" val="3709492003"/>
                  </a:ext>
                </a:extLst>
              </a:tr>
              <a:tr h="10668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% 5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/ 5 == 0</a:t>
                      </a:r>
                    </a:p>
                    <a:p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– 0*5 == 2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4" marR="91434" marT="45724" marB="45724" anchor="ctr"/>
                </a:tc>
                <a:extLst>
                  <a:ext uri="{0D108BD9-81ED-4DB2-BD59-A6C34878D82A}">
                    <a16:rowId xmlns:a16="http://schemas.microsoft.com/office/drawing/2014/main" val="112134076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ъект 1"/>
          <p:cNvSpPr txBox="1">
            <a:spLocks/>
          </p:cNvSpPr>
          <p:nvPr/>
        </p:nvSpPr>
        <p:spPr bwMode="auto">
          <a:xfrm>
            <a:off x="198438" y="206375"/>
            <a:ext cx="8785225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Розглянемо </a:t>
            </a:r>
            <a:r>
              <a:rPr lang="uk-UA" altLang="ru-RU" sz="36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унарні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арифметичні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операції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uk-UA" altLang="ru-RU" sz="3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uk-UA" altLang="ru-RU" sz="3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8763" y="1552575"/>
          <a:ext cx="8648700" cy="39322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87150">
                  <a:extLst>
                    <a:ext uri="{9D8B030D-6E8A-4147-A177-3AD203B41FA5}">
                      <a16:colId xmlns:a16="http://schemas.microsoft.com/office/drawing/2014/main" val="2656599915"/>
                    </a:ext>
                  </a:extLst>
                </a:gridCol>
                <a:gridCol w="3322442">
                  <a:extLst>
                    <a:ext uri="{9D8B030D-6E8A-4147-A177-3AD203B41FA5}">
                      <a16:colId xmlns:a16="http://schemas.microsoft.com/office/drawing/2014/main" val="2284528007"/>
                    </a:ext>
                  </a:extLst>
                </a:gridCol>
                <a:gridCol w="2339108">
                  <a:extLst>
                    <a:ext uri="{9D8B030D-6E8A-4147-A177-3AD203B41FA5}">
                      <a16:colId xmlns:a16="http://schemas.microsoft.com/office/drawing/2014/main" val="3326060429"/>
                    </a:ext>
                  </a:extLst>
                </a:gridCol>
              </a:tblGrid>
              <a:tr h="640132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Позначення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 defTabSz="900113"/>
                      <a:r>
                        <a:rPr lang="ru-RU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Призначення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Приклад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4" marB="45724" anchor="ctr"/>
                </a:tc>
                <a:extLst>
                  <a:ext uri="{0D108BD9-81ED-4DB2-BD59-A6C34878D82A}">
                    <a16:rowId xmlns:a16="http://schemas.microsoft.com/office/drawing/2014/main" val="2324931119"/>
                  </a:ext>
                </a:extLst>
              </a:tr>
              <a:tr h="70109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ru-RU" sz="4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зміна знаку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ru-RU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4" marB="45724" anchor="ctr"/>
                </a:tc>
                <a:extLst>
                  <a:ext uri="{0D108BD9-81ED-4DB2-BD59-A6C34878D82A}">
                    <a16:rowId xmlns:a16="http://schemas.microsoft.com/office/drawing/2014/main" val="1066032749"/>
                  </a:ext>
                </a:extLst>
              </a:tr>
              <a:tr h="944956"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endParaRPr lang="ru-RU" sz="4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інкремент</a:t>
                      </a:r>
                      <a:r>
                        <a:rPr lang="ru-RU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ru-RU" sz="2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збільшення</a:t>
                      </a:r>
                      <a:r>
                        <a:rPr lang="ru-RU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на 1)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uk-UA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4" marB="45724" anchor="ctr"/>
                </a:tc>
                <a:extLst>
                  <a:ext uri="{0D108BD9-81ED-4DB2-BD59-A6C34878D82A}">
                    <a16:rowId xmlns:a16="http://schemas.microsoft.com/office/drawing/2014/main" val="1046497993"/>
                  </a:ext>
                </a:extLst>
              </a:tr>
              <a:tr h="944956"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ru-RU" sz="4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декремент</a:t>
                      </a:r>
                      <a:r>
                        <a:rPr lang="uk-U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(зменшення на 1)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a--;</a:t>
                      </a:r>
                      <a:endParaRPr lang="ru-RU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4" marB="45724" anchor="ctr"/>
                </a:tc>
                <a:extLst>
                  <a:ext uri="{0D108BD9-81ED-4DB2-BD59-A6C34878D82A}">
                    <a16:rowId xmlns:a16="http://schemas.microsoft.com/office/drawing/2014/main" val="2301972734"/>
                  </a:ext>
                </a:extLst>
              </a:tr>
              <a:tr h="701097"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ru-RU" sz="4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 defTabSz="900113"/>
                      <a:r>
                        <a:rPr lang="uk-UA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нічого не змінює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ru-RU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4" marB="45724" anchor="ctr"/>
                </a:tc>
                <a:extLst>
                  <a:ext uri="{0D108BD9-81ED-4DB2-BD59-A6C34878D82A}">
                    <a16:rowId xmlns:a16="http://schemas.microsoft.com/office/drawing/2014/main" val="406197286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ъект 1"/>
          <p:cNvSpPr txBox="1">
            <a:spLocks/>
          </p:cNvSpPr>
          <p:nvPr/>
        </p:nvSpPr>
        <p:spPr bwMode="auto">
          <a:xfrm>
            <a:off x="198438" y="206375"/>
            <a:ext cx="878522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3600" b="1" i="1">
                <a:latin typeface="Arial" panose="020B0604020202020204" pitchFamily="34" charset="0"/>
                <a:cs typeface="Arial" panose="020B0604020202020204" pitchFamily="34" charset="0"/>
              </a:rPr>
              <a:t>При</a:t>
            </a:r>
            <a:r>
              <a:rPr lang="uk-UA" altLang="ru-RU" sz="3600" b="1" i="1">
                <a:latin typeface="Arial" panose="020B0604020202020204" pitchFamily="34" charset="0"/>
                <a:cs typeface="Arial" panose="020B0604020202020204" pitchFamily="34" charset="0"/>
              </a:rPr>
              <a:t>клад.</a:t>
            </a:r>
            <a:endParaRPr lang="uk-UA" altLang="ru-RU" sz="3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uk-UA" altLang="ru-RU" sz="3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Прямоугольник 1"/>
          <p:cNvSpPr>
            <a:spLocks noChangeArrowheads="1"/>
          </p:cNvSpPr>
          <p:nvPr/>
        </p:nvSpPr>
        <p:spPr bwMode="auto">
          <a:xfrm>
            <a:off x="198438" y="895350"/>
            <a:ext cx="5546725" cy="12017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b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 x = -15.5;</a:t>
            </a:r>
          </a:p>
          <a:p>
            <a:r>
              <a:rPr lang="en-US" altLang="ru-RU" sz="3600" b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 y = -(x + 15);</a:t>
            </a:r>
            <a:endParaRPr lang="ru-RU" altLang="ru-RU" sz="3600" b="1"/>
          </a:p>
        </p:txBody>
      </p:sp>
      <p:sp>
        <p:nvSpPr>
          <p:cNvPr id="5" name="Левая фигурная скобка 4"/>
          <p:cNvSpPr/>
          <p:nvPr/>
        </p:nvSpPr>
        <p:spPr>
          <a:xfrm rot="16200000">
            <a:off x="3693319" y="1473994"/>
            <a:ext cx="704850" cy="1754188"/>
          </a:xfrm>
          <a:prstGeom prst="leftBrace">
            <a:avLst/>
          </a:prstGeom>
          <a:ln w="47625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3448050" y="2652713"/>
            <a:ext cx="2168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-0.5</a:t>
            </a:r>
            <a:endParaRPr lang="ru-RU" altLang="ru-RU" sz="3600"/>
          </a:p>
        </p:txBody>
      </p:sp>
      <p:sp>
        <p:nvSpPr>
          <p:cNvPr id="7" name="Левая фигурная скобка 6"/>
          <p:cNvSpPr/>
          <p:nvPr/>
        </p:nvSpPr>
        <p:spPr>
          <a:xfrm rot="16200000">
            <a:off x="3594100" y="3327400"/>
            <a:ext cx="706438" cy="1951038"/>
          </a:xfrm>
          <a:prstGeom prst="leftBrace">
            <a:avLst/>
          </a:prstGeom>
          <a:ln w="47625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2971800" y="3476625"/>
            <a:ext cx="2168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-(-0.5)</a:t>
            </a:r>
            <a:endParaRPr lang="ru-RU" altLang="ru-RU" sz="360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3522663" y="4551363"/>
            <a:ext cx="985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0.5</a:t>
            </a:r>
            <a:endParaRPr lang="ru-RU" altLang="ru-RU" sz="36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90538" y="5553075"/>
            <a:ext cx="7786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uk-UA" altLang="ru-RU" sz="3200">
                <a:latin typeface="Arial" panose="020B0604020202020204" pitchFamily="34" charset="0"/>
                <a:cs typeface="Arial" panose="020B0604020202020204" pitchFamily="34" charset="0"/>
              </a:rPr>
              <a:t>дробове додатне число 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ъект 1"/>
          <p:cNvSpPr txBox="1">
            <a:spLocks/>
          </p:cNvSpPr>
          <p:nvPr/>
        </p:nvSpPr>
        <p:spPr bwMode="auto">
          <a:xfrm>
            <a:off x="198438" y="206375"/>
            <a:ext cx="878522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uk-UA" altLang="ru-RU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 є присвоювання, спочатку  завжди прораховується права частина від знака </a:t>
            </a:r>
            <a:r>
              <a:rPr lang="uk-UA" altLang="ru-RU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altLang="ru-RU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361950" y="1778000"/>
            <a:ext cx="2241550" cy="76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uk-UA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>
            <a:off x="361950" y="2695575"/>
            <a:ext cx="3292475" cy="769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x = x + 1;</a:t>
            </a:r>
          </a:p>
        </p:txBody>
      </p:sp>
      <p:sp>
        <p:nvSpPr>
          <p:cNvPr id="14339" name="Прямоугольник 14338"/>
          <p:cNvSpPr/>
          <p:nvPr/>
        </p:nvSpPr>
        <p:spPr>
          <a:xfrm>
            <a:off x="1620838" y="2695575"/>
            <a:ext cx="1609725" cy="769938"/>
          </a:xfrm>
          <a:prstGeom prst="rect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0" y="4262438"/>
            <a:ext cx="4267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підставляється </a:t>
            </a:r>
            <a:br>
              <a:rPr lang="uk-UA" altLang="ru-RU" sz="40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значення 5</a:t>
            </a:r>
            <a:endParaRPr lang="ru-RU" altLang="ru-RU" sz="4000" i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flipH="1" flipV="1">
            <a:off x="1928813" y="3321050"/>
            <a:ext cx="79375" cy="793750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721225" y="2759075"/>
            <a:ext cx="3294063" cy="633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uk-UA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5 + 1</a:t>
            </a:r>
            <a:r>
              <a:rPr lang="en-US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altLang="ru-RU" sz="4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219575" y="2209800"/>
            <a:ext cx="44989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32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Тепер вираз вигляда</a:t>
            </a:r>
            <a:r>
              <a:rPr lang="uk-UA" altLang="ru-RU" sz="32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є:</a:t>
            </a:r>
            <a:endParaRPr lang="ru-RU" altLang="ru-RU" sz="3200" i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843338" y="3533775"/>
            <a:ext cx="530066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32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 права частина </a:t>
            </a:r>
            <a:br>
              <a:rPr lang="uk-UA" altLang="ru-RU" sz="32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прорахована, значення</a:t>
            </a:r>
            <a:br>
              <a:rPr lang="uk-UA" altLang="ru-RU" sz="32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записується у змінну, </a:t>
            </a:r>
            <a:br>
              <a:rPr lang="uk-UA" altLang="ru-RU" sz="32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яка розташована зліва від</a:t>
            </a:r>
            <a:br>
              <a:rPr lang="uk-UA" altLang="ru-RU" sz="32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знака </a:t>
            </a:r>
            <a:r>
              <a:rPr lang="uk-UA" altLang="ru-RU" sz="32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altLang="ru-RU" sz="3200" b="1" i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502275" y="5719763"/>
            <a:ext cx="2051050" cy="63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uk-UA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altLang="ru-RU" sz="4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4339" grpId="0" animBg="1"/>
      <p:bldP spid="36" grpId="0"/>
      <p:bldP spid="38" grpId="0" animBg="1"/>
      <p:bldP spid="39" grpId="0"/>
      <p:bldP spid="40" grpId="0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ъект 1"/>
          <p:cNvSpPr txBox="1">
            <a:spLocks/>
          </p:cNvSpPr>
          <p:nvPr/>
        </p:nvSpPr>
        <p:spPr bwMode="auto">
          <a:xfrm>
            <a:off x="198438" y="206375"/>
            <a:ext cx="878522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Операція інкременту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декременту може бути записана різними способами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320675" y="2057400"/>
            <a:ext cx="2667000" cy="3140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x++;</a:t>
            </a:r>
          </a:p>
          <a:p>
            <a:pPr algn="ctr">
              <a:lnSpc>
                <a:spcPct val="150000"/>
              </a:lnSpc>
            </a:pPr>
            <a:r>
              <a:rPr lang="en-US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++x;</a:t>
            </a:r>
          </a:p>
          <a:p>
            <a:pPr algn="ctr">
              <a:lnSpc>
                <a:spcPct val="150000"/>
              </a:lnSpc>
            </a:pPr>
            <a:r>
              <a:rPr lang="en-US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x += 1;</a:t>
            </a:r>
            <a:endParaRPr lang="ru-RU" altLang="ru-RU" sz="44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51425" y="3406775"/>
            <a:ext cx="3294063" cy="644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x = x + 1;</a:t>
            </a:r>
            <a:endParaRPr lang="ru-RU" altLang="ru-RU" sz="4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686050" y="2774950"/>
            <a:ext cx="2201863" cy="706438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724150" y="3729038"/>
            <a:ext cx="2163763" cy="0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2724150" y="3976688"/>
            <a:ext cx="2163763" cy="762000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3192463" y="1619250"/>
            <a:ext cx="2073275" cy="769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++x</a:t>
            </a:r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3192463" y="2781300"/>
            <a:ext cx="2073275" cy="769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ru-RU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4187825" y="3775075"/>
            <a:ext cx="0" cy="673100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582863" y="4452938"/>
            <a:ext cx="317817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префіксний</a:t>
            </a:r>
            <a:r>
              <a:rPr lang="uk-UA" altLang="ru-RU"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>
                <a:latin typeface="Arial" panose="020B0604020202020204" pitchFamily="34" charset="0"/>
                <a:cs typeface="Arial" panose="020B0604020202020204" pitchFamily="34" charset="0"/>
              </a:rPr>
              <a:t>(операція </a:t>
            </a:r>
            <a:br>
              <a:rPr lang="uk-UA" altLang="ru-RU" sz="4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>
                <a:latin typeface="Arial" panose="020B0604020202020204" pitchFamily="34" charset="0"/>
                <a:cs typeface="Arial" panose="020B0604020202020204" pitchFamily="34" charset="0"/>
              </a:rPr>
              <a:t>зліва від </a:t>
            </a:r>
            <a:br>
              <a:rPr lang="uk-UA" altLang="ru-RU" sz="4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>
                <a:latin typeface="Arial" panose="020B0604020202020204" pitchFamily="34" charset="0"/>
                <a:cs typeface="Arial" panose="020B0604020202020204" pitchFamily="34" charset="0"/>
              </a:rPr>
              <a:t>операнда)</a:t>
            </a:r>
            <a:endParaRPr lang="ru-RU" altLang="ru-RU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Объект 1"/>
          <p:cNvSpPr txBox="1">
            <a:spLocks/>
          </p:cNvSpPr>
          <p:nvPr/>
        </p:nvSpPr>
        <p:spPr bwMode="auto">
          <a:xfrm>
            <a:off x="198438" y="206375"/>
            <a:ext cx="878522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Інкремент та декремент буває</a:t>
            </a:r>
            <a:b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префіксним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uk-UA" altLang="ru-RU" sz="36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постфіксним</a:t>
            </a: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6486525" y="1619250"/>
            <a:ext cx="2071688" cy="769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ru-RU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endParaRPr lang="en-US" altLang="ru-RU" sz="4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6486525" y="2781300"/>
            <a:ext cx="2071688" cy="769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altLang="ru-RU" sz="4400">
                <a:solidFill>
                  <a:srgbClr val="000000"/>
                </a:solidFill>
                <a:latin typeface="Consolas" panose="020B0609020204030204" pitchFamily="49" charset="0"/>
              </a:rPr>
              <a:t>y--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 flipV="1">
            <a:off x="7508875" y="3775075"/>
            <a:ext cx="0" cy="673100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791200" y="4452938"/>
            <a:ext cx="34036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постфіксний</a:t>
            </a:r>
            <a:r>
              <a:rPr lang="uk-UA" altLang="ru-RU"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>
                <a:latin typeface="Arial" panose="020B0604020202020204" pitchFamily="34" charset="0"/>
                <a:cs typeface="Arial" panose="020B0604020202020204" pitchFamily="34" charset="0"/>
              </a:rPr>
              <a:t>(операція </a:t>
            </a:r>
            <a:br>
              <a:rPr lang="uk-UA" altLang="ru-RU" sz="4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>
                <a:latin typeface="Arial" panose="020B0604020202020204" pitchFamily="34" charset="0"/>
                <a:cs typeface="Arial" panose="020B0604020202020204" pitchFamily="34" charset="0"/>
              </a:rPr>
              <a:t>справа від </a:t>
            </a:r>
            <a:br>
              <a:rPr lang="uk-UA" altLang="ru-RU" sz="4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>
                <a:latin typeface="Arial" panose="020B0604020202020204" pitchFamily="34" charset="0"/>
                <a:cs typeface="Arial" panose="020B0604020202020204" pitchFamily="34" charset="0"/>
              </a:rPr>
              <a:t>операнда)</a:t>
            </a:r>
            <a:endParaRPr lang="ru-RU" altLang="ru-RU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66688" y="1743075"/>
            <a:ext cx="27336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>
                <a:latin typeface="Arial" panose="020B0604020202020204" pitchFamily="34" charset="0"/>
                <a:cs typeface="Arial" panose="020B0604020202020204" pitchFamily="34" charset="0"/>
              </a:rPr>
              <a:t>інкремент</a:t>
            </a:r>
            <a:endParaRPr lang="ru-RU" altLang="ru-RU" sz="40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0963" y="2871788"/>
            <a:ext cx="2906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>
                <a:latin typeface="Arial" panose="020B0604020202020204" pitchFamily="34" charset="0"/>
                <a:cs typeface="Arial" panose="020B0604020202020204" pitchFamily="34" charset="0"/>
              </a:rPr>
              <a:t>декремент</a:t>
            </a:r>
            <a:endParaRPr lang="ru-RU" altLang="ru-RU" sz="40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0" grpId="0"/>
      <p:bldP spid="15" grpId="0" animBg="1"/>
      <p:bldP spid="18" grpId="0" animBg="1"/>
      <p:bldP spid="23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ъект 1"/>
          <p:cNvSpPr txBox="1">
            <a:spLocks/>
          </p:cNvSpPr>
          <p:nvPr/>
        </p:nvSpPr>
        <p:spPr bwMode="auto">
          <a:xfrm>
            <a:off x="198438" y="206375"/>
            <a:ext cx="8785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uk-UA" altLang="ru-RU" sz="3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Особливості:</a:t>
            </a:r>
          </a:p>
          <a:p>
            <a:pPr marL="615950" indent="-571500" eaLnBrk="1" hangingPunct="1">
              <a:spcBef>
                <a:spcPct val="0"/>
              </a:spcBef>
              <a:defRPr/>
            </a:pPr>
            <a:r>
              <a:rPr lang="uk-UA" altLang="ru-RU" sz="3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 </a:t>
            </a:r>
            <a:r>
              <a:rPr lang="uk-UA" altLang="ru-RU" sz="3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інкремент</a:t>
            </a:r>
            <a:r>
              <a:rPr lang="uk-UA" altLang="ru-RU" sz="3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чи </a:t>
            </a:r>
            <a:r>
              <a:rPr lang="uk-UA" altLang="ru-RU" sz="3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декремент</a:t>
            </a:r>
            <a:r>
              <a:rPr lang="uk-UA" altLang="ru-RU" sz="3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використовується в середині виразу, то:</a:t>
            </a:r>
            <a:endParaRPr lang="en-US" altLang="ru-RU" sz="3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65225" lvl="1" indent="-571500" eaLnBrk="1" hangingPunct="1">
              <a:spcBef>
                <a:spcPct val="0"/>
              </a:spcBef>
              <a:defRPr/>
            </a:pPr>
            <a:r>
              <a:rPr lang="uk-UA" altLang="ru-RU" sz="38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префіксні</a:t>
            </a:r>
            <a:r>
              <a:rPr lang="uk-UA" altLang="ru-RU" sz="3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виконуються у </a:t>
            </a:r>
            <a:r>
              <a:rPr lang="uk-UA" altLang="ru-RU" sz="38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першу чергу</a:t>
            </a:r>
            <a:r>
              <a:rPr lang="uk-UA" altLang="ru-RU" sz="3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потім значення змінних підставляються у вираз;</a:t>
            </a:r>
          </a:p>
          <a:p>
            <a:pPr marL="1165225" lvl="1" indent="-571500" eaLnBrk="1" hangingPunct="1">
              <a:spcBef>
                <a:spcPct val="0"/>
              </a:spcBef>
              <a:defRPr/>
            </a:pPr>
            <a:r>
              <a:rPr lang="uk-UA" altLang="ru-RU" sz="3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постфіксні</a:t>
            </a:r>
            <a:r>
              <a:rPr lang="uk-UA" altLang="ru-RU" sz="3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виконуються </a:t>
            </a:r>
            <a:r>
              <a:rPr lang="uk-UA" altLang="ru-RU" sz="38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після</a:t>
            </a:r>
            <a:r>
              <a:rPr lang="uk-UA" altLang="ru-RU" sz="3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підстановки значень змінних у вираз;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uk-UA" altLang="ru-RU" sz="3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/>
          <p:cNvSpPr>
            <a:spLocks noGrp="1"/>
          </p:cNvSpPr>
          <p:nvPr>
            <p:ph type="title"/>
          </p:nvPr>
        </p:nvSpPr>
        <p:spPr>
          <a:xfrm>
            <a:off x="14514" y="261258"/>
            <a:ext cx="9114972" cy="1233424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48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Особливості арифметичних операцій</a:t>
            </a:r>
            <a:endParaRPr lang="uk-UA" sz="48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Объект 1"/>
          <p:cNvSpPr>
            <a:spLocks noGrp="1"/>
          </p:cNvSpPr>
          <p:nvPr>
            <p:ph idx="1"/>
          </p:nvPr>
        </p:nvSpPr>
        <p:spPr>
          <a:xfrm>
            <a:off x="338138" y="1858963"/>
            <a:ext cx="9037637" cy="1349375"/>
          </a:xfrm>
        </p:spPr>
        <p:txBody>
          <a:bodyPr/>
          <a:lstStyle/>
          <a:p>
            <a:pPr marL="44450" indent="0" eaLnBrk="1" hangingPunct="1">
              <a:buFont typeface="Arial" panose="020B0604020202020204" pitchFamily="34" charset="0"/>
              <a:buNone/>
            </a:pPr>
            <a:r>
              <a:rPr lang="uk-UA" altLang="ru-RU" sz="44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Операція</a:t>
            </a:r>
            <a:r>
              <a:rPr lang="uk-UA" altLang="ru-RU" sz="4400" b="1" smtClean="0">
                <a:latin typeface="Arial" panose="020B0604020202020204" pitchFamily="34" charset="0"/>
                <a:cs typeface="Arial" panose="020B0604020202020204" pitchFamily="34" charset="0"/>
              </a:rPr>
              <a:t> (англ. </a:t>
            </a:r>
            <a:r>
              <a:rPr lang="en-US" altLang="ru-RU" sz="4400" b="1" i="1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altLang="ru-RU" sz="4400" b="1" smtClean="0"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altLang="ru-RU" sz="4400" b="1" smtClean="0">
                <a:latin typeface="Arial" panose="020B0604020202020204" pitchFamily="34" charset="0"/>
                <a:cs typeface="Arial" panose="020B0604020202020204" pitchFamily="34" charset="0"/>
              </a:rPr>
              <a:t>спеціальний символ, який повідомляє транслятору про те, що потрібно виконати дію </a:t>
            </a:r>
            <a:r>
              <a:rPr lang="en-US" altLang="ru-RU" sz="4400" b="1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sz="44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400" b="1" smtClean="0">
                <a:latin typeface="Arial" panose="020B0604020202020204" pitchFamily="34" charset="0"/>
                <a:cs typeface="Arial" panose="020B0604020202020204" pitchFamily="34" charset="0"/>
              </a:rPr>
              <a:t>з деякими операндами.</a:t>
            </a:r>
          </a:p>
          <a:p>
            <a:pPr marL="44450" indent="0" eaLnBrk="1" hangingPunct="1">
              <a:buFont typeface="Arial" panose="020B0604020202020204" pitchFamily="34" charset="0"/>
              <a:buNone/>
            </a:pPr>
            <a:r>
              <a:rPr lang="uk-UA" altLang="ru-RU" sz="44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Операнд</a:t>
            </a:r>
            <a:r>
              <a:rPr lang="uk-UA" altLang="ru-RU" sz="4400" b="1" smtClean="0">
                <a:latin typeface="Arial" panose="020B0604020202020204" pitchFamily="34" charset="0"/>
                <a:cs typeface="Arial" panose="020B0604020202020204" pitchFamily="34" charset="0"/>
              </a:rPr>
              <a:t> – значення, над </a:t>
            </a:r>
            <a:br>
              <a:rPr lang="uk-UA" altLang="ru-RU" sz="44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400" b="1" smtClean="0">
                <a:latin typeface="Arial" panose="020B0604020202020204" pitchFamily="34" charset="0"/>
                <a:cs typeface="Arial" panose="020B0604020202020204" pitchFamily="34" charset="0"/>
              </a:rPr>
              <a:t>якими виконується операція.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Прямоугольник 1"/>
          <p:cNvSpPr>
            <a:spLocks noChangeArrowheads="1"/>
          </p:cNvSpPr>
          <p:nvPr/>
        </p:nvSpPr>
        <p:spPr bwMode="auto">
          <a:xfrm>
            <a:off x="334963" y="104775"/>
            <a:ext cx="5608637" cy="132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en-US" altLang="ru-RU" sz="4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 y = x++ + x++;</a:t>
            </a:r>
            <a:endParaRPr lang="ru-RU" altLang="ru-RU" sz="4000" b="1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654300" y="2174875"/>
            <a:ext cx="4699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altLang="ru-RU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4492625" y="1331913"/>
            <a:ext cx="0" cy="674687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57675" y="2190750"/>
            <a:ext cx="4699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altLang="ru-RU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0525" y="2779713"/>
            <a:ext cx="77866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виразу:  1 + 1 == </a:t>
            </a:r>
            <a:r>
              <a:rPr lang="ru-RU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76238" y="3349625"/>
            <a:ext cx="5870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ru-RU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записується значення </a:t>
            </a:r>
            <a:r>
              <a:rPr lang="uk-UA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76238" y="3935413"/>
            <a:ext cx="7800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Двічі виконується збільшення </a:t>
            </a:r>
            <a:r>
              <a:rPr lang="en-US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422275" y="4632325"/>
            <a:ext cx="5608638" cy="1938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en-US" altLang="ru-RU" sz="4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 y = x + x;</a:t>
            </a:r>
            <a:endParaRPr lang="ru-RU" altLang="ru-RU" sz="4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x++; x++;</a:t>
            </a:r>
            <a:endParaRPr lang="ru-RU" altLang="ru-RU" sz="4000" b="1"/>
          </a:p>
        </p:txBody>
      </p:sp>
      <p:sp>
        <p:nvSpPr>
          <p:cNvPr id="17" name="Дуга 16"/>
          <p:cNvSpPr/>
          <p:nvPr/>
        </p:nvSpPr>
        <p:spPr>
          <a:xfrm>
            <a:off x="2887663" y="606425"/>
            <a:ext cx="6064250" cy="5248275"/>
          </a:xfrm>
          <a:prstGeom prst="arc">
            <a:avLst>
              <a:gd name="adj1" fmla="val 16242282"/>
              <a:gd name="adj2" fmla="val 5243814"/>
            </a:avLst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2873375" y="1347788"/>
            <a:ext cx="0" cy="674687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2" grpId="0"/>
      <p:bldP spid="13" grpId="0"/>
      <p:bldP spid="14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Прямоугольник 1"/>
          <p:cNvSpPr>
            <a:spLocks noChangeArrowheads="1"/>
          </p:cNvSpPr>
          <p:nvPr/>
        </p:nvSpPr>
        <p:spPr bwMode="auto">
          <a:xfrm>
            <a:off x="334963" y="104775"/>
            <a:ext cx="5608637" cy="132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en-US" altLang="ru-RU" sz="4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 y = ++x + ++x;</a:t>
            </a:r>
            <a:endParaRPr lang="ru-RU" altLang="ru-RU" sz="4000" b="1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311150" y="2262188"/>
            <a:ext cx="5608638" cy="1938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en-U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x++; x++;</a:t>
            </a:r>
            <a:endParaRPr lang="ru-RU" altLang="ru-RU" sz="4000" b="1"/>
          </a:p>
          <a:p>
            <a:r>
              <a:rPr lang="en-US" altLang="ru-RU" sz="4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 y = x + x;</a:t>
            </a:r>
            <a:endParaRPr lang="ru-RU" altLang="ru-RU" sz="40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Дуга 16"/>
          <p:cNvSpPr/>
          <p:nvPr/>
        </p:nvSpPr>
        <p:spPr>
          <a:xfrm>
            <a:off x="4364038" y="766763"/>
            <a:ext cx="3159125" cy="2662237"/>
          </a:xfrm>
          <a:prstGeom prst="arc">
            <a:avLst>
              <a:gd name="adj1" fmla="val 16242282"/>
              <a:gd name="adj2" fmla="val 5439208"/>
            </a:avLst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24125" y="5000625"/>
            <a:ext cx="4699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ru-RU"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altLang="ru-RU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3930650" y="4154488"/>
            <a:ext cx="0" cy="673100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95700" y="5011738"/>
            <a:ext cx="469900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ru-RU"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altLang="ru-RU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2743200" y="4175125"/>
            <a:ext cx="0" cy="673100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394075" y="3049588"/>
            <a:ext cx="1939925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r>
              <a:rPr lang="en-US" altLang="ru-RU" sz="40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x = 3;</a:t>
            </a:r>
            <a:endParaRPr lang="ru-RU" altLang="ru-RU" sz="4000" dirty="0" smtClean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63525" y="5737225"/>
            <a:ext cx="78025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ru-RU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, x = </a:t>
            </a:r>
            <a:r>
              <a:rPr lang="en-US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21" grpId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63525" y="5737225"/>
            <a:ext cx="78025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ru-RU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Прямоугольник 2"/>
          <p:cNvSpPr>
            <a:spLocks noChangeArrowheads="1"/>
          </p:cNvSpPr>
          <p:nvPr/>
        </p:nvSpPr>
        <p:spPr bwMode="auto">
          <a:xfrm>
            <a:off x="263525" y="361950"/>
            <a:ext cx="5781675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4400" b="1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en-US" altLang="ru-RU" sz="4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4400" b="1">
                <a:solidFill>
                  <a:srgbClr val="000000"/>
                </a:solidFill>
                <a:latin typeface="Consolas" panose="020B0609020204030204" pitchFamily="49" charset="0"/>
              </a:rPr>
              <a:t> y = x++ + ++x;</a:t>
            </a:r>
            <a:endParaRPr lang="ru-RU" altLang="ru-RU" sz="4400" b="1"/>
          </a:p>
        </p:txBody>
      </p:sp>
      <p:sp>
        <p:nvSpPr>
          <p:cNvPr id="23" name="Прямоугольник 22"/>
          <p:cNvSpPr/>
          <p:nvPr/>
        </p:nvSpPr>
        <p:spPr>
          <a:xfrm>
            <a:off x="311150" y="2262188"/>
            <a:ext cx="5608638" cy="25542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pPr>
              <a:defRPr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x++;  </a:t>
            </a:r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x = 2</a:t>
            </a:r>
            <a:endParaRPr lang="ru-RU" sz="40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y = x + x;</a:t>
            </a:r>
          </a:p>
          <a:p>
            <a:pPr>
              <a:defRPr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x++;</a:t>
            </a:r>
            <a:endParaRPr lang="ru-RU" sz="4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Дуга 23"/>
          <p:cNvSpPr/>
          <p:nvPr/>
        </p:nvSpPr>
        <p:spPr>
          <a:xfrm>
            <a:off x="4364038" y="766763"/>
            <a:ext cx="3159125" cy="2662237"/>
          </a:xfrm>
          <a:prstGeom prst="arc">
            <a:avLst>
              <a:gd name="adj1" fmla="val 16410251"/>
              <a:gd name="adj2" fmla="val 5439208"/>
            </a:avLst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020888" y="57642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US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, x = </a:t>
            </a:r>
            <a:r>
              <a:rPr lang="en-US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altLang="ru-RU" sz="3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1" name="Прямоугольник 2"/>
          <p:cNvSpPr>
            <a:spLocks noChangeArrowheads="1"/>
          </p:cNvSpPr>
          <p:nvPr/>
        </p:nvSpPr>
        <p:spPr bwMode="auto">
          <a:xfrm>
            <a:off x="263525" y="361950"/>
            <a:ext cx="7802563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4400" b="1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en-US" altLang="ru-RU" sz="4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4400" b="1">
                <a:solidFill>
                  <a:srgbClr val="000000"/>
                </a:solidFill>
                <a:latin typeface="Consolas" panose="020B0609020204030204" pitchFamily="49" charset="0"/>
              </a:rPr>
              <a:t> y = x++ + x++ + ++x;</a:t>
            </a:r>
            <a:endParaRPr lang="ru-RU" altLang="ru-RU" sz="4400" b="1"/>
          </a:p>
        </p:txBody>
      </p:sp>
      <p:sp>
        <p:nvSpPr>
          <p:cNvPr id="23" name="Прямоугольник 22"/>
          <p:cNvSpPr/>
          <p:nvPr/>
        </p:nvSpPr>
        <p:spPr>
          <a:xfrm>
            <a:off x="1482725" y="3051175"/>
            <a:ext cx="5591175" cy="25542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pPr>
              <a:defRPr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x++;  </a:t>
            </a:r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x = 2</a:t>
            </a:r>
            <a:endParaRPr lang="ru-RU" sz="40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y = x + x + x;</a:t>
            </a:r>
          </a:p>
          <a:p>
            <a:pPr>
              <a:defRPr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x++; x++;</a:t>
            </a:r>
            <a:endParaRPr lang="ru-RU" sz="4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148138" y="1978025"/>
            <a:ext cx="17462" cy="941388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82725" y="5737225"/>
            <a:ext cx="51165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US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, x = </a:t>
            </a:r>
            <a:r>
              <a:rPr lang="en-US" altLang="ru-RU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altLang="ru-RU" sz="3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Прямоугольник 2"/>
          <p:cNvSpPr>
            <a:spLocks noChangeArrowheads="1"/>
          </p:cNvSpPr>
          <p:nvPr/>
        </p:nvSpPr>
        <p:spPr bwMode="auto">
          <a:xfrm>
            <a:off x="263525" y="361950"/>
            <a:ext cx="7802563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4400" b="1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en-US" altLang="ru-RU" sz="4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4400" b="1">
                <a:solidFill>
                  <a:srgbClr val="000000"/>
                </a:solidFill>
                <a:latin typeface="Consolas" panose="020B0609020204030204" pitchFamily="49" charset="0"/>
              </a:rPr>
              <a:t> y = x + x + ++x;</a:t>
            </a:r>
            <a:endParaRPr lang="ru-RU" altLang="ru-RU" sz="4400" b="1"/>
          </a:p>
        </p:txBody>
      </p:sp>
      <p:sp>
        <p:nvSpPr>
          <p:cNvPr id="23" name="Прямоугольник 22"/>
          <p:cNvSpPr/>
          <p:nvPr/>
        </p:nvSpPr>
        <p:spPr>
          <a:xfrm>
            <a:off x="1482725" y="3051175"/>
            <a:ext cx="5591175" cy="19383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pPr>
              <a:defRPr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x++;  </a:t>
            </a:r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x = 2</a:t>
            </a:r>
            <a:endParaRPr lang="ru-RU" sz="40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y = x + x + x;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148138" y="1978025"/>
            <a:ext cx="17462" cy="941388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7"/>
          <p:cNvSpPr txBox="1">
            <a:spLocks noChangeArrowheads="1"/>
          </p:cNvSpPr>
          <p:nvPr/>
        </p:nvSpPr>
        <p:spPr bwMode="auto">
          <a:xfrm>
            <a:off x="203200" y="134938"/>
            <a:ext cx="6259513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6000" b="1">
                <a:latin typeface="Arial" panose="020B0604020202020204" pitchFamily="34" charset="0"/>
                <a:cs typeface="Arial" panose="020B0604020202020204" pitchFamily="34" charset="0"/>
              </a:rPr>
              <a:t>int x, y;</a:t>
            </a:r>
          </a:p>
          <a:p>
            <a:r>
              <a:rPr lang="en-US" altLang="ru-RU" sz="6000" b="1">
                <a:latin typeface="Arial" panose="020B0604020202020204" pitchFamily="34" charset="0"/>
                <a:cs typeface="Arial" panose="020B0604020202020204" pitchFamily="34" charset="0"/>
              </a:rPr>
              <a:t>scanf("%d", &amp;x);</a:t>
            </a:r>
          </a:p>
          <a:p>
            <a:r>
              <a:rPr lang="en-US" altLang="ru-RU" sz="6000" b="1">
                <a:latin typeface="Arial" panose="020B0604020202020204" pitchFamily="34" charset="0"/>
                <a:cs typeface="Arial" panose="020B0604020202020204" pitchFamily="34" charset="0"/>
              </a:rPr>
              <a:t>scanf("%d", &amp;y);</a:t>
            </a:r>
          </a:p>
          <a:p>
            <a:endParaRPr lang="en-US" altLang="ru-RU" sz="6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ru-RU" sz="6000" b="1">
                <a:latin typeface="Arial" panose="020B0604020202020204" pitchFamily="34" charset="0"/>
                <a:cs typeface="Arial" panose="020B0604020202020204" pitchFamily="34" charset="0"/>
              </a:rPr>
              <a:t>int z = </a:t>
            </a:r>
            <a:r>
              <a:rPr lang="en-US" altLang="ru-RU" sz="6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+ y</a:t>
            </a:r>
            <a:r>
              <a:rPr lang="en-US" altLang="ru-RU" sz="6000" b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rot="10800000" flipV="1">
            <a:off x="3562350" y="3276600"/>
            <a:ext cx="2940050" cy="747713"/>
          </a:xfrm>
          <a:prstGeom prst="curvedConnector3">
            <a:avLst>
              <a:gd name="adj1" fmla="val 99360"/>
            </a:avLst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597650" y="2738438"/>
            <a:ext cx="25463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40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</a:t>
            </a:r>
            <a:r>
              <a:rPr lang="uk-UA" altLang="ru-RU" sz="40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ія </a:t>
            </a:r>
            <a:br>
              <a:rPr lang="uk-UA" altLang="ru-RU" sz="40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«плюс»</a:t>
            </a:r>
            <a:endParaRPr lang="ru-RU" altLang="ru-RU" sz="4000" i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3759200" y="4794250"/>
            <a:ext cx="339725" cy="796925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573338" y="5634038"/>
            <a:ext cx="24590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операнди</a:t>
            </a:r>
            <a:endParaRPr lang="ru-RU" altLang="ru-RU" sz="4000" i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 flipH="1" flipV="1">
            <a:off x="2998788" y="4732338"/>
            <a:ext cx="401637" cy="855662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8"/>
          <p:cNvSpPr txBox="1">
            <a:spLocks noChangeArrowheads="1"/>
          </p:cNvSpPr>
          <p:nvPr/>
        </p:nvSpPr>
        <p:spPr bwMode="auto">
          <a:xfrm>
            <a:off x="203200" y="134938"/>
            <a:ext cx="889158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В залежності від кількості операндів, </a:t>
            </a:r>
          </a:p>
          <a:p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операції поділяються на:</a:t>
            </a:r>
          </a:p>
          <a:p>
            <a:endParaRPr lang="ru-RU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19088" y="1498600"/>
          <a:ext cx="8491538" cy="426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33773">
                  <a:extLst>
                    <a:ext uri="{9D8B030D-6E8A-4147-A177-3AD203B41FA5}">
                      <a16:colId xmlns:a16="http://schemas.microsoft.com/office/drawing/2014/main" val="1895514816"/>
                    </a:ext>
                  </a:extLst>
                </a:gridCol>
                <a:gridCol w="3048244">
                  <a:extLst>
                    <a:ext uri="{9D8B030D-6E8A-4147-A177-3AD203B41FA5}">
                      <a16:colId xmlns:a16="http://schemas.microsoft.com/office/drawing/2014/main" val="69112229"/>
                    </a:ext>
                  </a:extLst>
                </a:gridCol>
                <a:gridCol w="3309521">
                  <a:extLst>
                    <a:ext uri="{9D8B030D-6E8A-4147-A177-3AD203B41FA5}">
                      <a16:colId xmlns:a16="http://schemas.microsoft.com/office/drawing/2014/main" val="176121972"/>
                    </a:ext>
                  </a:extLst>
                </a:gridCol>
              </a:tblGrid>
              <a:tr h="53158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3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</a:t>
                      </a:r>
                      <a:r>
                        <a:rPr lang="uk-UA" sz="3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ії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Особливість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Приклади операцій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anchor="ctr"/>
                </a:tc>
                <a:extLst>
                  <a:ext uri="{0D108BD9-81ED-4DB2-BD59-A6C34878D82A}">
                    <a16:rowId xmlns:a16="http://schemas.microsoft.com/office/drawing/2014/main" val="199660075"/>
                  </a:ext>
                </a:extLst>
              </a:tr>
              <a:tr h="531586">
                <a:tc>
                  <a:txBody>
                    <a:bodyPr/>
                    <a:lstStyle/>
                    <a:p>
                      <a:r>
                        <a:rPr lang="uk-UA" sz="3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унарні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r>
                        <a:rPr lang="uk-UA" sz="32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один</a:t>
                      </a:r>
                      <a:r>
                        <a:rPr lang="uk-UA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операнд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</a:t>
                      </a:r>
                      <a:r>
                        <a:rPr lang="en-US" sz="32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y;</a:t>
                      </a:r>
                    </a:p>
                    <a:p>
                      <a:r>
                        <a:rPr lang="en-US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3200" baseline="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</a:t>
                      </a:r>
                      <a:r>
                        <a:rPr lang="en-US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2268200864"/>
                  </a:ext>
                </a:extLst>
              </a:tr>
              <a:tr h="531586">
                <a:tc>
                  <a:txBody>
                    <a:bodyPr/>
                    <a:lstStyle/>
                    <a:p>
                      <a:r>
                        <a:rPr lang="uk-UA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бінарні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r>
                        <a:rPr lang="uk-UA" sz="3200" b="1" kern="12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два</a:t>
                      </a:r>
                      <a:r>
                        <a:rPr lang="uk-UA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операнди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 = x </a:t>
                      </a:r>
                      <a:r>
                        <a:rPr lang="en-US" sz="32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y;</a:t>
                      </a:r>
                    </a:p>
                    <a:p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= a </a:t>
                      </a:r>
                      <a:r>
                        <a:rPr lang="en-US" sz="32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b;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2001187051"/>
                  </a:ext>
                </a:extLst>
              </a:tr>
              <a:tr h="531586">
                <a:tc>
                  <a:txBody>
                    <a:bodyPr/>
                    <a:lstStyle/>
                    <a:p>
                      <a:r>
                        <a:rPr lang="uk-UA" sz="3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тернарна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r>
                        <a:rPr lang="uk-UA" sz="3200" b="1" kern="12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три</a:t>
                      </a:r>
                      <a:r>
                        <a:rPr lang="uk-UA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операнди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r>
                        <a:rPr lang="ru-RU" sz="32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буде </a:t>
                      </a:r>
                      <a:r>
                        <a:rPr lang="ru-RU" sz="3200" i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розглянуто</a:t>
                      </a:r>
                      <a:r>
                        <a:rPr lang="ru-RU" sz="32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32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пізніше</a:t>
                      </a:r>
                      <a:endParaRPr lang="ru-RU" sz="32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350134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ъект 1"/>
          <p:cNvSpPr txBox="1">
            <a:spLocks/>
          </p:cNvSpPr>
          <p:nvPr/>
        </p:nvSpPr>
        <p:spPr bwMode="auto">
          <a:xfrm>
            <a:off x="198438" y="206375"/>
            <a:ext cx="8785225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Розглянемо </a:t>
            </a:r>
            <a:r>
              <a:rPr lang="uk-UA" altLang="ru-RU" sz="36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бінарні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арифметичні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операції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uk-UA" altLang="ru-RU" sz="3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uk-UA" altLang="ru-RU" sz="3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34963" y="1490663"/>
          <a:ext cx="8648700" cy="4633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87150">
                  <a:extLst>
                    <a:ext uri="{9D8B030D-6E8A-4147-A177-3AD203B41FA5}">
                      <a16:colId xmlns:a16="http://schemas.microsoft.com/office/drawing/2014/main" val="2656599915"/>
                    </a:ext>
                  </a:extLst>
                </a:gridCol>
                <a:gridCol w="3322442">
                  <a:extLst>
                    <a:ext uri="{9D8B030D-6E8A-4147-A177-3AD203B41FA5}">
                      <a16:colId xmlns:a16="http://schemas.microsoft.com/office/drawing/2014/main" val="2284528007"/>
                    </a:ext>
                  </a:extLst>
                </a:gridCol>
                <a:gridCol w="2339108">
                  <a:extLst>
                    <a:ext uri="{9D8B030D-6E8A-4147-A177-3AD203B41FA5}">
                      <a16:colId xmlns:a16="http://schemas.microsoft.com/office/drawing/2014/main" val="3326060429"/>
                    </a:ext>
                  </a:extLst>
                </a:gridCol>
              </a:tblGrid>
              <a:tr h="640212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Позначення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 defTabSz="900113"/>
                      <a:r>
                        <a:rPr lang="ru-RU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Приклад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extLst>
                  <a:ext uri="{0D108BD9-81ED-4DB2-BD59-A6C34878D82A}">
                    <a16:rowId xmlns:a16="http://schemas.microsoft.com/office/drawing/2014/main" val="2324931119"/>
                  </a:ext>
                </a:extLst>
              </a:tr>
              <a:tr h="701184"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ru-RU" sz="4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 defTabSz="900113"/>
                      <a:r>
                        <a:rPr lang="uk-UA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додавання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+ b</a:t>
                      </a:r>
                      <a:endParaRPr lang="ru-RU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extLst>
                  <a:ext uri="{0D108BD9-81ED-4DB2-BD59-A6C34878D82A}">
                    <a16:rowId xmlns:a16="http://schemas.microsoft.com/office/drawing/2014/main" val="2039967075"/>
                  </a:ext>
                </a:extLst>
              </a:tr>
              <a:tr h="70118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ru-RU" sz="4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</a:t>
                      </a:r>
                      <a:r>
                        <a:rPr lang="uk-UA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іднімання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- b</a:t>
                      </a:r>
                      <a:endParaRPr lang="ru-RU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extLst>
                  <a:ext uri="{0D108BD9-81ED-4DB2-BD59-A6C34878D82A}">
                    <a16:rowId xmlns:a16="http://schemas.microsoft.com/office/drawing/2014/main" val="1066032749"/>
                  </a:ext>
                </a:extLst>
              </a:tr>
              <a:tr h="70118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ru-RU" sz="4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множення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* b</a:t>
                      </a:r>
                      <a:endParaRPr lang="ru-RU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extLst>
                  <a:ext uri="{0D108BD9-81ED-4DB2-BD59-A6C34878D82A}">
                    <a16:rowId xmlns:a16="http://schemas.microsoft.com/office/drawing/2014/main" val="1046497993"/>
                  </a:ext>
                </a:extLst>
              </a:tr>
              <a:tr h="70118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ru-RU" sz="4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</a:t>
                      </a:r>
                      <a:r>
                        <a:rPr lang="uk-UA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ілення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/ b</a:t>
                      </a:r>
                      <a:endParaRPr lang="ru-RU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extLst>
                  <a:ext uri="{0D108BD9-81ED-4DB2-BD59-A6C34878D82A}">
                    <a16:rowId xmlns:a16="http://schemas.microsoft.com/office/drawing/2014/main" val="2301972734"/>
                  </a:ext>
                </a:extLst>
              </a:tr>
              <a:tr h="118896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4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залишок</a:t>
                      </a:r>
                      <a:r>
                        <a:rPr lang="ru-RU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від ділення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en-US" sz="3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  </a:t>
                      </a:r>
                      <a:r>
                        <a:rPr lang="en-US" sz="3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ru-RU" sz="3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3" marR="91443" marT="45729" marB="45729" anchor="ctr"/>
                </a:tc>
                <a:extLst>
                  <a:ext uri="{0D108BD9-81ED-4DB2-BD59-A6C34878D82A}">
                    <a16:rowId xmlns:a16="http://schemas.microsoft.com/office/drawing/2014/main" val="403843769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8275" y="361950"/>
            <a:ext cx="8624888" cy="3478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altLang="ru-RU" sz="4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Особливості: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uk-UA" alt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операція ділення для двох цілих чисел завжди дає </a:t>
            </a:r>
            <a:r>
              <a:rPr lang="uk-UA" altLang="ru-RU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цілочислельний</a:t>
            </a:r>
            <a:r>
              <a:rPr lang="uk-UA" alt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 результат</a:t>
            </a:r>
          </a:p>
          <a:p>
            <a:pPr eaLnBrk="1" hangingPunct="1">
              <a:defRPr/>
            </a:pPr>
            <a:endParaRPr lang="uk-UA" alt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334963" y="3317875"/>
            <a:ext cx="8626475" cy="3294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26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600" b="1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altLang="ru-RU" sz="2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ru-RU" sz="2600" b="1">
                <a:solidFill>
                  <a:srgbClr val="0000FF"/>
                </a:solidFill>
                <a:latin typeface="Consolas" panose="020B0609020204030204" pitchFamily="49" charset="0"/>
              </a:rPr>
              <a:t>  float</a:t>
            </a:r>
            <a:r>
              <a:rPr lang="en-US" altLang="ru-RU" sz="2600" b="1">
                <a:solidFill>
                  <a:srgbClr val="000000"/>
                </a:solidFill>
                <a:latin typeface="Consolas" panose="020B0609020204030204" pitchFamily="49" charset="0"/>
              </a:rPr>
              <a:t> x = 1 / 5,</a:t>
            </a:r>
          </a:p>
          <a:p>
            <a:r>
              <a:rPr lang="en-US" altLang="ru-RU" sz="2600" b="1">
                <a:solidFill>
                  <a:srgbClr val="000000"/>
                </a:solidFill>
                <a:latin typeface="Consolas" panose="020B0609020204030204" pitchFamily="49" charset="0"/>
              </a:rPr>
              <a:t>        y = 10 / 3,</a:t>
            </a:r>
          </a:p>
          <a:p>
            <a:r>
              <a:rPr lang="en-US" altLang="ru-RU" sz="2600" b="1">
                <a:solidFill>
                  <a:srgbClr val="000000"/>
                </a:solidFill>
                <a:latin typeface="Consolas" panose="020B0609020204030204" pitchFamily="49" charset="0"/>
              </a:rPr>
              <a:t>        z = 5 / 4;</a:t>
            </a:r>
          </a:p>
          <a:p>
            <a:r>
              <a:rPr lang="en-US" altLang="ru-RU" sz="2600" b="1">
                <a:solidFill>
                  <a:srgbClr val="000000"/>
                </a:solidFill>
                <a:latin typeface="Consolas" panose="020B0609020204030204" pitchFamily="49" charset="0"/>
              </a:rPr>
              <a:t>  printf(</a:t>
            </a:r>
            <a:r>
              <a:rPr lang="en-US" altLang="ru-RU" sz="2600" b="1">
                <a:solidFill>
                  <a:srgbClr val="A31515"/>
                </a:solidFill>
                <a:latin typeface="Consolas" panose="020B0609020204030204" pitchFamily="49" charset="0"/>
              </a:rPr>
              <a:t>"x = %f\ny = %f\nz = %f\n"</a:t>
            </a:r>
            <a:r>
              <a:rPr lang="en-US" altLang="ru-RU" sz="2600" b="1">
                <a:solidFill>
                  <a:srgbClr val="000000"/>
                </a:solidFill>
                <a:latin typeface="Consolas" panose="020B0609020204030204" pitchFamily="49" charset="0"/>
              </a:rPr>
              <a:t>, x, y, z);</a:t>
            </a:r>
          </a:p>
          <a:p>
            <a:r>
              <a:rPr lang="en-US" altLang="ru-RU" sz="2600" b="1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ru-RU" sz="2600" b="1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altLang="ru-RU" sz="2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600" b="1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9"/>
          <a:stretch>
            <a:fillRect/>
          </a:stretch>
        </p:blipFill>
        <p:spPr bwMode="auto">
          <a:xfrm>
            <a:off x="4737100" y="3338513"/>
            <a:ext cx="4224338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503238" y="3198813"/>
            <a:ext cx="8224837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altLang="ru-RU" sz="2400" b="1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2400" b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 x = 1.0 / 5,</a:t>
            </a:r>
          </a:p>
          <a:p>
            <a:r>
              <a:rPr lang="en-US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 y = 10 / 3.0,</a:t>
            </a:r>
          </a:p>
          <a:p>
            <a:r>
              <a:rPr lang="en-US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uk-UA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z = 5.0 / 4.0;</a:t>
            </a:r>
          </a:p>
          <a:p>
            <a:r>
              <a:rPr lang="uk-UA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altLang="ru-RU" sz="2400" b="1">
                <a:solidFill>
                  <a:srgbClr val="A31515"/>
                </a:solidFill>
                <a:latin typeface="Consolas" panose="020B0609020204030204" pitchFamily="49" charset="0"/>
              </a:rPr>
              <a:t>"x = %f\ny = %f\nz = %f\n"</a:t>
            </a:r>
            <a:r>
              <a:rPr lang="en-US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, x, y, z);</a:t>
            </a:r>
          </a:p>
          <a:p>
            <a:r>
              <a:rPr lang="uk-UA" altLang="ru-RU" sz="2400" b="1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2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400" b="1"/>
          </a:p>
        </p:txBody>
      </p:sp>
      <p:sp>
        <p:nvSpPr>
          <p:cNvPr id="2" name="Прямоугольник 1"/>
          <p:cNvSpPr/>
          <p:nvPr/>
        </p:nvSpPr>
        <p:spPr>
          <a:xfrm>
            <a:off x="0" y="361950"/>
            <a:ext cx="9372600" cy="23860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altLang="ru-RU" sz="4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Особливості: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uk-UA" alt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для отримання дробового результату потрібно, щоб один з операндів був </a:t>
            </a:r>
            <a:r>
              <a:rPr lang="uk-UA" altLang="ru-RU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дробовим</a:t>
            </a:r>
            <a:r>
              <a:rPr lang="uk-UA" alt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 числом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5" y="3217863"/>
            <a:ext cx="34544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1"/>
          <p:cNvSpPr>
            <a:spLocks noChangeArrowheads="1"/>
          </p:cNvSpPr>
          <p:nvPr/>
        </p:nvSpPr>
        <p:spPr bwMode="auto">
          <a:xfrm>
            <a:off x="0" y="361950"/>
            <a:ext cx="9372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44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Визначте, які значення </a:t>
            </a:r>
            <a:br>
              <a:rPr lang="uk-UA" altLang="ru-RU" sz="44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4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матимуть змінні </a:t>
            </a:r>
            <a:r>
              <a:rPr lang="en-US" altLang="ru-RU" sz="4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ru-RU" sz="44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4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ru-RU" sz="44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</a:t>
            </a:r>
            <a:r>
              <a:rPr lang="en-US" altLang="ru-RU" sz="44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4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uk-UA" altLang="ru-RU" sz="4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46038" y="2006600"/>
            <a:ext cx="9029700" cy="354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ru-RU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 float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x = 1 / 5 * 1.5 + 3 / 2.0 * 4 / </a:t>
            </a:r>
            <a:r>
              <a:rPr lang="uk-UA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altLang="ru-RU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s-E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y = 105 / 2 / 5 / 3,</a:t>
            </a:r>
          </a:p>
          <a:p>
            <a:r>
              <a:rPr lang="en-US" altLang="ru-RU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pl-PL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z = 105 / 2 / 5 / 3.0;</a:t>
            </a:r>
          </a:p>
          <a:p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"x = %f\</a:t>
            </a:r>
            <a:r>
              <a:rPr lang="en-US" altLang="ru-RU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ny</a:t>
            </a:r>
            <a:r>
              <a:rPr lang="en-US" alt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 = %f\</a:t>
            </a:r>
            <a:r>
              <a:rPr lang="en-US" altLang="ru-RU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nz</a:t>
            </a:r>
            <a:r>
              <a:rPr lang="en-US" alt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 = %f\n"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ru-RU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x,y,z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ru-RU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2"/>
          <p:cNvSpPr>
            <a:spLocks noChangeArrowheads="1"/>
          </p:cNvSpPr>
          <p:nvPr/>
        </p:nvSpPr>
        <p:spPr bwMode="auto">
          <a:xfrm>
            <a:off x="211138" y="180975"/>
            <a:ext cx="8796337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x = 1 / 5 * 1.5 + 3 / 2.0 * 4 / </a:t>
            </a:r>
            <a:r>
              <a:rPr lang="uk-UA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altLang="ru-RU" sz="36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43075" y="1206500"/>
            <a:ext cx="631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1652588" y="327025"/>
            <a:ext cx="555625" cy="1304925"/>
          </a:xfrm>
          <a:prstGeom prst="leftBrace">
            <a:avLst/>
          </a:prstGeom>
          <a:ln w="47625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2690813" y="1193800"/>
            <a:ext cx="1452562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* 1.5</a:t>
            </a:r>
            <a:endParaRPr lang="ru-RU" altLang="ru-RU" sz="3600"/>
          </a:p>
        </p:txBody>
      </p:sp>
      <p:sp>
        <p:nvSpPr>
          <p:cNvPr id="11" name="Левая фигурная скобка 10"/>
          <p:cNvSpPr/>
          <p:nvPr/>
        </p:nvSpPr>
        <p:spPr>
          <a:xfrm rot="16200000">
            <a:off x="2516981" y="662782"/>
            <a:ext cx="706437" cy="2546350"/>
          </a:xfrm>
          <a:prstGeom prst="leftBrace">
            <a:avLst/>
          </a:prstGeom>
          <a:ln w="47625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690813" y="2320925"/>
            <a:ext cx="631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Левая фигурная скобка 14"/>
          <p:cNvSpPr/>
          <p:nvPr/>
        </p:nvSpPr>
        <p:spPr>
          <a:xfrm rot="16200000">
            <a:off x="5398294" y="30956"/>
            <a:ext cx="555625" cy="1897063"/>
          </a:xfrm>
          <a:prstGeom prst="leftBrace">
            <a:avLst/>
          </a:prstGeom>
          <a:ln w="47625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03838" y="1223963"/>
            <a:ext cx="790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6477000" y="1193800"/>
            <a:ext cx="944563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uk-UA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ru-RU" altLang="ru-RU" sz="3600"/>
          </a:p>
        </p:txBody>
      </p:sp>
      <p:sp>
        <p:nvSpPr>
          <p:cNvPr id="18" name="Левая фигурная скобка 17"/>
          <p:cNvSpPr/>
          <p:nvPr/>
        </p:nvSpPr>
        <p:spPr>
          <a:xfrm rot="16200000">
            <a:off x="6009482" y="948531"/>
            <a:ext cx="706438" cy="2117725"/>
          </a:xfrm>
          <a:prstGeom prst="leftBrace">
            <a:avLst/>
          </a:prstGeom>
          <a:ln w="47625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00750" y="2306638"/>
            <a:ext cx="896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7123113" y="2241550"/>
            <a:ext cx="944562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altLang="ru-RU" sz="3600" b="1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ru-RU" altLang="ru-RU" sz="3600"/>
          </a:p>
        </p:txBody>
      </p:sp>
      <p:sp>
        <p:nvSpPr>
          <p:cNvPr id="21" name="Левая фигурная скобка 20"/>
          <p:cNvSpPr/>
          <p:nvPr/>
        </p:nvSpPr>
        <p:spPr>
          <a:xfrm rot="16200000">
            <a:off x="6681788" y="2098675"/>
            <a:ext cx="704850" cy="2066925"/>
          </a:xfrm>
          <a:prstGeom prst="leftBrace">
            <a:avLst/>
          </a:prstGeom>
          <a:ln w="47625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657975" y="3522663"/>
            <a:ext cx="895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Левая фигурная скобка 22"/>
          <p:cNvSpPr/>
          <p:nvPr/>
        </p:nvSpPr>
        <p:spPr>
          <a:xfrm rot="16200000">
            <a:off x="4694238" y="1858963"/>
            <a:ext cx="704850" cy="4749800"/>
          </a:xfrm>
          <a:prstGeom prst="leftBrace">
            <a:avLst/>
          </a:prstGeom>
          <a:ln w="47625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870450" y="3522663"/>
            <a:ext cx="6318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690813" y="3484563"/>
            <a:ext cx="631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727575" y="4652963"/>
            <a:ext cx="895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350963" y="5662613"/>
            <a:ext cx="6516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uk-UA" altLang="ru-RU" sz="3200">
                <a:latin typeface="Arial" panose="020B0604020202020204" pitchFamily="34" charset="0"/>
                <a:cs typeface="Arial" panose="020B0604020202020204" pitchFamily="34" charset="0"/>
              </a:rPr>
              <a:t>дробове число 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3" grpId="0" animBg="1"/>
      <p:bldP spid="11" grpId="0" animBg="1"/>
      <p:bldP spid="14" grpId="0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Оформлення з жовтим обрамленням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085F61-52F4-4D2D-9440-C21AB889255B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946</Words>
  <Application>Microsoft Office PowerPoint</Application>
  <PresentationFormat>Экран (4:3)</PresentationFormat>
  <Paragraphs>219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Book Antiqua</vt:lpstr>
      <vt:lpstr>Consolas</vt:lpstr>
      <vt:lpstr>Courier New</vt:lpstr>
      <vt:lpstr>Оформлення з жовтим обрамленням 16x9</vt:lpstr>
      <vt:lpstr>Лекція 3. Арифметичні операції</vt:lpstr>
      <vt:lpstr>Особливості арифметичних операцій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2013-07-31T01:42:42Z</dcterms:created>
  <dcterms:modified xsi:type="dcterms:W3CDTF">2018-09-19T10:36:43Z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