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58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24" autoAdjust="0"/>
    <p:restoredTop sz="77920" autoAdjust="0"/>
  </p:normalViewPr>
  <p:slideViewPr>
    <p:cSldViewPr snapToGrid="0">
      <p:cViewPr varScale="1">
        <p:scale>
          <a:sx n="56" d="100"/>
          <a:sy n="56" d="100"/>
        </p:scale>
        <p:origin x="-16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5" name="Прямокутник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6" name="Прямокутник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rtlCol="0"/>
          <a:lstStyle>
            <a:lvl1pPr algn="ctr" rtl="0">
              <a:defRPr sz="5400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ідзаголовок 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/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r>
              <a:rPr lang="uk-UA" dirty="0" smtClean="0"/>
              <a:t>Клацніть, щоб змінити стиль зразка підзаголовка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51367682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538FF-4220-4CAD-8EF7-6F824B88170B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155938009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 rtlCol="0"/>
          <a:lstStyle/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7A519-04D2-4FFD-9F7D-30472AC69D37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373895132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06365-1163-4D8D-96C2-A0E10A74E65F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318145071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rtlCol="0">
            <a:normAutofit/>
          </a:bodyPr>
          <a:lstStyle>
            <a:lvl1pPr algn="ctr" rtl="0">
              <a:defRPr sz="5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тексту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rtlCol="0"/>
          <a:lstStyle>
            <a:lvl1pPr marL="0" indent="0" algn="ctr" rtl="0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426F6-1096-4737-9798-2F8BBC958D41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355685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кземпляр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вмісту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5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7D2B4-3B65-445E-99B0-F2A528590D0D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6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407028004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тексту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4" name="Покажчик місця заповнення вмісту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5" name="Покажчик місця заповнення тексту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6" name="Покажчик місця заповнення вмісту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7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7CCF4-B3C0-40F5-818F-D6313E6D9E46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8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213382905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32A30-83ED-4858-925E-CCE9B6101662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29783484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а 4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3" name="Прямокутник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4" name="Прямокутник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5" name="Покажчик місця заповненн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88888-35D6-42CE-98E0-6E95B9FA44B7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6" name="Покажчик місця заповненн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375285920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 7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6" name="Прямокутник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7" name="Прямокутник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rtlCol="0">
            <a:normAutofit/>
          </a:bodyPr>
          <a:lstStyle>
            <a:lvl1pPr algn="l" rtl="0">
              <a:defRPr sz="3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тексту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8" name="Покажчик місця заповненн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72ACE-6BCA-4856-AD9D-B29F93F2C300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9" name="Покажчик місця заповненн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Покажчик місця заповненн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365809401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 7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6" name="Прямокутник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7" name="Прямокутник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rtlCol="0">
            <a:normAutofit/>
          </a:bodyPr>
          <a:lstStyle>
            <a:lvl1pPr algn="l" rtl="0">
              <a:defRPr sz="3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зображення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lvl="0"/>
            <a:endParaRPr lang="uk-UA" noProof="0" dirty="0"/>
          </a:p>
        </p:txBody>
      </p:sp>
      <p:sp>
        <p:nvSpPr>
          <p:cNvPr id="4" name="Покажчик місця заповнення тексту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8" name="Покажчик місця заповненн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8C719-AEF4-4041-BEA6-028FE329BD8D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9" name="Покажчик місця заповненн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Покажчик місця заповненн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225883638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Група 8"/>
          <p:cNvGrpSpPr>
            <a:grpSpLocks/>
          </p:cNvGrpSpPr>
          <p:nvPr/>
        </p:nvGrpSpPr>
        <p:grpSpPr bwMode="auto">
          <a:xfrm>
            <a:off x="0" y="6480175"/>
            <a:ext cx="9142413" cy="377825"/>
            <a:chOff x="-1" y="6480048"/>
            <a:chExt cx="12188827" cy="377952"/>
          </a:xfrm>
        </p:grpSpPr>
        <p:sp>
          <p:nvSpPr>
            <p:cNvPr id="7" name="Прямокутник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1027" name="Покажчик місця заповнення назви 1"/>
          <p:cNvSpPr>
            <a:spLocks noGrp="1"/>
          </p:cNvSpPr>
          <p:nvPr>
            <p:ph type="title"/>
          </p:nvPr>
        </p:nvSpPr>
        <p:spPr bwMode="auto">
          <a:xfrm>
            <a:off x="1006475" y="466725"/>
            <a:ext cx="7131050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 smtClean="0"/>
              <a:t>Зразок заголовка</a:t>
            </a:r>
          </a:p>
        </p:txBody>
      </p:sp>
      <p:sp>
        <p:nvSpPr>
          <p:cNvPr id="1028" name="Покажчик місця заповнення тексту 2"/>
          <p:cNvSpPr>
            <a:spLocks noGrp="1"/>
          </p:cNvSpPr>
          <p:nvPr>
            <p:ph type="body" idx="1"/>
          </p:nvPr>
        </p:nvSpPr>
        <p:spPr bwMode="auto">
          <a:xfrm>
            <a:off x="1006475" y="1901825"/>
            <a:ext cx="713105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 smtClean="0"/>
              <a:t>Зразок тексту</a:t>
            </a:r>
          </a:p>
          <a:p>
            <a:pPr lvl="1"/>
            <a:r>
              <a:rPr lang="uk-UA" altLang="ru-RU" smtClean="0"/>
              <a:t>Другий рівень</a:t>
            </a:r>
          </a:p>
          <a:p>
            <a:pPr lvl="2"/>
            <a:r>
              <a:rPr lang="uk-UA" altLang="ru-RU" smtClean="0"/>
              <a:t>Третій рівень</a:t>
            </a:r>
          </a:p>
          <a:p>
            <a:pPr lvl="3"/>
            <a:r>
              <a:rPr lang="uk-UA" altLang="ru-RU" smtClean="0"/>
              <a:t>Четвертий рівень</a:t>
            </a:r>
          </a:p>
          <a:p>
            <a:pPr lvl="4"/>
            <a:r>
              <a:rPr lang="uk-UA" altLang="ru-RU" smtClean="0"/>
              <a:t>П’ятий рівень</a:t>
            </a:r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2"/>
          </p:nvPr>
        </p:nvSpPr>
        <p:spPr>
          <a:xfrm>
            <a:off x="6656388" y="6602413"/>
            <a:ext cx="7207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/>
              <a:pPr>
                <a:defRPr/>
              </a:pPr>
              <a:t>02.10.2018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1006475" y="6602413"/>
            <a:ext cx="53689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7658100" y="6602413"/>
            <a:ext cx="4794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793" r:id="rId2"/>
    <p:sldLayoutId id="2147483800" r:id="rId3"/>
    <p:sldLayoutId id="2147483794" r:id="rId4"/>
    <p:sldLayoutId id="2147483795" r:id="rId5"/>
    <p:sldLayoutId id="2147483796" r:id="rId6"/>
    <p:sldLayoutId id="2147483801" r:id="rId7"/>
    <p:sldLayoutId id="2147483802" r:id="rId8"/>
    <p:sldLayoutId id="2147483803" r:id="rId9"/>
    <p:sldLayoutId id="2147483797" r:id="rId10"/>
    <p:sldLayoutId id="2147483798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9pPr>
    </p:titleStyle>
    <p:bodyStyle>
      <a:lvl1pPr marL="273050" indent="-22860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SzPct val="100000"/>
        <a:buFont typeface="Arial" panose="020B0604020202020204" pitchFamily="34" charset="0"/>
        <a:buChar char="▪"/>
        <a:defRPr sz="2000" kern="1200">
          <a:solidFill>
            <a:srgbClr val="474747"/>
          </a:solidFill>
          <a:latin typeface="+mn-lt"/>
          <a:ea typeface="+mn-ea"/>
          <a:cs typeface="+mn-cs"/>
        </a:defRPr>
      </a:lvl1pPr>
      <a:lvl2pPr marL="593725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▪"/>
        <a:defRPr kern="1200">
          <a:solidFill>
            <a:srgbClr val="474747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600" kern="1200">
          <a:solidFill>
            <a:srgbClr val="474747"/>
          </a:solidFill>
          <a:latin typeface="+mn-lt"/>
          <a:ea typeface="+mn-ea"/>
          <a:cs typeface="+mn-cs"/>
        </a:defRPr>
      </a:lvl3pPr>
      <a:lvl4pPr marL="1233488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-228600" y="3516123"/>
            <a:ext cx="9601200" cy="109855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Лекція 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Цикл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 </a:t>
            </a:r>
            <a:r>
              <a:rPr lang="uk-UA" alt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післяумовою</a:t>
            </a: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do … while</a:t>
            </a: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Операція «кома»</a:t>
            </a:r>
          </a:p>
        </p:txBody>
      </p:sp>
      <p:sp>
        <p:nvSpPr>
          <p:cNvPr id="9219" name="Заголовок 3"/>
          <p:cNvSpPr txBox="1">
            <a:spLocks/>
          </p:cNvSpPr>
          <p:nvPr/>
        </p:nvSpPr>
        <p:spPr bwMode="auto">
          <a:xfrm>
            <a:off x="-228600" y="-730250"/>
            <a:ext cx="9601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uk-UA" altLang="ru-RU" sz="2800" b="1">
                <a:latin typeface="Arial" panose="020B0604020202020204" pitchFamily="34" charset="0"/>
                <a:cs typeface="Arial" panose="020B0604020202020204" pitchFamily="34" charset="0"/>
              </a:rPr>
              <a:t>Житомирський державний технологічний університет</a:t>
            </a:r>
          </a:p>
        </p:txBody>
      </p:sp>
      <p:sp>
        <p:nvSpPr>
          <p:cNvPr id="9220" name="Заголовок 3"/>
          <p:cNvSpPr txBox="1">
            <a:spLocks/>
          </p:cNvSpPr>
          <p:nvPr/>
        </p:nvSpPr>
        <p:spPr bwMode="auto">
          <a:xfrm>
            <a:off x="666750" y="4967288"/>
            <a:ext cx="83439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uk-UA" alt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Морозов А.В., </a:t>
            </a:r>
            <a:r>
              <a:rPr lang="uk-UA" alt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к.т.н</a:t>
            </a:r>
            <a:r>
              <a:rPr lang="uk-UA" alt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uk-UA" altLang="ru-RU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доц</a:t>
            </a:r>
            <a:r>
              <a:rPr lang="en-US" altLang="ru-RU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altLang="ru-RU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258372" y="297098"/>
            <a:ext cx="85747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Ось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результат роботи програми:</a:t>
            </a:r>
            <a:endParaRPr lang="uk-UA" altLang="ru-RU" sz="4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72" y="1004983"/>
            <a:ext cx="7568892" cy="55787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6304" y="5614415"/>
            <a:ext cx="6217920" cy="96936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14799" y="1433148"/>
            <a:ext cx="5029201" cy="2999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solidFill>
              <a:srgbClr val="C00000"/>
            </a:solidFill>
          </a:ln>
          <a:extLst/>
        </p:spPr>
        <p:txBody>
          <a:bodyPr wrap="square" lIns="180000" tIns="144000" rIns="180000" bIns="14400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4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 вводиться 0, потрібно вийти, а не вивести результат</a:t>
            </a:r>
            <a:endParaRPr lang="ru-RU" altLang="ru-RU" sz="44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6364225" y="4432394"/>
            <a:ext cx="694943" cy="1182021"/>
          </a:xfrm>
          <a:prstGeom prst="straightConnector1">
            <a:avLst/>
          </a:prstGeom>
          <a:ln w="95250"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63665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"/>
          <p:cNvSpPr>
            <a:spLocks noChangeArrowheads="1"/>
          </p:cNvSpPr>
          <p:nvPr/>
        </p:nvSpPr>
        <p:spPr bwMode="auto">
          <a:xfrm>
            <a:off x="206148" y="139209"/>
            <a:ext cx="85355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Модифікуємо програму, додаючи ще одну перевірку умови і оператор </a:t>
            </a:r>
            <a:r>
              <a:rPr lang="en-US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9728" y="1216427"/>
            <a:ext cx="90342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(1251);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(1251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Вводьте</a:t>
            </a:r>
            <a:r>
              <a:rPr lang="ru-RU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 числа, 0 </a:t>
            </a:r>
            <a:r>
              <a:rPr lang="ru-RU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завершує</a:t>
            </a:r>
            <a:r>
              <a:rPr lang="ru-RU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програму</a:t>
            </a:r>
            <a:r>
              <a:rPr lang="ru-RU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:\n"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"%lf"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&amp;value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if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== 0)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break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"x = %f, x*x = %f\n"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value, </a:t>
            </a:r>
            <a:endParaRPr lang="en-US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value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value);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 </a:t>
            </a:r>
          </a:p>
          <a:p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10726" y="4185128"/>
            <a:ext cx="2646874" cy="734344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3018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"/>
          <p:cNvSpPr>
            <a:spLocks noChangeArrowheads="1"/>
          </p:cNvSpPr>
          <p:nvPr/>
        </p:nvSpPr>
        <p:spPr bwMode="auto">
          <a:xfrm>
            <a:off x="206148" y="139209"/>
            <a:ext cx="85355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ru-RU" alt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взагалі скористатися циклом </a:t>
            </a:r>
            <a:r>
              <a:rPr lang="en-US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і операцією </a:t>
            </a:r>
            <a:r>
              <a:rPr lang="uk-UA" altLang="ru-RU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«кома».</a:t>
            </a:r>
            <a:endParaRPr lang="uk-UA" altLang="ru-RU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206148" y="1401081"/>
            <a:ext cx="8788790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Операція </a:t>
            </a:r>
            <a:r>
              <a:rPr lang="uk-UA" altLang="ru-RU" sz="31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«кома» </a:t>
            </a:r>
            <a:r>
              <a:rPr lang="uk-UA" altLang="ru-RU" sz="3100" dirty="0">
                <a:latin typeface="Arial" panose="020B0604020202020204" pitchFamily="34" charset="0"/>
                <a:cs typeface="Arial" panose="020B0604020202020204" pitchFamily="34" charset="0"/>
              </a:rPr>
              <a:t>зліва </a:t>
            </a:r>
            <a:r>
              <a:rPr lang="uk-UA" altLang="ru-RU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направо прораховує вирази і повертає значення правого </a:t>
            </a:r>
            <a:r>
              <a:rPr lang="uk-UA" altLang="ru-RU" sz="3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операнда</a:t>
            </a:r>
            <a:r>
              <a:rPr lang="uk-UA" altLang="ru-RU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uk-UA" altLang="ru-RU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6849" y="2662953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x = (1, 24);</a:t>
            </a:r>
            <a:endParaRPr lang="ru-RU" sz="3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790561" y="2681240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x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  <a:endParaRPr lang="ru-RU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6849" y="3493938"/>
            <a:ext cx="6009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y = (1, -24, -3*5);</a:t>
            </a:r>
            <a:endParaRPr lang="ru-RU" sz="3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277528" y="3493936"/>
            <a:ext cx="2717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y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-15</a:t>
            </a:r>
            <a:endParaRPr lang="ru-RU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28416" y="3254420"/>
            <a:ext cx="566928" cy="0"/>
          </a:xfrm>
          <a:prstGeom prst="line">
            <a:avLst/>
          </a:prstGeom>
          <a:ln w="698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4662545" y="4140267"/>
            <a:ext cx="1025023" cy="0"/>
          </a:xfrm>
          <a:prstGeom prst="line">
            <a:avLst/>
          </a:prstGeom>
          <a:ln w="698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"/>
          <p:cNvSpPr>
            <a:spLocks noChangeArrowheads="1"/>
          </p:cNvSpPr>
          <p:nvPr/>
        </p:nvSpPr>
        <p:spPr bwMode="auto">
          <a:xfrm>
            <a:off x="206148" y="4786596"/>
            <a:ext cx="85355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Використа</a:t>
            </a:r>
            <a:r>
              <a:rPr lang="uk-UA" alt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ємо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в операторі </a:t>
            </a:r>
            <a:r>
              <a:rPr lang="en-US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ru-RU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опера</a:t>
            </a:r>
            <a:r>
              <a:rPr lang="uk-UA" alt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цію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«кома»</a:t>
            </a:r>
            <a:endParaRPr lang="uk-UA" altLang="ru-RU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7962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9" grpId="0"/>
      <p:bldP spid="8" grpId="0"/>
      <p:bldP spid="1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1440" y="148072"/>
            <a:ext cx="90525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uk-UA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  <a:r>
              <a:rPr lang="uk-UA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  <a:endParaRPr lang="uk-UA" sz="2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r>
              <a:rPr lang="ru-RU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Вводьте</a:t>
            </a:r>
            <a:r>
              <a:rPr lang="ru-RU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 числа, 0 </a:t>
            </a:r>
            <a:r>
              <a:rPr lang="ru-RU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завершує</a:t>
            </a:r>
            <a:r>
              <a:rPr lang="ru-RU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програму</a:t>
            </a:r>
            <a:r>
              <a:rPr lang="ru-RU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:\n</a:t>
            </a:r>
            <a:r>
              <a:rPr lang="ru-RU" sz="2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uk-UA" sz="2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uk-UA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A31515"/>
                </a:solidFill>
                <a:latin typeface="Consolas" panose="020B0609020204030204" pitchFamily="49" charset="0"/>
              </a:rPr>
              <a:t>"%lf"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&amp;value), value != </a:t>
            </a:r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uk-UA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uk-UA" sz="2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A31515"/>
                </a:solidFill>
                <a:latin typeface="Consolas" panose="020B0609020204030204" pitchFamily="49" charset="0"/>
              </a:rPr>
              <a:t>"x = %f, x*x = %f\n"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, value, </a:t>
            </a:r>
            <a:endParaRPr lang="uk-UA" sz="2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 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* value);</a:t>
            </a:r>
          </a:p>
          <a:p>
            <a:r>
              <a:rPr lang="ru-RU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35438" y="2191736"/>
            <a:ext cx="5911282" cy="38687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5672" y="3665045"/>
            <a:ext cx="830311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6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спочатку виконується   </a:t>
            </a:r>
          </a:p>
          <a:p>
            <a:pPr eaLnBrk="1" hangingPunct="1"/>
            <a:r>
              <a:rPr lang="uk-UA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3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A31515"/>
                </a:solidFill>
                <a:latin typeface="Consolas" panose="020B0609020204030204" pitchFamily="49" charset="0"/>
              </a:rPr>
              <a:t>"%lf"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&amp;value</a:t>
            </a:r>
            <a:r>
              <a:rPr lang="en-US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uk-UA" sz="3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uk-UA" altLang="ru-RU" sz="36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обраховується значення виразу</a:t>
            </a:r>
          </a:p>
          <a:p>
            <a:pPr eaLnBrk="1" hangingPunct="1"/>
            <a:r>
              <a:rPr lang="uk-UA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 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uk-UA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uk-UA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uk-UA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uk-UA" sz="36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яке і повертається операцією </a:t>
            </a:r>
            <a:r>
              <a:rPr lang="uk-UA" sz="36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«,»</a:t>
            </a:r>
            <a:r>
              <a:rPr lang="uk-UA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altLang="ru-RU" sz="36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5376672" y="2578609"/>
            <a:ext cx="0" cy="1262782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86124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73152" y="89807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Мова С дозволяє реалізовувати цикл з </a:t>
            </a:r>
            <a:r>
              <a:rPr lang="uk-UA" altLang="ru-RU" sz="4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постумовою</a:t>
            </a:r>
            <a:r>
              <a:rPr lang="uk-UA" altLang="ru-RU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altLang="ru-RU" sz="4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післяумовою</a:t>
            </a:r>
            <a:r>
              <a:rPr lang="uk-UA" altLang="ru-RU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uk-UA" alt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 допомогою оператора </a:t>
            </a:r>
            <a:r>
              <a:rPr lang="en-US" altLang="ru-RU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do…while</a:t>
            </a:r>
            <a:r>
              <a:rPr lang="en-US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65761" y="4163696"/>
            <a:ext cx="1767840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210435" y="4163696"/>
            <a:ext cx="533400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849880" y="4163696"/>
            <a:ext cx="2057400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endParaRPr lang="en-US" altLang="ru-RU" sz="48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040630" y="4163696"/>
            <a:ext cx="503238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4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087794" y="3270042"/>
            <a:ext cx="3312081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8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961166" y="2221879"/>
            <a:ext cx="32559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ru-RU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uk-UA" altLang="ru-RU" sz="4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іло</a:t>
            </a:r>
            <a:r>
              <a:rPr lang="uk-UA" altLang="ru-RU" sz="4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циклу</a:t>
            </a:r>
            <a:endParaRPr lang="ru-RU" altLang="ru-RU" sz="4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421687" y="2648694"/>
            <a:ext cx="1645637" cy="944055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0" y="5026327"/>
            <a:ext cx="907084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буде повторюватися, доти, доки </a:t>
            </a:r>
            <a:r>
              <a:rPr lang="uk-UA" altLang="ru-RU" sz="44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r>
              <a:rPr lang="uk-UA" altLang="ru-RU" sz="4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буде істинною</a:t>
            </a:r>
            <a:endParaRPr lang="ru-RU" altLang="ru-RU" sz="44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365761" y="2407411"/>
            <a:ext cx="1042415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5673814" y="4163696"/>
            <a:ext cx="503238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/>
      <p:bldP spid="14" grpId="0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289560" y="211727"/>
            <a:ext cx="74523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Особли</a:t>
            </a:r>
            <a:r>
              <a:rPr lang="uk-UA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вість циклу:</a:t>
            </a:r>
            <a:endParaRPr lang="ru-RU" altLang="ru-RU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1"/>
          <p:cNvSpPr>
            <a:spLocks noChangeArrowheads="1"/>
          </p:cNvSpPr>
          <p:nvPr/>
        </p:nvSpPr>
        <p:spPr bwMode="auto">
          <a:xfrm>
            <a:off x="289560" y="3351048"/>
            <a:ext cx="848258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uk-UA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тіло циклу виконається мінімум один раз (навіть якщо умова одразу буде хибною);</a:t>
            </a:r>
            <a:endParaRPr lang="uk-UA" altLang="ru-RU" sz="4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1"/>
          <p:cNvSpPr>
            <a:spLocks noChangeArrowheads="1"/>
          </p:cNvSpPr>
          <p:nvPr/>
        </p:nvSpPr>
        <p:spPr bwMode="auto">
          <a:xfrm>
            <a:off x="289560" y="1042724"/>
            <a:ext cx="848258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- спочатку виконується тіло циклу, а потім перевіряється умова;</a:t>
            </a:r>
            <a:endParaRPr lang="uk-UA" altLang="ru-RU" sz="4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0326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114708" y="297098"/>
            <a:ext cx="7696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Коли 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зручно використовувати </a:t>
            </a:r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 </a:t>
            </a:r>
            <a:r>
              <a:rPr lang="en-US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 … while ? </a:t>
            </a:r>
            <a:endParaRPr lang="uk-UA" altLang="ru-RU" sz="4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Прямоугольник 1"/>
          <p:cNvSpPr>
            <a:spLocks noChangeArrowheads="1"/>
          </p:cNvSpPr>
          <p:nvPr/>
        </p:nvSpPr>
        <p:spPr bwMode="auto">
          <a:xfrm>
            <a:off x="114708" y="1913145"/>
            <a:ext cx="806002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Завдання</a:t>
            </a:r>
            <a:r>
              <a:rPr lang="ru-RU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Користувач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вводить 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послідовно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один за одним 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цілі 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числа, </a:t>
            </a:r>
            <a:r>
              <a:rPr lang="ru-RU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зак</a:t>
            </a:r>
            <a:r>
              <a:rPr lang="uk-UA" alt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інчуючи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введення нулем. Порахувати у введеній послідовності кількість непарних, додатних та від</a:t>
            </a:r>
            <a:r>
              <a:rPr lang="en-US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ємних чисел.</a:t>
            </a:r>
            <a:endParaRPr lang="uk-UA" altLang="ru-RU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251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708" y="161987"/>
            <a:ext cx="90292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(1251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uk-UA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posCount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0,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negCount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oddCount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Введіть</a:t>
            </a:r>
            <a:r>
              <a:rPr lang="ru-RU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цілі</a:t>
            </a:r>
            <a:r>
              <a:rPr lang="ru-RU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 числа, 0 </a:t>
            </a:r>
            <a:r>
              <a:rPr lang="ru-RU" sz="2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завершує</a:t>
            </a:r>
            <a:r>
              <a:rPr lang="ru-RU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програму</a:t>
            </a:r>
            <a:r>
              <a:rPr lang="ru-RU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:\n</a:t>
            </a:r>
            <a:r>
              <a:rPr lang="ru-RU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&amp;value);</a:t>
            </a:r>
          </a:p>
          <a:p>
            <a:r>
              <a:rPr lang="uk-UA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!= 0)</a:t>
            </a:r>
          </a:p>
          <a:p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&gt; 0)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posCount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uk-UA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&lt; 0)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negCount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uk-UA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% 2 == 1)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oddCount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&amp;value);</a:t>
            </a:r>
          </a:p>
          <a:p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Додатних</a:t>
            </a:r>
            <a:r>
              <a:rPr lang="ru-RU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: %</a:t>
            </a:r>
            <a:r>
              <a:rPr lang="en-US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d\n</a:t>
            </a:r>
            <a:r>
              <a:rPr lang="ru-RU" sz="2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Від'ємних</a:t>
            </a:r>
            <a:r>
              <a:rPr lang="ru-RU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: %</a:t>
            </a:r>
            <a:r>
              <a:rPr lang="en-US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d\n</a:t>
            </a:r>
            <a:r>
              <a:rPr lang="ru-RU" sz="2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Непарних</a:t>
            </a:r>
            <a:r>
              <a:rPr lang="ru-RU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: %</a:t>
            </a:r>
            <a:r>
              <a:rPr lang="en-US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d\n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uk-UA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posCount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negCount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oddCount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b="1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15669" y="2462353"/>
            <a:ext cx="325598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36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доводиться </a:t>
            </a:r>
            <a:br>
              <a:rPr lang="uk-UA" altLang="ru-RU" sz="36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вводити число перед циклом</a:t>
            </a:r>
            <a:endParaRPr lang="ru-RU" altLang="ru-RU" sz="36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4133090" y="2615184"/>
            <a:ext cx="2432302" cy="732290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214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258372" y="297098"/>
            <a:ext cx="85747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Але програма працює правильно:</a:t>
            </a:r>
            <a:endParaRPr lang="uk-UA" altLang="ru-RU" sz="4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72" y="1151288"/>
            <a:ext cx="8300412" cy="535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723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258372" y="297098"/>
            <a:ext cx="861130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Якщо одразу ввести </a:t>
            </a:r>
            <a:r>
              <a:rPr lang="uk-UA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то програма теж правильно працюватиме:</a:t>
            </a:r>
            <a:endParaRPr lang="uk-UA" altLang="ru-RU" sz="4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72" y="2454622"/>
            <a:ext cx="8286530" cy="239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236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708" y="1301889"/>
            <a:ext cx="90292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(1251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uk-UA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posCount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0,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negCount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oddCount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Введіть</a:t>
            </a:r>
            <a:r>
              <a:rPr lang="ru-RU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цілі</a:t>
            </a:r>
            <a:r>
              <a:rPr lang="ru-RU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 числа, 0 </a:t>
            </a:r>
            <a:r>
              <a:rPr lang="ru-RU" sz="2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завершує</a:t>
            </a:r>
            <a:r>
              <a:rPr lang="ru-RU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програму</a:t>
            </a:r>
            <a:r>
              <a:rPr lang="ru-RU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:\n</a:t>
            </a:r>
            <a:r>
              <a:rPr lang="ru-RU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uk-UA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&amp;value);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uk-UA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(value &gt; 0)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posCount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uk-UA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(value &lt; 0)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negCount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uk-UA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(value % 2 == 1)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oddCount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(value != 0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Додатних</a:t>
            </a:r>
            <a:r>
              <a:rPr lang="ru-RU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: %</a:t>
            </a:r>
            <a:r>
              <a:rPr lang="en-US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d\n</a:t>
            </a:r>
            <a:r>
              <a:rPr lang="ru-RU" sz="2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Від'ємних</a:t>
            </a:r>
            <a:r>
              <a:rPr lang="ru-RU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: %</a:t>
            </a:r>
            <a:r>
              <a:rPr lang="en-US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d\n</a:t>
            </a:r>
            <a:r>
              <a:rPr lang="ru-RU" sz="2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Непарних</a:t>
            </a:r>
            <a:r>
              <a:rPr lang="ru-RU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: %</a:t>
            </a:r>
            <a:r>
              <a:rPr lang="en-US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d\n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uk-UA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posCount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negCount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oddCount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b="1" dirty="0"/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341988" y="148471"/>
            <a:ext cx="857473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uk-UA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рограма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працює так само з циклом </a:t>
            </a:r>
            <a:r>
              <a:rPr lang="en-US" altLang="ru-RU" sz="4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… while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4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53526" y="3526760"/>
            <a:ext cx="5942524" cy="226444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8839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"/>
          <p:cNvSpPr>
            <a:spLocks noChangeArrowheads="1"/>
          </p:cNvSpPr>
          <p:nvPr/>
        </p:nvSpPr>
        <p:spPr bwMode="auto">
          <a:xfrm>
            <a:off x="206148" y="139209"/>
            <a:ext cx="853551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Ще</a:t>
            </a:r>
            <a:r>
              <a:rPr lang="ru-RU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одна задача. 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Написати програму, яка запитує у користувача дійсне число </a:t>
            </a:r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х 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і  виводить значення </a:t>
            </a:r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uk-UA" altLang="ru-RU" sz="32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доти, доки користувач не введе нуль.</a:t>
            </a:r>
            <a:endParaRPr lang="uk-UA" altLang="ru-RU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6148" y="2201312"/>
            <a:ext cx="90342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(1251);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(1251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Вводьте</a:t>
            </a:r>
            <a:r>
              <a:rPr lang="ru-RU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 числа, 0 </a:t>
            </a:r>
            <a:r>
              <a:rPr lang="ru-RU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завершує</a:t>
            </a:r>
            <a:r>
              <a:rPr lang="ru-RU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програму</a:t>
            </a:r>
            <a:r>
              <a:rPr lang="ru-RU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:\n"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"%lf"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&amp;value);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"x = %f, x*x = %f\n"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value, </a:t>
            </a:r>
            <a:endParaRPr lang="en-US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value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value);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(value != 0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xmlns="" val="358814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ня з жовтим обрамленням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0C23E2-BFD5-4729-9358-5172987B1BA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742</Words>
  <Application>Microsoft Office PowerPoint</Application>
  <PresentationFormat>Экран (4:3)</PresentationFormat>
  <Paragraphs>107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Оформлення з жовтим обрамленням 16x9</vt:lpstr>
      <vt:lpstr>Лекція 8. Цикл з післяумовою do … while. Операція «кома»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2013-07-31T01:42:42Z</dcterms:created>
  <dcterms:modified xsi:type="dcterms:W3CDTF">2018-10-02T10:06:38Z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