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358" r:id="rId6"/>
    <p:sldId id="402" r:id="rId7"/>
    <p:sldId id="425" r:id="rId8"/>
    <p:sldId id="403" r:id="rId9"/>
    <p:sldId id="427" r:id="rId10"/>
    <p:sldId id="426" r:id="rId11"/>
    <p:sldId id="428" r:id="rId12"/>
    <p:sldId id="429" r:id="rId13"/>
    <p:sldId id="430" r:id="rId14"/>
    <p:sldId id="404" r:id="rId15"/>
    <p:sldId id="397" r:id="rId16"/>
    <p:sldId id="431" r:id="rId17"/>
    <p:sldId id="434" r:id="rId18"/>
    <p:sldId id="432" r:id="rId19"/>
    <p:sldId id="433" r:id="rId20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24" autoAdjust="0"/>
    <p:restoredTop sz="77920" autoAdjust="0"/>
  </p:normalViewPr>
  <p:slideViewPr>
    <p:cSldViewPr snapToGrid="0">
      <p:cViewPr varScale="1">
        <p:scale>
          <a:sx n="56" d="100"/>
          <a:sy n="56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1367729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2276800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4243919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337099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463686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49992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014176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368216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721269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797802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12672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675662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22056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5" name="Прямокутник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6" name="Прямокутник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rtlCol="0"/>
          <a:lstStyle>
            <a:lvl1pPr algn="ctr" rtl="0">
              <a:defRPr sz="5400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ідзаголовок 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/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r>
              <a:rPr lang="uk-UA" dirty="0" smtClean="0"/>
              <a:t>Клацніть, щоб змінити стиль зразка підзаголовка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251367682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538FF-4220-4CAD-8EF7-6F824B88170B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155938009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 rtlCol="0"/>
          <a:lstStyle/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7A519-04D2-4FFD-9F7D-30472AC69D37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373895132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06365-1163-4D8D-96C2-A0E10A74E65F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318145071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rtlCol="0">
            <a:normAutofit/>
          </a:bodyPr>
          <a:lstStyle>
            <a:lvl1pPr algn="ctr" rtl="0">
              <a:defRPr sz="5400" b="1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тексту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rtlCol="0"/>
          <a:lstStyle>
            <a:lvl1pPr marL="0" indent="0" algn="ctr" rtl="0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426F6-1096-4737-9798-2F8BBC958D41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355685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кземпляр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вмісту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5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7D2B4-3B65-445E-99B0-F2A528590D0D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6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407028004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тексту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4" name="Покажчик місця заповнення вмісту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5" name="Покажчик місця заповнення тексту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6" name="Покажчик місця заповнення вмісту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7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7CCF4-B3C0-40F5-818F-D6313E6D9E46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8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213382905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32A30-83ED-4858-925E-CCE9B6101662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29783484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а 4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3" name="Прямокутник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4" name="Прямокутник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5" name="Покажчик місця заповненн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88888-35D6-42CE-98E0-6E95B9FA44B7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6" name="Покажчик місця заповненн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375285920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а 7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6" name="Прямокутник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7" name="Прямокутник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rtlCol="0">
            <a:normAutofit/>
          </a:bodyPr>
          <a:lstStyle>
            <a:lvl1pPr algn="l" rtl="0">
              <a:defRPr sz="3400" b="1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тексту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8" name="Покажчик місця заповненн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72ACE-6BCA-4856-AD9D-B29F93F2C300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9" name="Покажчик місця заповненн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" name="Покажчик місця заповненн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365809401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а 7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6" name="Прямокутник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7" name="Прямокутник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rtlCol="0">
            <a:normAutofit/>
          </a:bodyPr>
          <a:lstStyle>
            <a:lvl1pPr algn="l" rtl="0">
              <a:defRPr sz="3400" b="1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зображення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lvl="0"/>
            <a:endParaRPr lang="uk-UA" noProof="0" dirty="0"/>
          </a:p>
        </p:txBody>
      </p:sp>
      <p:sp>
        <p:nvSpPr>
          <p:cNvPr id="4" name="Покажчик місця заповнення тексту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8" name="Покажчик місця заповненн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8C719-AEF4-4041-BEA6-028FE329BD8D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9" name="Покажчик місця заповненн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" name="Покажчик місця заповненн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="" xmlns:p14="http://schemas.microsoft.com/office/powerpoint/2010/main" val="225883638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Група 8"/>
          <p:cNvGrpSpPr>
            <a:grpSpLocks/>
          </p:cNvGrpSpPr>
          <p:nvPr/>
        </p:nvGrpSpPr>
        <p:grpSpPr bwMode="auto">
          <a:xfrm>
            <a:off x="0" y="6480175"/>
            <a:ext cx="9142413" cy="377825"/>
            <a:chOff x="-1" y="6480048"/>
            <a:chExt cx="12188827" cy="377952"/>
          </a:xfrm>
        </p:grpSpPr>
        <p:sp>
          <p:nvSpPr>
            <p:cNvPr id="7" name="Прямокутник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1027" name="Покажчик місця заповнення назви 1"/>
          <p:cNvSpPr>
            <a:spLocks noGrp="1"/>
          </p:cNvSpPr>
          <p:nvPr>
            <p:ph type="title"/>
          </p:nvPr>
        </p:nvSpPr>
        <p:spPr bwMode="auto">
          <a:xfrm>
            <a:off x="1006475" y="466725"/>
            <a:ext cx="7131050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 smtClean="0"/>
              <a:t>Зразок заголовка</a:t>
            </a:r>
          </a:p>
        </p:txBody>
      </p:sp>
      <p:sp>
        <p:nvSpPr>
          <p:cNvPr id="1028" name="Покажчик місця заповнення тексту 2"/>
          <p:cNvSpPr>
            <a:spLocks noGrp="1"/>
          </p:cNvSpPr>
          <p:nvPr>
            <p:ph type="body" idx="1"/>
          </p:nvPr>
        </p:nvSpPr>
        <p:spPr bwMode="auto">
          <a:xfrm>
            <a:off x="1006475" y="1901825"/>
            <a:ext cx="713105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 smtClean="0"/>
              <a:t>Зразок тексту</a:t>
            </a:r>
          </a:p>
          <a:p>
            <a:pPr lvl="1"/>
            <a:r>
              <a:rPr lang="uk-UA" altLang="ru-RU" smtClean="0"/>
              <a:t>Другий рівень</a:t>
            </a:r>
          </a:p>
          <a:p>
            <a:pPr lvl="2"/>
            <a:r>
              <a:rPr lang="uk-UA" altLang="ru-RU" smtClean="0"/>
              <a:t>Третій рівень</a:t>
            </a:r>
          </a:p>
          <a:p>
            <a:pPr lvl="3"/>
            <a:r>
              <a:rPr lang="uk-UA" altLang="ru-RU" smtClean="0"/>
              <a:t>Четвертий рівень</a:t>
            </a:r>
          </a:p>
          <a:p>
            <a:pPr lvl="4"/>
            <a:r>
              <a:rPr lang="uk-UA" altLang="ru-RU" smtClean="0"/>
              <a:t>П’ятий рівень</a:t>
            </a:r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2"/>
          </p:nvPr>
        </p:nvSpPr>
        <p:spPr>
          <a:xfrm>
            <a:off x="6656388" y="6602413"/>
            <a:ext cx="7207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/>
              <a:pPr>
                <a:defRPr/>
              </a:pPr>
              <a:t>12.10.2018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1006475" y="6602413"/>
            <a:ext cx="53689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7658100" y="6602413"/>
            <a:ext cx="4794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793" r:id="rId2"/>
    <p:sldLayoutId id="2147483800" r:id="rId3"/>
    <p:sldLayoutId id="2147483794" r:id="rId4"/>
    <p:sldLayoutId id="2147483795" r:id="rId5"/>
    <p:sldLayoutId id="2147483796" r:id="rId6"/>
    <p:sldLayoutId id="2147483801" r:id="rId7"/>
    <p:sldLayoutId id="2147483802" r:id="rId8"/>
    <p:sldLayoutId id="2147483803" r:id="rId9"/>
    <p:sldLayoutId id="2147483797" r:id="rId10"/>
    <p:sldLayoutId id="2147483798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9pPr>
    </p:titleStyle>
    <p:bodyStyle>
      <a:lvl1pPr marL="273050" indent="-228600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SzPct val="100000"/>
        <a:buFont typeface="Arial" panose="020B0604020202020204" pitchFamily="34" charset="0"/>
        <a:buChar char="▪"/>
        <a:defRPr sz="2000" kern="1200">
          <a:solidFill>
            <a:srgbClr val="474747"/>
          </a:solidFill>
          <a:latin typeface="+mn-lt"/>
          <a:ea typeface="+mn-ea"/>
          <a:cs typeface="+mn-cs"/>
        </a:defRPr>
      </a:lvl1pPr>
      <a:lvl2pPr marL="593725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▪"/>
        <a:defRPr kern="1200">
          <a:solidFill>
            <a:srgbClr val="474747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600" kern="1200">
          <a:solidFill>
            <a:srgbClr val="474747"/>
          </a:solidFill>
          <a:latin typeface="+mn-lt"/>
          <a:ea typeface="+mn-ea"/>
          <a:cs typeface="+mn-cs"/>
        </a:defRPr>
      </a:lvl3pPr>
      <a:lvl4pPr marL="1233488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400" kern="1200">
          <a:solidFill>
            <a:srgbClr val="474747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400" kern="1200">
          <a:solidFill>
            <a:srgbClr val="474747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-228600" y="4061566"/>
            <a:ext cx="9601200" cy="109855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Лекція </a:t>
            </a:r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ru-RU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uk-UA" altLang="ru-RU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Операції з одновимірними масивами.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Сортування масивів. </a:t>
            </a:r>
          </a:p>
        </p:txBody>
      </p:sp>
      <p:sp>
        <p:nvSpPr>
          <p:cNvPr id="9219" name="Заголовок 3"/>
          <p:cNvSpPr txBox="1">
            <a:spLocks/>
          </p:cNvSpPr>
          <p:nvPr/>
        </p:nvSpPr>
        <p:spPr bwMode="auto">
          <a:xfrm>
            <a:off x="-228600" y="-730250"/>
            <a:ext cx="9601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uk-UA" altLang="ru-RU" sz="2800" b="1">
                <a:latin typeface="Arial" panose="020B0604020202020204" pitchFamily="34" charset="0"/>
                <a:cs typeface="Arial" panose="020B0604020202020204" pitchFamily="34" charset="0"/>
              </a:rPr>
              <a:t>Житомирський державний технологічний університет</a:t>
            </a:r>
          </a:p>
        </p:txBody>
      </p:sp>
      <p:sp>
        <p:nvSpPr>
          <p:cNvPr id="9220" name="Заголовок 3"/>
          <p:cNvSpPr txBox="1">
            <a:spLocks/>
          </p:cNvSpPr>
          <p:nvPr/>
        </p:nvSpPr>
        <p:spPr bwMode="auto">
          <a:xfrm>
            <a:off x="666750" y="4967288"/>
            <a:ext cx="83439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uk-UA" alt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Морозов А.В., </a:t>
            </a:r>
            <a:r>
              <a:rPr lang="uk-UA" altLang="ru-RU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к.т.н</a:t>
            </a:r>
            <a:r>
              <a:rPr lang="uk-UA" alt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uk-UA" altLang="ru-RU" sz="3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доц</a:t>
            </a:r>
            <a:r>
              <a:rPr lang="en-US" altLang="ru-RU" sz="3200" b="1" i="1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altLang="ru-RU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90600548"/>
              </p:ext>
            </p:extLst>
          </p:nvPr>
        </p:nvGraphicFramePr>
        <p:xfrm>
          <a:off x="1104315" y="1007050"/>
          <a:ext cx="7096463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644537656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1272500029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27177116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1100117176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180615077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341552741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112274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6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-7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94286" y="273256"/>
            <a:ext cx="213552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5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</a:t>
            </a:r>
            <a:endParaRPr lang="ru-RU" altLang="ru-RU" sz="60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08314655"/>
              </p:ext>
            </p:extLst>
          </p:nvPr>
        </p:nvGraphicFramePr>
        <p:xfrm>
          <a:off x="1133343" y="3530586"/>
          <a:ext cx="7096463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644537656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1272500029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27177116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1100117176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180615077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341552741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112274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-7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6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8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10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952365" y="2154008"/>
            <a:ext cx="7368812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uk-UA" altLang="ru-RU" sz="54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відсортований масив</a:t>
            </a:r>
            <a:br>
              <a:rPr lang="uk-UA" altLang="ru-RU" sz="54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54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зростанням</a:t>
            </a:r>
            <a:endParaRPr lang="ru-RU" altLang="ru-RU" sz="54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6691138"/>
              </p:ext>
            </p:extLst>
          </p:nvPr>
        </p:nvGraphicFramePr>
        <p:xfrm>
          <a:off x="1133343" y="6007879"/>
          <a:ext cx="7096463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644537656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1272500029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27177116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1100117176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180615077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341552741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112274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10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8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6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-7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952365" y="4661335"/>
            <a:ext cx="7368812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uk-UA" altLang="ru-RU" sz="5400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відсортований масив</a:t>
            </a:r>
            <a:br>
              <a:rPr lang="uk-UA" altLang="ru-RU" sz="5400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5400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спаданням</a:t>
            </a:r>
            <a:endParaRPr lang="ru-RU" altLang="ru-RU" sz="5400" i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58551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1"/>
          <p:cNvSpPr>
            <a:spLocks noChangeArrowheads="1"/>
          </p:cNvSpPr>
          <p:nvPr/>
        </p:nvSpPr>
        <p:spPr bwMode="auto">
          <a:xfrm>
            <a:off x="123028" y="707886"/>
            <a:ext cx="8702713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Найвідоміші:</a:t>
            </a:r>
          </a:p>
          <a:p>
            <a:pPr marL="742950" indent="-742950">
              <a:buAutoNum type="arabicParenR"/>
            </a:pPr>
            <a:r>
              <a:rPr lang="uk-UA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Бульбашкове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сортування</a:t>
            </a:r>
          </a:p>
          <a:p>
            <a:pPr marL="742950" indent="-742950">
              <a:buAutoNum type="arabicParenR"/>
            </a:pP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Сортування вибором</a:t>
            </a:r>
          </a:p>
          <a:p>
            <a:pPr marL="742950" indent="-742950">
              <a:buAutoNum type="arabicParenR"/>
            </a:pP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Сортування вставками</a:t>
            </a:r>
          </a:p>
          <a:p>
            <a:pPr marL="742950" indent="-742950">
              <a:buAutoNum type="arabicParenR"/>
            </a:pPr>
            <a:r>
              <a:rPr lang="uk-UA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Сотрування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Шелла</a:t>
            </a:r>
            <a:endParaRPr lang="uk-UA" altLang="ru-RU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AutoNum type="arabicParenR"/>
            </a:pP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Швидке сортування</a:t>
            </a:r>
          </a:p>
          <a:p>
            <a:pPr marL="742950" indent="-742950">
              <a:buAutoNum type="arabicParenR"/>
            </a:pP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Пірамідальне сортування</a:t>
            </a:r>
          </a:p>
          <a:p>
            <a:pPr marL="742950" indent="-742950">
              <a:buAutoNum type="arabicParenR"/>
            </a:pP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Сортування гребінцем</a:t>
            </a:r>
          </a:p>
          <a:p>
            <a:pPr marL="742950" indent="-742950">
              <a:buAutoNum type="arabicParenR"/>
            </a:pP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інші алгоритми</a:t>
            </a:r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123028" y="0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Є різні методи сортування масивів.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5421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"/>
          <p:cNvSpPr>
            <a:spLocks noChangeArrowheads="1"/>
          </p:cNvSpPr>
          <p:nvPr/>
        </p:nvSpPr>
        <p:spPr bwMode="auto">
          <a:xfrm>
            <a:off x="239348" y="79663"/>
            <a:ext cx="87027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800" b="1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Бульбашкове</a:t>
            </a:r>
            <a:r>
              <a:rPr lang="uk-UA" altLang="ru-RU" sz="4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сортування</a:t>
            </a:r>
            <a:endParaRPr lang="uk-UA" altLang="ru-RU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239348" y="910660"/>
            <a:ext cx="8702713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Ідея алгоритму: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у циклі виконується прохід зліва направо по елементам масиву і на кожній кроці порівнюються два сусідні елементи: поточний та наступний за ним;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якщо ці два елементи стоять в неправильному порядку, то вони міняються місцями</a:t>
            </a:r>
            <a:r>
              <a:rPr lang="en-US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якщо хоча б на одній ітерації циклу відбувся обмін двох елементів, то даний процес повторюється ще раз спочатку.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uk-UA" altLang="ru-RU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85280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"/>
          <p:cNvSpPr>
            <a:spLocks noChangeArrowheads="1"/>
          </p:cNvSpPr>
          <p:nvPr/>
        </p:nvSpPr>
        <p:spPr bwMode="auto">
          <a:xfrm>
            <a:off x="239348" y="79663"/>
            <a:ext cx="87027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800" b="1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Бульбашкове</a:t>
            </a:r>
            <a:r>
              <a:rPr lang="uk-UA" altLang="ru-RU" sz="4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сортування</a:t>
            </a:r>
            <a:endParaRPr lang="uk-UA" altLang="ru-RU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Анімація, що показує приклад роботи алгоритму.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8" y="1151617"/>
            <a:ext cx="8702713" cy="52216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564237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"/>
          <p:cNvSpPr>
            <a:spLocks noChangeArrowheads="1"/>
          </p:cNvSpPr>
          <p:nvPr/>
        </p:nvSpPr>
        <p:spPr bwMode="auto">
          <a:xfrm>
            <a:off x="239348" y="79663"/>
            <a:ext cx="87027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800" b="1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Бульбашкове</a:t>
            </a:r>
            <a:r>
              <a:rPr lang="uk-UA" altLang="ru-RU" sz="4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сортування</a:t>
            </a:r>
            <a:endParaRPr lang="uk-UA" altLang="ru-RU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9" y="1244488"/>
            <a:ext cx="8863710" cy="45048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491899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"/>
          <p:cNvSpPr>
            <a:spLocks noChangeArrowheads="1"/>
          </p:cNvSpPr>
          <p:nvPr/>
        </p:nvSpPr>
        <p:spPr bwMode="auto">
          <a:xfrm>
            <a:off x="239348" y="79663"/>
            <a:ext cx="87027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800" b="1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Бульбашкове</a:t>
            </a:r>
            <a:r>
              <a:rPr lang="uk-UA" altLang="ru-RU" sz="4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сортування</a:t>
            </a:r>
            <a:endParaRPr lang="uk-UA" altLang="ru-RU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5599" y="1065973"/>
            <a:ext cx="7961087" cy="56938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is;</a:t>
            </a:r>
          </a:p>
          <a:p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uk-UA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 = 0;</a:t>
            </a:r>
          </a:p>
          <a:p>
            <a:r>
              <a:rPr lang="uk-UA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 - 1; i++)</a:t>
            </a:r>
          </a:p>
          <a:p>
            <a:r>
              <a:rPr lang="uk-UA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&gt;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+ 1])</a:t>
            </a:r>
          </a:p>
          <a:p>
            <a:r>
              <a:rPr lang="ru-RU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uk-UA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uk-UA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+ 1];</a:t>
            </a:r>
          </a:p>
          <a:p>
            <a:r>
              <a:rPr lang="uk-UA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 =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uk-UA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 = 1;</a:t>
            </a:r>
          </a:p>
          <a:p>
            <a:r>
              <a:rPr lang="ru-RU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28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n--;</a:t>
            </a:r>
            <a:endParaRPr lang="ru-RU" sz="28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(is);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22115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"/>
          <p:cNvSpPr>
            <a:spLocks noChangeArrowheads="1"/>
          </p:cNvSpPr>
          <p:nvPr/>
        </p:nvSpPr>
        <p:spPr bwMode="auto">
          <a:xfrm>
            <a:off x="239348" y="79663"/>
            <a:ext cx="87027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800" b="1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Бульбашкове</a:t>
            </a:r>
            <a:r>
              <a:rPr lang="uk-UA" altLang="ru-RU" sz="4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сортування</a:t>
            </a:r>
            <a:endParaRPr lang="uk-UA" altLang="ru-RU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6571" y="2477870"/>
            <a:ext cx="833845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/>
              <a:t>https://1drv.ms/w/s!AvLKc6r1gw0VtXIk8k2ukY5srHsT</a:t>
            </a:r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239348" y="1158718"/>
            <a:ext cx="807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Повний код програми розміщено за </a:t>
            </a:r>
            <a:r>
              <a:rPr lang="uk-UA" altLang="ru-RU" sz="3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адресою</a:t>
            </a:r>
            <a:r>
              <a:rPr lang="uk-UA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4390" y="4949149"/>
            <a:ext cx="763395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/>
              <a:t>https://www.youtube.com/watch?v=lyZQPjUT5B4</a:t>
            </a: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239348" y="3587346"/>
            <a:ext cx="76128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Відео візуалізація </a:t>
            </a:r>
            <a:r>
              <a:rPr lang="uk-UA" altLang="ru-RU" sz="3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бульбашкового</a:t>
            </a:r>
            <a:r>
              <a:rPr lang="uk-UA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сортування:</a:t>
            </a:r>
            <a:endParaRPr lang="uk-UA" altLang="ru-RU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45498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158333" y="0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altLang="ru-RU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ru-RU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Знайти добуток елементів масиву, які розташовані між максимальним та мінімальним значенням</a:t>
            </a:r>
            <a:r>
              <a:rPr lang="en-US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включаючи</a:t>
            </a:r>
            <a:r>
              <a:rPr lang="ru-RU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їх).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76757899"/>
              </p:ext>
            </p:extLst>
          </p:nvPr>
        </p:nvGraphicFramePr>
        <p:xfrm>
          <a:off x="297024" y="2656923"/>
          <a:ext cx="7896482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17862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717862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717862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717862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  <a:gridCol w="717862">
                  <a:extLst>
                    <a:ext uri="{9D8B030D-6E8A-4147-A177-3AD203B41FA5}">
                      <a16:colId xmlns="" xmlns:a16="http://schemas.microsoft.com/office/drawing/2014/main" val="644537656"/>
                    </a:ext>
                  </a:extLst>
                </a:gridCol>
                <a:gridCol w="717862">
                  <a:extLst>
                    <a:ext uri="{9D8B030D-6E8A-4147-A177-3AD203B41FA5}">
                      <a16:colId xmlns="" xmlns:a16="http://schemas.microsoft.com/office/drawing/2014/main" val="1272500029"/>
                    </a:ext>
                  </a:extLst>
                </a:gridCol>
                <a:gridCol w="717862">
                  <a:extLst>
                    <a:ext uri="{9D8B030D-6E8A-4147-A177-3AD203B41FA5}">
                      <a16:colId xmlns="" xmlns:a16="http://schemas.microsoft.com/office/drawing/2014/main" val="2627177116"/>
                    </a:ext>
                  </a:extLst>
                </a:gridCol>
                <a:gridCol w="717862">
                  <a:extLst>
                    <a:ext uri="{9D8B030D-6E8A-4147-A177-3AD203B41FA5}">
                      <a16:colId xmlns="" xmlns:a16="http://schemas.microsoft.com/office/drawing/2014/main" val="1100117176"/>
                    </a:ext>
                  </a:extLst>
                </a:gridCol>
                <a:gridCol w="717862">
                  <a:extLst>
                    <a:ext uri="{9D8B030D-6E8A-4147-A177-3AD203B41FA5}">
                      <a16:colId xmlns="" xmlns:a16="http://schemas.microsoft.com/office/drawing/2014/main" val="4180615077"/>
                    </a:ext>
                  </a:extLst>
                </a:gridCol>
                <a:gridCol w="717862">
                  <a:extLst>
                    <a:ext uri="{9D8B030D-6E8A-4147-A177-3AD203B41FA5}">
                      <a16:colId xmlns="" xmlns:a16="http://schemas.microsoft.com/office/drawing/2014/main" val="3415527418"/>
                    </a:ext>
                  </a:extLst>
                </a:gridCol>
                <a:gridCol w="717862">
                  <a:extLst>
                    <a:ext uri="{9D8B030D-6E8A-4147-A177-3AD203B41FA5}">
                      <a16:colId xmlns="" xmlns:a16="http://schemas.microsoft.com/office/drawing/2014/main" val="112274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6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-7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297024" y="3441680"/>
            <a:ext cx="851009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marL="360363" indent="-360363">
              <a:buAutoNum type="arabicPeriod"/>
            </a:pPr>
            <a:r>
              <a:rPr lang="uk-UA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Згенеруємо масив і заповнимо його випадковими числами.</a:t>
            </a:r>
          </a:p>
          <a:p>
            <a:pPr marL="360363" indent="-360363">
              <a:buAutoNum type="arabicPeriod"/>
            </a:pPr>
            <a:r>
              <a:rPr lang="uk-UA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Знайдемо у масиві мінімальне значення, </a:t>
            </a:r>
            <a:r>
              <a:rPr lang="uk-UA" alt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запам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uk-UA" alt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таємо</a:t>
            </a:r>
            <a:r>
              <a:rPr lang="uk-UA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його індекс. Зайдемо у масиві максимальне значення, також </a:t>
            </a:r>
            <a:r>
              <a:rPr lang="uk-UA" alt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запам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alt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ятаємо</a:t>
            </a:r>
            <a:r>
              <a:rPr lang="uk-UA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його індекс.</a:t>
            </a:r>
          </a:p>
          <a:p>
            <a:pPr marL="360363" indent="-360363">
              <a:buAutoNum type="arabicPeriod"/>
            </a:pPr>
            <a:r>
              <a:rPr lang="uk-UA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Підрахуємо добуток елементів між мінімальним та максимальним значеннями.</a:t>
            </a:r>
          </a:p>
          <a:p>
            <a:pPr marL="360363" indent="-360363">
              <a:buAutoNum type="arabicPeriod"/>
            </a:pPr>
            <a:r>
              <a:rPr lang="uk-UA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Виведемо результат на екран</a:t>
            </a:r>
          </a:p>
          <a:p>
            <a:pPr marL="457200" indent="-457200">
              <a:buAutoNum type="arabicPeriod"/>
            </a:pPr>
            <a:endParaRPr lang="uk-UA" alt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uk-UA" altLang="ru-RU" sz="24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uk-UA" altLang="ru-RU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73152" y="89807"/>
            <a:ext cx="9144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ru-RU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Введемо</a:t>
            </a:r>
            <a:r>
              <a:rPr lang="ru-RU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 к</a:t>
            </a:r>
            <a:r>
              <a:rPr lang="uk-UA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лавіатури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та згенеруємо масив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9061" y="1409815"/>
            <a:ext cx="8710239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conio.h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stdlib.h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time.h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</a:t>
            </a:r>
          </a:p>
          <a:p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uk-UA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n;</a:t>
            </a:r>
          </a:p>
          <a:p>
            <a:r>
              <a:rPr lang="uk-UA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uk-UA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 = </a:t>
            </a:r>
            <a:r>
              <a:rPr 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uk-UA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&amp;n);</a:t>
            </a:r>
          </a:p>
          <a:p>
            <a:r>
              <a:rPr lang="uk-UA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(time(0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uk-UA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t-BR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&lt; 1 || n </a:t>
            </a:r>
            <a:r>
              <a:rPr lang="pt-BR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pt-BR" sz="2400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MAX_N</a:t>
            </a:r>
            <a:r>
              <a:rPr lang="pt-BR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make a mistake when entering </a:t>
            </a:r>
            <a:endParaRPr lang="uk-UA" sz="2400" b="1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n!\n"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uk-UA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5880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73152" y="89807"/>
            <a:ext cx="9144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Заповнимо масив випадковими числами і виведемо його на екран: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385" y="1659819"/>
            <a:ext cx="6832244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n; i++)</a:t>
            </a:r>
          </a:p>
          <a:p>
            <a:r>
              <a:rPr lang="ru-RU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rand() %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21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10;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uk-UA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n - 1)</a:t>
            </a:r>
          </a:p>
          <a:p>
            <a:r>
              <a:rPr lang="uk-UA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ru-RU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"}\n"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3200" b="1" dirty="0"/>
          </a:p>
        </p:txBody>
      </p:sp>
    </p:spTree>
    <p:extLst>
      <p:ext uri="{BB962C8B-B14F-4D97-AF65-F5344CB8AC3E}">
        <p14:creationId xmlns="" xmlns:p14="http://schemas.microsoft.com/office/powerpoint/2010/main" val="42672888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302653" y="25361"/>
            <a:ext cx="686065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ru-RU" altLang="ru-RU" sz="3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Знайдемо</a:t>
            </a:r>
            <a:r>
              <a:rPr lang="ru-RU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мінімальний</a:t>
            </a:r>
            <a:r>
              <a:rPr lang="ru-RU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altLang="ru-RU" sz="3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максимальний</a:t>
            </a:r>
            <a:r>
              <a:rPr lang="ru-RU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елементи</a:t>
            </a:r>
            <a:r>
              <a:rPr lang="ru-RU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altLang="ru-RU" sz="3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запам</a:t>
            </a:r>
            <a:r>
              <a:rPr lang="en-US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altLang="ru-RU" sz="3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ятаємо</a:t>
            </a:r>
            <a:r>
              <a:rPr lang="uk-UA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їх індекси</a:t>
            </a:r>
            <a:endParaRPr lang="uk-UA" altLang="ru-RU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2653" y="1779687"/>
            <a:ext cx="8841347" cy="48320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maxi = 0, mini = 0;</a:t>
            </a:r>
          </a:p>
          <a:p>
            <a:r>
              <a:rPr lang="sv-SE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int</a:t>
            </a:r>
            <a:r>
              <a:rPr lang="sv-SE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 = arr[0], max = arr[0];</a:t>
            </a:r>
          </a:p>
          <a:p>
            <a:r>
              <a:rPr lang="nn-NO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nn-NO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1; i &lt; n; i</a:t>
            </a:r>
            <a:r>
              <a:rPr lang="nn-NO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</a:t>
            </a:r>
            <a:r>
              <a:rPr lang="ru-RU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&gt; max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max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maxi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 min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min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mini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 = %d (index = %d)\</a:t>
            </a:r>
            <a:r>
              <a:rPr lang="en-US" sz="22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nMax</a:t>
            </a:r>
            <a:r>
              <a:rPr lang="en-US" sz="2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%d (index = %d)\n"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min, mini, max, maxi);</a:t>
            </a:r>
            <a:endParaRPr lang="ru-RU" sz="2200" b="1" dirty="0"/>
          </a:p>
        </p:txBody>
      </p:sp>
    </p:spTree>
    <p:extLst>
      <p:ext uri="{BB962C8B-B14F-4D97-AF65-F5344CB8AC3E}">
        <p14:creationId xmlns="" xmlns:p14="http://schemas.microsoft.com/office/powerpoint/2010/main" val="4549457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302653" y="25361"/>
            <a:ext cx="862240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uk-UA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Рахуємо добуток елементів між мінімальним та максимальним</a:t>
            </a:r>
            <a:endParaRPr lang="uk-UA" altLang="ru-RU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2653" y="1357065"/>
            <a:ext cx="6510271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= 1;</a:t>
            </a:r>
          </a:p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mini;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maxi;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uk-UA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 *=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302653" y="2807198"/>
            <a:ext cx="862240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Але виникне проблема, коли </a:t>
            </a:r>
            <a:r>
              <a:rPr lang="en-US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mini &gt; maxi</a:t>
            </a:r>
            <a:r>
              <a:rPr lang="en-US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Тоді не виконається жодної ітерації циклу.</a:t>
            </a:r>
            <a:endParaRPr lang="uk-UA" altLang="ru-RU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1"/>
          <p:cNvSpPr>
            <a:spLocks noChangeArrowheads="1"/>
          </p:cNvSpPr>
          <p:nvPr/>
        </p:nvSpPr>
        <p:spPr bwMode="auto">
          <a:xfrm>
            <a:off x="302653" y="4811328"/>
            <a:ext cx="862240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Якщо </a:t>
            </a:r>
            <a:r>
              <a:rPr lang="en-US" altLang="ru-RU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mini &gt; </a:t>
            </a:r>
            <a:r>
              <a:rPr lang="en-US" altLang="ru-RU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maxi</a:t>
            </a:r>
            <a:r>
              <a:rPr lang="ru-RU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то потрібно їх поміняти місцями.</a:t>
            </a:r>
            <a:endParaRPr lang="uk-UA" altLang="ru-RU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7835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302653" y="25361"/>
            <a:ext cx="862240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uk-UA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Рахуємо добуток елементів між мінімальним та максимальним</a:t>
            </a:r>
            <a:endParaRPr lang="uk-UA" altLang="ru-RU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2653" y="1357065"/>
            <a:ext cx="6510271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(mini &gt; maxi)</a:t>
            </a:r>
          </a:p>
          <a:p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mini;</a:t>
            </a:r>
          </a:p>
          <a:p>
            <a:r>
              <a:rPr lang="uk-UA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mini = maxi;</a:t>
            </a:r>
          </a:p>
          <a:p>
            <a:r>
              <a:rPr lang="uk-UA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maxi =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= 1;</a:t>
            </a:r>
          </a:p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mini;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maxi;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uk-UA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 *=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2652" y="6064809"/>
            <a:ext cx="651027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 = %lf\n"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res);</a:t>
            </a:r>
            <a:endParaRPr lang="ru-RU" sz="2400" b="1" dirty="0"/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302653" y="5274092"/>
            <a:ext cx="59693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4) Виводимо результат:</a:t>
            </a:r>
            <a:endParaRPr lang="uk-UA" altLang="ru-RU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25661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128789" y="25361"/>
            <a:ext cx="87962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Даний приклад </a:t>
            </a:r>
            <a:r>
              <a:rPr lang="uk-UA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розміщено в Інтернеті за </a:t>
            </a:r>
            <a:r>
              <a:rPr lang="uk-UA" altLang="ru-RU" sz="3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адресою</a:t>
            </a:r>
            <a:r>
              <a:rPr lang="uk-UA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0304" y="1395639"/>
            <a:ext cx="8693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https://1drv.ms/w/s!AvLKc6r1gw0VtXBjqjrUlGlN2KHk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86" y="2027253"/>
            <a:ext cx="6476488" cy="45548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34756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93939" y="17582"/>
            <a:ext cx="89341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54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Сортування масивів</a:t>
            </a:r>
            <a:endParaRPr lang="uk-UA" altLang="ru-RU" sz="5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334851" y="1013482"/>
            <a:ext cx="869323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Сортування масиву</a:t>
            </a:r>
            <a:r>
              <a:rPr lang="uk-UA" altLang="ru-RU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– це впорядкування елементів масиву, щоб вони розташовувались в порядку </a:t>
            </a:r>
            <a:r>
              <a:rPr lang="uk-UA" altLang="ru-RU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зростання </a:t>
            </a:r>
            <a:r>
              <a:rPr lang="uk-UA" altLang="ru-RU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чи </a:t>
            </a:r>
            <a:r>
              <a:rPr lang="uk-UA" altLang="ru-RU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спадання</a:t>
            </a:r>
            <a:r>
              <a:rPr lang="uk-UA" altLang="ru-RU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56898572"/>
              </p:ext>
            </p:extLst>
          </p:nvPr>
        </p:nvGraphicFramePr>
        <p:xfrm>
          <a:off x="1165710" y="4359877"/>
          <a:ext cx="7096463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644537656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1272500029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27177116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1100117176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180615077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341552741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112274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6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-7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26653" y="3568027"/>
            <a:ext cx="213552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5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</a:t>
            </a:r>
            <a:endParaRPr lang="ru-RU" altLang="ru-RU" sz="60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73721744"/>
              </p:ext>
            </p:extLst>
          </p:nvPr>
        </p:nvGraphicFramePr>
        <p:xfrm>
          <a:off x="1165710" y="5881931"/>
          <a:ext cx="7096463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=""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051069862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644537656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1272500029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2627177116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1100117176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4180615077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3415527418"/>
                    </a:ext>
                  </a:extLst>
                </a:gridCol>
                <a:gridCol w="645133">
                  <a:extLst>
                    <a:ext uri="{9D8B030D-6E8A-4147-A177-3AD203B41FA5}">
                      <a16:colId xmlns="" xmlns:a16="http://schemas.microsoft.com/office/drawing/2014/main" val="112274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-7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6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8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10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96625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165710" y="5157323"/>
            <a:ext cx="7277441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54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відсортований масив</a:t>
            </a:r>
            <a:endParaRPr lang="ru-RU" altLang="ru-RU" sz="54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96252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</p:bldLst>
  </p:timing>
</p:sld>
</file>

<file path=ppt/theme/theme1.xml><?xml version="1.0" encoding="utf-8"?>
<a:theme xmlns:a="http://schemas.openxmlformats.org/drawingml/2006/main" name="Оформлення з жовтим обрамленням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0C23E2-BFD5-4729-9358-5172987B1BA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799</Words>
  <Application>Microsoft Office PowerPoint</Application>
  <PresentationFormat>Экран (4:3)</PresentationFormat>
  <Paragraphs>189</Paragraphs>
  <Slides>16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Оформлення з жовтим обрамленням 16x9</vt:lpstr>
      <vt:lpstr>Лекція 11.  Операції з одновимірними масивами. Сортування масивів.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2013-07-31T01:42:42Z</dcterms:created>
  <dcterms:modified xsi:type="dcterms:W3CDTF">2018-10-11T21:19:25Z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