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3" r:id="rId6"/>
    <p:sldId id="358" r:id="rId7"/>
    <p:sldId id="359" r:id="rId8"/>
    <p:sldId id="360" r:id="rId9"/>
    <p:sldId id="361" r:id="rId10"/>
    <p:sldId id="337" r:id="rId11"/>
    <p:sldId id="368" r:id="rId12"/>
    <p:sldId id="370" r:id="rId13"/>
    <p:sldId id="362" r:id="rId14"/>
    <p:sldId id="363" r:id="rId15"/>
    <p:sldId id="364" r:id="rId16"/>
    <p:sldId id="365" r:id="rId17"/>
    <p:sldId id="366" r:id="rId18"/>
    <p:sldId id="338" r:id="rId19"/>
    <p:sldId id="371" r:id="rId20"/>
    <p:sldId id="373" r:id="rId21"/>
    <p:sldId id="374" r:id="rId22"/>
    <p:sldId id="372" r:id="rId23"/>
    <p:sldId id="375" r:id="rId24"/>
    <p:sldId id="376" r:id="rId25"/>
    <p:sldId id="377" r:id="rId26"/>
  </p:sldIdLst>
  <p:sldSz cx="9144000" cy="6858000" type="screen4x3"/>
  <p:notesSz cx="6858000" cy="9144000"/>
  <p:defaultTextStyle>
    <a:defPPr>
      <a:defRPr lang="uk-U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90427" autoAdjust="0"/>
  </p:normalViewPr>
  <p:slideViewPr>
    <p:cSldViewPr snapToGrid="0">
      <p:cViewPr varScale="1">
        <p:scale>
          <a:sx n="82" d="100"/>
          <a:sy n="82" d="100"/>
        </p:scale>
        <p:origin x="1482" y="10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F223EA-B03E-4244-83B7-F8EDFD62811A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кажчик місця заповнення заголовк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Покажчик місця заповненн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7E500-CDC4-47CA-88A4-67DD75AE4736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4" name="Покажчик місця заповнення зображення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 dirty="0"/>
          </a:p>
        </p:txBody>
      </p:sp>
      <p:sp>
        <p:nvSpPr>
          <p:cNvPr id="5" name="Покажчик місця заповнення примі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noProof="0" dirty="0" smtClean="0"/>
              <a:t>Зразок тексту</a:t>
            </a:r>
          </a:p>
          <a:p>
            <a:pPr lvl="1"/>
            <a:r>
              <a:rPr lang="uk-UA" noProof="0" dirty="0" smtClean="0"/>
              <a:t>Другий рівень</a:t>
            </a:r>
          </a:p>
          <a:p>
            <a:pPr lvl="2"/>
            <a:r>
              <a:rPr lang="uk-UA" noProof="0" dirty="0" smtClean="0"/>
              <a:t>Третій рівень</a:t>
            </a:r>
          </a:p>
          <a:p>
            <a:pPr lvl="3"/>
            <a:r>
              <a:rPr lang="uk-UA" noProof="0" dirty="0" smtClean="0"/>
              <a:t>Четвертий рівень</a:t>
            </a:r>
          </a:p>
          <a:p>
            <a:pPr lvl="4"/>
            <a:r>
              <a:rPr lang="uk-UA" noProof="0" dirty="0" smtClean="0"/>
              <a:t>П’ятий рівень</a:t>
            </a:r>
            <a:endParaRPr lang="uk-UA" noProof="0" dirty="0"/>
          </a:p>
        </p:txBody>
      </p:sp>
      <p:sp>
        <p:nvSpPr>
          <p:cNvPr id="6" name="Покажчик місця заповненн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Місце для зображення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Місце для нотаток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10244" name="Місце для номера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uk-UA" altLang="ru-RU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8"/>
          <p:cNvSpPr/>
          <p:nvPr/>
        </p:nvSpPr>
        <p:spPr>
          <a:xfrm>
            <a:off x="-1" y="1905000"/>
            <a:ext cx="9141620" cy="32004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50000"/>
                </a:schemeClr>
              </a:gs>
              <a:gs pos="0">
                <a:schemeClr val="accent1">
                  <a:lumMod val="60000"/>
                  <a:lumOff val="4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5" name="Прямокутник 9"/>
          <p:cNvSpPr/>
          <p:nvPr/>
        </p:nvSpPr>
        <p:spPr>
          <a:xfrm>
            <a:off x="-2" y="1795132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6" name="Прямокутник 10"/>
          <p:cNvSpPr/>
          <p:nvPr/>
        </p:nvSpPr>
        <p:spPr>
          <a:xfrm>
            <a:off x="-2" y="5142116"/>
            <a:ext cx="9141620" cy="73152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80000"/>
                </a:schemeClr>
              </a:gs>
              <a:gs pos="0">
                <a:schemeClr val="accent1">
                  <a:lumMod val="60000"/>
                  <a:lumOff val="40000"/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550" y="2079812"/>
            <a:ext cx="7200900" cy="1724092"/>
          </a:xfrm>
        </p:spPr>
        <p:txBody>
          <a:bodyPr rtlCol="0"/>
          <a:lstStyle>
            <a:lvl1pPr algn="ctr" rtl="0">
              <a:defRPr sz="5400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ідзаголовок 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/>
            </a:lvl1pPr>
            <a:lvl2pPr marL="457200" indent="0" algn="ctr" rtl="0">
              <a:buNone/>
              <a:defRPr sz="2800"/>
            </a:lvl2pPr>
            <a:lvl3pPr marL="914400" indent="0" algn="ctr" rtl="0">
              <a:buNone/>
              <a:defRPr sz="2400"/>
            </a:lvl3pPr>
            <a:lvl4pPr marL="1371600" indent="0" algn="ctr" rtl="0">
              <a:buNone/>
              <a:defRPr sz="2000"/>
            </a:lvl4pPr>
            <a:lvl5pPr marL="1828800" indent="0" algn="ctr" rtl="0">
              <a:buNone/>
              <a:defRPr sz="2000"/>
            </a:lvl5pPr>
            <a:lvl6pPr marL="2286000" indent="0" algn="ctr" rtl="0">
              <a:buNone/>
              <a:defRPr sz="2000"/>
            </a:lvl6pPr>
            <a:lvl7pPr marL="2743200" indent="0" algn="ctr" rtl="0">
              <a:buNone/>
              <a:defRPr sz="2000"/>
            </a:lvl7pPr>
            <a:lvl8pPr marL="3200400" indent="0" algn="ctr" rtl="0">
              <a:buNone/>
              <a:defRPr sz="2000"/>
            </a:lvl8pPr>
            <a:lvl9pPr marL="3657600" indent="0" algn="ctr" rtl="0">
              <a:buNone/>
              <a:defRPr sz="2000"/>
            </a:lvl9pPr>
          </a:lstStyle>
          <a:p>
            <a:r>
              <a:rPr lang="uk-UA" dirty="0" smtClean="0"/>
              <a:t>Клацніть, щоб змінити стиль зразка підзаголовка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36768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38FF-4220-4CAD-8EF7-6F824B88170B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5938009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 rtlCol="0"/>
          <a:lstStyle/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7A519-04D2-4FFD-9F7D-30472AC69D37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389513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6365-1163-4D8D-96C2-A0E10A74E65F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8145071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rtlCol="0">
            <a:normAutofit/>
          </a:bodyPr>
          <a:lstStyle>
            <a:lvl1pPr algn="ctr" rtl="0">
              <a:defRPr sz="5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rtlCol="0"/>
          <a:lstStyle>
            <a:lvl1pPr marL="0" indent="0" algn="ctr" rtl="0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426F6-1096-4737-9798-2F8BBC958D41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56852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кземпляр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7D2B4-3B65-445E-99B0-F2A528590D0D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7028004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тексту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4" name="Покажчик місця заповнення вмісту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5" name="Покажчик місця заповнення тексту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6" name="Покажчик місця заповнення вмісту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600"/>
            </a:lvl2pPr>
            <a:lvl3pPr algn="l" rtl="0">
              <a:defRPr sz="1400"/>
            </a:lvl3pPr>
            <a:lvl4pPr algn="l" rtl="0">
              <a:defRPr sz="1200"/>
            </a:lvl4pPr>
            <a:lvl5pPr algn="l" rtl="0">
              <a:defRPr sz="1200"/>
            </a:lvl5pPr>
            <a:lvl6pPr algn="l" rtl="0">
              <a:defRPr sz="1200"/>
            </a:lvl6pPr>
            <a:lvl7pPr algn="l" rtl="0">
              <a:defRPr sz="1200"/>
            </a:lvl7pPr>
            <a:lvl8pPr algn="l" rtl="0">
              <a:defRPr sz="1200"/>
            </a:lvl8pPr>
            <a:lvl9pPr algn="l" rtl="0">
              <a:defRPr sz="12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7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7CCF4-B3C0-40F5-818F-D6313E6D9E46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8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3382905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32A30-83ED-4858-925E-CCE9B6101662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4" name="Покажчик місця заповненн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Покажчик місця заповненн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783484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а 4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3" name="Прямокутник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4" name="Прямокутник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5" name="Покажчик місця заповненн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8888-35D6-42CE-98E0-6E95B9FA44B7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6" name="Покажчик місця заповненн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Покажчик місця заповненн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528592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вмісту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uk-UA" dirty="0" smtClean="0"/>
              <a:t>Зразок тексту</a:t>
            </a:r>
          </a:p>
          <a:p>
            <a:pPr lvl="1"/>
            <a:r>
              <a:rPr lang="uk-UA" dirty="0" smtClean="0"/>
              <a:t>Другий рівень</a:t>
            </a:r>
          </a:p>
          <a:p>
            <a:pPr lvl="2"/>
            <a:r>
              <a:rPr lang="uk-UA" dirty="0" smtClean="0"/>
              <a:t>Третій рівень</a:t>
            </a:r>
          </a:p>
          <a:p>
            <a:pPr lvl="3"/>
            <a:r>
              <a:rPr lang="uk-UA" dirty="0" smtClean="0"/>
              <a:t>Четвертий рівень</a:t>
            </a:r>
          </a:p>
          <a:p>
            <a:pPr lvl="4"/>
            <a:r>
              <a:rPr lang="uk-UA" dirty="0" smtClean="0"/>
              <a:t>П’ятий рівень</a:t>
            </a:r>
            <a:endParaRPr lang="uk-UA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2ACE-6BCA-4856-AD9D-B29F93F2C300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5809401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 7"/>
          <p:cNvGrpSpPr>
            <a:grpSpLocks/>
          </p:cNvGrpSpPr>
          <p:nvPr/>
        </p:nvGrpSpPr>
        <p:grpSpPr bwMode="auto">
          <a:xfrm flipV="1">
            <a:off x="1588" y="0"/>
            <a:ext cx="9140825" cy="377825"/>
            <a:chOff x="-1" y="6480048"/>
            <a:chExt cx="12188827" cy="377952"/>
          </a:xfrm>
        </p:grpSpPr>
        <p:sp>
          <p:nvSpPr>
            <p:cNvPr id="6" name="Прямокутник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7" name="Прямокутник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rtlCol="0">
            <a:normAutofit/>
          </a:bodyPr>
          <a:lstStyle>
            <a:lvl1pPr algn="l" rtl="0">
              <a:defRPr sz="3400" b="1"/>
            </a:lvl1pPr>
          </a:lstStyle>
          <a:p>
            <a:r>
              <a:rPr lang="uk-UA" dirty="0" smtClean="0"/>
              <a:t>Зразок заголовка</a:t>
            </a:r>
            <a:endParaRPr lang="uk-UA" dirty="0"/>
          </a:p>
        </p:txBody>
      </p:sp>
      <p:sp>
        <p:nvSpPr>
          <p:cNvPr id="3" name="Покажчик місця заповнення зображення 2"/>
          <p:cNvSpPr>
            <a:spLocks noGrp="1"/>
          </p:cNvSpPr>
          <p:nvPr>
            <p:ph type="pic" idx="1"/>
          </p:nvPr>
        </p:nvSpPr>
        <p:spPr>
          <a:xfrm>
            <a:off x="113108" y="506104"/>
            <a:ext cx="51435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lvl="0"/>
            <a:endParaRPr lang="uk-UA" noProof="0" dirty="0"/>
          </a:p>
        </p:txBody>
      </p:sp>
      <p:sp>
        <p:nvSpPr>
          <p:cNvPr id="4" name="Покажчик місця заповнення тексту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/>
            <a:r>
              <a:rPr lang="uk-UA" dirty="0" smtClean="0"/>
              <a:t>Зразок тексту</a:t>
            </a:r>
            <a:endParaRPr lang="uk-UA" dirty="0"/>
          </a:p>
        </p:txBody>
      </p:sp>
      <p:sp>
        <p:nvSpPr>
          <p:cNvPr id="8" name="Покажчик місця заповненн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8C719-AEF4-4041-BEA6-028FE329BD8D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9" name="Покажчик місця заповненн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Покажчик місця заповненн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5883638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Група 8"/>
          <p:cNvGrpSpPr>
            <a:grpSpLocks/>
          </p:cNvGrpSpPr>
          <p:nvPr/>
        </p:nvGrpSpPr>
        <p:grpSpPr bwMode="auto">
          <a:xfrm>
            <a:off x="0" y="6480175"/>
            <a:ext cx="9142413" cy="377825"/>
            <a:chOff x="-1" y="6480048"/>
            <a:chExt cx="12188827" cy="377952"/>
          </a:xfrm>
        </p:grpSpPr>
        <p:sp>
          <p:nvSpPr>
            <p:cNvPr id="7" name="Прямокутник 6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dirty="0"/>
            </a:p>
          </p:txBody>
        </p:sp>
      </p:grpSp>
      <p:sp>
        <p:nvSpPr>
          <p:cNvPr id="1027" name="Покажчик місця заповнення назви 1"/>
          <p:cNvSpPr>
            <a:spLocks noGrp="1"/>
          </p:cNvSpPr>
          <p:nvPr>
            <p:ph type="title"/>
          </p:nvPr>
        </p:nvSpPr>
        <p:spPr bwMode="auto">
          <a:xfrm>
            <a:off x="1006475" y="466725"/>
            <a:ext cx="713105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заголовка</a:t>
            </a:r>
          </a:p>
        </p:txBody>
      </p:sp>
      <p:sp>
        <p:nvSpPr>
          <p:cNvPr id="1028" name="Покажчик місця заповнення тексту 2"/>
          <p:cNvSpPr>
            <a:spLocks noGrp="1"/>
          </p:cNvSpPr>
          <p:nvPr>
            <p:ph type="body" idx="1"/>
          </p:nvPr>
        </p:nvSpPr>
        <p:spPr bwMode="auto">
          <a:xfrm>
            <a:off x="1006475" y="1901825"/>
            <a:ext cx="713105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 smtClean="0"/>
              <a:t>Зразок тексту</a:t>
            </a:r>
          </a:p>
          <a:p>
            <a:pPr lvl="1"/>
            <a:r>
              <a:rPr lang="uk-UA" altLang="ru-RU" smtClean="0"/>
              <a:t>Другий рівень</a:t>
            </a:r>
          </a:p>
          <a:p>
            <a:pPr lvl="2"/>
            <a:r>
              <a:rPr lang="uk-UA" altLang="ru-RU" smtClean="0"/>
              <a:t>Третій рівень</a:t>
            </a:r>
          </a:p>
          <a:p>
            <a:pPr lvl="3"/>
            <a:r>
              <a:rPr lang="uk-UA" altLang="ru-RU" smtClean="0"/>
              <a:t>Четвертий рівень</a:t>
            </a:r>
          </a:p>
          <a:p>
            <a:pPr lvl="4"/>
            <a:r>
              <a:rPr lang="uk-UA" altLang="ru-RU" smtClean="0"/>
              <a:t>П’ятий рівень</a:t>
            </a:r>
          </a:p>
        </p:txBody>
      </p:sp>
      <p:sp>
        <p:nvSpPr>
          <p:cNvPr id="4" name="Покажчик місця заповнення дати 3"/>
          <p:cNvSpPr>
            <a:spLocks noGrp="1"/>
          </p:cNvSpPr>
          <p:nvPr>
            <p:ph type="dt" sz="half" idx="2"/>
          </p:nvPr>
        </p:nvSpPr>
        <p:spPr>
          <a:xfrm>
            <a:off x="6656388" y="6602413"/>
            <a:ext cx="7207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32CB72B-5BDB-4887-A584-36557D066B9B}" type="datetime1">
              <a:rPr lang="uk-UA"/>
              <a:pPr>
                <a:defRPr/>
              </a:pPr>
              <a:t>19.09.2018</a:t>
            </a:fld>
            <a:endParaRPr lang="uk-UA" dirty="0"/>
          </a:p>
        </p:txBody>
      </p:sp>
      <p:sp>
        <p:nvSpPr>
          <p:cNvPr id="5" name="Покажчик місця заповненн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1006475" y="6602413"/>
            <a:ext cx="53689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Покажчик місця заповненн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7658100" y="6602413"/>
            <a:ext cx="479425" cy="236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uk-UA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793" r:id="rId2"/>
    <p:sldLayoutId id="2147483800" r:id="rId3"/>
    <p:sldLayoutId id="2147483794" r:id="rId4"/>
    <p:sldLayoutId id="2147483795" r:id="rId5"/>
    <p:sldLayoutId id="2147483796" r:id="rId6"/>
    <p:sldLayoutId id="2147483801" r:id="rId7"/>
    <p:sldLayoutId id="2147483802" r:id="rId8"/>
    <p:sldLayoutId id="2147483803" r:id="rId9"/>
    <p:sldLayoutId id="2147483797" r:id="rId10"/>
    <p:sldLayoutId id="2147483798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400" b="1">
          <a:solidFill>
            <a:schemeClr val="tx1"/>
          </a:solidFill>
          <a:latin typeface="Book Antiqua" panose="02040602050305030304" pitchFamily="18" charset="0"/>
        </a:defRPr>
      </a:lvl9pPr>
    </p:titleStyle>
    <p:bodyStyle>
      <a:lvl1pPr marL="273050" indent="-228600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SzPct val="100000"/>
        <a:buFont typeface="Arial" panose="020B0604020202020204" pitchFamily="34" charset="0"/>
        <a:buChar char="▪"/>
        <a:defRPr sz="2000" kern="1200">
          <a:solidFill>
            <a:srgbClr val="474747"/>
          </a:solidFill>
          <a:latin typeface="+mn-lt"/>
          <a:ea typeface="+mn-ea"/>
          <a:cs typeface="+mn-cs"/>
        </a:defRPr>
      </a:lvl1pPr>
      <a:lvl2pPr marL="593725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▪"/>
        <a:defRPr kern="1200">
          <a:solidFill>
            <a:srgbClr val="474747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600" kern="1200">
          <a:solidFill>
            <a:srgbClr val="474747"/>
          </a:solidFill>
          <a:latin typeface="+mn-lt"/>
          <a:ea typeface="+mn-ea"/>
          <a:cs typeface="+mn-cs"/>
        </a:defRPr>
      </a:lvl3pPr>
      <a:lvl4pPr marL="1233488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lnSpc>
          <a:spcPct val="90000"/>
        </a:lnSpc>
        <a:spcBef>
          <a:spcPts val="800"/>
        </a:spcBef>
        <a:spcAft>
          <a:spcPct val="0"/>
        </a:spcAft>
        <a:buSzPct val="100000"/>
        <a:buFont typeface="Arial" panose="020B0604020202020204" pitchFamily="34" charset="0"/>
        <a:buChar char="▪"/>
        <a:defRPr sz="1400" kern="1200">
          <a:solidFill>
            <a:srgbClr val="474747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3"/>
          <p:cNvSpPr>
            <a:spLocks noGrp="1"/>
          </p:cNvSpPr>
          <p:nvPr>
            <p:ph type="ctrTitle"/>
          </p:nvPr>
        </p:nvSpPr>
        <p:spPr>
          <a:xfrm>
            <a:off x="-228600" y="2863850"/>
            <a:ext cx="9601200" cy="1724025"/>
          </a:xfrm>
        </p:spPr>
        <p:txBody>
          <a:bodyPr/>
          <a:lstStyle/>
          <a:p>
            <a:pPr eaLnBrk="1" hangingPunct="1"/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Лекція 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 Оператори розгалуження</a:t>
            </a:r>
          </a:p>
        </p:txBody>
      </p:sp>
      <p:sp>
        <p:nvSpPr>
          <p:cNvPr id="9219" name="Заголовок 3"/>
          <p:cNvSpPr txBox="1">
            <a:spLocks/>
          </p:cNvSpPr>
          <p:nvPr/>
        </p:nvSpPr>
        <p:spPr bwMode="auto">
          <a:xfrm>
            <a:off x="-228600" y="-730250"/>
            <a:ext cx="96012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altLang="ru-RU" sz="2800" b="1">
                <a:latin typeface="Arial" panose="020B0604020202020204" pitchFamily="34" charset="0"/>
                <a:cs typeface="Arial" panose="020B0604020202020204" pitchFamily="34" charset="0"/>
              </a:rPr>
              <a:t>Житомирський державний технологічний університет</a:t>
            </a:r>
          </a:p>
        </p:txBody>
      </p:sp>
      <p:sp>
        <p:nvSpPr>
          <p:cNvPr id="9220" name="Заголовок 3"/>
          <p:cNvSpPr txBox="1">
            <a:spLocks/>
          </p:cNvSpPr>
          <p:nvPr/>
        </p:nvSpPr>
        <p:spPr bwMode="auto">
          <a:xfrm>
            <a:off x="666750" y="4967288"/>
            <a:ext cx="8343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uk-UA" altLang="ru-RU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Морозов А.В., </a:t>
            </a:r>
            <a:r>
              <a:rPr lang="uk-UA" altLang="ru-RU" sz="32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к.т.н</a:t>
            </a:r>
            <a:r>
              <a:rPr lang="uk-UA" altLang="ru-RU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., доц.</a:t>
            </a:r>
            <a:endParaRPr lang="uk-UA" altLang="ru-RU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ъект 1"/>
          <p:cNvSpPr txBox="1">
            <a:spLocks/>
          </p:cNvSpPr>
          <p:nvPr/>
        </p:nvSpPr>
        <p:spPr bwMode="auto">
          <a:xfrm>
            <a:off x="44450" y="0"/>
            <a:ext cx="90995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Операції порівняння дають в результаті значення: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</a:t>
            </a:r>
            <a:r>
              <a:rPr lang="uk-UA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, якщо умова виконується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0</a:t>
            </a:r>
            <a:r>
              <a:rPr lang="uk-UA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, якщо умова не виконується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00025" y="3317875"/>
          <a:ext cx="8677275" cy="296544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57671">
                  <a:extLst>
                    <a:ext uri="{9D8B030D-6E8A-4147-A177-3AD203B41FA5}">
                      <a16:colId xmlns:a16="http://schemas.microsoft.com/office/drawing/2014/main" val="2553991090"/>
                    </a:ext>
                  </a:extLst>
                </a:gridCol>
                <a:gridCol w="5319604">
                  <a:extLst>
                    <a:ext uri="{9D8B030D-6E8A-4147-A177-3AD203B41FA5}">
                      <a16:colId xmlns:a16="http://schemas.microsoft.com/office/drawing/2014/main" val="2753608519"/>
                    </a:ext>
                  </a:extLst>
                </a:gridCol>
              </a:tblGrid>
              <a:tr h="679029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Умова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2959460693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&gt; 5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2298068913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!= 9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832789484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&gt;= 3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33347486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ъект 1"/>
          <p:cNvSpPr txBox="1">
            <a:spLocks/>
          </p:cNvSpPr>
          <p:nvPr/>
        </p:nvSpPr>
        <p:spPr bwMode="auto">
          <a:xfrm>
            <a:off x="222250" y="0"/>
            <a:ext cx="90995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  <a:endParaRPr lang="uk-UA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Прямоугольник 1"/>
          <p:cNvSpPr>
            <a:spLocks noChangeArrowheads="1"/>
          </p:cNvSpPr>
          <p:nvPr/>
        </p:nvSpPr>
        <p:spPr bwMode="auto">
          <a:xfrm>
            <a:off x="222250" y="809625"/>
            <a:ext cx="87439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x = 10, y = 15;</a:t>
            </a:r>
          </a:p>
          <a:p>
            <a:r>
              <a:rPr lang="es-E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s-ES" altLang="ru-RU" sz="4000" b="1">
                <a:solidFill>
                  <a:srgbClr val="A31515"/>
                </a:solidFill>
                <a:latin typeface="Consolas" panose="020B0609020204030204" pitchFamily="49" charset="0"/>
              </a:rPr>
              <a:t>"x&gt;y</a:t>
            </a:r>
            <a:r>
              <a:rPr lang="ru-RU" altLang="ru-RU" sz="4000" b="1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4000" b="1">
                <a:solidFill>
                  <a:srgbClr val="A31515"/>
                </a:solidFill>
                <a:latin typeface="Consolas" panose="020B0609020204030204" pitchFamily="49" charset="0"/>
              </a:rPr>
              <a:t>-&gt; %d</a:t>
            </a:r>
            <a:r>
              <a:rPr lang="es-ES" altLang="ru-RU" sz="4000" b="1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s-E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, x &gt; y);</a:t>
            </a:r>
          </a:p>
          <a:p>
            <a:r>
              <a:rPr lang="es-E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s-ES" altLang="ru-RU" sz="4000" b="1">
                <a:solidFill>
                  <a:srgbClr val="A31515"/>
                </a:solidFill>
                <a:latin typeface="Consolas" panose="020B0609020204030204" pitchFamily="49" charset="0"/>
              </a:rPr>
              <a:t>"x&lt;y -&gt; %d\n"</a:t>
            </a:r>
            <a:r>
              <a:rPr lang="es-E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, x &lt; y);</a:t>
            </a:r>
            <a:endParaRPr lang="ru-RU" altLang="ru-RU" sz="4000" b="1"/>
          </a:p>
        </p:txBody>
      </p:sp>
      <p:sp>
        <p:nvSpPr>
          <p:cNvPr id="5" name="Объект 1"/>
          <p:cNvSpPr txBox="1">
            <a:spLocks/>
          </p:cNvSpPr>
          <p:nvPr/>
        </p:nvSpPr>
        <p:spPr bwMode="auto">
          <a:xfrm>
            <a:off x="222250" y="3421063"/>
            <a:ext cx="909955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  <a:endParaRPr lang="uk-UA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355600" y="4094163"/>
            <a:ext cx="28908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s-ES" altLang="ru-RU" sz="4800" b="1" dirty="0">
                <a:solidFill>
                  <a:srgbClr val="A31515"/>
                </a:solidFill>
                <a:latin typeface="Consolas" panose="020B0609020204030204" pitchFamily="49" charset="0"/>
              </a:rPr>
              <a:t>x&gt;y</a:t>
            </a:r>
            <a:r>
              <a:rPr lang="ru-RU" altLang="ru-RU" sz="4800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4800" b="1" dirty="0">
                <a:solidFill>
                  <a:srgbClr val="A31515"/>
                </a:solidFill>
                <a:latin typeface="Consolas" panose="020B0609020204030204" pitchFamily="49" charset="0"/>
              </a:rPr>
              <a:t>-&gt; 0</a:t>
            </a:r>
            <a:br>
              <a:rPr lang="en-US" altLang="ru-RU" sz="4800" b="1" dirty="0">
                <a:solidFill>
                  <a:srgbClr val="A31515"/>
                </a:solidFill>
                <a:latin typeface="Consolas" panose="020B0609020204030204" pitchFamily="49" charset="0"/>
              </a:rPr>
            </a:br>
            <a:r>
              <a:rPr lang="es-ES" altLang="ru-RU" sz="4800" b="1" smtClean="0">
                <a:solidFill>
                  <a:srgbClr val="A31515"/>
                </a:solidFill>
                <a:latin typeface="Consolas" panose="020B0609020204030204" pitchFamily="49" charset="0"/>
              </a:rPr>
              <a:t>x&lt;y</a:t>
            </a:r>
            <a:r>
              <a:rPr lang="ru-RU" altLang="ru-RU" sz="48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4800" b="1" dirty="0">
                <a:solidFill>
                  <a:srgbClr val="A31515"/>
                </a:solidFill>
                <a:latin typeface="Consolas" panose="020B0609020204030204" pitchFamily="49" charset="0"/>
              </a:rPr>
              <a:t>-&gt; 1</a:t>
            </a:r>
            <a:endParaRPr lang="ru-RU" altLang="ru-RU" sz="4800" dirty="0"/>
          </a:p>
        </p:txBody>
      </p:sp>
      <p:sp>
        <p:nvSpPr>
          <p:cNvPr id="7" name="Объект 1"/>
          <p:cNvSpPr txBox="1">
            <a:spLocks/>
          </p:cNvSpPr>
          <p:nvPr/>
        </p:nvSpPr>
        <p:spPr bwMode="auto">
          <a:xfrm>
            <a:off x="3644900" y="3421063"/>
            <a:ext cx="5278438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Отже, результатом операц</a:t>
            </a:r>
            <a:r>
              <a:rPr lang="uk-UA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ії є </a:t>
            </a:r>
            <a:r>
              <a:rPr lang="uk-UA" altLang="ru-RU" sz="4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ціле число</a:t>
            </a:r>
            <a:r>
              <a:rPr lang="uk-UA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uk-UA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 або </a:t>
            </a:r>
            <a:r>
              <a:rPr lang="uk-UA" altLang="ru-RU" sz="4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484563" y="2749550"/>
            <a:ext cx="0" cy="37988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ъект 1"/>
          <p:cNvSpPr txBox="1">
            <a:spLocks/>
          </p:cNvSpPr>
          <p:nvPr/>
        </p:nvSpPr>
        <p:spPr bwMode="auto">
          <a:xfrm>
            <a:off x="222250" y="0"/>
            <a:ext cx="90995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Тому замість умови можна використовувати будь-який вираз:</a:t>
            </a:r>
            <a:endParaRPr lang="uk-UA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22250" y="2100263"/>
            <a:ext cx="777875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76325" y="2100263"/>
            <a:ext cx="533400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70050" y="2100263"/>
            <a:ext cx="2395538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вираз</a:t>
            </a:r>
            <a:endParaRPr lang="en-US" altLang="ru-RU" sz="5400" b="1" u="sng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165600" y="2100263"/>
            <a:ext cx="503238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775200" y="2100263"/>
            <a:ext cx="4043363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7388" y="3173413"/>
            <a:ext cx="1614487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438400" y="3173413"/>
            <a:ext cx="4100513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7" name="Объект 1"/>
          <p:cNvSpPr txBox="1">
            <a:spLocks/>
          </p:cNvSpPr>
          <p:nvPr/>
        </p:nvSpPr>
        <p:spPr bwMode="auto">
          <a:xfrm>
            <a:off x="82550" y="4313238"/>
            <a:ext cx="90995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А значенням виразу </a:t>
            </a:r>
            <a:r>
              <a:rPr lang="uk-UA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є число (ціле або дробове)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ъект 1"/>
          <p:cNvSpPr txBox="1">
            <a:spLocks/>
          </p:cNvSpPr>
          <p:nvPr/>
        </p:nvSpPr>
        <p:spPr bwMode="auto">
          <a:xfrm>
            <a:off x="222250" y="0"/>
            <a:ext cx="90995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У мові С під поняттям «</a:t>
            </a:r>
            <a:r>
              <a:rPr lang="ru-RU" altLang="ru-RU" sz="4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істина</a:t>
            </a: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» вважається будь-яке </a:t>
            </a:r>
            <a:r>
              <a:rPr lang="ru-RU" altLang="ru-RU" sz="4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нульове </a:t>
            </a: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значення.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uk-UA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Объект 1"/>
          <p:cNvSpPr txBox="1">
            <a:spLocks/>
          </p:cNvSpPr>
          <p:nvPr/>
        </p:nvSpPr>
        <p:spPr bwMode="auto">
          <a:xfrm>
            <a:off x="222250" y="2133600"/>
            <a:ext cx="90995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А поняттю «</a:t>
            </a:r>
            <a:r>
              <a:rPr lang="ru-RU" altLang="ru-RU" sz="4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хиба</a:t>
            </a: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» відповідає значення </a:t>
            </a:r>
            <a:r>
              <a:rPr lang="ru-RU" altLang="ru-RU" sz="4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нуль</a:t>
            </a: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uk-UA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222250" y="3470275"/>
          <a:ext cx="8677275" cy="296544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57671">
                  <a:extLst>
                    <a:ext uri="{9D8B030D-6E8A-4147-A177-3AD203B41FA5}">
                      <a16:colId xmlns:a16="http://schemas.microsoft.com/office/drawing/2014/main" val="2553991090"/>
                    </a:ext>
                  </a:extLst>
                </a:gridCol>
                <a:gridCol w="5319604">
                  <a:extLst>
                    <a:ext uri="{9D8B030D-6E8A-4147-A177-3AD203B41FA5}">
                      <a16:colId xmlns:a16="http://schemas.microsoft.com/office/drawing/2014/main" val="2753608519"/>
                    </a:ext>
                  </a:extLst>
                </a:gridCol>
              </a:tblGrid>
              <a:tr h="679029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Значення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 чи істина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2959460693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uk-UA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-8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істина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2298068913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uk-UA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істина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832789484"/>
                  </a:ext>
                </a:extLst>
              </a:tr>
              <a:tr h="762140">
                <a:tc>
                  <a:txBody>
                    <a:bodyPr/>
                    <a:lstStyle/>
                    <a:p>
                      <a:pPr algn="ctr"/>
                      <a:r>
                        <a:rPr lang="uk-UA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хиба</a:t>
                      </a:r>
                      <a:endParaRPr lang="ru-RU" sz="4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8" marB="45728" anchor="ctr"/>
                </a:tc>
                <a:extLst>
                  <a:ext uri="{0D108BD9-81ED-4DB2-BD59-A6C34878D82A}">
                    <a16:rowId xmlns:a16="http://schemas.microsoft.com/office/drawing/2014/main" val="133347486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ъект 1"/>
          <p:cNvSpPr txBox="1">
            <a:spLocks/>
          </p:cNvSpPr>
          <p:nvPr/>
        </p:nvSpPr>
        <p:spPr bwMode="auto">
          <a:xfrm>
            <a:off x="0" y="0"/>
            <a:ext cx="9144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Якщо в оператор </a:t>
            </a:r>
            <a:r>
              <a:rPr lang="en-US" altLang="ru-RU" sz="4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r>
              <a:rPr lang="uk-UA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мість умови передавати вираз, то </a:t>
            </a:r>
            <a:endParaRPr lang="ru-RU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uk-UA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133350" y="2900363"/>
            <a:ext cx="777875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987425" y="2900363"/>
            <a:ext cx="533400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581150" y="2900363"/>
            <a:ext cx="2395538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вираз</a:t>
            </a:r>
            <a:endParaRPr lang="en-US" altLang="ru-RU" sz="5400" b="1" u="sng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4076700" y="2900363"/>
            <a:ext cx="503238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9" name="TextBox 8"/>
          <p:cNvSpPr txBox="1">
            <a:spLocks noChangeArrowheads="1"/>
          </p:cNvSpPr>
          <p:nvPr/>
        </p:nvSpPr>
        <p:spPr bwMode="auto">
          <a:xfrm>
            <a:off x="4686300" y="2900363"/>
            <a:ext cx="4043363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598488" y="3973513"/>
            <a:ext cx="1614487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</p:txBody>
      </p:sp>
      <p:sp>
        <p:nvSpPr>
          <p:cNvPr id="23561" name="TextBox 11"/>
          <p:cNvSpPr txBox="1">
            <a:spLocks noChangeArrowheads="1"/>
          </p:cNvSpPr>
          <p:nvPr/>
        </p:nvSpPr>
        <p:spPr bwMode="auto">
          <a:xfrm>
            <a:off x="2349500" y="3973513"/>
            <a:ext cx="4102100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810000" y="1404938"/>
            <a:ext cx="51879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</a:t>
            </a:r>
            <a:r>
              <a:rPr lang="uk-UA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ється, якщо вираз дає не нульове значення</a:t>
            </a:r>
            <a:endParaRPr lang="ru-RU" altLang="ru-RU" sz="3200" i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6403975" y="2246313"/>
            <a:ext cx="0" cy="752475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462088" y="5646738"/>
            <a:ext cx="598646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</a:t>
            </a:r>
            <a:r>
              <a:rPr lang="uk-UA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ється, якщо вираз дає нульове значення</a:t>
            </a:r>
            <a:endParaRPr lang="ru-RU" altLang="ru-RU" sz="3200" i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4329113" y="4979988"/>
            <a:ext cx="4762" cy="644525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Прямоугольник 3"/>
          <p:cNvSpPr>
            <a:spLocks noChangeArrowheads="1"/>
          </p:cNvSpPr>
          <p:nvPr/>
        </p:nvSpPr>
        <p:spPr bwMode="auto">
          <a:xfrm>
            <a:off x="166688" y="1393825"/>
            <a:ext cx="8626475" cy="3170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(x)</a:t>
            </a:r>
          </a:p>
          <a:p>
            <a:r>
              <a:rPr lang="uk-UA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ru-RU" sz="40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4000" b="1">
                <a:solidFill>
                  <a:srgbClr val="A31515"/>
                </a:solidFill>
                <a:latin typeface="Consolas" panose="020B0609020204030204" pitchFamily="49" charset="0"/>
              </a:rPr>
              <a:t>Умова істинна"</a:t>
            </a:r>
            <a:r>
              <a:rPr lang="ru-RU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ru-RU" sz="4000" b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ru-RU" sz="4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ru-RU" sz="40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4000" b="1">
                <a:solidFill>
                  <a:srgbClr val="A31515"/>
                </a:solidFill>
                <a:latin typeface="Consolas" panose="020B0609020204030204" pitchFamily="49" charset="0"/>
              </a:rPr>
              <a:t>Умова хибна"</a:t>
            </a:r>
            <a:r>
              <a:rPr lang="ru-RU" altLang="ru-RU" sz="40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4800" b="1"/>
          </a:p>
        </p:txBody>
      </p:sp>
      <p:sp>
        <p:nvSpPr>
          <p:cNvPr id="24579" name="Объект 1"/>
          <p:cNvSpPr txBox="1">
            <a:spLocks/>
          </p:cNvSpPr>
          <p:nvPr/>
        </p:nvSpPr>
        <p:spPr bwMode="auto">
          <a:xfrm>
            <a:off x="222250" y="133350"/>
            <a:ext cx="90995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  <a:endParaRPr lang="uk-UA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27675" y="163513"/>
            <a:ext cx="35306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r>
              <a:rPr lang="uk-UA" altLang="ru-RU" sz="3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змінна </a:t>
            </a:r>
            <a:r>
              <a:rPr lang="uk-UA" altLang="ru-RU" sz="4000" i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uk-UA" altLang="ru-RU" sz="320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нуль, тому умова вважається </a:t>
            </a:r>
            <a:r>
              <a:rPr lang="uk-UA" altLang="ru-RU" sz="4000" i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істинною</a:t>
            </a:r>
            <a:endParaRPr lang="ru-RU" altLang="ru-RU" sz="3200" i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714500" y="1714500"/>
            <a:ext cx="4324350" cy="677863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29029" y="345440"/>
            <a:ext cx="9114972" cy="805542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6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</a:t>
            </a:r>
            <a:r>
              <a:rPr lang="uk-UA" sz="60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ічні</a:t>
            </a:r>
            <a:r>
              <a:rPr lang="uk-UA" sz="6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операції</a:t>
            </a:r>
            <a:endParaRPr lang="uk-UA" sz="6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5" name="Content Placeholder 2"/>
          <p:cNvSpPr txBox="1">
            <a:spLocks/>
          </p:cNvSpPr>
          <p:nvPr/>
        </p:nvSpPr>
        <p:spPr bwMode="auto">
          <a:xfrm>
            <a:off x="176213" y="1150938"/>
            <a:ext cx="88201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SzTx/>
              <a:buFont typeface="Arial" panose="020B0604020202020204" pitchFamily="34" charset="0"/>
              <a:buNone/>
            </a:pPr>
            <a:r>
              <a:rPr lang="uk-UA" altLang="ru-RU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Завдання: </a:t>
            </a:r>
            <a:r>
              <a:rPr lang="uk-UA" altLang="ru-RU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Дано числовий проміжок від </a:t>
            </a:r>
            <a:r>
              <a:rPr lang="en-US" altLang="ru-RU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</a:t>
            </a:r>
            <a:r>
              <a:rPr lang="en-US" altLang="ru-RU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ru-RU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altLang="ru-RU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Визначити чи входить </a:t>
            </a:r>
            <a:r>
              <a:rPr lang="ru-RU" altLang="ru-RU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 </a:t>
            </a:r>
            <a:r>
              <a:rPr lang="en-US" altLang="ru-RU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 цей проміжок. </a:t>
            </a:r>
          </a:p>
        </p:txBody>
      </p:sp>
      <p:cxnSp>
        <p:nvCxnSpPr>
          <p:cNvPr id="6" name="Straight Arrow Connector 4"/>
          <p:cNvCxnSpPr/>
          <p:nvPr/>
        </p:nvCxnSpPr>
        <p:spPr>
          <a:xfrm>
            <a:off x="457200" y="3355975"/>
            <a:ext cx="7075488" cy="0"/>
          </a:xfrm>
          <a:prstGeom prst="straightConnector1">
            <a:avLst/>
          </a:prstGeom>
          <a:ln w="952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5"/>
          <p:cNvSpPr/>
          <p:nvPr/>
        </p:nvSpPr>
        <p:spPr>
          <a:xfrm>
            <a:off x="1116013" y="3282950"/>
            <a:ext cx="142875" cy="14446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6"/>
          <p:cNvSpPr/>
          <p:nvPr/>
        </p:nvSpPr>
        <p:spPr>
          <a:xfrm>
            <a:off x="3635375" y="3282950"/>
            <a:ext cx="144463" cy="14446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27100" y="3387725"/>
            <a:ext cx="3603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uk-UA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55988" y="3395663"/>
            <a:ext cx="358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uk-UA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125663" y="3389313"/>
            <a:ext cx="360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uk-UA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7" idx="6"/>
            <a:endCxn id="8" idx="2"/>
          </p:cNvCxnSpPr>
          <p:nvPr/>
        </p:nvCxnSpPr>
        <p:spPr>
          <a:xfrm>
            <a:off x="1258888" y="3355975"/>
            <a:ext cx="2376487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47813" y="3394075"/>
            <a:ext cx="360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endParaRPr lang="uk-UA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790825" y="3387725"/>
            <a:ext cx="3603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endParaRPr lang="uk-UA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2286000" y="3282950"/>
            <a:ext cx="144463" cy="14446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76213" y="3994150"/>
            <a:ext cx="735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Математичний запис: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76213" y="4635500"/>
            <a:ext cx="7807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Це має такий зміст: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altLang="ru-RU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176213" y="5326063"/>
            <a:ext cx="882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>
                <a:latin typeface="Arial" panose="020B0604020202020204" pitchFamily="34" charset="0"/>
                <a:cs typeface="Arial" panose="020B0604020202020204" pitchFamily="34" charset="0"/>
              </a:rPr>
              <a:t>В мов</a:t>
            </a:r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і С для запису </a:t>
            </a:r>
            <a:r>
              <a:rPr lang="uk-UA" altLang="ru-RU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  </a:t>
            </a:r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використовується</a:t>
            </a:r>
          </a:p>
          <a:p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операція </a:t>
            </a:r>
            <a:r>
              <a:rPr lang="en-US" altLang="ru-RU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3" grpId="0"/>
      <p:bldP spid="14" grpId="0"/>
      <p:bldP spid="17" grpId="0" animBg="1"/>
      <p:bldP spid="19" grpId="0"/>
      <p:bldP spid="21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76213" y="322263"/>
            <a:ext cx="7356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Математичний запис: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228600" y="1606550"/>
            <a:ext cx="78057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У мові С таку умову можна записати так:</a:t>
            </a:r>
            <a:endParaRPr lang="en-US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90500" y="960438"/>
            <a:ext cx="7356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еквівалентний: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228600" y="2808288"/>
            <a:ext cx="78057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uk-UA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228600" y="3487738"/>
            <a:ext cx="78057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uk-UA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рямоугольник 24"/>
          <p:cNvSpPr>
            <a:spLocks noChangeArrowheads="1"/>
          </p:cNvSpPr>
          <p:nvPr/>
        </p:nvSpPr>
        <p:spPr bwMode="auto">
          <a:xfrm>
            <a:off x="228600" y="4159250"/>
            <a:ext cx="780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&amp;&amp;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uk-UA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>
            <a:spLocks noChangeArrowheads="1"/>
          </p:cNvSpPr>
          <p:nvPr/>
        </p:nvSpPr>
        <p:spPr bwMode="auto">
          <a:xfrm>
            <a:off x="228600" y="4865688"/>
            <a:ext cx="78057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&amp;&amp;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uk-UA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4175125" y="2836863"/>
            <a:ext cx="971550" cy="2703512"/>
          </a:xfrm>
          <a:prstGeom prst="rightBrace">
            <a:avLst>
              <a:gd name="adj1" fmla="val 30721"/>
              <a:gd name="adj2" fmla="val 50537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/>
          <p:cNvSpPr>
            <a:spLocks noChangeArrowheads="1"/>
          </p:cNvSpPr>
          <p:nvPr/>
        </p:nvSpPr>
        <p:spPr bwMode="auto">
          <a:xfrm>
            <a:off x="5146675" y="3529013"/>
            <a:ext cx="3176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uk-UA" altLang="ru-RU" sz="3600" i="1">
                <a:latin typeface="Arial" panose="020B0604020202020204" pitchFamily="34" charset="0"/>
                <a:cs typeface="Arial" panose="020B0604020202020204" pitchFamily="34" charset="0"/>
              </a:rPr>
              <a:t>всі</a:t>
            </a:r>
            <a:r>
              <a:rPr lang="en-US" altLang="ru-RU" sz="36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i="1">
                <a:latin typeface="Arial" panose="020B0604020202020204" pitchFamily="34" charset="0"/>
                <a:cs typeface="Arial" panose="020B0604020202020204" pitchFamily="34" charset="0"/>
              </a:rPr>
              <a:t>ц</a:t>
            </a:r>
            <a:r>
              <a:rPr lang="uk-UA" altLang="ru-RU" sz="3600" i="1">
                <a:latin typeface="Arial" panose="020B0604020202020204" pitchFamily="34" charset="0"/>
                <a:cs typeface="Arial" panose="020B0604020202020204" pitchFamily="34" charset="0"/>
              </a:rPr>
              <a:t>і виразі </a:t>
            </a:r>
            <a:br>
              <a:rPr lang="uk-UA" altLang="ru-RU" sz="3600" i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i="1">
                <a:latin typeface="Arial" panose="020B0604020202020204" pitchFamily="34" charset="0"/>
                <a:cs typeface="Arial" panose="020B0604020202020204" pitchFamily="34" charset="0"/>
              </a:rPr>
              <a:t>еквівалентні</a:t>
            </a:r>
            <a:endParaRPr lang="uk-UA" altLang="ru-RU" sz="3600" b="1" i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228600" y="5583238"/>
            <a:ext cx="5059363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&amp;&amp;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printf("a &lt; c &lt; b");</a:t>
            </a:r>
            <a:endParaRPr lang="uk-UA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8" grpId="0"/>
      <p:bldP spid="20" grpId="0"/>
      <p:bldP spid="24" grpId="0"/>
      <p:bldP spid="25" grpId="0"/>
      <p:bldP spid="26" grpId="0"/>
      <p:bldP spid="3" grpId="0" animBg="1"/>
      <p:bldP spid="27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18"/>
          <p:cNvSpPr>
            <a:spLocks noChangeArrowheads="1"/>
          </p:cNvSpPr>
          <p:nvPr/>
        </p:nvSpPr>
        <p:spPr bwMode="auto">
          <a:xfrm>
            <a:off x="176213" y="322263"/>
            <a:ext cx="8147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Математичний запис: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76213" y="1049338"/>
            <a:ext cx="8866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У мові С таку умову можна записати так:</a:t>
            </a:r>
            <a:endParaRPr lang="en-US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>
            <a:spLocks noChangeArrowheads="1"/>
          </p:cNvSpPr>
          <p:nvPr/>
        </p:nvSpPr>
        <p:spPr bwMode="auto">
          <a:xfrm>
            <a:off x="285750" y="1774825"/>
            <a:ext cx="8037513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&amp;&amp;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printf("a &lt; c &lt; b &lt; d");</a:t>
            </a:r>
            <a:endParaRPr lang="uk-UA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317500" y="3675063"/>
            <a:ext cx="873918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28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ru-RU" sz="2800" b="1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r>
              <a:rPr lang="ru-RU" altLang="ru-RU" sz="2800" b="1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ru-RU" altLang="ru-RU" sz="2800" b="1">
                <a:solidFill>
                  <a:srgbClr val="A31515"/>
                </a:solidFill>
                <a:latin typeface="Consolas" panose="020B0609020204030204" pitchFamily="49" charset="0"/>
              </a:rPr>
              <a:t>"Введіть номер дня тижня:"</a:t>
            </a:r>
            <a:r>
              <a:rPr lang="ru-RU" altLang="ru-RU" sz="2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ru-RU" sz="2800" b="1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en-US" altLang="ru-RU" sz="2800" b="1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ru-RU" sz="2800" b="1">
                <a:solidFill>
                  <a:srgbClr val="000000"/>
                </a:solidFill>
                <a:latin typeface="Consolas" panose="020B0609020204030204" pitchFamily="49" charset="0"/>
              </a:rPr>
              <a:t>, &amp;day);</a:t>
            </a:r>
          </a:p>
          <a:p>
            <a:r>
              <a:rPr lang="en-US" altLang="ru-RU" sz="28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800" b="1">
                <a:solidFill>
                  <a:srgbClr val="000000"/>
                </a:solidFill>
                <a:latin typeface="Consolas" panose="020B0609020204030204" pitchFamily="49" charset="0"/>
              </a:rPr>
              <a:t> (day &gt; 0 &amp;&amp; day &lt; 8)</a:t>
            </a:r>
          </a:p>
          <a:p>
            <a:r>
              <a:rPr lang="ru-RU" altLang="ru-RU" sz="2800" b="1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altLang="ru-RU" sz="2800" b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ru-RU" sz="28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altLang="ru-RU" sz="2800" b="1">
                <a:solidFill>
                  <a:srgbClr val="000000"/>
                </a:solidFill>
                <a:latin typeface="Consolas" panose="020B0609020204030204" pitchFamily="49" charset="0"/>
              </a:rPr>
              <a:t>   printf(</a:t>
            </a:r>
            <a:r>
              <a:rPr lang="ru-RU" altLang="ru-RU" sz="2800" b="1">
                <a:solidFill>
                  <a:srgbClr val="A31515"/>
                </a:solidFill>
                <a:latin typeface="Consolas" panose="020B0609020204030204" pitchFamily="49" charset="0"/>
              </a:rPr>
              <a:t>"Помилка. Такого дня не існує"</a:t>
            </a:r>
            <a:r>
              <a:rPr lang="ru-RU" altLang="ru-RU" sz="2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2800" b="1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277813" y="3052763"/>
            <a:ext cx="88661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Ще один приклад:</a:t>
            </a:r>
            <a:endParaRPr lang="en-US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 animBg="1"/>
      <p:bldP spid="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7"/>
          <p:cNvSpPr txBox="1">
            <a:spLocks noChangeArrowheads="1"/>
          </p:cNvSpPr>
          <p:nvPr/>
        </p:nvSpPr>
        <p:spPr bwMode="auto">
          <a:xfrm>
            <a:off x="0" y="174625"/>
            <a:ext cx="9010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При запи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сі </a:t>
            </a:r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складних 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умов можна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 </a:t>
            </a:r>
            <a:r>
              <a:rPr lang="uk-UA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логічні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операції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28613" y="1595438"/>
          <a:ext cx="8496300" cy="44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2553991090"/>
                    </a:ext>
                  </a:extLst>
                </a:gridCol>
                <a:gridCol w="3309257">
                  <a:extLst>
                    <a:ext uri="{9D8B030D-6E8A-4147-A177-3AD203B41FA5}">
                      <a16:colId xmlns:a16="http://schemas.microsoft.com/office/drawing/2014/main" val="2753608519"/>
                    </a:ext>
                  </a:extLst>
                </a:gridCol>
                <a:gridCol w="3367768">
                  <a:extLst>
                    <a:ext uri="{9D8B030D-6E8A-4147-A177-3AD203B41FA5}">
                      <a16:colId xmlns:a16="http://schemas.microsoft.com/office/drawing/2014/main" val="2574291166"/>
                    </a:ext>
                  </a:extLst>
                </a:gridCol>
              </a:tblGrid>
              <a:tr h="1188635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</a:t>
                      </a:r>
                      <a:r>
                        <a:rPr lang="uk-UA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Пояснення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Приклад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val="2959460693"/>
                  </a:ext>
                </a:extLst>
              </a:tr>
              <a:tr h="761946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</a:t>
                      </a:r>
                      <a:endParaRPr lang="ru-RU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&gt; b</a:t>
                      </a:r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sz="3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&lt; c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val="2298068913"/>
                  </a:ext>
                </a:extLst>
              </a:tr>
              <a:tr h="761946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або</a:t>
                      </a:r>
                      <a:endParaRPr lang="ru-RU" sz="3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==</a:t>
                      </a:r>
                      <a:r>
                        <a:rPr lang="en-US" sz="3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|| x == 2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val="1832789484"/>
                  </a:ext>
                </a:extLst>
              </a:tr>
              <a:tr h="1737236"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заперечення</a:t>
                      </a:r>
                      <a:r>
                        <a:rPr lang="en-US" sz="36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36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36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36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унарна</a:t>
                      </a:r>
                      <a:r>
                        <a:rPr lang="ru-RU" sz="36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360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операція</a:t>
                      </a:r>
                      <a:r>
                        <a:rPr lang="ru-RU" sz="36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ru-RU" sz="3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n-US" sz="3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(x == 5)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val="133347486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2"/>
          <p:cNvSpPr>
            <a:spLocks noGrp="1"/>
          </p:cNvSpPr>
          <p:nvPr>
            <p:ph type="title"/>
          </p:nvPr>
        </p:nvSpPr>
        <p:spPr>
          <a:xfrm>
            <a:off x="29029" y="345440"/>
            <a:ext cx="9114972" cy="805542"/>
          </a:xfrm>
          <a:noFill/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anchor="ctr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uk-UA" sz="6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uk-UA" sz="6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Объект 1"/>
          <p:cNvSpPr>
            <a:spLocks noGrp="1"/>
          </p:cNvSpPr>
          <p:nvPr>
            <p:ph idx="1"/>
          </p:nvPr>
        </p:nvSpPr>
        <p:spPr>
          <a:xfrm>
            <a:off x="28575" y="1582738"/>
            <a:ext cx="9115425" cy="2547937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b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uk-UA" altLang="ru-RU" sz="4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4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altLang="ru-RU" sz="4200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4200" b="1" smtClean="0">
                <a:latin typeface="Arial" panose="020B0604020202020204" pitchFamily="34" charset="0"/>
                <a:cs typeface="Arial" panose="020B0604020202020204" pitchFamily="34" charset="0"/>
              </a:rPr>
              <a:t>дозволя</a:t>
            </a:r>
            <a:r>
              <a:rPr lang="uk-UA" altLang="ru-RU" sz="4200" b="1" smtClean="0">
                <a:latin typeface="Arial" panose="020B0604020202020204" pitchFamily="34" charset="0"/>
                <a:cs typeface="Arial" panose="020B0604020202020204" pitchFamily="34" charset="0"/>
              </a:rPr>
              <a:t>є перевірити умову і виконати оператор коду лише у випадку, якщо умова буде істинною. </a:t>
            </a:r>
            <a:endParaRPr lang="en-US" altLang="ru-RU" sz="4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b="1" smtClean="0">
                <a:latin typeface="Arial" panose="020B0604020202020204" pitchFamily="34" charset="0"/>
                <a:cs typeface="Arial" panose="020B0604020202020204" pitchFamily="34" charset="0"/>
              </a:rPr>
              <a:t>Якщо умова не виконається, можна виконати інший оператор.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7"/>
          <p:cNvSpPr txBox="1">
            <a:spLocks noChangeArrowheads="1"/>
          </p:cNvSpPr>
          <p:nvPr/>
        </p:nvSpPr>
        <p:spPr bwMode="auto">
          <a:xfrm>
            <a:off x="139700" y="87313"/>
            <a:ext cx="9010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Кожна логічна операція має свою </a:t>
            </a:r>
            <a:r>
              <a:rPr lang="uk-UA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таблицю істинності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71463" y="2443163"/>
          <a:ext cx="4198937" cy="175101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70563">
                  <a:extLst>
                    <a:ext uri="{9D8B030D-6E8A-4147-A177-3AD203B41FA5}">
                      <a16:colId xmlns:a16="http://schemas.microsoft.com/office/drawing/2014/main" val="2553991090"/>
                    </a:ext>
                  </a:extLst>
                </a:gridCol>
                <a:gridCol w="1491680">
                  <a:extLst>
                    <a:ext uri="{9D8B030D-6E8A-4147-A177-3AD203B41FA5}">
                      <a16:colId xmlns:a16="http://schemas.microsoft.com/office/drawing/2014/main" val="2753608519"/>
                    </a:ext>
                  </a:extLst>
                </a:gridCol>
                <a:gridCol w="1236694">
                  <a:extLst>
                    <a:ext uri="{9D8B030D-6E8A-4147-A177-3AD203B41FA5}">
                      <a16:colId xmlns:a16="http://schemas.microsoft.com/office/drawing/2014/main" val="3596005718"/>
                    </a:ext>
                  </a:extLst>
                </a:gridCol>
              </a:tblGrid>
              <a:tr h="583671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&amp;&amp;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істина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хиба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extLst>
                  <a:ext uri="{0D108BD9-81ED-4DB2-BD59-A6C34878D82A}">
                    <a16:rowId xmlns:a16="http://schemas.microsoft.com/office/drawing/2014/main" val="2959460693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істина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extLst>
                  <a:ext uri="{0D108BD9-81ED-4DB2-BD59-A6C34878D82A}">
                    <a16:rowId xmlns:a16="http://schemas.microsoft.com/office/drawing/2014/main" val="2298068913"/>
                  </a:ext>
                </a:extLst>
              </a:tr>
              <a:tr h="583671"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хиба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25" marR="91425" marT="45716" marB="45716" anchor="ctr"/>
                </a:tc>
                <a:extLst>
                  <a:ext uri="{0D108BD9-81ED-4DB2-BD59-A6C34878D82A}">
                    <a16:rowId xmlns:a16="http://schemas.microsoft.com/office/drawing/2014/main" val="1832789484"/>
                  </a:ext>
                </a:extLst>
              </a:tr>
            </a:tbl>
          </a:graphicData>
        </a:graphic>
      </p:graphicFrame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33350" y="1228725"/>
            <a:ext cx="90106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Наприклад, для операції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таблиця істинності 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виглядає так: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799013" y="3751263"/>
            <a:ext cx="3843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Це означає, що: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4173538" y="4460875"/>
          <a:ext cx="477520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82298">
                  <a:extLst>
                    <a:ext uri="{9D8B030D-6E8A-4147-A177-3AD203B41FA5}">
                      <a16:colId xmlns:a16="http://schemas.microsoft.com/office/drawing/2014/main" val="1879957192"/>
                    </a:ext>
                  </a:extLst>
                </a:gridCol>
                <a:gridCol w="1992902">
                  <a:extLst>
                    <a:ext uri="{9D8B030D-6E8A-4147-A177-3AD203B41FA5}">
                      <a16:colId xmlns:a16="http://schemas.microsoft.com/office/drawing/2014/main" val="3727501653"/>
                    </a:ext>
                  </a:extLst>
                </a:gridCol>
              </a:tblGrid>
              <a:tr h="398414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2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endParaRPr lang="ru-RU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53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ru-RU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endParaRPr lang="en-US" altLang="ru-RU" sz="2400" b="1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4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endParaRPr lang="en-US" altLang="ru-RU" sz="2400" b="1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734978"/>
                  </a:ext>
                </a:extLst>
              </a:tr>
            </a:tbl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799013" y="2563813"/>
            <a:ext cx="3979862" cy="1077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хиба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означає </a:t>
            </a:r>
            <a:r>
              <a:rPr lang="uk-UA" altLang="ru-RU" sz="3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нуль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істина</a:t>
            </a:r>
            <a:r>
              <a:rPr lang="uk-UA" altLang="ru-RU" sz="3200" b="1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uk-UA" altLang="ru-RU" sz="32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нуль</a:t>
            </a:r>
            <a:endParaRPr lang="en-US" altLang="ru-RU" sz="32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92088" y="1876425"/>
            <a:ext cx="9010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Приклади вираз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ів та їх значень: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33350" y="2790825"/>
          <a:ext cx="8618538" cy="36274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325341">
                  <a:extLst>
                    <a:ext uri="{9D8B030D-6E8A-4147-A177-3AD203B41FA5}">
                      <a16:colId xmlns:a16="http://schemas.microsoft.com/office/drawing/2014/main" val="1879957192"/>
                    </a:ext>
                  </a:extLst>
                </a:gridCol>
                <a:gridCol w="2293197">
                  <a:extLst>
                    <a:ext uri="{9D8B030D-6E8A-4147-A177-3AD203B41FA5}">
                      <a16:colId xmlns:a16="http://schemas.microsoft.com/office/drawing/2014/main" val="3727501653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272496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533809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ru-RU" sz="2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2405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uk-UA" altLang="ru-RU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-5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-3</a:t>
                      </a: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43249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734978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uk-UA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uk-UA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.5</a:t>
                      </a: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11558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8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 </a:t>
                      </a:r>
                      <a:r>
                        <a:rPr lang="en-US" altLang="ru-RU" sz="2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8" marR="91438" marT="45724" marB="4572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7356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2088" y="122238"/>
            <a:ext cx="88931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Опе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рація </a:t>
            </a:r>
            <a:r>
              <a:rPr lang="en-US" altLang="ru-RU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логічне </a:t>
            </a:r>
            <a:r>
              <a:rPr lang="uk-UA" altLang="ru-RU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) дає 1 тільки у випадку, коли </a:t>
            </a:r>
            <a:r>
              <a:rPr lang="uk-UA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обидва операнди є істиною </a:t>
            </a:r>
            <a:endParaRPr lang="en-US" altLang="ru-RU" sz="3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360613" y="1406525"/>
          <a:ext cx="4200525" cy="1752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71119">
                  <a:extLst>
                    <a:ext uri="{9D8B030D-6E8A-4147-A177-3AD203B41FA5}">
                      <a16:colId xmlns:a16="http://schemas.microsoft.com/office/drawing/2014/main" val="2553991090"/>
                    </a:ext>
                  </a:extLst>
                </a:gridCol>
                <a:gridCol w="1492245">
                  <a:extLst>
                    <a:ext uri="{9D8B030D-6E8A-4147-A177-3AD203B41FA5}">
                      <a16:colId xmlns:a16="http://schemas.microsoft.com/office/drawing/2014/main" val="2753608519"/>
                    </a:ext>
                  </a:extLst>
                </a:gridCol>
                <a:gridCol w="1237161">
                  <a:extLst>
                    <a:ext uri="{9D8B030D-6E8A-4147-A177-3AD203B41FA5}">
                      <a16:colId xmlns:a16="http://schemas.microsoft.com/office/drawing/2014/main" val="3596005718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||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істина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хиба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extLst>
                  <a:ext uri="{0D108BD9-81ED-4DB2-BD59-A6C34878D82A}">
                    <a16:rowId xmlns:a16="http://schemas.microsoft.com/office/drawing/2014/main" val="295946069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істина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extLst>
                  <a:ext uri="{0D108BD9-81ED-4DB2-BD59-A6C34878D82A}">
                    <a16:rowId xmlns:a16="http://schemas.microsoft.com/office/drawing/2014/main" val="229806891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хиба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ru-RU" sz="3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60" marR="91460" marT="45758" marB="45758" anchor="ctr"/>
                </a:tc>
                <a:extLst>
                  <a:ext uri="{0D108BD9-81ED-4DB2-BD59-A6C34878D82A}">
                    <a16:rowId xmlns:a16="http://schemas.microsoft.com/office/drawing/2014/main" val="1832789484"/>
                  </a:ext>
                </a:extLst>
              </a:tr>
            </a:tbl>
          </a:graphicData>
        </a:graphic>
      </p:graphicFrame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33350" y="169863"/>
            <a:ext cx="9010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Наприклад, для операції </a:t>
            </a:r>
            <a:r>
              <a:rPr lang="en-US" altLang="ru-RU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таблиця істинності 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виглядає так: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360613" y="4335463"/>
          <a:ext cx="477520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82298">
                  <a:extLst>
                    <a:ext uri="{9D8B030D-6E8A-4147-A177-3AD203B41FA5}">
                      <a16:colId xmlns:a16="http://schemas.microsoft.com/office/drawing/2014/main" val="1879957192"/>
                    </a:ext>
                  </a:extLst>
                </a:gridCol>
                <a:gridCol w="1992902">
                  <a:extLst>
                    <a:ext uri="{9D8B030D-6E8A-4147-A177-3AD203B41FA5}">
                      <a16:colId xmlns:a16="http://schemas.microsoft.com/office/drawing/2014/main" val="3727501653"/>
                    </a:ext>
                  </a:extLst>
                </a:gridCol>
              </a:tblGrid>
              <a:tr h="398414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Вираз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Результат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272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endParaRPr lang="ru-RU" sz="2400" b="1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53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ru-RU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2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істина</a:t>
                      </a:r>
                      <a:endParaRPr lang="en-US" altLang="ru-RU" sz="2400" b="1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4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r>
                        <a:rPr lang="uk-UA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ru-RU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 </a:t>
                      </a:r>
                      <a:r>
                        <a:rPr lang="uk-UA" altLang="ru-RU" sz="2400" b="1" dirty="0" smtClean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хиба</a:t>
                      </a:r>
                      <a:endParaRPr lang="en-US" altLang="ru-RU" sz="2400" b="1" dirty="0" smtClean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7349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9238" y="3195638"/>
            <a:ext cx="88947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Опе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рація </a:t>
            </a:r>
            <a:r>
              <a:rPr lang="en-US" altLang="ru-RU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логічне </a:t>
            </a:r>
            <a:r>
              <a:rPr lang="uk-UA" altLang="ru-RU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) дає 1, якщо хоча б один операнд є істиною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1"/>
          <p:cNvSpPr>
            <a:spLocks noGrp="1"/>
          </p:cNvSpPr>
          <p:nvPr>
            <p:ph idx="1"/>
          </p:nvPr>
        </p:nvSpPr>
        <p:spPr>
          <a:xfrm>
            <a:off x="28575" y="119063"/>
            <a:ext cx="9115425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b="1" smtClean="0">
                <a:latin typeface="Arial" panose="020B0604020202020204" pitchFamily="34" charset="0"/>
                <a:cs typeface="Arial" panose="020B0604020202020204" pitchFamily="34" charset="0"/>
              </a:rPr>
              <a:t>Синтаксис оператора</a:t>
            </a:r>
            <a:r>
              <a:rPr lang="uk-UA" altLang="ru-RU" sz="4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4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ru-RU" altLang="ru-RU" sz="4200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2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228600" y="1312863"/>
            <a:ext cx="777875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1082675" y="1312863"/>
            <a:ext cx="533400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1676400" y="1312863"/>
            <a:ext cx="2395538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5400" b="1" u="sng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4171950" y="1312863"/>
            <a:ext cx="503238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4781550" y="1312863"/>
            <a:ext cx="3783013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0" name="Объект 1"/>
          <p:cNvSpPr txBox="1">
            <a:spLocks/>
          </p:cNvSpPr>
          <p:nvPr/>
        </p:nvSpPr>
        <p:spPr bwMode="auto">
          <a:xfrm>
            <a:off x="44450" y="2609850"/>
            <a:ext cx="36131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Наприклад:</a:t>
            </a:r>
            <a:endParaRPr lang="uk-UA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28600" y="3549650"/>
            <a:ext cx="891540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4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(a &gt; b) printf(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ru-RU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більше ніж 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3400" b="1"/>
          </a:p>
        </p:txBody>
      </p:sp>
      <p:sp>
        <p:nvSpPr>
          <p:cNvPr id="14" name="Прямоугольник 13"/>
          <p:cNvSpPr/>
          <p:nvPr/>
        </p:nvSpPr>
        <p:spPr>
          <a:xfrm>
            <a:off x="1225550" y="3549650"/>
            <a:ext cx="1285875" cy="614363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95375" y="4957763"/>
            <a:ext cx="1619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ru-RU" altLang="ru-RU" sz="4000" i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Прямая со стрелкой 15"/>
          <p:cNvCxnSpPr/>
          <p:nvPr/>
        </p:nvCxnSpPr>
        <p:spPr>
          <a:xfrm flipV="1">
            <a:off x="1878013" y="4164013"/>
            <a:ext cx="0" cy="793750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74963" y="3549650"/>
            <a:ext cx="5788025" cy="614363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71938" y="4957763"/>
            <a:ext cx="2600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4000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endParaRPr lang="ru-RU" altLang="ru-RU" sz="4000" i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5387975" y="4164013"/>
            <a:ext cx="4763" cy="793750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4" grpId="0" animBg="1"/>
      <p:bldP spid="15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1"/>
          <p:cNvSpPr txBox="1">
            <a:spLocks/>
          </p:cNvSpPr>
          <p:nvPr/>
        </p:nvSpPr>
        <p:spPr bwMode="auto">
          <a:xfrm>
            <a:off x="44450" y="0"/>
            <a:ext cx="36131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  <a:endParaRPr lang="uk-UA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28600" y="901700"/>
            <a:ext cx="89154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4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(a &gt; b) printf(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ru-RU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більше ніж 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3400" b="1"/>
          </a:p>
        </p:txBody>
      </p:sp>
      <p:sp>
        <p:nvSpPr>
          <p:cNvPr id="12" name="Объект 1"/>
          <p:cNvSpPr txBox="1">
            <a:spLocks/>
          </p:cNvSpPr>
          <p:nvPr/>
        </p:nvSpPr>
        <p:spPr bwMode="auto">
          <a:xfrm>
            <a:off x="0" y="1765300"/>
            <a:ext cx="73152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Можна записувати </a:t>
            </a:r>
            <a:r>
              <a:rPr lang="uk-UA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і так</a:t>
            </a: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234950" y="2595563"/>
            <a:ext cx="89154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4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(a &gt; b) </a:t>
            </a:r>
            <a:r>
              <a:rPr lang="uk-UA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uk-UA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ru-RU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більше ніж 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3400" b="1"/>
          </a:p>
        </p:txBody>
      </p:sp>
      <p:sp>
        <p:nvSpPr>
          <p:cNvPr id="14" name="Объект 1"/>
          <p:cNvSpPr txBox="1">
            <a:spLocks/>
          </p:cNvSpPr>
          <p:nvPr/>
        </p:nvSpPr>
        <p:spPr bwMode="auto">
          <a:xfrm>
            <a:off x="-14288" y="3790950"/>
            <a:ext cx="7316788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000" b="1">
                <a:latin typeface="Arial" panose="020B0604020202020204" pitchFamily="34" charset="0"/>
                <a:cs typeface="Arial" panose="020B0604020202020204" pitchFamily="34" charset="0"/>
              </a:rPr>
              <a:t>А так не правильно</a:t>
            </a:r>
            <a:r>
              <a:rPr lang="ru-RU" altLang="ru-RU" sz="4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228600" y="4564063"/>
            <a:ext cx="89154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4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(a &gt; b)</a:t>
            </a:r>
            <a:r>
              <a:rPr lang="uk-UA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uk-UA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uk-UA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ru-RU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більше ніж 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3400" b="1"/>
          </a:p>
        </p:txBody>
      </p:sp>
      <p:sp>
        <p:nvSpPr>
          <p:cNvPr id="16" name="Прямоугольник 15"/>
          <p:cNvSpPr/>
          <p:nvPr/>
        </p:nvSpPr>
        <p:spPr>
          <a:xfrm>
            <a:off x="2811463" y="4545013"/>
            <a:ext cx="522287" cy="615950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686300" y="3849688"/>
            <a:ext cx="4579938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200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оператор, який виконається, якщо умова істинна</a:t>
            </a:r>
            <a:endParaRPr lang="ru-RU" altLang="ru-RU" sz="3200" i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Прямая со стрелкой 17"/>
          <p:cNvCxnSpPr>
            <a:endCxn id="16" idx="3"/>
          </p:cNvCxnSpPr>
          <p:nvPr/>
        </p:nvCxnSpPr>
        <p:spPr>
          <a:xfrm flipH="1">
            <a:off x="3333750" y="4468813"/>
            <a:ext cx="1657350" cy="384175"/>
          </a:xfrm>
          <a:prstGeom prst="straightConnector1">
            <a:avLst/>
          </a:prstGeom>
          <a:ln w="95250"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904875" y="5130800"/>
            <a:ext cx="6164263" cy="615950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541713" y="5905500"/>
            <a:ext cx="560228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uk-UA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оператор, який до </a:t>
            </a:r>
            <a:r>
              <a:rPr lang="en-US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ru-RU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uk-UA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іякого відношення не має</a:t>
            </a:r>
            <a:endParaRPr lang="ru-RU" altLang="ru-RU" sz="3200" i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Прямая со стрелкой 27"/>
          <p:cNvCxnSpPr>
            <a:stCxn id="27" idx="1"/>
          </p:cNvCxnSpPr>
          <p:nvPr/>
        </p:nvCxnSpPr>
        <p:spPr>
          <a:xfrm flipH="1" flipV="1">
            <a:off x="2787650" y="5751513"/>
            <a:ext cx="754063" cy="593725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2" grpId="0"/>
      <p:bldP spid="13" grpId="0"/>
      <p:bldP spid="14" grpId="0"/>
      <p:bldP spid="15" grpId="0"/>
      <p:bldP spid="16" grpId="0" animBg="1"/>
      <p:bldP spid="17" grpId="0"/>
      <p:bldP spid="21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ъект 1"/>
          <p:cNvSpPr>
            <a:spLocks noGrp="1"/>
          </p:cNvSpPr>
          <p:nvPr>
            <p:ph idx="1"/>
          </p:nvPr>
        </p:nvSpPr>
        <p:spPr>
          <a:xfrm>
            <a:off x="28575" y="119063"/>
            <a:ext cx="9115425" cy="811212"/>
          </a:xfrm>
        </p:spPr>
        <p:txBody>
          <a:bodyPr/>
          <a:lstStyle/>
          <a:p>
            <a:pPr marL="44450" indent="0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uk-UA" altLang="ru-RU" sz="4200" b="1" smtClean="0">
                <a:latin typeface="Arial" panose="020B0604020202020204" pitchFamily="34" charset="0"/>
                <a:cs typeface="Arial" panose="020B0604020202020204" pitchFamily="34" charset="0"/>
              </a:rPr>
              <a:t>Оператор </a:t>
            </a:r>
            <a:r>
              <a:rPr lang="en-US" altLang="ru-RU" sz="4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altLang="ru-RU" sz="4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4200" b="1" smtClean="0">
                <a:latin typeface="Arial" panose="020B0604020202020204" pitchFamily="34" charset="0"/>
                <a:cs typeface="Arial" panose="020B0604020202020204" pitchFamily="34" charset="0"/>
              </a:rPr>
              <a:t>може містити частину </a:t>
            </a:r>
            <a:r>
              <a:rPr lang="en-US" altLang="ru-RU" sz="42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ru-RU" altLang="ru-RU" sz="4200" b="1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ru-RU" sz="4200" b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33350" y="2576513"/>
            <a:ext cx="777875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</a:p>
        </p:txBody>
      </p:sp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987425" y="2576513"/>
            <a:ext cx="533400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1581150" y="2576513"/>
            <a:ext cx="2395538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умова</a:t>
            </a:r>
            <a:endParaRPr lang="en-US" altLang="ru-RU" sz="5400" b="1" u="sng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4076700" y="2576513"/>
            <a:ext cx="503238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ru-RU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4686300" y="2576513"/>
            <a:ext cx="4043363" cy="922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4344" name="TextBox 19"/>
          <p:cNvSpPr txBox="1">
            <a:spLocks noChangeArrowheads="1"/>
          </p:cNvSpPr>
          <p:nvPr/>
        </p:nvSpPr>
        <p:spPr bwMode="auto">
          <a:xfrm>
            <a:off x="598488" y="3649663"/>
            <a:ext cx="1614487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</p:txBody>
      </p:sp>
      <p:sp>
        <p:nvSpPr>
          <p:cNvPr id="14345" name="TextBox 20"/>
          <p:cNvSpPr txBox="1">
            <a:spLocks noChangeArrowheads="1"/>
          </p:cNvSpPr>
          <p:nvPr/>
        </p:nvSpPr>
        <p:spPr bwMode="auto">
          <a:xfrm>
            <a:off x="2349500" y="3649663"/>
            <a:ext cx="4102100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</a:t>
            </a:r>
            <a:r>
              <a:rPr lang="en-US" altLang="ru-RU" sz="5400" b="1" u="sng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ru-RU" sz="5400" b="1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418013" y="1081088"/>
            <a:ext cx="457993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</a:t>
            </a:r>
            <a:r>
              <a:rPr lang="uk-UA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ється, якщо умова істинна</a:t>
            </a:r>
            <a:endParaRPr lang="ru-RU" altLang="ru-RU" sz="3200" i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6573838" y="1912938"/>
            <a:ext cx="0" cy="752475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128838" y="5322888"/>
            <a:ext cx="457993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викона</a:t>
            </a:r>
            <a:r>
              <a:rPr lang="uk-UA" altLang="ru-RU" sz="32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ється, якщо умова хибна</a:t>
            </a:r>
            <a:endParaRPr lang="ru-RU" altLang="ru-RU" sz="3200" i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H="1" flipV="1">
            <a:off x="4329113" y="4656138"/>
            <a:ext cx="4762" cy="644525"/>
          </a:xfrm>
          <a:prstGeom prst="straightConnector1">
            <a:avLst/>
          </a:prstGeom>
          <a:ln w="95250"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1"/>
          <p:cNvSpPr txBox="1">
            <a:spLocks/>
          </p:cNvSpPr>
          <p:nvPr/>
        </p:nvSpPr>
        <p:spPr bwMode="auto">
          <a:xfrm>
            <a:off x="44450" y="0"/>
            <a:ext cx="36131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Приклад:</a:t>
            </a:r>
            <a:endParaRPr lang="uk-UA" altLang="ru-RU" sz="4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228600" y="901700"/>
            <a:ext cx="89154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4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(a &gt; b) printf(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ru-RU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більше ніж 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uk-UA" altLang="ru-RU" sz="3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3400" b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printf(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uk-UA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не </a:t>
            </a:r>
            <a:r>
              <a:rPr lang="ru-RU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більше за 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3400" b="1"/>
          </a:p>
        </p:txBody>
      </p:sp>
      <p:sp>
        <p:nvSpPr>
          <p:cNvPr id="19" name="Объект 1"/>
          <p:cNvSpPr txBox="1">
            <a:spLocks/>
          </p:cNvSpPr>
          <p:nvPr/>
        </p:nvSpPr>
        <p:spPr bwMode="auto">
          <a:xfrm>
            <a:off x="44450" y="2208213"/>
            <a:ext cx="6794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000">
                <a:solidFill>
                  <a:srgbClr val="474747"/>
                </a:solidFill>
                <a:latin typeface="Book Antiqua" panose="02040602050305030304" pitchFamily="18" charset="0"/>
              </a:defRPr>
            </a:lvl1pPr>
            <a:lvl2pPr marL="593725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▪"/>
              <a:defRPr>
                <a:solidFill>
                  <a:srgbClr val="474747"/>
                </a:solidFill>
                <a:latin typeface="Book Antiqua" panose="02040602050305030304" pitchFamily="18" charset="0"/>
              </a:defRPr>
            </a:lvl2pPr>
            <a:lvl3pPr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600">
                <a:solidFill>
                  <a:srgbClr val="474747"/>
                </a:solidFill>
                <a:latin typeface="Book Antiqua" panose="02040602050305030304" pitchFamily="18" charset="0"/>
              </a:defRPr>
            </a:lvl3pPr>
            <a:lvl4pPr marL="1233488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4pPr>
            <a:lvl5pPr marL="1554163" indent="-228600">
              <a:lnSpc>
                <a:spcPct val="9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5pPr>
            <a:lvl6pPr marL="20113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6pPr>
            <a:lvl7pPr marL="24685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7pPr>
            <a:lvl8pPr marL="29257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8pPr>
            <a:lvl9pPr marL="3382963" indent="-22860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474747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Можна записувати </a:t>
            </a:r>
            <a:r>
              <a:rPr lang="uk-UA" altLang="ru-RU" sz="4200" b="1">
                <a:latin typeface="Arial" panose="020B0604020202020204" pitchFamily="34" charset="0"/>
                <a:cs typeface="Arial" panose="020B0604020202020204" pitchFamily="34" charset="0"/>
              </a:rPr>
              <a:t>і так:</a:t>
            </a:r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228600" y="3108325"/>
            <a:ext cx="89154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34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(a &gt; b) </a:t>
            </a:r>
            <a:endParaRPr lang="uk-UA" altLang="ru-RU" sz="3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ru-RU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більше ніж 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uk-UA" altLang="ru-RU" sz="3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sz="3400" b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uk-UA" altLang="ru-RU" sz="3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"A </a:t>
            </a:r>
            <a:r>
              <a:rPr lang="uk-UA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не </a:t>
            </a:r>
            <a:r>
              <a:rPr lang="ru-RU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більше за </a:t>
            </a:r>
            <a:r>
              <a:rPr lang="en-US" altLang="ru-RU" sz="3400" b="1">
                <a:solidFill>
                  <a:srgbClr val="A31515"/>
                </a:solidFill>
                <a:latin typeface="Consolas" panose="020B0609020204030204" pitchFamily="49" charset="0"/>
              </a:rPr>
              <a:t>B"</a:t>
            </a:r>
            <a:r>
              <a:rPr lang="en-US" altLang="ru-RU" sz="3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ru-RU" sz="3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7"/>
          <p:cNvSpPr txBox="1">
            <a:spLocks noChangeArrowheads="1"/>
          </p:cNvSpPr>
          <p:nvPr/>
        </p:nvSpPr>
        <p:spPr bwMode="auto">
          <a:xfrm>
            <a:off x="0" y="0"/>
            <a:ext cx="9010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ctr"/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При запи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сі умов можна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використовувати </a:t>
            </a:r>
            <a:r>
              <a:rPr lang="uk-UA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операції</a:t>
            </a:r>
            <a:r>
              <a:rPr lang="en-US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порівняння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314325" y="1203325"/>
          <a:ext cx="8496300" cy="525144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428875">
                  <a:extLst>
                    <a:ext uri="{9D8B030D-6E8A-4147-A177-3AD203B41FA5}">
                      <a16:colId xmlns:a16="http://schemas.microsoft.com/office/drawing/2014/main" val="255399109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753608519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574291166"/>
                    </a:ext>
                  </a:extLst>
                </a:gridCol>
              </a:tblGrid>
              <a:tr h="678975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Операц</a:t>
                      </a:r>
                      <a:r>
                        <a:rPr lang="uk-UA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Пояснення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Приклад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2959460693"/>
                  </a:ext>
                </a:extLst>
              </a:tr>
              <a:tr h="76207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</a:t>
                      </a:r>
                      <a:r>
                        <a:rPr lang="uk-UA" sz="3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ільше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&gt; b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2298068913"/>
                  </a:ext>
                </a:extLst>
              </a:tr>
              <a:tr h="76207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менше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&lt; b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832789484"/>
                  </a:ext>
                </a:extLst>
              </a:tr>
              <a:tr h="76207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</a:t>
                      </a:r>
                      <a:r>
                        <a:rPr lang="uk-UA" sz="2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ільше</a:t>
                      </a:r>
                      <a:r>
                        <a:rPr lang="uk-UA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або дорівнює</a:t>
                      </a:r>
                      <a:endParaRPr lang="ru-RU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&gt;= b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333474866"/>
                  </a:ext>
                </a:extLst>
              </a:tr>
              <a:tr h="76207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менше або дорівнює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&lt;= b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590598101"/>
                  </a:ext>
                </a:extLst>
              </a:tr>
              <a:tr h="76207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дорівнює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== b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478559143"/>
                  </a:ext>
                </a:extLst>
              </a:tr>
              <a:tr h="762079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ru-RU" sz="4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дорівнює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!= b</a:t>
                      </a:r>
                      <a:endParaRPr lang="ru-RU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266984136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076450"/>
            <a:ext cx="8877300" cy="4997450"/>
          </a:xfrm>
        </p:spPr>
        <p:txBody>
          <a:bodyPr/>
          <a:lstStyle/>
          <a:p>
            <a:pPr marL="4445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uk-UA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Розв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uk-UA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язання</a:t>
            </a:r>
            <a:r>
              <a:rPr lang="uk-UA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Ввести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Обрахувати дискримінант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D&gt;0</a:t>
            </a: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то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обчислити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 Вивести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Як</a:t>
            </a:r>
            <a:r>
              <a:rPr 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uk-UA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то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обчислити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 Вивести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Якщо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D&lt;0</a:t>
            </a: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то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вивести повідомлення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uk-U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коренів немає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uk-UA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indent="0">
              <a:buFont typeface="Arial" panose="020B0604020202020204" pitchFamily="34" charset="0"/>
              <a:buNone/>
              <a:defRPr/>
            </a:pP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Прямоугольник 1"/>
          <p:cNvSpPr>
            <a:spLocks noChangeArrowheads="1"/>
          </p:cNvSpPr>
          <p:nvPr/>
        </p:nvSpPr>
        <p:spPr bwMode="auto">
          <a:xfrm>
            <a:off x="266700" y="168275"/>
            <a:ext cx="88773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uk-UA" altLang="ru-RU" sz="3600" b="1" i="1">
                <a:latin typeface="Arial" panose="020B0604020202020204" pitchFamily="34" charset="0"/>
                <a:cs typeface="Arial" panose="020B0604020202020204" pitchFamily="34" charset="0"/>
              </a:rPr>
              <a:t>Приклад.</a:t>
            </a:r>
          </a:p>
          <a:p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Завдання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uk-UA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altLang="ru-RU" sz="3600">
                <a:latin typeface="Arial" panose="020B0604020202020204" pitchFamily="34" charset="0"/>
                <a:cs typeface="Arial" panose="020B0604020202020204" pitchFamily="34" charset="0"/>
              </a:rPr>
              <a:t>знайти корені квадратного рівняння, якщо дано його коефіцієнти.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4"/>
          <p:cNvSpPr>
            <a:spLocks noChangeArrowheads="1"/>
          </p:cNvSpPr>
          <p:nvPr/>
        </p:nvSpPr>
        <p:spPr bwMode="auto">
          <a:xfrm>
            <a:off x="471488" y="80963"/>
            <a:ext cx="8528050" cy="611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ru-RU" sz="2300" b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 a, b, c, D, x1, x2, x;</a:t>
            </a:r>
          </a:p>
          <a:p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n-US" altLang="ru-RU" sz="23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300" b="1">
                <a:solidFill>
                  <a:srgbClr val="A31515"/>
                </a:solidFill>
                <a:latin typeface="Consolas" panose="020B0609020204030204" pitchFamily="49" charset="0"/>
              </a:rPr>
              <a:t>Введіть коефіцієнти </a:t>
            </a:r>
            <a:r>
              <a:rPr lang="en-US" altLang="ru-RU" sz="2300" b="1">
                <a:solidFill>
                  <a:srgbClr val="A31515"/>
                </a:solidFill>
                <a:latin typeface="Consolas" panose="020B0609020204030204" pitchFamily="49" charset="0"/>
              </a:rPr>
              <a:t>a b c"</a:t>
            </a:r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en-US" altLang="ru-RU" sz="2300" b="1">
                <a:solidFill>
                  <a:srgbClr val="A31515"/>
                </a:solidFill>
                <a:latin typeface="Consolas" panose="020B0609020204030204" pitchFamily="49" charset="0"/>
              </a:rPr>
              <a:t>"%f %f %f"</a:t>
            </a:r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, &amp;a, &amp;b, &amp;c);</a:t>
            </a:r>
          </a:p>
          <a:p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D = b*b - 4 * a*c;</a:t>
            </a:r>
          </a:p>
          <a:p>
            <a:r>
              <a:rPr lang="en-US" altLang="ru-RU" sz="2300" b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 (D &gt; 0)</a:t>
            </a:r>
          </a:p>
          <a:p>
            <a:r>
              <a:rPr lang="ru-RU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   x1 = (-b + sqrt(D)) / (2 * a);</a:t>
            </a:r>
          </a:p>
          <a:p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   x2 = (-b - sqrt(D)) / (2 * a);</a:t>
            </a:r>
          </a:p>
          <a:p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   printf(</a:t>
            </a:r>
            <a:r>
              <a:rPr lang="en-US" altLang="ru-RU" sz="2300" b="1">
                <a:solidFill>
                  <a:srgbClr val="A31515"/>
                </a:solidFill>
                <a:latin typeface="Consolas" panose="020B0609020204030204" pitchFamily="49" charset="0"/>
              </a:rPr>
              <a:t>"x1 = %f\nx2 = %f"</a:t>
            </a:r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ru-RU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ru-RU" sz="2300" b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altLang="ru-RU" sz="23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ru-RU" sz="2300" b="1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 (D == 0)</a:t>
            </a:r>
          </a:p>
          <a:p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      x = -b / (2 * a);</a:t>
            </a:r>
          </a:p>
          <a:p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      printf(</a:t>
            </a:r>
            <a:r>
              <a:rPr lang="en-US" altLang="ru-RU" sz="2300" b="1">
                <a:solidFill>
                  <a:srgbClr val="A31515"/>
                </a:solidFill>
                <a:latin typeface="Consolas" panose="020B0609020204030204" pitchFamily="49" charset="0"/>
              </a:rPr>
              <a:t>"x = %f\n"</a:t>
            </a:r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ru-RU" sz="2300" b="1">
                <a:solidFill>
                  <a:srgbClr val="0000FF"/>
                </a:solidFill>
                <a:latin typeface="Consolas" panose="020B0609020204030204" pitchFamily="49" charset="0"/>
              </a:rPr>
              <a:t>   else</a:t>
            </a:r>
            <a:r>
              <a:rPr lang="en-US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 printf(</a:t>
            </a:r>
            <a:r>
              <a:rPr lang="en-US" altLang="ru-RU" sz="23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300" b="1">
                <a:solidFill>
                  <a:srgbClr val="A31515"/>
                </a:solidFill>
                <a:latin typeface="Consolas" panose="020B0609020204030204" pitchFamily="49" charset="0"/>
              </a:rPr>
              <a:t>Коренів немає</a:t>
            </a:r>
            <a:r>
              <a:rPr lang="en-US" altLang="ru-RU" sz="2300" b="1">
                <a:solidFill>
                  <a:srgbClr val="A31515"/>
                </a:solidFill>
                <a:latin typeface="Consolas" panose="020B0609020204030204" pitchFamily="49" charset="0"/>
              </a:rPr>
              <a:t>\n</a:t>
            </a:r>
            <a:r>
              <a:rPr lang="ru-RU" altLang="ru-RU" sz="2300" b="1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23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ня з жовтим обрамленням 16x9">
  <a:themeElements>
    <a:clrScheme name="Banded_Design_Yellow">
      <a:dk1>
        <a:srgbClr val="323232"/>
      </a:dk1>
      <a:lt1>
        <a:sysClr val="window" lastClr="FFFFFF"/>
      </a:lt1>
      <a:dk2>
        <a:srgbClr val="000000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Yellow">
      <a:dk1>
        <a:srgbClr val="595959"/>
      </a:dk1>
      <a:lt1>
        <a:sysClr val="window" lastClr="FFFFFF"/>
      </a:lt1>
      <a:dk2>
        <a:srgbClr val="323232"/>
      </a:dk2>
      <a:lt2>
        <a:srgbClr val="E5E8E8"/>
      </a:lt2>
      <a:accent1>
        <a:srgbClr val="FFCD36"/>
      </a:accent1>
      <a:accent2>
        <a:srgbClr val="F29E3E"/>
      </a:accent2>
      <a:accent3>
        <a:srgbClr val="83C546"/>
      </a:accent3>
      <a:accent4>
        <a:srgbClr val="52C1CA"/>
      </a:accent4>
      <a:accent5>
        <a:srgbClr val="7384CA"/>
      </a:accent5>
      <a:accent6>
        <a:srgbClr val="DA6A89"/>
      </a:accent6>
      <a:hlink>
        <a:srgbClr val="88CACA"/>
      </a:hlink>
      <a:folHlink>
        <a:srgbClr val="91A7CA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0C23E2-BFD5-4729-9358-5172987B1BA6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7B5BEA-1A94-46FE-A640-71D5A8BF25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695C8A-0197-4B9C-A4A6-8EBC4BE03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1123</Words>
  <Application>Microsoft Office PowerPoint</Application>
  <PresentationFormat>Экран (4:3)</PresentationFormat>
  <Paragraphs>250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Book Antiqua</vt:lpstr>
      <vt:lpstr>Consolas</vt:lpstr>
      <vt:lpstr>Оформлення з жовтим обрамленням 16x9</vt:lpstr>
      <vt:lpstr>Лекція 4. Оператори розгалуження</vt:lpstr>
      <vt:lpstr>Оператор if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Логічні операції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2013-07-31T01:42:42Z</dcterms:created>
  <dcterms:modified xsi:type="dcterms:W3CDTF">2018-09-19T10:36:20Z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