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358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84" r:id="rId14"/>
    <p:sldId id="392" r:id="rId15"/>
    <p:sldId id="393" r:id="rId16"/>
    <p:sldId id="394" r:id="rId17"/>
    <p:sldId id="396" r:id="rId18"/>
    <p:sldId id="402" r:id="rId19"/>
    <p:sldId id="397" r:id="rId20"/>
    <p:sldId id="399" r:id="rId21"/>
    <p:sldId id="403" r:id="rId22"/>
    <p:sldId id="400" r:id="rId23"/>
    <p:sldId id="401" r:id="rId24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24" autoAdjust="0"/>
    <p:restoredTop sz="90427" autoAdjust="0"/>
  </p:normalViewPr>
  <p:slideViewPr>
    <p:cSldViewPr snapToGrid="0">
      <p:cViewPr varScale="1">
        <p:scale>
          <a:sx n="66" d="100"/>
          <a:sy n="66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02783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15431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98605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5" name="Прямокутник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6" name="Прямокутник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rtlCol="0"/>
          <a:lstStyle>
            <a:lvl1pPr algn="ctr" rtl="0">
              <a:defRPr sz="5400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 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/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uk-UA" dirty="0" smtClean="0"/>
              <a:t>Клацніть, щоб змінити стиль зразка підзаголовка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5136768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38FF-4220-4CAD-8EF7-6F824B88170B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155938009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 rtlCol="0"/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7A519-04D2-4FFD-9F7D-30472AC69D37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7389513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6365-1163-4D8D-96C2-A0E10A74E65F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18145071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rtlCol="0">
            <a:normAutofit/>
          </a:bodyPr>
          <a:lstStyle>
            <a:lvl1pPr algn="ctr" rtl="0">
              <a:defRPr sz="5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rtlCol="0"/>
          <a:lstStyle>
            <a:lvl1pPr marL="0" indent="0" algn="ctr" rtl="0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26F6-1096-4737-9798-2F8BBC958D41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55685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кземпляр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D2B4-3B65-445E-99B0-F2A528590D0D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40702800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тексту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6" name="Покажчик місця заповнення вмісту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7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CCF4-B3C0-40F5-818F-D6313E6D9E46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8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13382905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2A30-83ED-4858-925E-CCE9B6101662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9783484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а 4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3" name="Прямокутник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4" name="Прямокутник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5" name="Покажчик місця заповненн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8888-35D6-42CE-98E0-6E95B9FA44B7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7528592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2ACE-6BCA-4856-AD9D-B29F93F2C300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6580940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зображення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lvl="0"/>
            <a:endParaRPr lang="uk-UA" noProof="0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C719-AEF4-4041-BEA6-028FE329BD8D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2588363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Група 8"/>
          <p:cNvGrpSpPr>
            <a:grpSpLocks/>
          </p:cNvGrpSpPr>
          <p:nvPr/>
        </p:nvGrpSpPr>
        <p:grpSpPr bwMode="auto"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1027" name="Покажчик місця заповнення назви 1"/>
          <p:cNvSpPr>
            <a:spLocks noGrp="1"/>
          </p:cNvSpPr>
          <p:nvPr>
            <p:ph type="title"/>
          </p:nvPr>
        </p:nvSpPr>
        <p:spPr bwMode="auto"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заголовка</a:t>
            </a:r>
          </a:p>
        </p:txBody>
      </p:sp>
      <p:sp>
        <p:nvSpPr>
          <p:cNvPr id="1028" name="Покажчик місця заповнення тексту 2"/>
          <p:cNvSpPr>
            <a:spLocks noGrp="1"/>
          </p:cNvSpPr>
          <p:nvPr>
            <p:ph type="body" idx="1"/>
          </p:nvPr>
        </p:nvSpPr>
        <p:spPr bwMode="auto"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тексту</a:t>
            </a:r>
          </a:p>
          <a:p>
            <a:pPr lvl="1"/>
            <a:r>
              <a:rPr lang="uk-UA" altLang="ru-RU" smtClean="0"/>
              <a:t>Другий рівень</a:t>
            </a:r>
          </a:p>
          <a:p>
            <a:pPr lvl="2"/>
            <a:r>
              <a:rPr lang="uk-UA" altLang="ru-RU" smtClean="0"/>
              <a:t>Третій рівень</a:t>
            </a:r>
          </a:p>
          <a:p>
            <a:pPr lvl="3"/>
            <a:r>
              <a:rPr lang="uk-UA" altLang="ru-RU" smtClean="0"/>
              <a:t>Четвертий рівень</a:t>
            </a:r>
          </a:p>
          <a:p>
            <a:pPr lvl="4"/>
            <a:r>
              <a:rPr lang="uk-UA" altLang="ru-RU" smtClean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2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3" r:id="rId2"/>
    <p:sldLayoutId id="2147483800" r:id="rId3"/>
    <p:sldLayoutId id="2147483794" r:id="rId4"/>
    <p:sldLayoutId id="2147483795" r:id="rId5"/>
    <p:sldLayoutId id="2147483796" r:id="rId6"/>
    <p:sldLayoutId id="2147483801" r:id="rId7"/>
    <p:sldLayoutId id="2147483802" r:id="rId8"/>
    <p:sldLayoutId id="2147483803" r:id="rId9"/>
    <p:sldLayoutId id="2147483797" r:id="rId10"/>
    <p:sldLayoutId id="2147483798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2665730"/>
            <a:ext cx="9601200" cy="1724025"/>
          </a:xfrm>
        </p:spPr>
        <p:txBody>
          <a:bodyPr/>
          <a:lstStyle/>
          <a:p>
            <a:pPr eaLnBrk="1" hangingPunct="1"/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en-US" alt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uk-UA" altLang="ru-RU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Цикли. 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uk-UA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Заголовок 3"/>
          <p:cNvSpPr txBox="1">
            <a:spLocks/>
          </p:cNvSpPr>
          <p:nvPr/>
        </p:nvSpPr>
        <p:spPr bwMode="auto">
          <a:xfrm>
            <a:off x="-228600" y="-730250"/>
            <a:ext cx="9601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Житомирський державний технологічний університет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Морозов А.В., </a:t>
            </a:r>
            <a:r>
              <a:rPr lang="uk-UA" alt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uk-UA" altLang="ru-RU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доц</a:t>
            </a:r>
            <a:r>
              <a:rPr lang="en-US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40081" y="1290144"/>
            <a:ext cx="176784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2484755" y="1290144"/>
            <a:ext cx="53340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3124200" y="1290144"/>
            <a:ext cx="205740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48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5314950" y="1290144"/>
            <a:ext cx="503238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1362114" y="2245914"/>
            <a:ext cx="3312081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Заголовок 12"/>
          <p:cNvSpPr>
            <a:spLocks noGrp="1"/>
          </p:cNvSpPr>
          <p:nvPr>
            <p:ph type="title"/>
          </p:nvPr>
        </p:nvSpPr>
        <p:spPr>
          <a:xfrm>
            <a:off x="29028" y="177800"/>
            <a:ext cx="9114972" cy="805542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uk-UA" sz="4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циклу 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uk-UA" sz="4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448745" y="3239224"/>
            <a:ext cx="32559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uk-UA" altLang="ru-RU" sz="4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іло</a:t>
            </a:r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884479" y="2552127"/>
            <a:ext cx="1721273" cy="600976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40081" y="4247150"/>
            <a:ext cx="774933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 повторюватися, доти, доки </a:t>
            </a:r>
            <a:r>
              <a:rPr lang="uk-UA" altLang="ru-RU" sz="4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r>
              <a:rPr lang="uk-UA" altLang="ru-RU" sz="4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буде істинною</a:t>
            </a:r>
            <a:endParaRPr lang="ru-RU" altLang="ru-RU" sz="4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800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85810" y="209673"/>
            <a:ext cx="176784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2130484" y="209673"/>
            <a:ext cx="53340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2769929" y="209673"/>
            <a:ext cx="205740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48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4960679" y="209673"/>
            <a:ext cx="503238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5666043" y="213066"/>
            <a:ext cx="3312081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86000" y="1130613"/>
            <a:ext cx="77493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працює так: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6708" y="1900054"/>
            <a:ext cx="8544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Обчислюється вираз умови.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6707" y="2546385"/>
            <a:ext cx="881450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 Якщо умова </a:t>
            </a:r>
            <a:r>
              <a:rPr lang="uk-UA" alt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істинна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(вираз умови не дорівнює нулю), то виконується </a:t>
            </a:r>
            <a:r>
              <a:rPr lang="uk-UA" alt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і перехід до пункту 1. </a:t>
            </a:r>
          </a:p>
          <a:p>
            <a:pPr eaLnBrk="1" hangingPunct="1"/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 Якщо умова </a:t>
            </a:r>
            <a:r>
              <a:rPr lang="uk-UA" alt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хибна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здійснюється вихід з циклу.</a:t>
            </a:r>
          </a:p>
        </p:txBody>
      </p:sp>
    </p:spTree>
    <p:extLst>
      <p:ext uri="{BB962C8B-B14F-4D97-AF65-F5344CB8AC3E}">
        <p14:creationId xmlns:p14="http://schemas.microsoft.com/office/powerpoint/2010/main" xmlns="" val="411009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5810" y="217642"/>
            <a:ext cx="854436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 більшості випадків, потрібно повторити виконання не одного оператора, а кількох.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85810" y="2018133"/>
            <a:ext cx="88581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Тоді використовують </a:t>
            </a:r>
            <a:r>
              <a:rPr lang="uk-UA" altLang="ru-RU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«блок»:</a:t>
            </a: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3652070" y="2710629"/>
            <a:ext cx="176784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652070" y="3515625"/>
            <a:ext cx="53340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6136189" y="2710629"/>
            <a:ext cx="205740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48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326939" y="2710629"/>
            <a:ext cx="503238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4300525" y="3961157"/>
            <a:ext cx="4350029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оператор1</a:t>
            </a:r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4300524" y="5647349"/>
            <a:ext cx="4350029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4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300524" y="4803136"/>
            <a:ext cx="4350029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5536114" y="2710629"/>
            <a:ext cx="53340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3743886" y="6042146"/>
            <a:ext cx="503238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0" y="4145518"/>
            <a:ext cx="32559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«блок»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V="1">
            <a:off x="2022734" y="3884958"/>
            <a:ext cx="1510172" cy="26056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022734" y="5572187"/>
            <a:ext cx="1629336" cy="784829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350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5810" y="217642"/>
            <a:ext cx="85443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 1.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Знайти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суму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парних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чисел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від 2 до 10 (включно).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5810" y="1665238"/>
            <a:ext cx="83819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summa = 0;</a:t>
            </a:r>
          </a:p>
          <a:p>
            <a:r>
              <a:rPr lang="en-US" sz="3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(a &lt;= 10)</a:t>
            </a:r>
          </a:p>
          <a:p>
            <a:r>
              <a:rPr lang="ru-RU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summa 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= summa + a;</a:t>
            </a:r>
          </a:p>
          <a:p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= a + 2;</a:t>
            </a:r>
          </a:p>
          <a:p>
            <a:r>
              <a:rPr lang="ru-RU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latin typeface="Consolas" panose="020B0609020204030204" pitchFamily="49" charset="0"/>
              </a:rPr>
              <a:t>"Summa = %d\n</a:t>
            </a:r>
            <a:r>
              <a:rPr lang="en-US" sz="3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summa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3600" b="1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810190" y="956302"/>
            <a:ext cx="32559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40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r>
              <a:rPr lang="ru-RU" altLang="ru-RU" sz="4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altLang="ru-RU" sz="4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тіла циклу</a:t>
            </a:r>
            <a:endParaRPr lang="ru-RU" altLang="ru-RU" sz="40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3979826" y="2156631"/>
            <a:ext cx="1830364" cy="624669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133600" y="2800350"/>
            <a:ext cx="1828800" cy="5334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85810" y="3409950"/>
            <a:ext cx="5524380" cy="211455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82507" y="3526760"/>
            <a:ext cx="32559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4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тіло</a:t>
            </a:r>
            <a:r>
              <a:rPr lang="ru-RU" altLang="ru-RU" sz="4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ru-RU" altLang="ru-RU" sz="4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циклу</a:t>
            </a:r>
            <a:endParaRPr lang="ru-RU" altLang="ru-RU" sz="40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5810191" y="4188480"/>
            <a:ext cx="1143059" cy="0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611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6" grpId="0" animBg="1"/>
      <p:bldP spid="31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5810" y="217642"/>
            <a:ext cx="854436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 2.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Користувач вводить </a:t>
            </a:r>
            <a:r>
              <a:rPr lang="en-US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чисел з к</a:t>
            </a:r>
            <a:r>
              <a:rPr lang="uk-UA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лавіатури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 Порахувати суму та добуток цих чисел.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9160" y="3434833"/>
            <a:ext cx="790956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40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Спершу</a:t>
            </a:r>
            <a:r>
              <a:rPr lang="ru-RU" altLang="ru-RU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почнемо</a:t>
            </a:r>
            <a:r>
              <a:rPr lang="ru-RU" altLang="ru-RU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altLang="ru-RU" sz="40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роздумів</a:t>
            </a:r>
            <a:r>
              <a:rPr lang="ru-RU" altLang="ru-RU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над </a:t>
            </a:r>
            <a:r>
              <a:rPr lang="ru-RU" altLang="ru-RU" sz="40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завданням</a:t>
            </a:r>
            <a:endParaRPr lang="ru-RU" altLang="ru-RU" sz="40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450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510104"/>
            <a:ext cx="89597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Змоделюємо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процес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роз</a:t>
            </a:r>
            <a:r>
              <a:rPr lang="en-US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язання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дано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ї задачі людиною:</a:t>
            </a:r>
            <a:endParaRPr lang="ru-RU" alt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91607" y="2243833"/>
            <a:ext cx="25880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Числа: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93877" y="2243833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81949" y="2915282"/>
            <a:ext cx="23178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Добуток: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77607" y="3623168"/>
            <a:ext cx="17221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Сума: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99760" y="2939573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99759" y="3635314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22020" y="2229319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444222" y="3063875"/>
            <a:ext cx="499155" cy="4531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3413500" y="3061727"/>
            <a:ext cx="529877" cy="455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448235" y="3792121"/>
            <a:ext cx="499155" cy="4531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417513" y="3789973"/>
            <a:ext cx="529877" cy="455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122020" y="2957025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72948" y="3623168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27534" y="2229319"/>
            <a:ext cx="931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215715" y="3070795"/>
            <a:ext cx="499155" cy="4531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4184993" y="3068647"/>
            <a:ext cx="529877" cy="455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4219728" y="3799041"/>
            <a:ext cx="499155" cy="4531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4189006" y="3796893"/>
            <a:ext cx="529877" cy="455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163264" y="2939573"/>
            <a:ext cx="11724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10.5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14192" y="3605716"/>
            <a:ext cx="12215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10.5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14827" y="2207396"/>
            <a:ext cx="931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557137" y="2949730"/>
            <a:ext cx="11724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-21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84265" y="3615873"/>
            <a:ext cx="12215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8.5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240859" y="3132238"/>
            <a:ext cx="1018408" cy="384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5240859" y="3121462"/>
            <a:ext cx="1018408" cy="3955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01363" y="3789973"/>
            <a:ext cx="1096004" cy="36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5201363" y="3789973"/>
            <a:ext cx="1096004" cy="3819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36095" y="5201281"/>
            <a:ext cx="5544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так далі …</a:t>
            </a:r>
            <a:endParaRPr lang="ru-RU" altLang="ru-RU" sz="4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20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18" grpId="0"/>
      <p:bldP spid="23" grpId="0"/>
      <p:bldP spid="24" grpId="0"/>
      <p:bldP spid="25" grpId="0"/>
      <p:bldP spid="26" grpId="0"/>
      <p:bldP spid="27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2646" y="3145782"/>
            <a:ext cx="83857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3) на початку роботи програми попросимо користувача ввести кількість чисел</a:t>
            </a:r>
            <a:endParaRPr lang="ru-RU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2646" y="4391592"/>
            <a:ext cx="83857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Кількість – це ціле число, оскільки користувач не може ввести 1.5 (півтора числа) чи 7.25 (сім цілих двадцять п</a:t>
            </a:r>
            <a:r>
              <a:rPr lang="en-US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ять </a:t>
            </a:r>
            <a:r>
              <a:rPr lang="ru-RU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сотих</a:t>
            </a: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12646" y="308404"/>
            <a:ext cx="79095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1) оскільки не сказано, які саме числа, то передбачаємо найбільш загальний випадок – коли числа </a:t>
            </a:r>
            <a:r>
              <a:rPr lang="uk-UA" altLang="ru-RU" sz="32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дробові</a:t>
            </a:r>
            <a:endParaRPr lang="ru-RU" altLang="ru-RU" sz="32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2646" y="1954264"/>
            <a:ext cx="79095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2) сума та добуток дробових чисел будуть </a:t>
            </a:r>
            <a:r>
              <a:rPr lang="uk-UA" altLang="ru-RU" sz="32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дробовими</a:t>
            </a:r>
            <a:endParaRPr lang="ru-RU" altLang="ru-RU" sz="32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579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12646" y="308404"/>
            <a:ext cx="7909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Запису</a:t>
            </a:r>
            <a:r>
              <a:rPr lang="uk-UA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ємо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програмний код:</a:t>
            </a:r>
            <a:endParaRPr lang="ru-RU" altLang="ru-RU" sz="32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12646" y="893179"/>
            <a:ext cx="83313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summa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dob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scanf(</a:t>
            </a:r>
            <a:r>
              <a:rPr lang="pt-BR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(n &gt; 0)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dob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 x;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summa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summa + x;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n-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"Summa = %f\nDob = %f\n"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summa, dob);</a:t>
            </a: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51334" y="2417784"/>
            <a:ext cx="1630066" cy="34637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98659" y="810285"/>
            <a:ext cx="467310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сума повинна бути </a:t>
            </a:r>
            <a:r>
              <a:rPr lang="uk-UA" altLang="ru-RU" sz="24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ініціалізована</a:t>
            </a:r>
            <a:r>
              <a:rPr lang="uk-UA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нулем</a:t>
            </a:r>
            <a:endParaRPr lang="ru-RU" altLang="ru-RU" sz="24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200400" y="1576552"/>
            <a:ext cx="1166648" cy="850757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755676" y="2417784"/>
            <a:ext cx="1402512" cy="346371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281076" y="1291148"/>
            <a:ext cx="247808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добуток </a:t>
            </a:r>
            <a:br>
              <a:rPr lang="uk-UA" altLang="ru-RU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4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ініціалізується</a:t>
            </a:r>
            <a:r>
              <a:rPr lang="uk-UA" altLang="ru-RU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uk-UA" altLang="ru-RU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одиницею</a:t>
            </a:r>
            <a:endParaRPr lang="ru-RU" altLang="ru-RU" sz="24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795262" y="1815360"/>
            <a:ext cx="1573892" cy="573849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104217" y="4994810"/>
            <a:ext cx="815033" cy="37929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962828" y="4344074"/>
            <a:ext cx="6245340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змінна </a:t>
            </a:r>
            <a:r>
              <a:rPr lang="en-US" altLang="ru-RU" sz="23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altLang="ru-RU" sz="2300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кількість чисел, які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23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вводить користувач; ми будемо          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23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позначати під </a:t>
            </a:r>
            <a:r>
              <a:rPr lang="en-US" altLang="ru-RU" sz="23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uk-UA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скільки ще чисел треба ввести; ввели число – зменшили </a:t>
            </a:r>
            <a:r>
              <a:rPr lang="en-US" altLang="ru-RU" sz="23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altLang="ru-RU" sz="2300" b="1" i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Прямая со стрелкой 24"/>
          <p:cNvCxnSpPr>
            <a:endCxn id="23" idx="3"/>
          </p:cNvCxnSpPr>
          <p:nvPr/>
        </p:nvCxnSpPr>
        <p:spPr>
          <a:xfrm flipH="1">
            <a:off x="1919250" y="5117432"/>
            <a:ext cx="2059192" cy="67026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975397" y="3156695"/>
            <a:ext cx="923262" cy="34850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15789" y="2353902"/>
            <a:ext cx="312821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поки </a:t>
            </a:r>
            <a:r>
              <a:rPr lang="en-US" altLang="ru-RU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uk-UA" altLang="ru-RU" sz="2400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ільше</a:t>
            </a:r>
            <a:r>
              <a:rPr lang="uk-UA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нуля, повторюємо тіло циклу; якщо </a:t>
            </a:r>
            <a:r>
              <a:rPr lang="en-US" altLang="ru-RU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uk-UA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стало р</a:t>
            </a:r>
            <a:r>
              <a:rPr lang="uk-UA" altLang="ru-RU" sz="2400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івне</a:t>
            </a:r>
            <a:r>
              <a:rPr lang="uk-UA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uk-UA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тоді завершуємо цикл</a:t>
            </a:r>
            <a:endParaRPr lang="ru-RU" altLang="ru-RU" sz="2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2898660" y="3156695"/>
            <a:ext cx="3470494" cy="176765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707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7" grpId="0"/>
      <p:bldP spid="23" grpId="0" animBg="1"/>
      <p:bldP spid="24" grpId="0"/>
      <p:bldP spid="30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5810" y="217642"/>
            <a:ext cx="854436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 3.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smtClean="0">
                <a:latin typeface="Arial" panose="020B0604020202020204" pitchFamily="34" charset="0"/>
                <a:cs typeface="Arial" panose="020B0604020202020204" pitchFamily="34" charset="0"/>
              </a:rPr>
              <a:t>Користувач вводить </a:t>
            </a:r>
            <a:r>
              <a:rPr lang="en-US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чисел з к</a:t>
            </a:r>
            <a:r>
              <a:rPr lang="uk-UA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лавіатури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 Знайти мінімальне та максимальне з них.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5810" y="3187183"/>
            <a:ext cx="79095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4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Почнемо</a:t>
            </a:r>
            <a:r>
              <a:rPr lang="ru-RU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altLang="ru-RU" sz="4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роздумів</a:t>
            </a:r>
            <a:r>
              <a:rPr lang="ru-RU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над </a:t>
            </a:r>
            <a:r>
              <a:rPr lang="ru-RU" altLang="ru-RU" sz="4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завданням</a:t>
            </a:r>
            <a:endParaRPr lang="ru-RU" altLang="ru-RU" sz="48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8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85810" y="315394"/>
            <a:ext cx="79095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1) введемо позначення для змінних і виберемо для них типи даних:</a:t>
            </a:r>
            <a:endParaRPr lang="ru-RU" altLang="ru-RU" sz="32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38210" y="1697412"/>
            <a:ext cx="854436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кількість чисел, які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планує 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ввести </a:t>
            </a:r>
            <a:endParaRPr lang="uk-UA" alt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користувач (</a:t>
            </a: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lang="uk-UA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іле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число);</a:t>
            </a:r>
            <a:endParaRPr lang="ru-RU" alt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ru-RU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міститиме кількість чисел, 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які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вже ввів </a:t>
            </a:r>
            <a:b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користувач 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lang="uk-UA" alt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іле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число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ru-RU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число,</a:t>
            </a:r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яке вводить користувач </a:t>
            </a:r>
            <a:b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(дробове число);</a:t>
            </a:r>
          </a:p>
          <a:p>
            <a:pPr eaLnBrk="1" hangingPunct="1"/>
            <a:r>
              <a:rPr lang="en-US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мінімальне число (дробове число);</a:t>
            </a:r>
            <a:b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максимальне число (дробове число);</a:t>
            </a:r>
            <a:b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altLang="ru-RU" sz="32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18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2"/>
          <p:cNvSpPr>
            <a:spLocks noGrp="1"/>
          </p:cNvSpPr>
          <p:nvPr>
            <p:ph type="title"/>
          </p:nvPr>
        </p:nvSpPr>
        <p:spPr>
          <a:xfrm>
            <a:off x="29028" y="177800"/>
            <a:ext cx="9114972" cy="805542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Цикл</a:t>
            </a:r>
            <a:r>
              <a:rPr lang="uk-UA" sz="4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ічні</a:t>
            </a:r>
            <a:r>
              <a:rPr lang="uk-UA" sz="4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алгоритми</a:t>
            </a:r>
            <a:endParaRPr lang="uk-UA" sz="4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1248047"/>
            <a:ext cx="88773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Задача. </a:t>
            </a:r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Скласти алгоритм фарбування паркану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strmnt.com/wp-content/uploads/2012/09/113-400x2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3834" y="2930012"/>
            <a:ext cx="5289006" cy="33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41196" y="60754"/>
            <a:ext cx="7909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Запису</a:t>
            </a:r>
            <a:r>
              <a:rPr lang="uk-UA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ємо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програмний код:</a:t>
            </a:r>
            <a:endParaRPr lang="ru-RU" altLang="ru-RU" sz="32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696" y="721729"/>
            <a:ext cx="869325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min = 1e7, max = -1e7, x;</a:t>
            </a:r>
          </a:p>
          <a:p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en-US" sz="2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n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uk-UA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uk-UA" sz="2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r>
              <a:rPr lang="en-US" sz="2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if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(x &lt; min) min = x;</a:t>
            </a:r>
          </a:p>
          <a:p>
            <a:r>
              <a:rPr lang="en-US" sz="2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if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(x &gt; max) max = x;</a:t>
            </a:r>
          </a:p>
          <a:p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"Min = %f\</a:t>
            </a:r>
            <a:r>
              <a:rPr lang="en-US" sz="2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nMax</a:t>
            </a:r>
            <a:r>
              <a:rPr lang="en-US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 = %f\n"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, min, max);</a:t>
            </a:r>
          </a:p>
          <a:p>
            <a:r>
              <a:rPr 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6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703684" y="1998684"/>
            <a:ext cx="1249066" cy="363516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431614" y="548608"/>
            <a:ext cx="5676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u-RU" altLang="ru-RU" sz="24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</a:t>
            </a:r>
            <a:r>
              <a:rPr lang="uk-UA" altLang="ru-RU" sz="24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інна</a:t>
            </a:r>
            <a:r>
              <a:rPr lang="uk-UA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4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виступатиме </a:t>
            </a:r>
            <a:r>
              <a:rPr lang="uk-UA" altLang="ru-RU" sz="24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лічильником</a:t>
            </a:r>
            <a:r>
              <a:rPr lang="uk-UA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(буде використовуватися для підрахунку кількості введених чисел); поки числа не почали вводитися, </a:t>
            </a:r>
            <a:br>
              <a:rPr lang="uk-UA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4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дорівнює </a:t>
            </a:r>
            <a:r>
              <a:rPr lang="uk-UA" altLang="ru-RU" sz="24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нулю</a:t>
            </a:r>
            <a:endParaRPr lang="ru-RU" altLang="ru-RU" sz="24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 стрелкой 20"/>
          <p:cNvCxnSpPr>
            <a:stCxn id="20" idx="1"/>
            <a:endCxn id="19" idx="0"/>
          </p:cNvCxnSpPr>
          <p:nvPr/>
        </p:nvCxnSpPr>
        <p:spPr>
          <a:xfrm flipH="1">
            <a:off x="2328217" y="1333438"/>
            <a:ext cx="1103397" cy="665246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989917" y="5147210"/>
            <a:ext cx="815033" cy="37929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073692" y="5247132"/>
            <a:ext cx="5013128" cy="65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 того, як було введено число, збільшуємо лічильник </a:t>
            </a:r>
            <a:r>
              <a:rPr lang="uk-UA" altLang="ru-RU" sz="23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uk-UA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одиницю</a:t>
            </a:r>
            <a:endParaRPr lang="ru-RU" altLang="ru-RU" sz="2300" b="1" i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Прямая со стрелкой 27"/>
          <p:cNvCxnSpPr>
            <a:endCxn id="26" idx="3"/>
          </p:cNvCxnSpPr>
          <p:nvPr/>
        </p:nvCxnSpPr>
        <p:spPr>
          <a:xfrm flipH="1" flipV="1">
            <a:off x="1804950" y="5336858"/>
            <a:ext cx="2268742" cy="189647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702409" y="2395439"/>
            <a:ext cx="4038897" cy="370621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971718" y="1730467"/>
            <a:ext cx="3115102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записуємо у змінну </a:t>
            </a:r>
            <a:r>
              <a:rPr lang="en-US" altLang="ru-RU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uk-UA" altLang="ru-RU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нескінченність, а в </a:t>
            </a:r>
            <a:r>
              <a:rPr lang="en-US" altLang="ru-RU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uk-UA" altLang="ru-RU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altLang="ru-RU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мінус нескінченність</a:t>
            </a:r>
            <a:endParaRPr lang="ru-RU" altLang="ru-RU" sz="24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Прямая со стрелкой 33"/>
          <p:cNvCxnSpPr>
            <a:endCxn id="29" idx="3"/>
          </p:cNvCxnSpPr>
          <p:nvPr/>
        </p:nvCxnSpPr>
        <p:spPr>
          <a:xfrm flipH="1">
            <a:off x="5741306" y="2552700"/>
            <a:ext cx="811894" cy="28050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1008967" y="4372962"/>
            <a:ext cx="3913112" cy="39397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798027" y="3620615"/>
            <a:ext cx="5334044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 введене число </a:t>
            </a:r>
            <a:r>
              <a:rPr lang="uk-UA" altLang="ru-RU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</a:t>
            </a:r>
            <a:r>
              <a:rPr lang="uk-UA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більше попереднього значення </a:t>
            </a:r>
            <a:r>
              <a:rPr lang="en-US" altLang="ru-RU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 </a:t>
            </a:r>
            <a:r>
              <a:rPr lang="ru-RU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число </a:t>
            </a:r>
            <a:r>
              <a:rPr lang="ru-RU" altLang="ru-RU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 мінімумом</a:t>
            </a:r>
            <a:endParaRPr lang="ru-RU" altLang="ru-RU" sz="2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4933502" y="4337201"/>
            <a:ext cx="1038216" cy="191179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989917" y="4791334"/>
            <a:ext cx="3913112" cy="317776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 flipH="1" flipV="1">
            <a:off x="4933502" y="4950222"/>
            <a:ext cx="1829248" cy="31306"/>
          </a:xfrm>
          <a:prstGeom prst="straightConnector1">
            <a:avLst/>
          </a:prstGeom>
          <a:ln w="952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35915" y="4601796"/>
            <a:ext cx="260147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2400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аналогічно </a:t>
            </a:r>
            <a:br>
              <a:rPr lang="uk-UA" altLang="ru-RU" sz="2400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400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 максимумом</a:t>
            </a:r>
            <a:endParaRPr lang="ru-RU" altLang="ru-RU" sz="2400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1750857" y="3180299"/>
            <a:ext cx="973293" cy="35715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280230" y="3051070"/>
            <a:ext cx="586377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повторюємо процес, поки </a:t>
            </a:r>
            <a:r>
              <a:rPr lang="en-US" altLang="ru-RU" sz="24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ru-RU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менше</a:t>
            </a:r>
            <a:r>
              <a:rPr lang="ru-RU" altLang="ru-RU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en-US" altLang="ru-RU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n;</a:t>
            </a:r>
            <a:r>
              <a:rPr lang="ru-RU" altLang="ru-RU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 </a:t>
            </a:r>
            <a:r>
              <a:rPr lang="en-US" altLang="ru-RU" sz="24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ru-RU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стане </a:t>
            </a:r>
            <a:r>
              <a:rPr lang="en-US" altLang="ru-RU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 </a:t>
            </a:r>
            <a:r>
              <a:rPr lang="en-US" altLang="ru-RU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ru-RU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вийдемо з циклу</a:t>
            </a:r>
            <a:endParaRPr lang="ru-RU" altLang="ru-RU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flipH="1" flipV="1">
            <a:off x="2724151" y="3351683"/>
            <a:ext cx="821154" cy="111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5021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6" grpId="0" animBg="1"/>
      <p:bldP spid="27" grpId="0"/>
      <p:bldP spid="29" grpId="0" animBg="1"/>
      <p:bldP spid="33" grpId="0"/>
      <p:bldP spid="35" grpId="0" animBg="1"/>
      <p:bldP spid="36" grpId="0"/>
      <p:bldP spid="43" grpId="0" animBg="1"/>
      <p:bldP spid="49" grpId="0"/>
      <p:bldP spid="71" grpId="0" animBg="1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211727"/>
            <a:ext cx="8877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Питання: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335280" y="896290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скільки дошок має паркан?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335280" y="1641813"/>
            <a:ext cx="74980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- 10 дошок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1"/>
          <p:cNvSpPr>
            <a:spLocks noChangeArrowheads="1"/>
          </p:cNvSpPr>
          <p:nvPr/>
        </p:nvSpPr>
        <p:spPr bwMode="auto">
          <a:xfrm>
            <a:off x="335280" y="2356856"/>
            <a:ext cx="74980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тоді алгоритм такий: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5280" y="3399919"/>
            <a:ext cx="85801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1. Підійти до лівої дошки паркану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2. Пофарбувати одну дошку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3. Зробити один крок вправо на ширину дошки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4. Пофарбувати одну дошку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5. Зробити один крок вправо на ширину дошки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6. Пофарбувати одну дошку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7. …</a:t>
            </a:r>
            <a:endParaRPr lang="ru-RU" sz="2500" b="1" dirty="0">
              <a:effectLst/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32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211727"/>
            <a:ext cx="8877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Питання: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335280" y="1643050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а якщо 100 дошок?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335280" y="2800053"/>
            <a:ext cx="74980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а якщо 200? 500? 1000? 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1"/>
          <p:cNvSpPr>
            <a:spLocks noChangeArrowheads="1"/>
          </p:cNvSpPr>
          <p:nvPr/>
        </p:nvSpPr>
        <p:spPr bwMode="auto">
          <a:xfrm>
            <a:off x="335280" y="3987536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тоді в алгоритмі буде 200, 500 або 1000 однакових дій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51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211727"/>
            <a:ext cx="8877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програмуванні: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323850" y="1042724"/>
            <a:ext cx="82296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треба виконати якусь дію </a:t>
            </a:r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разів, можна розмістити </a:t>
            </a:r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однакових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рядків програмного коду:</a:t>
            </a:r>
            <a:endParaRPr lang="uk-UA" altLang="ru-RU" sz="4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850" y="384349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3200" b="1" dirty="0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4650581" y="3769008"/>
            <a:ext cx="971550" cy="2703512"/>
          </a:xfrm>
          <a:prstGeom prst="rightBrace">
            <a:avLst>
              <a:gd name="adj1" fmla="val 30721"/>
              <a:gd name="adj2" fmla="val 50537"/>
            </a:avLst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5700712" y="3843491"/>
            <a:ext cx="31765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раз виконається однаковий оператор</a:t>
            </a:r>
            <a:endParaRPr lang="uk-UA" altLang="ru-RU" sz="36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10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211727"/>
            <a:ext cx="8877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Проблеми такого підходу: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323850" y="1256084"/>
            <a:ext cx="88201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1) щоб повторити операцію багато разів, наприклад, 1000, доведеться писати 1000 однакових рядків</a:t>
            </a:r>
          </a:p>
          <a:p>
            <a:endParaRPr lang="uk-UA" altLang="ru-RU" sz="40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1"/>
          <p:cNvSpPr>
            <a:spLocks noChangeArrowheads="1"/>
          </p:cNvSpPr>
          <p:nvPr/>
        </p:nvSpPr>
        <p:spPr bwMode="auto">
          <a:xfrm>
            <a:off x="323850" y="3359204"/>
            <a:ext cx="8229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2) якщо потрібно буде 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внести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правку у повторюваний оператор, то доведеться правити 1000 однакових рядків</a:t>
            </a:r>
            <a:endParaRPr lang="uk-UA" altLang="ru-RU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94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9610" y="3865636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3200" b="1" dirty="0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6186011" y="4122368"/>
            <a:ext cx="31765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</a:t>
            </a:r>
            <a:br>
              <a:rPr lang="uk-UA" altLang="ru-RU" sz="4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робити </a:t>
            </a:r>
            <a:br>
              <a:rPr lang="uk-UA" altLang="ru-RU" sz="4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треба</a:t>
            </a:r>
            <a:endParaRPr lang="uk-UA" altLang="ru-RU" sz="40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211727"/>
            <a:ext cx="88773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Важливий принцип програмування: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201930" y="1926644"/>
            <a:ext cx="88201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 програмі не має бути однакових фрагментів програмного коду, або їх має бути максимально мало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18160" y="3865636"/>
            <a:ext cx="4937760" cy="2565644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95300" y="3865636"/>
            <a:ext cx="4766310" cy="2420387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ая фигурная скобка 11"/>
          <p:cNvSpPr/>
          <p:nvPr/>
        </p:nvSpPr>
        <p:spPr>
          <a:xfrm>
            <a:off x="5554980" y="3791153"/>
            <a:ext cx="971550" cy="2703512"/>
          </a:xfrm>
          <a:prstGeom prst="rightBrace">
            <a:avLst>
              <a:gd name="adj1" fmla="val 30721"/>
              <a:gd name="adj2" fmla="val 50537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39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7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110290" y="181247"/>
            <a:ext cx="88773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повтору дії (оператора) використовують </a:t>
            </a:r>
            <a:r>
              <a:rPr lang="uk-UA" altLang="ru-RU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110290" y="1750907"/>
            <a:ext cx="903371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багаторазове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повторення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операторів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110290" y="3248568"/>
            <a:ext cx="903371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повинен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мати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умову</a:t>
            </a:r>
            <a:r>
              <a:rPr lang="ru-RU" altLang="ru-RU" sz="4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продовження</a:t>
            </a:r>
            <a:r>
              <a:rPr lang="ru-RU" altLang="ru-RU" sz="4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altLang="ru-RU" sz="36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завершення</a:t>
            </a:r>
            <a:r>
              <a:rPr lang="ru-RU" altLang="ru-RU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altLang="ru-RU" sz="4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циклу</a:t>
            </a:r>
            <a:endParaRPr lang="uk-UA" altLang="ru-RU" sz="4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110290" y="4919670"/>
            <a:ext cx="90337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Інакше</a:t>
            </a: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відбудеться</a:t>
            </a: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зациключання</a:t>
            </a: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зависання</a:t>
            </a:r>
            <a:r>
              <a:rPr lang="ru-RU" altLang="ru-RU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програми</a:t>
            </a: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alt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02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110290" y="181247"/>
            <a:ext cx="887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В мові С є три оператори циклів: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110290" y="1368750"/>
            <a:ext cx="90337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1) оператор </a:t>
            </a:r>
            <a:r>
              <a:rPr lang="en-US" altLang="ru-RU" sz="4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ru-RU" altLang="ru-RU" sz="4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110290" y="2342596"/>
            <a:ext cx="90337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2) оператор </a:t>
            </a:r>
            <a:r>
              <a:rPr lang="en-US" altLang="ru-RU" sz="4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ru-RU" altLang="ru-RU" sz="4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1"/>
          <p:cNvSpPr>
            <a:spLocks noChangeArrowheads="1"/>
          </p:cNvSpPr>
          <p:nvPr/>
        </p:nvSpPr>
        <p:spPr bwMode="auto">
          <a:xfrm>
            <a:off x="110290" y="3317956"/>
            <a:ext cx="90337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) оператор </a:t>
            </a:r>
            <a:r>
              <a:rPr lang="en-US" altLang="ru-RU" sz="4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… while</a:t>
            </a:r>
            <a:endParaRPr lang="ru-RU" altLang="ru-RU" sz="4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5603081" y="1769246"/>
            <a:ext cx="35409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цикли з </a:t>
            </a:r>
            <a:r>
              <a:rPr lang="ru-RU" altLang="ru-RU" sz="4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передумовою</a:t>
            </a:r>
            <a:endParaRPr lang="uk-UA" altLang="ru-RU" sz="40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4677251" y="1478279"/>
            <a:ext cx="1235869" cy="1789011"/>
          </a:xfrm>
          <a:prstGeom prst="rightBrace">
            <a:avLst>
              <a:gd name="adj1" fmla="val 11475"/>
              <a:gd name="adj2" fmla="val 51351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31604" y="4854718"/>
            <a:ext cx="32559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 з </a:t>
            </a:r>
            <a:r>
              <a:rPr lang="ru-RU" altLang="ru-RU" sz="4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постумовою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4548940" y="4056621"/>
            <a:ext cx="1364180" cy="1231659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980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1"/>
    </p:bldLst>
  </p:timing>
</p:sld>
</file>

<file path=ppt/theme/theme1.xml><?xml version="1.0" encoding="utf-8"?>
<a:theme xmlns:a="http://schemas.openxmlformats.org/drawingml/2006/main" name="Оформлення з жовтим обрамленням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0C23E2-BFD5-4729-9358-5172987B1B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1013</Words>
  <Application>Microsoft Office PowerPoint</Application>
  <PresentationFormat>Экран (4:3)</PresentationFormat>
  <Paragraphs>169</Paragraphs>
  <Slides>20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Оформлення з жовтим обрамленням 16x9</vt:lpstr>
      <vt:lpstr>Лекція 6. Цикли.  Цикл while</vt:lpstr>
      <vt:lpstr>1. Циклічні алгоритми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2. Оператор циклу while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2013-07-31T01:42:42Z</dcterms:created>
  <dcterms:modified xsi:type="dcterms:W3CDTF">2018-10-11T21:13:05Z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