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358" r:id="rId6"/>
    <p:sldId id="385" r:id="rId7"/>
    <p:sldId id="386" r:id="rId8"/>
    <p:sldId id="387" r:id="rId9"/>
    <p:sldId id="388" r:id="rId10"/>
    <p:sldId id="404" r:id="rId11"/>
    <p:sldId id="405" r:id="rId12"/>
    <p:sldId id="389" r:id="rId13"/>
    <p:sldId id="406" r:id="rId14"/>
    <p:sldId id="390" r:id="rId15"/>
    <p:sldId id="407" r:id="rId16"/>
    <p:sldId id="391" r:id="rId17"/>
    <p:sldId id="408" r:id="rId18"/>
    <p:sldId id="409" r:id="rId19"/>
    <p:sldId id="410" r:id="rId20"/>
    <p:sldId id="411" r:id="rId21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288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024" autoAdjust="0"/>
    <p:restoredTop sz="77920" autoAdjust="0"/>
  </p:normalViewPr>
  <p:slideViewPr>
    <p:cSldViewPr snapToGrid="0">
      <p:cViewPr varScale="1">
        <p:scale>
          <a:sx n="56" d="100"/>
          <a:sy n="56" d="100"/>
        </p:scale>
        <p:origin x="-16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2802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BF223EA-B03E-4244-83B7-F8EDFD62811A}" type="datetime1">
              <a:rPr lang="uk-UA"/>
              <a:pPr>
                <a:defRPr/>
              </a:pPr>
              <a:t>02.10.2018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27E500-CDC4-47CA-88A4-67DD75AE4736}" type="datetime1">
              <a:rPr lang="uk-UA"/>
              <a:pPr>
                <a:defRPr/>
              </a:pPr>
              <a:t>02.10.2018</a:t>
            </a:fld>
            <a:endParaRPr lang="uk-UA" dirty="0"/>
          </a:p>
        </p:txBody>
      </p:sp>
      <p:sp>
        <p:nvSpPr>
          <p:cNvPr id="4" name="Покажчик місця заповнення зображення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 dirty="0"/>
          </a:p>
        </p:txBody>
      </p:sp>
      <p:sp>
        <p:nvSpPr>
          <p:cNvPr id="5" name="Покажчик місця заповнення примі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noProof="0" dirty="0" smtClean="0"/>
              <a:t>Зразок тексту</a:t>
            </a:r>
          </a:p>
          <a:p>
            <a:pPr lvl="1"/>
            <a:r>
              <a:rPr lang="uk-UA" noProof="0" dirty="0" smtClean="0"/>
              <a:t>Другий рівень</a:t>
            </a:r>
          </a:p>
          <a:p>
            <a:pPr lvl="2"/>
            <a:r>
              <a:rPr lang="uk-UA" noProof="0" dirty="0" smtClean="0"/>
              <a:t>Третій рівень</a:t>
            </a:r>
          </a:p>
          <a:p>
            <a:pPr lvl="3"/>
            <a:r>
              <a:rPr lang="uk-UA" noProof="0" dirty="0" smtClean="0"/>
              <a:t>Четвертий рівень</a:t>
            </a:r>
          </a:p>
          <a:p>
            <a:pPr lvl="4"/>
            <a:r>
              <a:rPr lang="uk-UA" noProof="0" dirty="0" smtClean="0"/>
              <a:t>П’ятий рівень</a:t>
            </a:r>
            <a:endParaRPr lang="uk-UA" noProof="0" dirty="0"/>
          </a:p>
        </p:txBody>
      </p:sp>
      <p:sp>
        <p:nvSpPr>
          <p:cNvPr id="6" name="Покажчик місця заповненн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10244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460489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609896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8"/>
          <p:cNvSpPr/>
          <p:nvPr/>
        </p:nvSpPr>
        <p:spPr>
          <a:xfrm>
            <a:off x="-1" y="1905000"/>
            <a:ext cx="9141620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/>
          </a:p>
        </p:txBody>
      </p:sp>
      <p:sp>
        <p:nvSpPr>
          <p:cNvPr id="5" name="Прямокутник 9"/>
          <p:cNvSpPr/>
          <p:nvPr/>
        </p:nvSpPr>
        <p:spPr>
          <a:xfrm>
            <a:off x="-2" y="1795132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/>
          </a:p>
        </p:txBody>
      </p:sp>
      <p:sp>
        <p:nvSpPr>
          <p:cNvPr id="6" name="Прямокутник 10"/>
          <p:cNvSpPr/>
          <p:nvPr/>
        </p:nvSpPr>
        <p:spPr>
          <a:xfrm>
            <a:off x="-2" y="5142116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550" y="2079812"/>
            <a:ext cx="7200900" cy="1724092"/>
          </a:xfrm>
        </p:spPr>
        <p:txBody>
          <a:bodyPr rtlCol="0"/>
          <a:lstStyle>
            <a:lvl1pPr algn="ctr" rtl="0">
              <a:defRPr sz="5400"/>
            </a:lvl1pPr>
          </a:lstStyle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ідзаголовок 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/>
            </a:lvl1pPr>
            <a:lvl2pPr marL="457200" indent="0" algn="ctr" rtl="0">
              <a:buNone/>
              <a:defRPr sz="2800"/>
            </a:lvl2pPr>
            <a:lvl3pPr marL="914400" indent="0" algn="ctr" rtl="0">
              <a:buNone/>
              <a:defRPr sz="2400"/>
            </a:lvl3pPr>
            <a:lvl4pPr marL="1371600" indent="0" algn="ctr" rtl="0">
              <a:buNone/>
              <a:defRPr sz="2000"/>
            </a:lvl4pPr>
            <a:lvl5pPr marL="1828800" indent="0" algn="ctr" rtl="0">
              <a:buNone/>
              <a:defRPr sz="2000"/>
            </a:lvl5pPr>
            <a:lvl6pPr marL="2286000" indent="0" algn="ctr" rtl="0">
              <a:buNone/>
              <a:defRPr sz="2000"/>
            </a:lvl6pPr>
            <a:lvl7pPr marL="2743200" indent="0" algn="ctr" rtl="0">
              <a:buNone/>
              <a:defRPr sz="2000"/>
            </a:lvl7pPr>
            <a:lvl8pPr marL="3200400" indent="0" algn="ctr" rtl="0">
              <a:buNone/>
              <a:defRPr sz="2000"/>
            </a:lvl8pPr>
            <a:lvl9pPr marL="3657600" indent="0" algn="ctr" rtl="0">
              <a:buNone/>
              <a:defRPr sz="2000"/>
            </a:lvl9pPr>
          </a:lstStyle>
          <a:p>
            <a:r>
              <a:rPr lang="uk-UA" dirty="0" smtClean="0"/>
              <a:t>Клацніть, щоб змінити стиль зразка підзаголовка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513676829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538FF-4220-4CAD-8EF7-6F824B88170B}" type="datetime1">
              <a:rPr lang="uk-UA"/>
              <a:pPr>
                <a:defRPr/>
              </a:pPr>
              <a:t>02.10.2018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155938009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 rtlCol="0"/>
          <a:lstStyle/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7A519-04D2-4FFD-9F7D-30472AC69D37}" type="datetime1">
              <a:rPr lang="uk-UA"/>
              <a:pPr>
                <a:defRPr/>
              </a:pPr>
              <a:t>02.10.2018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373895132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вмісту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06365-1163-4D8D-96C2-A0E10A74E65F}" type="datetime1">
              <a:rPr lang="uk-UA"/>
              <a:pPr>
                <a:defRPr/>
              </a:pPr>
              <a:t>02.10.2018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3181450711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rtlCol="0">
            <a:normAutofit/>
          </a:bodyPr>
          <a:lstStyle>
            <a:lvl1pPr algn="ctr" rtl="0">
              <a:defRPr sz="5400" b="1"/>
            </a:lvl1pPr>
          </a:lstStyle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тексту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rtlCol="0"/>
          <a:lstStyle>
            <a:lvl1pPr marL="0" indent="0" algn="ctr" rtl="0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426F6-1096-4737-9798-2F8BBC958D41}" type="datetime1">
              <a:rPr lang="uk-UA"/>
              <a:pPr>
                <a:defRPr/>
              </a:pPr>
              <a:t>02.10.2018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3556852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екземпляри вміс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вмісту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Покажчик місця заповнення вмісту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5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7D2B4-3B65-445E-99B0-F2A528590D0D}" type="datetime1">
              <a:rPr lang="uk-UA"/>
              <a:pPr>
                <a:defRPr/>
              </a:pPr>
              <a:t>02.10.2018</a:t>
            </a:fld>
            <a:endParaRPr lang="uk-UA" dirty="0"/>
          </a:p>
        </p:txBody>
      </p:sp>
      <p:sp>
        <p:nvSpPr>
          <p:cNvPr id="6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4070280048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тексту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4" name="Покажчик місця заповнення вмісту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5" name="Покажчик місця заповнення тексту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6" name="Покажчик місця заповнення вмісту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7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7CCF4-B3C0-40F5-818F-D6313E6D9E46}" type="datetime1">
              <a:rPr lang="uk-UA"/>
              <a:pPr>
                <a:defRPr/>
              </a:pPr>
              <a:t>02.10.2018</a:t>
            </a:fld>
            <a:endParaRPr lang="uk-UA" dirty="0"/>
          </a:p>
        </p:txBody>
      </p:sp>
      <p:sp>
        <p:nvSpPr>
          <p:cNvPr id="8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9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213382905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32A30-83ED-4858-925E-CCE9B6101662}" type="datetime1">
              <a:rPr lang="uk-UA"/>
              <a:pPr>
                <a:defRPr/>
              </a:pPr>
              <a:t>02.10.2018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297834842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а 4"/>
          <p:cNvGrpSpPr>
            <a:grpSpLocks/>
          </p:cNvGrpSpPr>
          <p:nvPr/>
        </p:nvGrpSpPr>
        <p:grpSpPr bwMode="auto">
          <a:xfrm flipV="1">
            <a:off x="1588" y="0"/>
            <a:ext cx="9140825" cy="377825"/>
            <a:chOff x="-1" y="6480048"/>
            <a:chExt cx="12188827" cy="377952"/>
          </a:xfrm>
        </p:grpSpPr>
        <p:sp>
          <p:nvSpPr>
            <p:cNvPr id="3" name="Прямокутник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  <p:sp>
          <p:nvSpPr>
            <p:cNvPr id="4" name="Прямокутник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</p:grpSp>
      <p:sp>
        <p:nvSpPr>
          <p:cNvPr id="5" name="Покажчик місця заповненн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88888-35D6-42CE-98E0-6E95B9FA44B7}" type="datetime1">
              <a:rPr lang="uk-UA"/>
              <a:pPr>
                <a:defRPr/>
              </a:pPr>
              <a:t>02.10.2018</a:t>
            </a:fld>
            <a:endParaRPr lang="uk-UA" dirty="0"/>
          </a:p>
        </p:txBody>
      </p:sp>
      <p:sp>
        <p:nvSpPr>
          <p:cNvPr id="6" name="Покажчик місця заповненн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375285920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а 7"/>
          <p:cNvGrpSpPr>
            <a:grpSpLocks/>
          </p:cNvGrpSpPr>
          <p:nvPr/>
        </p:nvGrpSpPr>
        <p:grpSpPr bwMode="auto">
          <a:xfrm flipV="1">
            <a:off x="1588" y="0"/>
            <a:ext cx="9140825" cy="377825"/>
            <a:chOff x="-1" y="6480048"/>
            <a:chExt cx="12188827" cy="377952"/>
          </a:xfrm>
        </p:grpSpPr>
        <p:sp>
          <p:nvSpPr>
            <p:cNvPr id="6" name="Прямокутник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  <p:sp>
          <p:nvSpPr>
            <p:cNvPr id="7" name="Прямокутник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rtlCol="0">
            <a:normAutofit/>
          </a:bodyPr>
          <a:lstStyle>
            <a:lvl1pPr algn="l" rtl="0">
              <a:defRPr sz="3400" b="1"/>
            </a:lvl1pPr>
          </a:lstStyle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вмісту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Покажчик місця заповнення тексту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8" name="Покажчик місця заповненн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72ACE-6BCA-4856-AD9D-B29F93F2C300}" type="datetime1">
              <a:rPr lang="uk-UA"/>
              <a:pPr>
                <a:defRPr/>
              </a:pPr>
              <a:t>02.10.2018</a:t>
            </a:fld>
            <a:endParaRPr lang="uk-UA" dirty="0"/>
          </a:p>
        </p:txBody>
      </p:sp>
      <p:sp>
        <p:nvSpPr>
          <p:cNvPr id="9" name="Покажчик місця заповненн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0" name="Покажчик місця заповненн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3658094014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а 7"/>
          <p:cNvGrpSpPr>
            <a:grpSpLocks/>
          </p:cNvGrpSpPr>
          <p:nvPr/>
        </p:nvGrpSpPr>
        <p:grpSpPr bwMode="auto">
          <a:xfrm flipV="1">
            <a:off x="1588" y="0"/>
            <a:ext cx="9140825" cy="377825"/>
            <a:chOff x="-1" y="6480048"/>
            <a:chExt cx="12188827" cy="377952"/>
          </a:xfrm>
        </p:grpSpPr>
        <p:sp>
          <p:nvSpPr>
            <p:cNvPr id="6" name="Прямокутник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  <p:sp>
          <p:nvSpPr>
            <p:cNvPr id="7" name="Прямокутник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rtlCol="0">
            <a:normAutofit/>
          </a:bodyPr>
          <a:lstStyle>
            <a:lvl1pPr algn="l" rtl="0">
              <a:defRPr sz="3400" b="1"/>
            </a:lvl1pPr>
          </a:lstStyle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зображення 2"/>
          <p:cNvSpPr>
            <a:spLocks noGrp="1"/>
          </p:cNvSpPr>
          <p:nvPr>
            <p:ph type="pic" idx="1"/>
          </p:nvPr>
        </p:nvSpPr>
        <p:spPr>
          <a:xfrm>
            <a:off x="113108" y="506104"/>
            <a:ext cx="51435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lvl="0"/>
            <a:endParaRPr lang="uk-UA" noProof="0" dirty="0"/>
          </a:p>
        </p:txBody>
      </p:sp>
      <p:sp>
        <p:nvSpPr>
          <p:cNvPr id="4" name="Покажчик місця заповнення тексту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8" name="Покажчик місця заповненн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8C719-AEF4-4041-BEA6-028FE329BD8D}" type="datetime1">
              <a:rPr lang="uk-UA"/>
              <a:pPr>
                <a:defRPr/>
              </a:pPr>
              <a:t>02.10.2018</a:t>
            </a:fld>
            <a:endParaRPr lang="uk-UA" dirty="0"/>
          </a:p>
        </p:txBody>
      </p:sp>
      <p:sp>
        <p:nvSpPr>
          <p:cNvPr id="9" name="Покажчик місця заповненн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0" name="Покажчик місця заповненн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225883638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Група 8"/>
          <p:cNvGrpSpPr>
            <a:grpSpLocks/>
          </p:cNvGrpSpPr>
          <p:nvPr/>
        </p:nvGrpSpPr>
        <p:grpSpPr bwMode="auto">
          <a:xfrm>
            <a:off x="0" y="6480175"/>
            <a:ext cx="9142413" cy="377825"/>
            <a:chOff x="-1" y="6480048"/>
            <a:chExt cx="12188827" cy="377952"/>
          </a:xfrm>
        </p:grpSpPr>
        <p:sp>
          <p:nvSpPr>
            <p:cNvPr id="7" name="Прямокутник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  <p:sp>
          <p:nvSpPr>
            <p:cNvPr id="8" name="Прямокутник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</p:grpSp>
      <p:sp>
        <p:nvSpPr>
          <p:cNvPr id="1027" name="Покажчик місця заповнення назви 1"/>
          <p:cNvSpPr>
            <a:spLocks noGrp="1"/>
          </p:cNvSpPr>
          <p:nvPr>
            <p:ph type="title"/>
          </p:nvPr>
        </p:nvSpPr>
        <p:spPr bwMode="auto">
          <a:xfrm>
            <a:off x="1006475" y="466725"/>
            <a:ext cx="7131050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ru-RU" smtClean="0"/>
              <a:t>Зразок заголовка</a:t>
            </a:r>
          </a:p>
        </p:txBody>
      </p:sp>
      <p:sp>
        <p:nvSpPr>
          <p:cNvPr id="1028" name="Покажчик місця заповнення тексту 2"/>
          <p:cNvSpPr>
            <a:spLocks noGrp="1"/>
          </p:cNvSpPr>
          <p:nvPr>
            <p:ph type="body" idx="1"/>
          </p:nvPr>
        </p:nvSpPr>
        <p:spPr bwMode="auto">
          <a:xfrm>
            <a:off x="1006475" y="1901825"/>
            <a:ext cx="7131050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ru-RU" smtClean="0"/>
              <a:t>Зразок тексту</a:t>
            </a:r>
          </a:p>
          <a:p>
            <a:pPr lvl="1"/>
            <a:r>
              <a:rPr lang="uk-UA" altLang="ru-RU" smtClean="0"/>
              <a:t>Другий рівень</a:t>
            </a:r>
          </a:p>
          <a:p>
            <a:pPr lvl="2"/>
            <a:r>
              <a:rPr lang="uk-UA" altLang="ru-RU" smtClean="0"/>
              <a:t>Третій рівень</a:t>
            </a:r>
          </a:p>
          <a:p>
            <a:pPr lvl="3"/>
            <a:r>
              <a:rPr lang="uk-UA" altLang="ru-RU" smtClean="0"/>
              <a:t>Четвертий рівень</a:t>
            </a:r>
          </a:p>
          <a:p>
            <a:pPr lvl="4"/>
            <a:r>
              <a:rPr lang="uk-UA" altLang="ru-RU" smtClean="0"/>
              <a:t>П’ятий рівень</a:t>
            </a:r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2"/>
          </p:nvPr>
        </p:nvSpPr>
        <p:spPr>
          <a:xfrm>
            <a:off x="6656388" y="6602413"/>
            <a:ext cx="720725" cy="23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232CB72B-5BDB-4887-A584-36557D066B9B}" type="datetime1">
              <a:rPr lang="uk-UA"/>
              <a:pPr>
                <a:defRPr/>
              </a:pPr>
              <a:t>02.10.2018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1006475" y="6602413"/>
            <a:ext cx="5368925" cy="23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7658100" y="6602413"/>
            <a:ext cx="479425" cy="23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793" r:id="rId2"/>
    <p:sldLayoutId id="2147483800" r:id="rId3"/>
    <p:sldLayoutId id="2147483794" r:id="rId4"/>
    <p:sldLayoutId id="2147483795" r:id="rId5"/>
    <p:sldLayoutId id="2147483796" r:id="rId6"/>
    <p:sldLayoutId id="2147483801" r:id="rId7"/>
    <p:sldLayoutId id="2147483802" r:id="rId8"/>
    <p:sldLayoutId id="2147483803" r:id="rId9"/>
    <p:sldLayoutId id="2147483797" r:id="rId10"/>
    <p:sldLayoutId id="2147483798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9pPr>
    </p:titleStyle>
    <p:bodyStyle>
      <a:lvl1pPr marL="273050" indent="-228600" algn="l" rtl="0" eaLnBrk="0" fontAlgn="base" hangingPunct="0">
        <a:lnSpc>
          <a:spcPct val="90000"/>
        </a:lnSpc>
        <a:spcBef>
          <a:spcPts val="1800"/>
        </a:spcBef>
        <a:spcAft>
          <a:spcPct val="0"/>
        </a:spcAft>
        <a:buSzPct val="100000"/>
        <a:buFont typeface="Arial" panose="020B0604020202020204" pitchFamily="34" charset="0"/>
        <a:buChar char="▪"/>
        <a:defRPr sz="2000" kern="1200">
          <a:solidFill>
            <a:srgbClr val="474747"/>
          </a:solidFill>
          <a:latin typeface="+mn-lt"/>
          <a:ea typeface="+mn-ea"/>
          <a:cs typeface="+mn-cs"/>
        </a:defRPr>
      </a:lvl1pPr>
      <a:lvl2pPr marL="593725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▪"/>
        <a:defRPr kern="1200">
          <a:solidFill>
            <a:srgbClr val="474747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▪"/>
        <a:defRPr sz="1600" kern="1200">
          <a:solidFill>
            <a:srgbClr val="474747"/>
          </a:solidFill>
          <a:latin typeface="+mn-lt"/>
          <a:ea typeface="+mn-ea"/>
          <a:cs typeface="+mn-cs"/>
        </a:defRPr>
      </a:lvl3pPr>
      <a:lvl4pPr marL="1233488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▪"/>
        <a:defRPr sz="1400" kern="1200">
          <a:solidFill>
            <a:srgbClr val="474747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▪"/>
        <a:defRPr sz="1400" kern="1200">
          <a:solidFill>
            <a:srgbClr val="474747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3"/>
          <p:cNvSpPr>
            <a:spLocks noGrp="1"/>
          </p:cNvSpPr>
          <p:nvPr>
            <p:ph type="ctrTitle"/>
          </p:nvPr>
        </p:nvSpPr>
        <p:spPr>
          <a:xfrm>
            <a:off x="-228600" y="3717291"/>
            <a:ext cx="9601200" cy="109855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uk-UA" altLang="ru-RU" smtClean="0">
                <a:latin typeface="Arial" panose="020B0604020202020204" pitchFamily="34" charset="0"/>
                <a:cs typeface="Arial" panose="020B0604020202020204" pitchFamily="34" charset="0"/>
              </a:rPr>
              <a:t>Лекція 7. </a:t>
            </a:r>
            <a:r>
              <a:rPr lang="uk-UA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Цикл</a:t>
            </a:r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for</a:t>
            </a:r>
            <a:r>
              <a:rPr lang="uk-UA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Оператори </a:t>
            </a:r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break 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та </a:t>
            </a:r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endParaRPr lang="uk-UA" alt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9" name="Заголовок 3"/>
          <p:cNvSpPr txBox="1">
            <a:spLocks/>
          </p:cNvSpPr>
          <p:nvPr/>
        </p:nvSpPr>
        <p:spPr bwMode="auto">
          <a:xfrm>
            <a:off x="-228600" y="-730250"/>
            <a:ext cx="96012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uk-UA" altLang="ru-RU" sz="2800" b="1">
                <a:latin typeface="Arial" panose="020B0604020202020204" pitchFamily="34" charset="0"/>
                <a:cs typeface="Arial" panose="020B0604020202020204" pitchFamily="34" charset="0"/>
              </a:rPr>
              <a:t>Житомирський державний технологічний університет</a:t>
            </a:r>
          </a:p>
        </p:txBody>
      </p:sp>
      <p:sp>
        <p:nvSpPr>
          <p:cNvPr id="9220" name="Заголовок 3"/>
          <p:cNvSpPr txBox="1">
            <a:spLocks/>
          </p:cNvSpPr>
          <p:nvPr/>
        </p:nvSpPr>
        <p:spPr bwMode="auto">
          <a:xfrm>
            <a:off x="666750" y="4967288"/>
            <a:ext cx="83439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uk-UA" altLang="ru-RU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Морозов А.В., </a:t>
            </a:r>
            <a:r>
              <a:rPr lang="uk-UA" altLang="ru-RU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к.т.н</a:t>
            </a:r>
            <a:r>
              <a:rPr lang="uk-UA" altLang="ru-RU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., доц</a:t>
            </a:r>
            <a:r>
              <a:rPr lang="uk-UA" altLang="ru-RU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altLang="ru-RU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31089" y="866156"/>
            <a:ext cx="8507730" cy="2062103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uk-UA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3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n, 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result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r>
              <a:rPr lang="pt-BR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printf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3200" dirty="0">
                <a:solidFill>
                  <a:srgbClr val="A31515"/>
                </a:solidFill>
                <a:latin typeface="Consolas" panose="020B0609020204030204" pitchFamily="49" charset="0"/>
              </a:rPr>
              <a:t>"n = "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pt-BR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32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r>
              <a:rPr lang="uk-UA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n-NO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(i 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= 3; i </a:t>
            </a:r>
            <a:r>
              <a:rPr lang="nn-NO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&lt;= 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n; i+=3)</a:t>
            </a:r>
          </a:p>
          <a:p>
            <a:r>
              <a:rPr lang="uk-UA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result++;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Прямоугольник 1"/>
          <p:cNvSpPr>
            <a:spLocks noChangeArrowheads="1"/>
          </p:cNvSpPr>
          <p:nvPr/>
        </p:nvSpPr>
        <p:spPr bwMode="auto">
          <a:xfrm>
            <a:off x="0" y="83711"/>
            <a:ext cx="88773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Приклад:</a:t>
            </a:r>
            <a:endParaRPr lang="uk-UA" altLang="ru-RU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49377" y="3149122"/>
            <a:ext cx="8507730" cy="3539430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uk-UA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3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n, 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uk-UA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3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result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r>
              <a:rPr lang="pt-BR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printf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3200" dirty="0">
                <a:solidFill>
                  <a:srgbClr val="A31515"/>
                </a:solidFill>
                <a:latin typeface="Consolas" panose="020B0609020204030204" pitchFamily="49" charset="0"/>
              </a:rPr>
              <a:t>"n = "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pt-BR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32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, &amp;n</a:t>
            </a:r>
            <a:r>
              <a:rPr lang="pt-BR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n-NO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n-NO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(i &lt;= n)</a:t>
            </a:r>
            <a:endParaRPr lang="nn-NO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uk-UA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result++;</a:t>
            </a:r>
          </a:p>
          <a:p>
            <a:r>
              <a:rPr lang="nn-NO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i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nn-NO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3;</a:t>
            </a:r>
          </a:p>
          <a:p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994916" y="1897207"/>
            <a:ext cx="1150620" cy="456478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378964" y="3211361"/>
            <a:ext cx="1242060" cy="456478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544061" y="1897207"/>
            <a:ext cx="1411987" cy="456478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397252" y="4192088"/>
            <a:ext cx="1443227" cy="456478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309805" y="1897207"/>
            <a:ext cx="999555" cy="456478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495138" y="5660326"/>
            <a:ext cx="999555" cy="456478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495137" y="2411320"/>
            <a:ext cx="2048924" cy="456478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506807" y="5169051"/>
            <a:ext cx="2048924" cy="456478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5070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1"/>
          <p:cNvSpPr>
            <a:spLocks noChangeArrowheads="1"/>
          </p:cNvSpPr>
          <p:nvPr/>
        </p:nvSpPr>
        <p:spPr bwMode="auto">
          <a:xfrm>
            <a:off x="110290" y="181247"/>
            <a:ext cx="88773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У циклі </a:t>
            </a:r>
            <a:r>
              <a:rPr lang="en-US" altLang="ru-RU" sz="4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ru-RU" altLang="ru-RU" sz="4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може бути відсутньою </a:t>
            </a:r>
            <a:r>
              <a:rPr lang="en-US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будь-яка з трьох компонент:</a:t>
            </a:r>
            <a:endParaRPr lang="uk-UA" alt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0355" y="1740529"/>
            <a:ext cx="8917235" cy="1757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70920" y="1913157"/>
            <a:ext cx="1112520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1102765" y="1913157"/>
            <a:ext cx="533400" cy="738664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8484352" y="1933034"/>
            <a:ext cx="503238" cy="738664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4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517486" y="2920689"/>
            <a:ext cx="2815110" cy="49244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32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тіло</a:t>
            </a:r>
            <a:r>
              <a:rPr lang="ru-RU" altLang="ru-RU" sz="32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циклу</a:t>
            </a:r>
            <a:r>
              <a:rPr lang="en-US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4466946" y="2071533"/>
            <a:ext cx="1378983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3000" b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умова</a:t>
            </a:r>
            <a:endParaRPr lang="en-US" altLang="ru-RU" sz="30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6169024" y="1866247"/>
            <a:ext cx="2343071" cy="92333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3000" b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зміна</a:t>
            </a:r>
            <a:r>
              <a:rPr lang="ru-RU" altLang="ru-RU" sz="3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altLang="ru-RU" sz="3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3000" b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лічильника</a:t>
            </a:r>
            <a:endParaRPr lang="en-US" altLang="ru-RU" sz="30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4007841" y="1966403"/>
            <a:ext cx="503238" cy="738664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5790941" y="1950484"/>
            <a:ext cx="503238" cy="738664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1580294" y="1860428"/>
            <a:ext cx="2514602" cy="92333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3000" b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ініціалізація</a:t>
            </a:r>
            <a:r>
              <a:rPr lang="ru-RU" altLang="ru-RU" sz="3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altLang="ru-RU" sz="3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3000" b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лічильника</a:t>
            </a:r>
            <a:endParaRPr lang="en-US" altLang="ru-RU" sz="30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"/>
          <p:cNvSpPr>
            <a:spLocks noChangeArrowheads="1"/>
          </p:cNvSpPr>
          <p:nvPr/>
        </p:nvSpPr>
        <p:spPr bwMode="auto">
          <a:xfrm>
            <a:off x="110290" y="3703165"/>
            <a:ext cx="88773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Якщо у циклі </a:t>
            </a:r>
            <a:r>
              <a:rPr lang="en-US" altLang="ru-RU" sz="4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відсутня умова, тоді вона вважається завжди істинною.</a:t>
            </a:r>
          </a:p>
        </p:txBody>
      </p:sp>
    </p:spTree>
    <p:extLst>
      <p:ext uri="{BB962C8B-B14F-4D97-AF65-F5344CB8AC3E}">
        <p14:creationId xmlns:p14="http://schemas.microsoft.com/office/powerpoint/2010/main" xmlns="" val="2013027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1"/>
          <p:cNvSpPr>
            <a:spLocks noChangeArrowheads="1"/>
          </p:cNvSpPr>
          <p:nvPr/>
        </p:nvSpPr>
        <p:spPr bwMode="auto">
          <a:xfrm>
            <a:off x="110290" y="181247"/>
            <a:ext cx="903371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Ось такий цикл є синтаксично коректним, але він є нескінченним:</a:t>
            </a:r>
          </a:p>
          <a:p>
            <a:endParaRPr lang="uk-UA" alt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0290" y="1643185"/>
            <a:ext cx="501035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4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400" b="1" dirty="0">
                <a:solidFill>
                  <a:srgbClr val="000000"/>
                </a:solidFill>
                <a:latin typeface="Consolas" panose="020B0609020204030204" pitchFamily="49" charset="0"/>
              </a:rPr>
              <a:t>(;;)</a:t>
            </a:r>
            <a:endParaRPr lang="en-US" sz="4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4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4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4400" b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217030" y="3881418"/>
            <a:ext cx="3310128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4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(1)</a:t>
            </a:r>
            <a:endParaRPr lang="en-US" sz="4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4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4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4400" b="1" dirty="0"/>
          </a:p>
        </p:txBody>
      </p:sp>
      <p:sp>
        <p:nvSpPr>
          <p:cNvPr id="3" name="Двойная стрелка влево/вправо 2"/>
          <p:cNvSpPr/>
          <p:nvPr/>
        </p:nvSpPr>
        <p:spPr>
          <a:xfrm rot="2234569">
            <a:off x="2999328" y="2950449"/>
            <a:ext cx="1923584" cy="8778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3961120" y="2243350"/>
            <a:ext cx="354091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4000" i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еквівалентні</a:t>
            </a:r>
            <a:r>
              <a:rPr lang="ru-RU" altLang="ru-RU" sz="4000" i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цикли</a:t>
            </a:r>
            <a:endParaRPr lang="uk-UA" altLang="ru-RU" sz="4000" b="1" i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0248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1"/>
          <p:cNvSpPr>
            <a:spLocks noChangeArrowheads="1"/>
          </p:cNvSpPr>
          <p:nvPr/>
        </p:nvSpPr>
        <p:spPr bwMode="auto">
          <a:xfrm>
            <a:off x="183442" y="199535"/>
            <a:ext cx="88773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того, </a:t>
            </a:r>
            <a:r>
              <a:rPr lang="ru-RU" altLang="ru-RU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щоб</a:t>
            </a:r>
            <a:r>
              <a:rPr lang="ru-RU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перервати</a:t>
            </a:r>
            <a:r>
              <a:rPr lang="ru-RU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цикл у </a:t>
            </a:r>
            <a:r>
              <a:rPr lang="ru-RU" altLang="ru-RU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мові</a:t>
            </a:r>
            <a:r>
              <a:rPr lang="ru-RU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С </a:t>
            </a:r>
            <a:r>
              <a:rPr lang="uk-UA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існує оператор </a:t>
            </a:r>
            <a:r>
              <a:rPr lang="en-US" altLang="ru-RU" sz="4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uk-UA" alt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рямоугольник 1"/>
          <p:cNvSpPr>
            <a:spLocks noChangeArrowheads="1"/>
          </p:cNvSpPr>
          <p:nvPr/>
        </p:nvSpPr>
        <p:spPr bwMode="auto">
          <a:xfrm>
            <a:off x="183442" y="1827167"/>
            <a:ext cx="88773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en-US" altLang="ru-RU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uk-UA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дозволяю завершити будь-який цикл: </a:t>
            </a:r>
            <a:r>
              <a:rPr lang="en-US" altLang="ru-RU" sz="4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ru-RU" sz="4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або</a:t>
            </a:r>
            <a:r>
              <a:rPr lang="ru-RU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4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… while</a:t>
            </a:r>
            <a:endParaRPr lang="uk-UA" altLang="ru-RU" sz="4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рямоугольник 1"/>
          <p:cNvSpPr>
            <a:spLocks noChangeArrowheads="1"/>
          </p:cNvSpPr>
          <p:nvPr/>
        </p:nvSpPr>
        <p:spPr bwMode="auto">
          <a:xfrm>
            <a:off x="183442" y="4131907"/>
            <a:ext cx="88773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За </a:t>
            </a:r>
            <a:r>
              <a:rPr lang="ru-RU" altLang="ru-RU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допомогою</a:t>
            </a:r>
            <a:r>
              <a:rPr lang="ru-RU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нього</a:t>
            </a:r>
            <a:r>
              <a:rPr lang="ru-RU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можна</a:t>
            </a:r>
            <a:r>
              <a:rPr lang="ru-RU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забезпечити</a:t>
            </a:r>
            <a:r>
              <a:rPr lang="ru-RU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завершення нескінченного циклу.</a:t>
            </a:r>
            <a:endParaRPr lang="uk-UA" alt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9807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"/>
          <p:cNvSpPr>
            <a:spLocks noChangeArrowheads="1"/>
          </p:cNvSpPr>
          <p:nvPr/>
        </p:nvSpPr>
        <p:spPr bwMode="auto">
          <a:xfrm>
            <a:off x="266700" y="254851"/>
            <a:ext cx="88773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44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altLang="ru-RU" sz="44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умова</a:t>
            </a:r>
            <a:r>
              <a:rPr lang="en-US" altLang="ru-RU" sz="44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ru-RU" altLang="ru-RU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оператори1</a:t>
            </a:r>
            <a:r>
              <a:rPr lang="en-US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US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ru-RU" sz="44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altLang="ru-RU" sz="44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умова2</a:t>
            </a:r>
            <a:r>
              <a:rPr lang="ru-RU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uk-UA" altLang="ru-RU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altLang="ru-RU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ru-RU" sz="4400" b="1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оператори</a:t>
            </a:r>
            <a:r>
              <a:rPr lang="en-US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2;</a:t>
            </a:r>
            <a:endParaRPr lang="en-US" alt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uk-UA" alt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145595" y="646539"/>
            <a:ext cx="3955161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28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умова </a:t>
            </a:r>
            <a:r>
              <a:rPr lang="uk-UA" altLang="ru-RU" sz="28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продовження</a:t>
            </a:r>
            <a:r>
              <a:rPr lang="uk-UA" altLang="ru-RU" sz="28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циклу (якщо умова істинна, то тіло циклу виконується ще раз)</a:t>
            </a:r>
            <a:endParaRPr lang="ru-RU" altLang="ru-RU" sz="2800" i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3822192" y="987552"/>
            <a:ext cx="1627632" cy="822960"/>
          </a:xfrm>
          <a:prstGeom prst="straightConnector1">
            <a:avLst/>
          </a:prstGeom>
          <a:ln w="95250">
            <a:solidFill>
              <a:srgbClr val="7030A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 flipV="1">
            <a:off x="3547872" y="3037248"/>
            <a:ext cx="1755648" cy="2229696"/>
          </a:xfrm>
          <a:prstGeom prst="straightConnector1">
            <a:avLst/>
          </a:prstGeom>
          <a:ln w="95250">
            <a:solidFill>
              <a:srgbClr val="C0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035866" y="4179002"/>
            <a:ext cx="395516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2800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умова </a:t>
            </a:r>
            <a:r>
              <a:rPr lang="uk-UA" altLang="ru-RU" sz="2800" b="1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завершення</a:t>
            </a:r>
            <a:r>
              <a:rPr lang="uk-UA" altLang="ru-RU" sz="2800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циклу (якщо умова істинна, то цикл переривається)</a:t>
            </a:r>
            <a:endParaRPr lang="ru-RU" altLang="ru-RU" sz="28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0799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46866" y="5175504"/>
            <a:ext cx="5815022" cy="1624627"/>
          </a:xfrm>
          <a:prstGeom prst="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411" name="Прямоугольник 1"/>
          <p:cNvSpPr>
            <a:spLocks noChangeArrowheads="1"/>
          </p:cNvSpPr>
          <p:nvPr/>
        </p:nvSpPr>
        <p:spPr bwMode="auto">
          <a:xfrm>
            <a:off x="110290" y="181247"/>
            <a:ext cx="90337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Отже, наступні цикли є еквівалентними: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8858" y="827578"/>
            <a:ext cx="782642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= 3, result = 0;</a:t>
            </a:r>
          </a:p>
          <a:p>
            <a:r>
              <a:rPr lang="pt-BR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3200" b="1" dirty="0">
                <a:solidFill>
                  <a:srgbClr val="A31515"/>
                </a:solidFill>
                <a:latin typeface="Consolas" panose="020B0609020204030204" pitchFamily="49" charset="0"/>
              </a:rPr>
              <a:t>"n = "</a:t>
            </a:r>
            <a:r>
              <a:rPr lang="pt-BR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); scanf(</a:t>
            </a:r>
            <a:r>
              <a:rPr lang="pt-BR" sz="3200" b="1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pt-BR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endParaRPr lang="en-US" sz="3200" b="1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3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n)</a:t>
            </a:r>
          </a:p>
          <a:p>
            <a:r>
              <a:rPr lang="ru-RU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result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3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+= 3;</a:t>
            </a:r>
          </a:p>
          <a:p>
            <a:r>
              <a:rPr lang="ru-RU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163337" y="2231533"/>
            <a:ext cx="309039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(1)</a:t>
            </a:r>
          </a:p>
          <a:p>
            <a:r>
              <a:rPr lang="ru-RU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3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n)</a:t>
            </a:r>
          </a:p>
          <a:p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200" b="1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uk-UA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3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+= 3;</a:t>
            </a:r>
          </a:p>
          <a:p>
            <a:r>
              <a:rPr lang="ru-RU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200" b="1" dirty="0"/>
          </a:p>
        </p:txBody>
      </p:sp>
      <p:sp>
        <p:nvSpPr>
          <p:cNvPr id="9" name="Двойная стрелка влево/вправо 8"/>
          <p:cNvSpPr/>
          <p:nvPr/>
        </p:nvSpPr>
        <p:spPr>
          <a:xfrm>
            <a:off x="3669903" y="2855311"/>
            <a:ext cx="1987355" cy="8778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2856685" y="3676872"/>
            <a:ext cx="354091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3600" i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еквівалентні</a:t>
            </a:r>
            <a:r>
              <a:rPr lang="ru-RU" altLang="ru-RU" sz="3600" i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цикли</a:t>
            </a:r>
            <a:endParaRPr lang="uk-UA" altLang="ru-RU" sz="3600" b="1" i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775460" y="2354392"/>
            <a:ext cx="1388364" cy="456478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7566260" y="3294223"/>
            <a:ext cx="1202237" cy="456478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89353" y="5360521"/>
            <a:ext cx="1959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!(</a:t>
            </a:r>
            <a:r>
              <a:rPr lang="en-US" sz="28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&lt;= </a:t>
            </a:r>
            <a:r>
              <a:rPr lang="en-US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n)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608776" y="5360521"/>
            <a:ext cx="1170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&gt; n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14" name="Двойная стрелка влево/вправо 13"/>
          <p:cNvSpPr/>
          <p:nvPr/>
        </p:nvSpPr>
        <p:spPr>
          <a:xfrm>
            <a:off x="2329873" y="5476569"/>
            <a:ext cx="1987355" cy="2911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auto">
          <a:xfrm>
            <a:off x="1608201" y="5827736"/>
            <a:ext cx="354091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2800" i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ек</a:t>
            </a:r>
            <a:r>
              <a:rPr lang="uk-UA" altLang="ru-RU" sz="2800" i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вівалентні</a:t>
            </a:r>
            <a:r>
              <a:rPr lang="uk-UA" altLang="ru-RU" sz="2800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uk-UA" altLang="ru-RU" sz="2800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умови</a:t>
            </a:r>
            <a:endParaRPr lang="uk-UA" altLang="ru-RU" sz="28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8860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9" grpId="0" animBg="1"/>
      <p:bldP spid="10" grpId="0"/>
      <p:bldP spid="11" grpId="0" animBg="1"/>
      <p:bldP spid="12" grpId="0" animBg="1"/>
      <p:bldP spid="6" grpId="0"/>
      <p:bldP spid="15" grpId="0"/>
      <p:bldP spid="14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1"/>
          <p:cNvSpPr>
            <a:spLocks noChangeArrowheads="1"/>
          </p:cNvSpPr>
          <p:nvPr/>
        </p:nvSpPr>
        <p:spPr bwMode="auto">
          <a:xfrm>
            <a:off x="183442" y="199535"/>
            <a:ext cx="88773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У циклах можна використовувати також оператор </a:t>
            </a:r>
            <a:r>
              <a:rPr lang="en-US" altLang="ru-RU" sz="4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en-US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uk-UA" alt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рямоугольник 1"/>
          <p:cNvSpPr>
            <a:spLocks noChangeArrowheads="1"/>
          </p:cNvSpPr>
          <p:nvPr/>
        </p:nvSpPr>
        <p:spPr bwMode="auto">
          <a:xfrm>
            <a:off x="183442" y="1662575"/>
            <a:ext cx="88773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en-US" altLang="ru-RU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uk-UA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завершу</a:t>
            </a:r>
            <a:r>
              <a:rPr lang="uk-UA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є поточну ітерацію і передає управління: </a:t>
            </a:r>
            <a:endParaRPr lang="uk-UA" altLang="ru-RU" sz="4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1"/>
          <p:cNvSpPr>
            <a:spLocks noChangeArrowheads="1"/>
          </p:cNvSpPr>
          <p:nvPr/>
        </p:nvSpPr>
        <p:spPr bwMode="auto">
          <a:xfrm>
            <a:off x="183442" y="3749657"/>
            <a:ext cx="88773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- у циклах </a:t>
            </a:r>
            <a:r>
              <a:rPr lang="en-US" altLang="ru-RU" sz="4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uk-UA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та</a:t>
            </a:r>
            <a:r>
              <a:rPr lang="en-US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4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US" altLang="ru-RU" sz="4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  <a:r>
              <a:rPr lang="en-US" altLang="ru-RU" sz="4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uk-UA" altLang="ru-RU" sz="4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– на перевірку умови;</a:t>
            </a:r>
            <a:endParaRPr lang="uk-UA" alt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1"/>
          <p:cNvSpPr>
            <a:spLocks noChangeArrowheads="1"/>
          </p:cNvSpPr>
          <p:nvPr/>
        </p:nvSpPr>
        <p:spPr bwMode="auto">
          <a:xfrm>
            <a:off x="266700" y="5095176"/>
            <a:ext cx="88773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- у циклі </a:t>
            </a:r>
            <a:r>
              <a:rPr lang="en-US" altLang="ru-RU" sz="4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ru-RU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на зміну лічильника циклу</a:t>
            </a:r>
            <a:endParaRPr lang="uk-UA" alt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163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3442" y="968976"/>
            <a:ext cx="88773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a = -5, </a:t>
            </a:r>
            <a:endParaRPr lang="uk-UA" sz="3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= 5, </a:t>
            </a:r>
            <a:endParaRPr lang="uk-UA" sz="3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 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= 0.5, x, res;</a:t>
            </a:r>
          </a:p>
          <a:p>
            <a:r>
              <a:rPr lang="pt-BR" sz="32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(x = a; x &lt;= b; x += h)</a:t>
            </a:r>
          </a:p>
          <a:p>
            <a:r>
              <a:rPr lang="ru-RU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3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(x == 0)</a:t>
            </a:r>
          </a:p>
          <a:p>
            <a:r>
              <a:rPr lang="en-US" sz="3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continue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res 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= 1 / x;</a:t>
            </a:r>
          </a:p>
          <a:p>
            <a:r>
              <a:rPr lang="pt-BR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printf</a:t>
            </a:r>
            <a:r>
              <a:rPr lang="pt-BR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3200" b="1" dirty="0">
                <a:solidFill>
                  <a:srgbClr val="A31515"/>
                </a:solidFill>
                <a:latin typeface="Consolas" panose="020B0609020204030204" pitchFamily="49" charset="0"/>
              </a:rPr>
              <a:t>"1 / %f == %f\n"</a:t>
            </a:r>
            <a:r>
              <a:rPr lang="pt-BR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, x, res);</a:t>
            </a:r>
          </a:p>
          <a:p>
            <a:r>
              <a:rPr lang="ru-RU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200" b="1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041708" y="1035374"/>
            <a:ext cx="14380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28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сюди</a:t>
            </a:r>
            <a:endParaRPr lang="ru-RU" altLang="ru-RU" sz="2800" i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Прямоугольник 1"/>
          <p:cNvSpPr>
            <a:spLocks noChangeArrowheads="1"/>
          </p:cNvSpPr>
          <p:nvPr/>
        </p:nvSpPr>
        <p:spPr bwMode="auto">
          <a:xfrm>
            <a:off x="183442" y="199535"/>
            <a:ext cx="88773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Приклад: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77500" y="2990088"/>
            <a:ext cx="47665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якщо </a:t>
            </a:r>
            <a:r>
              <a:rPr lang="uk-UA" altLang="ru-RU" sz="2800" b="1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uk-UA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дорівнює нулю, то одразу здійснюється перехід на зміну лічильника</a:t>
            </a:r>
            <a:endParaRPr lang="ru-RU" altLang="ru-RU" sz="2800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3324978" y="3767328"/>
            <a:ext cx="1466478" cy="377589"/>
          </a:xfrm>
          <a:prstGeom prst="straightConnector1">
            <a:avLst/>
          </a:prstGeom>
          <a:ln w="95250"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5698327" y="1581132"/>
            <a:ext cx="1062423" cy="936638"/>
          </a:xfrm>
          <a:prstGeom prst="straightConnector1">
            <a:avLst/>
          </a:prstGeom>
          <a:ln w="95250">
            <a:solidFill>
              <a:srgbClr val="7030A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06942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1"/>
          <p:cNvSpPr>
            <a:spLocks noChangeArrowheads="1"/>
          </p:cNvSpPr>
          <p:nvPr/>
        </p:nvSpPr>
        <p:spPr bwMode="auto">
          <a:xfrm>
            <a:off x="266700" y="364127"/>
            <a:ext cx="88773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У </a:t>
            </a:r>
            <a:r>
              <a:rPr lang="ru-RU" altLang="ru-RU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мов</a:t>
            </a:r>
            <a:r>
              <a:rPr lang="uk-UA" altLang="ru-RU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і С є два оператори, які реалізують цикл з </a:t>
            </a:r>
            <a:r>
              <a:rPr lang="uk-UA" altLang="ru-RU" sz="4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передумовою</a:t>
            </a:r>
            <a:r>
              <a:rPr lang="uk-UA" altLang="ru-RU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altLang="ru-RU" sz="4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1"/>
          <p:cNvSpPr>
            <a:spLocks noChangeArrowheads="1"/>
          </p:cNvSpPr>
          <p:nvPr/>
        </p:nvSpPr>
        <p:spPr bwMode="auto">
          <a:xfrm>
            <a:off x="601980" y="1776124"/>
            <a:ext cx="31623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uk-UA" alt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1"/>
          <p:cNvSpPr>
            <a:spLocks noChangeArrowheads="1"/>
          </p:cNvSpPr>
          <p:nvPr/>
        </p:nvSpPr>
        <p:spPr bwMode="auto">
          <a:xfrm>
            <a:off x="266700" y="3399788"/>
            <a:ext cx="85725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Цикл </a:t>
            </a:r>
            <a:r>
              <a:rPr lang="en-US" altLang="ru-RU" sz="4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ru-RU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зручно використовувати, коли треба </a:t>
            </a:r>
            <a:r>
              <a:rPr lang="uk-UA" altLang="ru-RU" sz="4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перебрати</a:t>
            </a:r>
            <a:r>
              <a:rPr lang="uk-UA" altLang="ru-RU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4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інтервал</a:t>
            </a:r>
            <a:r>
              <a:rPr lang="uk-UA" altLang="ru-RU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чисел або </a:t>
            </a:r>
            <a:r>
              <a:rPr lang="uk-UA" altLang="ru-RU" sz="4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«пробігтися» </a:t>
            </a:r>
            <a:r>
              <a:rPr lang="uk-UA" altLang="ru-RU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по послідовності.</a:t>
            </a:r>
            <a:endParaRPr lang="uk-UA" altLang="ru-RU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1"/>
          <p:cNvSpPr>
            <a:spLocks noChangeArrowheads="1"/>
          </p:cNvSpPr>
          <p:nvPr/>
        </p:nvSpPr>
        <p:spPr bwMode="auto">
          <a:xfrm>
            <a:off x="289560" y="211727"/>
            <a:ext cx="74523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Цикл </a:t>
            </a:r>
            <a:r>
              <a:rPr lang="en-US" altLang="ru-RU" sz="4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називають</a:t>
            </a:r>
            <a:r>
              <a:rPr lang="ru-RU" alt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ще</a:t>
            </a:r>
            <a:r>
              <a:rPr lang="ru-RU" alt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8" name="Прямоугольник 1"/>
          <p:cNvSpPr>
            <a:spLocks noChangeArrowheads="1"/>
          </p:cNvSpPr>
          <p:nvPr/>
        </p:nvSpPr>
        <p:spPr bwMode="auto">
          <a:xfrm>
            <a:off x="350520" y="1103684"/>
            <a:ext cx="7696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4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alt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циклом </a:t>
            </a:r>
            <a:r>
              <a:rPr lang="ru-RU" alt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з л</a:t>
            </a:r>
            <a:r>
              <a:rPr lang="uk-UA" altLang="ru-RU" sz="4800" dirty="0" err="1">
                <a:latin typeface="Arial" panose="020B0604020202020204" pitchFamily="34" charset="0"/>
                <a:cs typeface="Arial" panose="020B0604020202020204" pitchFamily="34" charset="0"/>
              </a:rPr>
              <a:t>ічильником</a:t>
            </a:r>
            <a:r>
              <a:rPr lang="uk-UA" altLang="ru-RU" sz="4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uk-UA" altLang="ru-RU" sz="4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1"/>
          <p:cNvSpPr>
            <a:spLocks noChangeArrowheads="1"/>
          </p:cNvSpPr>
          <p:nvPr/>
        </p:nvSpPr>
        <p:spPr bwMode="auto">
          <a:xfrm>
            <a:off x="350520" y="1986805"/>
            <a:ext cx="7391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4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alt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циклом </a:t>
            </a:r>
            <a:r>
              <a:rPr lang="ru-RU" alt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з </a:t>
            </a:r>
            <a:r>
              <a:rPr lang="ru-RU" alt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параметром</a:t>
            </a:r>
            <a:r>
              <a:rPr lang="uk-UA" alt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uk-UA" altLang="ru-RU" sz="4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"/>
          <p:cNvSpPr>
            <a:spLocks noChangeArrowheads="1"/>
          </p:cNvSpPr>
          <p:nvPr/>
        </p:nvSpPr>
        <p:spPr bwMode="auto">
          <a:xfrm>
            <a:off x="294246" y="3218176"/>
            <a:ext cx="7696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Синтаксис циклу </a:t>
            </a:r>
            <a:r>
              <a:rPr lang="en-US" altLang="ru-RU" sz="4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altLang="ru-RU" sz="4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118370" y="4292807"/>
            <a:ext cx="1112520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1150215" y="4292807"/>
            <a:ext cx="533400" cy="738664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531802" y="4312684"/>
            <a:ext cx="503238" cy="738664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4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503976" y="5315579"/>
            <a:ext cx="2381069" cy="49244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32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</a:t>
            </a:r>
            <a:r>
              <a:rPr lang="en-US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4514396" y="4451183"/>
            <a:ext cx="1378983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3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умова</a:t>
            </a:r>
            <a:endParaRPr lang="en-US" altLang="ru-RU" sz="30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216474" y="4245897"/>
            <a:ext cx="2343071" cy="92333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3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зміна</a:t>
            </a:r>
            <a:r>
              <a:rPr lang="ru-RU" altLang="ru-RU" sz="30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altLang="ru-RU" sz="30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3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лічильника</a:t>
            </a:r>
            <a:endParaRPr lang="en-US" altLang="ru-RU" sz="30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4055291" y="4346053"/>
            <a:ext cx="503238" cy="738664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5838391" y="4330134"/>
            <a:ext cx="503238" cy="738664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1627744" y="4240078"/>
            <a:ext cx="2514602" cy="92333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3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ініціалізація</a:t>
            </a:r>
            <a:r>
              <a:rPr lang="ru-RU" altLang="ru-RU" sz="30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altLang="ru-RU" sz="30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3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лічильника</a:t>
            </a:r>
            <a:endParaRPr lang="en-US" altLang="ru-RU" sz="30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0326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118370" y="54637"/>
            <a:ext cx="1112520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1150215" y="54637"/>
            <a:ext cx="533400" cy="738664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8531802" y="74514"/>
            <a:ext cx="503238" cy="738664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4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503976" y="990325"/>
            <a:ext cx="2381069" cy="49244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32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</a:t>
            </a:r>
            <a:r>
              <a:rPr lang="en-US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4514396" y="213013"/>
            <a:ext cx="1378983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3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умова</a:t>
            </a:r>
            <a:endParaRPr lang="en-US" altLang="ru-RU" sz="30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6216474" y="7727"/>
            <a:ext cx="2343071" cy="92333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3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зміна</a:t>
            </a:r>
            <a:r>
              <a:rPr lang="ru-RU" altLang="ru-RU" sz="30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altLang="ru-RU" sz="30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3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лічильника</a:t>
            </a:r>
            <a:endParaRPr lang="en-US" altLang="ru-RU" sz="30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4055291" y="107883"/>
            <a:ext cx="503238" cy="738664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5838391" y="91964"/>
            <a:ext cx="503238" cy="738664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1627744" y="1908"/>
            <a:ext cx="2514602" cy="92333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3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ініціалізація</a:t>
            </a:r>
            <a:r>
              <a:rPr lang="ru-RU" altLang="ru-RU" sz="30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altLang="ru-RU" sz="30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3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лічильника</a:t>
            </a:r>
            <a:endParaRPr lang="en-US" altLang="ru-RU" sz="30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"/>
          <p:cNvSpPr>
            <a:spLocks noChangeArrowheads="1"/>
          </p:cNvSpPr>
          <p:nvPr/>
        </p:nvSpPr>
        <p:spPr bwMode="auto">
          <a:xfrm>
            <a:off x="118370" y="1518827"/>
            <a:ext cx="7696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Схема </a:t>
            </a:r>
            <a:r>
              <a:rPr lang="ru-RU" alt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роботи</a:t>
            </a:r>
            <a:r>
              <a:rPr lang="ru-RU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циклу </a:t>
            </a:r>
            <a:r>
              <a:rPr lang="en-US" alt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for:</a:t>
            </a:r>
            <a:endParaRPr lang="uk-UA" altLang="ru-RU" sz="4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Прямоугольник 1"/>
          <p:cNvSpPr>
            <a:spLocks noChangeArrowheads="1"/>
          </p:cNvSpPr>
          <p:nvPr/>
        </p:nvSpPr>
        <p:spPr bwMode="auto">
          <a:xfrm>
            <a:off x="118370" y="2154143"/>
            <a:ext cx="889849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здійснюється </a:t>
            </a:r>
            <a:r>
              <a:rPr lang="uk-UA" altLang="ru-RU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ініціалізація лічильника</a:t>
            </a:r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циклу</a:t>
            </a:r>
            <a:endParaRPr lang="uk-UA" altLang="ru-RU" sz="3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Прямоугольник 1"/>
          <p:cNvSpPr>
            <a:spLocks noChangeArrowheads="1"/>
          </p:cNvSpPr>
          <p:nvPr/>
        </p:nvSpPr>
        <p:spPr bwMode="auto">
          <a:xfrm>
            <a:off x="118370" y="3317928"/>
            <a:ext cx="89166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перевіряється </a:t>
            </a:r>
            <a:r>
              <a:rPr lang="uk-UA" altLang="ru-RU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істинність умови</a:t>
            </a:r>
            <a:endParaRPr lang="uk-UA" altLang="ru-RU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Прямоугольник 1"/>
          <p:cNvSpPr>
            <a:spLocks noChangeArrowheads="1"/>
          </p:cNvSpPr>
          <p:nvPr/>
        </p:nvSpPr>
        <p:spPr bwMode="auto">
          <a:xfrm>
            <a:off x="118370" y="3972411"/>
            <a:ext cx="891667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якщо умова </a:t>
            </a:r>
            <a:r>
              <a:rPr lang="uk-UA" altLang="ru-RU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істинна</a:t>
            </a:r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uk-UA" altLang="ru-RU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виконується тіло циклу</a:t>
            </a:r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(оператор), </a:t>
            </a:r>
            <a:b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якщо </a:t>
            </a:r>
            <a:r>
              <a:rPr lang="uk-UA" altLang="ru-RU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хибна</a:t>
            </a:r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uk-UA" altLang="ru-RU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вихід з циклу </a:t>
            </a:r>
            <a:endParaRPr lang="uk-UA" altLang="ru-RU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Прямоугольник 1"/>
          <p:cNvSpPr>
            <a:spLocks noChangeArrowheads="1"/>
          </p:cNvSpPr>
          <p:nvPr/>
        </p:nvSpPr>
        <p:spPr bwMode="auto">
          <a:xfrm>
            <a:off x="114708" y="5552457"/>
            <a:ext cx="891667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здійснюється </a:t>
            </a:r>
            <a:r>
              <a:rPr lang="uk-UA" altLang="ru-RU" sz="4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зміна лічильника</a:t>
            </a:r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і перехід до пункту 2. </a:t>
            </a:r>
            <a:endParaRPr lang="uk-UA" alt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2514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2254601" y="3486444"/>
            <a:ext cx="4768893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 так далі,</a:t>
            </a:r>
            <a:br>
              <a:rPr lang="uk-UA" altLang="ru-RU" sz="40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40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поки умова </a:t>
            </a:r>
            <a:br>
              <a:rPr lang="uk-UA" altLang="ru-RU" sz="40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40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буде </a:t>
            </a:r>
            <a:br>
              <a:rPr lang="uk-UA" altLang="ru-RU" sz="40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40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істинною</a:t>
            </a:r>
            <a:r>
              <a:rPr lang="uk-UA" altLang="ru-RU" sz="40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altLang="ru-RU" sz="40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75876" y="2376923"/>
            <a:ext cx="1112520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207721" y="2376923"/>
            <a:ext cx="533400" cy="738664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8589308" y="2396800"/>
            <a:ext cx="503238" cy="738664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4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561482" y="3312611"/>
            <a:ext cx="2381069" cy="49244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32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</a:t>
            </a:r>
            <a:r>
              <a:rPr lang="en-US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4571902" y="2535299"/>
            <a:ext cx="1378983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3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умова</a:t>
            </a:r>
            <a:endParaRPr lang="en-US" altLang="ru-RU" sz="30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6273980" y="2330013"/>
            <a:ext cx="2343071" cy="92333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3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зміна</a:t>
            </a:r>
            <a:r>
              <a:rPr lang="ru-RU" altLang="ru-RU" sz="30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altLang="ru-RU" sz="30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3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лічильника</a:t>
            </a:r>
            <a:endParaRPr lang="en-US" altLang="ru-RU" sz="30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4112797" y="2430169"/>
            <a:ext cx="503238" cy="738664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5895897" y="2414250"/>
            <a:ext cx="503238" cy="738664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1685250" y="2324194"/>
            <a:ext cx="2514602" cy="92333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3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ініціалізація</a:t>
            </a:r>
            <a:r>
              <a:rPr lang="ru-RU" altLang="ru-RU" sz="30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altLang="ru-RU" sz="30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3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лічильника</a:t>
            </a:r>
            <a:endParaRPr lang="en-US" altLang="ru-RU" sz="30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"/>
          <p:cNvSpPr>
            <a:spLocks noChangeArrowheads="1"/>
          </p:cNvSpPr>
          <p:nvPr/>
        </p:nvSpPr>
        <p:spPr bwMode="auto">
          <a:xfrm>
            <a:off x="175876" y="49610"/>
            <a:ext cx="7696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Отже, схема </a:t>
            </a:r>
            <a:r>
              <a:rPr lang="uk-UA" alt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работи</a:t>
            </a:r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циклу </a:t>
            </a:r>
            <a:r>
              <a:rPr lang="en-US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ru-RU" alt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вигляда</a:t>
            </a:r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є так:</a:t>
            </a:r>
            <a:endParaRPr lang="uk-UA" altLang="ru-RU" sz="4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874705" y="1373049"/>
            <a:ext cx="1199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altLang="ru-RU" sz="4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1752016" y="1895907"/>
            <a:ext cx="803211" cy="481016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410306" y="1128261"/>
            <a:ext cx="1199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altLang="ru-RU" sz="4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Прямая со стрелкой 24"/>
          <p:cNvCxnSpPr>
            <a:endCxn id="13" idx="0"/>
          </p:cNvCxnSpPr>
          <p:nvPr/>
        </p:nvCxnSpPr>
        <p:spPr>
          <a:xfrm>
            <a:off x="4596706" y="1838649"/>
            <a:ext cx="664688" cy="696650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14507" y="5071056"/>
            <a:ext cx="1199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altLang="ru-RU" sz="4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Прямая со стрелкой 28"/>
          <p:cNvCxnSpPr/>
          <p:nvPr/>
        </p:nvCxnSpPr>
        <p:spPr>
          <a:xfrm flipV="1">
            <a:off x="1331938" y="3897860"/>
            <a:ext cx="282001" cy="1173197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692752" y="4588814"/>
            <a:ext cx="1199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ru-RU" altLang="ru-RU" sz="4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Прямая со стрелкой 31"/>
          <p:cNvCxnSpPr/>
          <p:nvPr/>
        </p:nvCxnSpPr>
        <p:spPr>
          <a:xfrm flipH="1" flipV="1">
            <a:off x="7447821" y="3323742"/>
            <a:ext cx="62953" cy="1263042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829735" y="1140155"/>
            <a:ext cx="1199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5</a:t>
            </a:r>
            <a:endParaRPr lang="ru-RU" altLang="ru-RU" sz="4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882878" y="5064701"/>
            <a:ext cx="1199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6</a:t>
            </a:r>
            <a:endParaRPr lang="ru-RU" altLang="ru-RU" sz="4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7166470" y="4588814"/>
            <a:ext cx="1199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7</a:t>
            </a:r>
            <a:endParaRPr lang="ru-RU" altLang="ru-RU" sz="4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403113" y="1131792"/>
            <a:ext cx="1199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8</a:t>
            </a:r>
            <a:endParaRPr lang="ru-RU" altLang="ru-RU" sz="4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471225" y="5077411"/>
            <a:ext cx="1199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9</a:t>
            </a:r>
            <a:endParaRPr lang="ru-RU" altLang="ru-RU" sz="4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7738844" y="4587799"/>
            <a:ext cx="13537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10</a:t>
            </a:r>
            <a:endParaRPr lang="ru-RU" altLang="ru-RU" sz="4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954794" y="1131792"/>
            <a:ext cx="14360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11</a:t>
            </a:r>
            <a:endParaRPr lang="ru-RU" altLang="ru-RU" sz="4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2100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9" grpId="0"/>
      <p:bldP spid="24" grpId="0"/>
      <p:bldP spid="27" grpId="0"/>
      <p:bldP spid="31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1"/>
          <p:cNvSpPr>
            <a:spLocks noChangeArrowheads="1"/>
          </p:cNvSpPr>
          <p:nvPr/>
        </p:nvSpPr>
        <p:spPr bwMode="auto">
          <a:xfrm>
            <a:off x="133350" y="211727"/>
            <a:ext cx="87439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Отже</a:t>
            </a:r>
            <a:r>
              <a:rPr lang="ru-RU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altLang="ru-RU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можна</a:t>
            </a:r>
            <a:r>
              <a:rPr lang="ru-RU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зробити</a:t>
            </a:r>
            <a:r>
              <a:rPr lang="ru-RU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так</a:t>
            </a:r>
            <a:r>
              <a:rPr lang="uk-UA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і висновки:</a:t>
            </a:r>
            <a:endParaRPr lang="uk-UA" altLang="ru-RU" sz="4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1"/>
          <p:cNvSpPr>
            <a:spLocks noChangeArrowheads="1"/>
          </p:cNvSpPr>
          <p:nvPr/>
        </p:nvSpPr>
        <p:spPr bwMode="auto">
          <a:xfrm>
            <a:off x="133350" y="2101427"/>
            <a:ext cx="88201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ru-RU" altLang="ru-RU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ініціалізація</a:t>
            </a:r>
            <a:r>
              <a:rPr lang="ru-RU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лічильника</a:t>
            </a:r>
            <a:r>
              <a:rPr lang="ru-RU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виконується</a:t>
            </a:r>
            <a:r>
              <a:rPr lang="ru-RU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один раз перед початком циклу</a:t>
            </a:r>
            <a:endParaRPr lang="uk-UA" altLang="ru-RU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1"/>
          <p:cNvSpPr>
            <a:spLocks noChangeArrowheads="1"/>
          </p:cNvSpPr>
          <p:nvPr/>
        </p:nvSpPr>
        <p:spPr bwMode="auto">
          <a:xfrm>
            <a:off x="133350" y="3569367"/>
            <a:ext cx="88201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ru-RU" altLang="ru-RU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перевірка</a:t>
            </a:r>
            <a:r>
              <a:rPr lang="ru-RU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умови</a:t>
            </a:r>
            <a:r>
              <a:rPr lang="ru-RU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виконується</a:t>
            </a:r>
            <a:r>
              <a:rPr lang="ru-RU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перед початком </a:t>
            </a:r>
            <a:r>
              <a:rPr lang="ru-RU" altLang="ru-RU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кожної</a:t>
            </a:r>
            <a:r>
              <a:rPr lang="ru-RU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ітерації</a:t>
            </a:r>
            <a:endParaRPr lang="uk-UA" altLang="ru-RU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1"/>
          <p:cNvSpPr>
            <a:spLocks noChangeArrowheads="1"/>
          </p:cNvSpPr>
          <p:nvPr/>
        </p:nvSpPr>
        <p:spPr bwMode="auto">
          <a:xfrm>
            <a:off x="133350" y="5037307"/>
            <a:ext cx="88201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3) </a:t>
            </a:r>
            <a:r>
              <a:rPr lang="ru-RU" altLang="ru-RU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зміна</a:t>
            </a:r>
            <a:r>
              <a:rPr lang="ru-RU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лічильника</a:t>
            </a:r>
            <a:r>
              <a:rPr lang="ru-RU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здійснюється</a:t>
            </a:r>
            <a:r>
              <a:rPr lang="ru-RU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наприкінці</a:t>
            </a:r>
            <a:r>
              <a:rPr lang="ru-RU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кожної</a:t>
            </a:r>
            <a:r>
              <a:rPr lang="ru-RU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ітерації</a:t>
            </a:r>
            <a:endParaRPr lang="uk-UA" altLang="ru-RU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949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1"/>
          <p:cNvSpPr>
            <a:spLocks noChangeArrowheads="1"/>
          </p:cNvSpPr>
          <p:nvPr/>
        </p:nvSpPr>
        <p:spPr bwMode="auto">
          <a:xfrm>
            <a:off x="133350" y="257387"/>
            <a:ext cx="88201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Цикл </a:t>
            </a:r>
            <a:r>
              <a:rPr lang="en-US" altLang="ru-RU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ru-RU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використовують</a:t>
            </a:r>
            <a:r>
              <a:rPr lang="ru-RU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, коли </a:t>
            </a:r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потрібно перебрати певну послідовність чисел.</a:t>
            </a:r>
          </a:p>
        </p:txBody>
      </p:sp>
      <p:sp>
        <p:nvSpPr>
          <p:cNvPr id="5" name="Прямоугольник 1"/>
          <p:cNvSpPr>
            <a:spLocks noChangeArrowheads="1"/>
          </p:cNvSpPr>
          <p:nvPr/>
        </p:nvSpPr>
        <p:spPr bwMode="auto">
          <a:xfrm>
            <a:off x="133350" y="1539273"/>
            <a:ext cx="88201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Завдання</a:t>
            </a:r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. Визначити кількість чисел від 1 до </a:t>
            </a:r>
            <a:r>
              <a:rPr lang="en-US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, які діляться на 3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40030" y="2785322"/>
            <a:ext cx="818769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sz="2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n, </a:t>
            </a:r>
            <a:r>
              <a:rPr lang="en-US" sz="2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result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r>
              <a:rPr lang="pt-BR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printf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600" dirty="0">
                <a:solidFill>
                  <a:srgbClr val="A31515"/>
                </a:solidFill>
                <a:latin typeface="Consolas" panose="020B0609020204030204" pitchFamily="49" charset="0"/>
              </a:rPr>
              <a:t>"n = "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); scanf(</a:t>
            </a:r>
            <a:r>
              <a:rPr lang="pt-BR" sz="26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r>
              <a:rPr lang="nn-NO" sz="2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for</a:t>
            </a:r>
            <a:r>
              <a:rPr lang="nn-NO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(i </a:t>
            </a:r>
            <a:r>
              <a:rPr lang="nn-NO" sz="2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nn-NO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1; </a:t>
            </a:r>
            <a:r>
              <a:rPr lang="nn-NO" sz="2600" dirty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&lt;= </a:t>
            </a:r>
            <a:r>
              <a:rPr lang="nn-NO" sz="2600" dirty="0">
                <a:solidFill>
                  <a:srgbClr val="000000"/>
                </a:solidFill>
                <a:latin typeface="Consolas" panose="020B0609020204030204" pitchFamily="49" charset="0"/>
              </a:rPr>
              <a:t>n; i++)</a:t>
            </a:r>
          </a:p>
          <a:p>
            <a:r>
              <a:rPr lang="en-US" sz="2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if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% 3 == 0)</a:t>
            </a:r>
          </a:p>
          <a:p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result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</a:rPr>
              <a:t>"result = %d\n"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result);</a:t>
            </a:r>
          </a:p>
          <a:p>
            <a:r>
              <a:rPr lang="ru-RU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xmlns="" val="2382134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1"/>
          <p:cNvSpPr>
            <a:spLocks noChangeArrowheads="1"/>
          </p:cNvSpPr>
          <p:nvPr/>
        </p:nvSpPr>
        <p:spPr bwMode="auto">
          <a:xfrm>
            <a:off x="240030" y="152433"/>
            <a:ext cx="882015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Завдання</a:t>
            </a:r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. Визначити кількість чисел від 1 до </a:t>
            </a:r>
            <a:r>
              <a:rPr lang="en-US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, які діляться на 3.</a:t>
            </a:r>
            <a:b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Інший варіант </a:t>
            </a:r>
            <a:r>
              <a:rPr lang="uk-UA" altLang="ru-RU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розв</a:t>
            </a:r>
            <a:r>
              <a:rPr lang="en-US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ru-RU" altLang="ru-RU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язання</a:t>
            </a:r>
            <a:r>
              <a:rPr lang="ru-RU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altLang="ru-RU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40030" y="1870922"/>
            <a:ext cx="850773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3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n, 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result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r>
              <a:rPr lang="pt-BR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printf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3200" dirty="0">
                <a:solidFill>
                  <a:srgbClr val="A31515"/>
                </a:solidFill>
                <a:latin typeface="Consolas" panose="020B0609020204030204" pitchFamily="49" charset="0"/>
              </a:rPr>
              <a:t>"n = "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uk-UA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uk-UA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uk-UA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32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r>
              <a:rPr lang="uk-UA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n-NO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(i 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= 3; i </a:t>
            </a:r>
            <a:r>
              <a:rPr lang="nn-NO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&lt;= 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n; i+=3)</a:t>
            </a:r>
          </a:p>
          <a:p>
            <a:r>
              <a:rPr lang="uk-UA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uk-UA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"result = %d\n"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result);</a:t>
            </a:r>
          </a:p>
          <a:p>
            <a:r>
              <a:rPr lang="ru-RU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2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270919" y="2612875"/>
            <a:ext cx="285974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збільшення </a:t>
            </a:r>
            <a:br>
              <a:rPr lang="uk-UA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лічильника </a:t>
            </a:r>
            <a:br>
              <a:rPr lang="uk-UA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3</a:t>
            </a:r>
            <a:endParaRPr lang="ru-RU" altLang="ru-RU" sz="2800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5699760" y="3761851"/>
            <a:ext cx="971550" cy="1100431"/>
          </a:xfrm>
          <a:prstGeom prst="straightConnector1">
            <a:avLst/>
          </a:prstGeom>
          <a:ln w="95250"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5231892" y="4862282"/>
            <a:ext cx="990600" cy="456478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31052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рямоугольник 37"/>
          <p:cNvSpPr/>
          <p:nvPr/>
        </p:nvSpPr>
        <p:spPr>
          <a:xfrm>
            <a:off x="61656" y="1529734"/>
            <a:ext cx="8917235" cy="1757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749040" y="3416180"/>
            <a:ext cx="5245091" cy="33095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1"/>
          <p:cNvSpPr>
            <a:spLocks noChangeArrowheads="1"/>
          </p:cNvSpPr>
          <p:nvPr/>
        </p:nvSpPr>
        <p:spPr bwMode="auto">
          <a:xfrm>
            <a:off x="0" y="120287"/>
            <a:ext cx="88773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Цикл </a:t>
            </a:r>
            <a:r>
              <a:rPr lang="en-US" altLang="ru-RU" sz="4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завжди можна замінити циклом </a:t>
            </a:r>
            <a:r>
              <a:rPr lang="en-US" altLang="ru-RU" sz="4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alt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і навпаки</a:t>
            </a:r>
            <a:endParaRPr lang="uk-UA" altLang="ru-RU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62221" y="1638837"/>
            <a:ext cx="1112520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1094066" y="1638837"/>
            <a:ext cx="533400" cy="738664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475653" y="1658714"/>
            <a:ext cx="503238" cy="738664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4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508787" y="2646369"/>
            <a:ext cx="2815110" cy="49244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32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тіло</a:t>
            </a:r>
            <a:r>
              <a:rPr lang="ru-RU" altLang="ru-RU" sz="32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циклу</a:t>
            </a:r>
            <a:r>
              <a:rPr lang="en-US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4458247" y="1797213"/>
            <a:ext cx="1378983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3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умова</a:t>
            </a:r>
            <a:endParaRPr lang="en-US" altLang="ru-RU" sz="30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6160325" y="1591927"/>
            <a:ext cx="2343071" cy="92333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3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зміна</a:t>
            </a:r>
            <a:r>
              <a:rPr lang="ru-RU" altLang="ru-RU" sz="30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altLang="ru-RU" sz="30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3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лічильника</a:t>
            </a:r>
            <a:endParaRPr lang="en-US" altLang="ru-RU" sz="30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3999142" y="1692083"/>
            <a:ext cx="503238" cy="738664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5782242" y="1676164"/>
            <a:ext cx="503238" cy="738664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1571595" y="1586108"/>
            <a:ext cx="2514602" cy="92333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3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ініціалізація</a:t>
            </a:r>
            <a:r>
              <a:rPr lang="ru-RU" altLang="ru-RU" sz="30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altLang="ru-RU" sz="30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3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лічильника</a:t>
            </a:r>
            <a:endParaRPr lang="en-US" altLang="ru-RU" sz="30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2"/>
          <p:cNvSpPr txBox="1">
            <a:spLocks noChangeArrowheads="1"/>
          </p:cNvSpPr>
          <p:nvPr/>
        </p:nvSpPr>
        <p:spPr bwMode="auto">
          <a:xfrm>
            <a:off x="3978901" y="4112592"/>
            <a:ext cx="1767840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5"/>
          <p:cNvSpPr txBox="1">
            <a:spLocks noChangeArrowheads="1"/>
          </p:cNvSpPr>
          <p:nvPr/>
        </p:nvSpPr>
        <p:spPr bwMode="auto">
          <a:xfrm>
            <a:off x="5625455" y="4066872"/>
            <a:ext cx="533400" cy="738664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</p:txBody>
      </p:sp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5625455" y="4251081"/>
            <a:ext cx="2057400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3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умова</a:t>
            </a:r>
            <a:endParaRPr lang="en-US" altLang="ru-RU" sz="30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7179617" y="4066872"/>
            <a:ext cx="503238" cy="738664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4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4068858" y="4772437"/>
            <a:ext cx="4788642" cy="184665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ru-RU" altLang="ru-RU" sz="3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altLang="ru-RU" sz="3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тіло</a:t>
            </a:r>
            <a:r>
              <a:rPr lang="ru-RU" altLang="ru-RU" sz="30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циклу</a:t>
            </a:r>
            <a:r>
              <a:rPr lang="en-US" altLang="ru-RU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altLang="ru-RU" sz="3000" b="1" u="sng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altLang="ru-RU" sz="3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altLang="ru-RU" sz="3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зм</a:t>
            </a:r>
            <a:r>
              <a:rPr lang="uk-UA" altLang="ru-RU" sz="3000" b="1" u="sng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іна</a:t>
            </a:r>
            <a:r>
              <a:rPr lang="uk-UA" altLang="ru-RU" sz="30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0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лічильника</a:t>
            </a:r>
            <a:r>
              <a:rPr lang="en-US" altLang="ru-RU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ru-RU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ru-RU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3471504" y="3647034"/>
            <a:ext cx="591633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3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ініціалізація</a:t>
            </a:r>
            <a:r>
              <a:rPr lang="en-US" altLang="ru-RU" sz="30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лічильника</a:t>
            </a:r>
            <a:r>
              <a:rPr lang="en-US" alt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8" name="Стрелка углом 7"/>
          <p:cNvSpPr/>
          <p:nvPr/>
        </p:nvSpPr>
        <p:spPr>
          <a:xfrm rot="10800000" flipH="1">
            <a:off x="1452553" y="3312317"/>
            <a:ext cx="2296487" cy="1771747"/>
          </a:xfrm>
          <a:prstGeom prst="bentArrow">
            <a:avLst>
              <a:gd name="adj1" fmla="val 14648"/>
              <a:gd name="adj2" fmla="val 17607"/>
              <a:gd name="adj3" fmla="val 25000"/>
              <a:gd name="adj4" fmla="val 31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9" name="Прямоугольник 38"/>
          <p:cNvSpPr>
            <a:spLocks noChangeArrowheads="1"/>
          </p:cNvSpPr>
          <p:nvPr/>
        </p:nvSpPr>
        <p:spPr bwMode="auto">
          <a:xfrm>
            <a:off x="145882" y="5109062"/>
            <a:ext cx="354091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4000" i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еквівалентні</a:t>
            </a:r>
            <a:r>
              <a:rPr lang="ru-RU" altLang="ru-RU" sz="4000" i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цикли</a:t>
            </a:r>
            <a:endParaRPr lang="uk-UA" altLang="ru-RU" sz="4000" b="1" i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3399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" grpId="0" animBg="1"/>
      <p:bldP spid="9" grpId="0"/>
      <p:bldP spid="11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31" grpId="0"/>
      <p:bldP spid="32" grpId="0"/>
      <p:bldP spid="33" grpId="0"/>
      <p:bldP spid="34" grpId="0"/>
      <p:bldP spid="35" grpId="0"/>
      <p:bldP spid="37" grpId="0"/>
      <p:bldP spid="8" grpId="0" animBg="1"/>
      <p:bldP spid="39" grpId="0"/>
    </p:bldLst>
  </p:timing>
</p:sld>
</file>

<file path=ppt/theme/theme1.xml><?xml version="1.0" encoding="utf-8"?>
<a:theme xmlns:a="http://schemas.openxmlformats.org/drawingml/2006/main" name="Оформлення з жовтим обрамленням 16x9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7B5BEA-1A94-46FE-A640-71D5A8BF2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80C23E2-BFD5-4729-9358-5172987B1BA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9695C8A-0197-4B9C-A4A6-8EBC4BE030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801</Words>
  <Application>Microsoft Office PowerPoint</Application>
  <PresentationFormat>Экран (4:3)</PresentationFormat>
  <Paragraphs>185</Paragraphs>
  <Slides>17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Оформлення з жовтим обрамленням 16x9</vt:lpstr>
      <vt:lpstr>Лекція 7. Цикл for. Оператори break та continue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2013-07-31T01:42:42Z</dcterms:created>
  <dcterms:modified xsi:type="dcterms:W3CDTF">2018-10-02T10:42:17Z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