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73" r:id="rId5"/>
  </p:sldMasterIdLst>
  <p:notesMasterIdLst>
    <p:notesMasterId r:id="rId39"/>
  </p:notesMasterIdLst>
  <p:handoutMasterIdLst>
    <p:handoutMasterId r:id="rId40"/>
  </p:handoutMasterIdLst>
  <p:sldIdLst>
    <p:sldId id="347" r:id="rId6"/>
    <p:sldId id="348" r:id="rId7"/>
    <p:sldId id="364" r:id="rId8"/>
    <p:sldId id="363" r:id="rId9"/>
    <p:sldId id="349" r:id="rId10"/>
    <p:sldId id="365" r:id="rId11"/>
    <p:sldId id="350" r:id="rId12"/>
    <p:sldId id="351" r:id="rId13"/>
    <p:sldId id="352" r:id="rId14"/>
    <p:sldId id="361" r:id="rId15"/>
    <p:sldId id="354" r:id="rId16"/>
    <p:sldId id="366" r:id="rId17"/>
    <p:sldId id="355" r:id="rId18"/>
    <p:sldId id="356" r:id="rId19"/>
    <p:sldId id="357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58" r:id="rId33"/>
    <p:sldId id="359" r:id="rId34"/>
    <p:sldId id="379" r:id="rId35"/>
    <p:sldId id="380" r:id="rId36"/>
    <p:sldId id="360" r:id="rId37"/>
    <p:sldId id="362" r:id="rId38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wn Strande" initials="sm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9AE7"/>
    <a:srgbClr val="CDC491"/>
    <a:srgbClr val="0000CC"/>
    <a:srgbClr val="96C8B9"/>
    <a:srgbClr val="E17D92"/>
    <a:srgbClr val="FF99CC"/>
    <a:srgbClr val="BC3700"/>
    <a:srgbClr val="AEACB2"/>
    <a:srgbClr val="71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98" autoAdjust="0"/>
    <p:restoredTop sz="90929" autoAdjust="0"/>
  </p:normalViewPr>
  <p:slideViewPr>
    <p:cSldViewPr>
      <p:cViewPr>
        <p:scale>
          <a:sx n="100" d="100"/>
          <a:sy n="100" d="100"/>
        </p:scale>
        <p:origin x="-2176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commentAuthors" Target="commentAuthor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hidhar:Documents:HADOOP:DFS-2files-4datanod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Ethernet - 1GigE</c:v>
          </c:tx>
          <c:xVal>
            <c:numRef>
              <c:f>Sheet1!$A$1:$A$4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xVal>
          <c:yVal>
            <c:numRef>
              <c:f>Sheet1!$B$1:$B$4</c:f>
              <c:numCache>
                <c:formatCode>General</c:formatCode>
                <c:ptCount val="4"/>
                <c:pt idx="0">
                  <c:v>67.64</c:v>
                </c:pt>
                <c:pt idx="1">
                  <c:v>57.93</c:v>
                </c:pt>
                <c:pt idx="2">
                  <c:v>53.8</c:v>
                </c:pt>
                <c:pt idx="3">
                  <c:v>52.76</c:v>
                </c:pt>
              </c:numCache>
            </c:numRef>
          </c:yVal>
          <c:smooth val="0"/>
        </c:ser>
        <c:ser>
          <c:idx val="1"/>
          <c:order val="1"/>
          <c:tx>
            <c:v>IPoIB</c:v>
          </c:tx>
          <c:xVal>
            <c:numRef>
              <c:f>Sheet1!$A$1:$A$4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xVal>
          <c:yVal>
            <c:numRef>
              <c:f>Sheet1!$C$1:$C$4</c:f>
              <c:numCache>
                <c:formatCode>General</c:formatCode>
                <c:ptCount val="4"/>
                <c:pt idx="0">
                  <c:v>134.78</c:v>
                </c:pt>
                <c:pt idx="1">
                  <c:v>117.63</c:v>
                </c:pt>
                <c:pt idx="2">
                  <c:v>110.58</c:v>
                </c:pt>
                <c:pt idx="3">
                  <c:v>87.27</c:v>
                </c:pt>
              </c:numCache>
            </c:numRef>
          </c:yVal>
          <c:smooth val="0"/>
        </c:ser>
        <c:ser>
          <c:idx val="2"/>
          <c:order val="2"/>
          <c:tx>
            <c:v>UDA</c:v>
          </c:tx>
          <c:spPr>
            <a:ln>
              <a:solidFill>
                <a:srgbClr val="FF0000"/>
              </a:solidFill>
            </a:ln>
          </c:spPr>
          <c:marker>
            <c:symbol val="triangle"/>
            <c:size val="9"/>
            <c:spPr>
              <a:solidFill>
                <a:srgbClr val="FF0000"/>
              </a:solidFill>
            </c:spPr>
          </c:marker>
          <c:dPt>
            <c:idx val="1"/>
            <c:bubble3D val="0"/>
          </c:dPt>
          <c:xVal>
            <c:numRef>
              <c:f>Sheet1!$A$1:$A$4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xVal>
          <c:yVal>
            <c:numRef>
              <c:f>Sheet1!$D$1:$D$4</c:f>
              <c:numCache>
                <c:formatCode>General</c:formatCode>
                <c:ptCount val="4"/>
                <c:pt idx="0">
                  <c:v>153.66</c:v>
                </c:pt>
                <c:pt idx="1">
                  <c:v>114.32</c:v>
                </c:pt>
                <c:pt idx="2">
                  <c:v>114.49</c:v>
                </c:pt>
                <c:pt idx="3">
                  <c:v>83.3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8565144"/>
        <c:axId val="528570680"/>
      </c:scatterChart>
      <c:valAx>
        <c:axId val="528565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</a:t>
                </a:r>
                <a:r>
                  <a:rPr lang="en-US" baseline="0"/>
                  <a:t> Size (GB)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528570680"/>
        <c:crosses val="autoZero"/>
        <c:crossBetween val="midCat"/>
      </c:valAx>
      <c:valAx>
        <c:axId val="5285706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I/O (MB/s)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5285651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281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13290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1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6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22098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81000"/>
            <a:ext cx="64770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9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1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74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11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22400"/>
            <a:ext cx="43434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0"/>
            <a:ext cx="43434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2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53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5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083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97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74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1742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69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22098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81000"/>
            <a:ext cx="64770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9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11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22400"/>
            <a:ext cx="43434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0"/>
            <a:ext cx="43434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2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5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08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97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17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8100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22400"/>
            <a:ext cx="88392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9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28"/>
          <p:cNvSpPr>
            <a:spLocks noChangeArrowheads="1"/>
          </p:cNvSpPr>
          <p:nvPr/>
        </p:nvSpPr>
        <p:spPr bwMode="auto">
          <a:xfrm flipV="1">
            <a:off x="1905000" y="6583363"/>
            <a:ext cx="7099300" cy="107950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33"/>
          <p:cNvSpPr txBox="1">
            <a:spLocks noChangeArrowheads="1"/>
          </p:cNvSpPr>
          <p:nvPr/>
        </p:nvSpPr>
        <p:spPr bwMode="auto">
          <a:xfrm>
            <a:off x="1905000" y="6386513"/>
            <a:ext cx="34290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/>
            <a:r>
              <a:rPr lang="en-US" sz="1100" b="1">
                <a:latin typeface="Arial" pitchFamily="34" charset="0"/>
              </a:rPr>
              <a:t>SAN DIEGO SUPERCOMPUTER CENTER</a:t>
            </a:r>
          </a:p>
        </p:txBody>
      </p:sp>
      <p:pic>
        <p:nvPicPr>
          <p:cNvPr id="1031" name="Picture 37" descr="logo-plain-Rotis-SDSC-red.jpg                                  0007874AMacintosh HD                   BC93A1CC: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676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8100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22400"/>
            <a:ext cx="88392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9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28"/>
          <p:cNvSpPr>
            <a:spLocks noChangeArrowheads="1"/>
          </p:cNvSpPr>
          <p:nvPr/>
        </p:nvSpPr>
        <p:spPr bwMode="auto">
          <a:xfrm flipV="1">
            <a:off x="1905000" y="6583363"/>
            <a:ext cx="7099300" cy="107950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Text Box 33"/>
          <p:cNvSpPr txBox="1">
            <a:spLocks noChangeArrowheads="1"/>
          </p:cNvSpPr>
          <p:nvPr/>
        </p:nvSpPr>
        <p:spPr bwMode="auto">
          <a:xfrm>
            <a:off x="1905000" y="6386513"/>
            <a:ext cx="34290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/>
            <a:r>
              <a:rPr lang="en-US" sz="1100" b="1">
                <a:solidFill>
                  <a:srgbClr val="000000"/>
                </a:solidFill>
                <a:latin typeface="Arial" pitchFamily="34" charset="0"/>
              </a:rPr>
              <a:t>SAN DIEGO SUPERCOMPUTER CENTER</a:t>
            </a:r>
          </a:p>
        </p:txBody>
      </p:sp>
      <p:pic>
        <p:nvPicPr>
          <p:cNvPr id="1031" name="Picture 37" descr="logo-plain-Rotis-SDSC-red.jpg                                  0007874AMacintosh HD                   BC93A1CC: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676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software.intel.com/sites/default/files/m/f/4/3/2/f/31124-Optimizing_Hadoop_2010_final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llanox.com/related-docs/applications/SB_Hadoop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Using </a:t>
            </a:r>
            <a:r>
              <a:rPr lang="en-US" dirty="0" err="1" smtClean="0"/>
              <a:t>Hadoop</a:t>
            </a:r>
            <a:r>
              <a:rPr lang="en-US" dirty="0" smtClean="0"/>
              <a:t> on the Gordon Data Intensive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Mahidhar Tatineni</a:t>
            </a:r>
          </a:p>
          <a:p>
            <a:r>
              <a:rPr lang="en-US" dirty="0" smtClean="0"/>
              <a:t>January 31,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1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219200" y="533400"/>
            <a:ext cx="6629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Helvetica" charset="0"/>
              </a:defRPr>
            </a:lvl2pPr>
            <a:lvl3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Helvetica" charset="0"/>
              </a:defRPr>
            </a:lvl3pPr>
            <a:lvl4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Helvetica" charset="0"/>
              </a:defRPr>
            </a:lvl4pPr>
            <a:lvl5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Helvetica" charset="0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Helvetica" charset="0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Helvetica" charset="0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Helvetica" charset="0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CC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Gordon Network Architecture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5979450" y="5963253"/>
            <a:ext cx="1401464" cy="145424"/>
            <a:chOff x="6019992" y="5704421"/>
            <a:chExt cx="1401464" cy="145424"/>
          </a:xfrm>
        </p:grpSpPr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6599116" y="5704421"/>
              <a:ext cx="822340" cy="14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85725" indent="-85725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050" b="1" dirty="0" smtClean="0">
                  <a:solidFill>
                    <a:srgbClr val="000000"/>
                  </a:solidFill>
                  <a:latin typeface="Helvetica" pitchFamily="34" charset="0"/>
                  <a:ea typeface="ＭＳ Ｐゴシック"/>
                  <a:cs typeface="ＭＳ Ｐゴシック"/>
                </a:rPr>
                <a:t>QDR </a:t>
              </a:r>
              <a:r>
                <a:rPr kumimoji="1" lang="en-US" altLang="ja-JP" sz="1050" b="1" dirty="0">
                  <a:solidFill>
                    <a:srgbClr val="000000"/>
                  </a:solidFill>
                  <a:latin typeface="Helvetica" pitchFamily="34" charset="0"/>
                  <a:ea typeface="ＭＳ Ｐゴシック"/>
                  <a:cs typeface="ＭＳ Ｐゴシック"/>
                </a:rPr>
                <a:t>40 Gb/s</a:t>
              </a: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6019992" y="5767996"/>
              <a:ext cx="465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Times"/>
              </a:endParaRPr>
            </a:p>
          </p:txBody>
        </p:sp>
      </p:grpSp>
      <p:grpSp>
        <p:nvGrpSpPr>
          <p:cNvPr id="36" name="Group 19"/>
          <p:cNvGrpSpPr>
            <a:grpSpLocks/>
          </p:cNvGrpSpPr>
          <p:nvPr/>
        </p:nvGrpSpPr>
        <p:grpSpPr bwMode="auto">
          <a:xfrm>
            <a:off x="1528331" y="6055403"/>
            <a:ext cx="824271" cy="145372"/>
            <a:chOff x="4718" y="1258"/>
            <a:chExt cx="483" cy="149"/>
          </a:xfrm>
        </p:grpSpPr>
        <p:sp>
          <p:nvSpPr>
            <p:cNvPr id="65" name="Text Box 20"/>
            <p:cNvSpPr txBox="1">
              <a:spLocks noChangeArrowheads="1"/>
            </p:cNvSpPr>
            <p:nvPr/>
          </p:nvSpPr>
          <p:spPr bwMode="auto">
            <a:xfrm>
              <a:off x="5039" y="1258"/>
              <a:ext cx="162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85725" indent="-85725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050" b="1" dirty="0" smtClean="0">
                  <a:solidFill>
                    <a:srgbClr val="000000"/>
                  </a:solidFill>
                  <a:latin typeface="Helvetica" pitchFamily="34" charset="0"/>
                  <a:ea typeface="ＭＳ Ｐゴシック"/>
                  <a:cs typeface="ＭＳ Ｐゴシック"/>
                </a:rPr>
                <a:t>GbE</a:t>
              </a:r>
              <a:endParaRPr kumimoji="1" lang="en-US" altLang="ja-JP" sz="1050" b="1" dirty="0">
                <a:solidFill>
                  <a:srgbClr val="000000"/>
                </a:solidFill>
                <a:latin typeface="Helvetica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>
              <a:off x="4718" y="133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Times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935085" y="6043629"/>
            <a:ext cx="1061407" cy="145424"/>
            <a:chOff x="3102375" y="5704421"/>
            <a:chExt cx="1061407" cy="145424"/>
          </a:xfrm>
        </p:grpSpPr>
        <p:sp>
          <p:nvSpPr>
            <p:cNvPr id="37" name="Text Box 91"/>
            <p:cNvSpPr txBox="1">
              <a:spLocks noChangeArrowheads="1"/>
            </p:cNvSpPr>
            <p:nvPr/>
          </p:nvSpPr>
          <p:spPr bwMode="auto">
            <a:xfrm>
              <a:off x="3586701" y="5704421"/>
              <a:ext cx="577081" cy="14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85725" indent="-85725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050" b="1" dirty="0" smtClean="0">
                  <a:solidFill>
                    <a:srgbClr val="000000"/>
                  </a:solidFill>
                  <a:latin typeface="Helvetica"/>
                  <a:ea typeface="ＭＳ Ｐゴシック"/>
                  <a:cs typeface="ＭＳ Ｐゴシック"/>
                </a:rPr>
                <a:t>2x10GbE</a:t>
              </a:r>
              <a:endParaRPr kumimoji="1" lang="en-US" altLang="ja-JP" sz="1050" dirty="0">
                <a:solidFill>
                  <a:srgbClr val="000000"/>
                </a:solidFill>
                <a:latin typeface="Helvetica"/>
                <a:ea typeface="ＭＳ Ｐゴシック"/>
                <a:cs typeface="ＭＳ Ｐゴシック"/>
              </a:endParaRPr>
            </a:p>
          </p:txBody>
        </p:sp>
        <p:cxnSp>
          <p:nvCxnSpPr>
            <p:cNvPr id="38" name="Straight Connector 10358"/>
            <p:cNvCxnSpPr>
              <a:cxnSpLocks noChangeShapeType="1"/>
            </p:cNvCxnSpPr>
            <p:nvPr/>
          </p:nvCxnSpPr>
          <p:spPr bwMode="auto">
            <a:xfrm>
              <a:off x="3102375" y="5781701"/>
              <a:ext cx="381787" cy="0"/>
            </a:xfrm>
            <a:prstGeom prst="line">
              <a:avLst/>
            </a:prstGeom>
            <a:noFill/>
            <a:ln w="38100" cmpd="dbl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2" name="Group 91"/>
          <p:cNvGrpSpPr/>
          <p:nvPr/>
        </p:nvGrpSpPr>
        <p:grpSpPr>
          <a:xfrm>
            <a:off x="4425835" y="6007778"/>
            <a:ext cx="919415" cy="145424"/>
            <a:chOff x="4749198" y="5721976"/>
            <a:chExt cx="919415" cy="145424"/>
          </a:xfrm>
        </p:grpSpPr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5242214" y="5721976"/>
              <a:ext cx="426399" cy="14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85725" indent="-85725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r"/>
                  <a:tab pos="2601913" algn="l"/>
                  <a:tab pos="3949700" algn="r"/>
                </a:tabLst>
                <a:defRPr sz="28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050" b="1" dirty="0" smtClean="0">
                  <a:solidFill>
                    <a:srgbClr val="000000"/>
                  </a:solidFill>
                  <a:latin typeface="Helvetica" pitchFamily="34" charset="0"/>
                  <a:ea typeface="ＭＳ Ｐゴシック"/>
                  <a:cs typeface="ＭＳ Ｐゴシック"/>
                </a:rPr>
                <a:t>10GbE</a:t>
              </a:r>
              <a:endParaRPr kumimoji="1" lang="en-US" altLang="ja-JP" sz="1000" b="1" dirty="0">
                <a:solidFill>
                  <a:srgbClr val="000000"/>
                </a:solidFill>
                <a:latin typeface="Helvetica" pitchFamily="34" charset="0"/>
                <a:ea typeface="ＭＳ Ｐゴシック"/>
                <a:cs typeface="ＭＳ Ｐゴシック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4749198" y="5799192"/>
              <a:ext cx="4476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09600" y="1143000"/>
            <a:ext cx="6248400" cy="4572000"/>
            <a:chOff x="609600" y="1066800"/>
            <a:chExt cx="6699792" cy="4659299"/>
          </a:xfrm>
        </p:grpSpPr>
        <p:cxnSp>
          <p:nvCxnSpPr>
            <p:cNvPr id="7" name="Straight Connector 186"/>
            <p:cNvCxnSpPr>
              <a:cxnSpLocks noChangeShapeType="1"/>
              <a:stCxn id="42" idx="2"/>
              <a:endCxn id="45" idx="0"/>
            </p:cNvCxnSpPr>
            <p:nvPr/>
          </p:nvCxnSpPr>
          <p:spPr bwMode="auto">
            <a:xfrm flipH="1">
              <a:off x="3476898" y="3319438"/>
              <a:ext cx="61353" cy="7901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" name="Straight Connector 212"/>
            <p:cNvCxnSpPr>
              <a:cxnSpLocks noChangeShapeType="1"/>
              <a:stCxn id="43" idx="2"/>
              <a:endCxn id="61" idx="0"/>
            </p:cNvCxnSpPr>
            <p:nvPr/>
          </p:nvCxnSpPr>
          <p:spPr bwMode="auto">
            <a:xfrm flipH="1">
              <a:off x="2572333" y="3319438"/>
              <a:ext cx="2741174" cy="14759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" name="Cloud"/>
            <p:cNvSpPr>
              <a:spLocks noChangeAspect="1" noEditPoints="1" noChangeArrowheads="1"/>
            </p:cNvSpPr>
            <p:nvPr/>
          </p:nvSpPr>
          <p:spPr bwMode="auto">
            <a:xfrm>
              <a:off x="3064394" y="5269624"/>
              <a:ext cx="1691967" cy="44336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1200" b="1" dirty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rPr>
                <a:t>3D </a:t>
              </a:r>
              <a:r>
                <a:rPr lang="en-US" altLang="ja-JP" sz="1200" b="1" dirty="0" smtClean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rPr>
                <a:t>torus</a:t>
              </a:r>
              <a:r>
                <a:rPr lang="en-US" altLang="ja-JP" sz="1200" b="1" dirty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rPr>
                <a:t>: </a:t>
              </a:r>
              <a:r>
                <a:rPr lang="en-US" altLang="ja-JP" sz="1200" b="1" dirty="0" smtClean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rPr>
                <a:t>rail 1</a:t>
              </a:r>
            </a:p>
          </p:txBody>
        </p:sp>
        <p:cxnSp>
          <p:nvCxnSpPr>
            <p:cNvPr id="11" name="AutoShape 45"/>
            <p:cNvCxnSpPr>
              <a:cxnSpLocks noChangeShapeType="1"/>
              <a:stCxn id="10" idx="1"/>
              <a:endCxn id="49" idx="3"/>
            </p:cNvCxnSpPr>
            <p:nvPr/>
          </p:nvCxnSpPr>
          <p:spPr bwMode="auto">
            <a:xfrm flipH="1">
              <a:off x="5406120" y="4307056"/>
              <a:ext cx="437743" cy="2432"/>
            </a:xfrm>
            <a:prstGeom prst="straightConnector1">
              <a:avLst/>
            </a:prstGeom>
            <a:noFill/>
            <a:ln w="6350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11"/>
            <p:cNvCxnSpPr>
              <a:stCxn id="62" idx="2"/>
              <a:endCxn id="9" idx="0"/>
            </p:cNvCxnSpPr>
            <p:nvPr/>
          </p:nvCxnSpPr>
          <p:spPr bwMode="auto">
            <a:xfrm>
              <a:off x="2568986" y="4489828"/>
              <a:ext cx="1341391" cy="7797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5" idx="2"/>
              <a:endCxn id="9" idx="0"/>
            </p:cNvCxnSpPr>
            <p:nvPr/>
          </p:nvCxnSpPr>
          <p:spPr bwMode="auto">
            <a:xfrm>
              <a:off x="3476898" y="4504538"/>
              <a:ext cx="433480" cy="7650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6" idx="2"/>
              <a:endCxn id="9" idx="0"/>
            </p:cNvCxnSpPr>
            <p:nvPr/>
          </p:nvCxnSpPr>
          <p:spPr bwMode="auto">
            <a:xfrm flipH="1">
              <a:off x="3910378" y="4504538"/>
              <a:ext cx="356058" cy="7650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9" idx="0"/>
            </p:cNvCxnSpPr>
            <p:nvPr/>
          </p:nvCxnSpPr>
          <p:spPr bwMode="auto">
            <a:xfrm flipH="1">
              <a:off x="3910378" y="4504538"/>
              <a:ext cx="2298982" cy="7650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Cloud"/>
            <p:cNvSpPr>
              <a:spLocks noChangeAspect="1" noEditPoints="1" noChangeArrowheads="1"/>
            </p:cNvSpPr>
            <p:nvPr/>
          </p:nvSpPr>
          <p:spPr bwMode="auto">
            <a:xfrm>
              <a:off x="4983811" y="5269624"/>
              <a:ext cx="1691967" cy="4433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1200" b="1" dirty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rPr>
                <a:t>3D </a:t>
              </a:r>
              <a:r>
                <a:rPr lang="en-US" altLang="ja-JP" sz="1200" b="1" dirty="0" smtClean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rPr>
                <a:t>torus</a:t>
              </a:r>
              <a:r>
                <a:rPr lang="en-US" altLang="ja-JP" sz="1200" b="1" dirty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rPr>
                <a:t>: </a:t>
              </a:r>
              <a:r>
                <a:rPr lang="en-US" altLang="ja-JP" sz="1200" b="1" dirty="0" smtClean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rPr>
                <a:t>rail 2</a:t>
              </a:r>
            </a:p>
          </p:txBody>
        </p:sp>
        <p:cxnSp>
          <p:nvCxnSpPr>
            <p:cNvPr id="17" name="Straight Connector 16"/>
            <p:cNvCxnSpPr>
              <a:stCxn id="62" idx="2"/>
              <a:endCxn id="16" idx="0"/>
            </p:cNvCxnSpPr>
            <p:nvPr/>
          </p:nvCxnSpPr>
          <p:spPr bwMode="auto">
            <a:xfrm>
              <a:off x="2568986" y="4489828"/>
              <a:ext cx="3260808" cy="7797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5" idx="2"/>
              <a:endCxn id="16" idx="0"/>
            </p:cNvCxnSpPr>
            <p:nvPr/>
          </p:nvCxnSpPr>
          <p:spPr bwMode="auto">
            <a:xfrm>
              <a:off x="3476898" y="4504538"/>
              <a:ext cx="2352897" cy="7650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6" idx="2"/>
              <a:endCxn id="16" idx="0"/>
            </p:cNvCxnSpPr>
            <p:nvPr/>
          </p:nvCxnSpPr>
          <p:spPr bwMode="auto">
            <a:xfrm>
              <a:off x="4266435" y="4504538"/>
              <a:ext cx="1563359" cy="7650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6" idx="0"/>
            </p:cNvCxnSpPr>
            <p:nvPr/>
          </p:nvCxnSpPr>
          <p:spPr bwMode="auto">
            <a:xfrm flipH="1">
              <a:off x="5829794" y="4504538"/>
              <a:ext cx="379566" cy="7650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1" idx="3"/>
              <a:endCxn id="9" idx="0"/>
            </p:cNvCxnSpPr>
            <p:nvPr/>
          </p:nvCxnSpPr>
          <p:spPr bwMode="auto">
            <a:xfrm>
              <a:off x="2936549" y="4990627"/>
              <a:ext cx="973828" cy="2789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154"/>
            <p:cNvCxnSpPr>
              <a:cxnSpLocks noChangeShapeType="1"/>
              <a:stCxn id="56" idx="4"/>
              <a:endCxn id="61" idx="1"/>
            </p:cNvCxnSpPr>
            <p:nvPr/>
          </p:nvCxnSpPr>
          <p:spPr bwMode="auto">
            <a:xfrm>
              <a:off x="1726095" y="4684532"/>
              <a:ext cx="482021" cy="306095"/>
            </a:xfrm>
            <a:prstGeom prst="line">
              <a:avLst/>
            </a:prstGeom>
            <a:noFill/>
            <a:ln w="38100" cmpd="dbl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Straight Connector 160"/>
            <p:cNvCxnSpPr>
              <a:cxnSpLocks noChangeShapeType="1"/>
              <a:stCxn id="56" idx="4"/>
              <a:endCxn id="62" idx="1"/>
            </p:cNvCxnSpPr>
            <p:nvPr/>
          </p:nvCxnSpPr>
          <p:spPr bwMode="auto">
            <a:xfrm flipV="1">
              <a:off x="1726095" y="4294572"/>
              <a:ext cx="478674" cy="389960"/>
            </a:xfrm>
            <a:prstGeom prst="line">
              <a:avLst/>
            </a:prstGeom>
            <a:noFill/>
            <a:ln w="38100" cmpd="dbl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Straight Connector 23"/>
            <p:cNvCxnSpPr>
              <a:stCxn id="61" idx="3"/>
              <a:endCxn id="16" idx="0"/>
            </p:cNvCxnSpPr>
            <p:nvPr/>
          </p:nvCxnSpPr>
          <p:spPr bwMode="auto">
            <a:xfrm>
              <a:off x="2936549" y="4990627"/>
              <a:ext cx="2893245" cy="2789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792592"/>
            <p:cNvCxnSpPr>
              <a:cxnSpLocks noChangeShapeType="1"/>
              <a:stCxn id="42" idx="2"/>
              <a:endCxn id="62" idx="0"/>
            </p:cNvCxnSpPr>
            <p:nvPr/>
          </p:nvCxnSpPr>
          <p:spPr bwMode="auto">
            <a:xfrm flipH="1">
              <a:off x="2568986" y="3319438"/>
              <a:ext cx="969264" cy="77987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Straight Connector 792594"/>
            <p:cNvCxnSpPr>
              <a:cxnSpLocks noChangeShapeType="1"/>
              <a:stCxn id="42" idx="2"/>
              <a:endCxn id="46" idx="0"/>
            </p:cNvCxnSpPr>
            <p:nvPr/>
          </p:nvCxnSpPr>
          <p:spPr bwMode="auto">
            <a:xfrm>
              <a:off x="3538250" y="3319438"/>
              <a:ext cx="728185" cy="7901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Straight Connector 189"/>
            <p:cNvCxnSpPr>
              <a:cxnSpLocks noChangeShapeType="1"/>
              <a:stCxn id="42" idx="2"/>
              <a:endCxn id="10" idx="0"/>
            </p:cNvCxnSpPr>
            <p:nvPr/>
          </p:nvCxnSpPr>
          <p:spPr bwMode="auto">
            <a:xfrm>
              <a:off x="3538250" y="3319438"/>
              <a:ext cx="2671110" cy="7901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Straight Connector 192"/>
            <p:cNvCxnSpPr>
              <a:cxnSpLocks noChangeShapeType="1"/>
              <a:endCxn id="62" idx="0"/>
            </p:cNvCxnSpPr>
            <p:nvPr/>
          </p:nvCxnSpPr>
          <p:spPr bwMode="auto">
            <a:xfrm flipH="1">
              <a:off x="2568986" y="3319438"/>
              <a:ext cx="2879754" cy="77987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Straight Connector 203"/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flipH="1">
              <a:off x="3476898" y="3319438"/>
              <a:ext cx="1836610" cy="7901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Straight Connector 206"/>
            <p:cNvCxnSpPr>
              <a:cxnSpLocks noChangeShapeType="1"/>
              <a:stCxn id="43" idx="2"/>
              <a:endCxn id="10" idx="0"/>
            </p:cNvCxnSpPr>
            <p:nvPr/>
          </p:nvCxnSpPr>
          <p:spPr bwMode="auto">
            <a:xfrm>
              <a:off x="5313507" y="3319438"/>
              <a:ext cx="895853" cy="7901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Straight Connector 209"/>
            <p:cNvCxnSpPr>
              <a:cxnSpLocks noChangeShapeType="1"/>
              <a:stCxn id="42" idx="2"/>
              <a:endCxn id="61" idx="0"/>
            </p:cNvCxnSpPr>
            <p:nvPr/>
          </p:nvCxnSpPr>
          <p:spPr bwMode="auto">
            <a:xfrm flipH="1">
              <a:off x="2572333" y="3319438"/>
              <a:ext cx="965917" cy="14759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" name="AutoShape 41"/>
            <p:cNvSpPr>
              <a:spLocks noChangeArrowheads="1"/>
            </p:cNvSpPr>
            <p:nvPr/>
          </p:nvSpPr>
          <p:spPr bwMode="auto">
            <a:xfrm>
              <a:off x="1624915" y="2830205"/>
              <a:ext cx="872237" cy="507565"/>
            </a:xfrm>
            <a:prstGeom prst="roundRect">
              <a:avLst>
                <a:gd name="adj" fmla="val 16667"/>
              </a:avLst>
            </a:prstGeom>
            <a:solidFill>
              <a:srgbClr val="FFA27D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050" b="1" dirty="0" smtClean="0">
                  <a:solidFill>
                    <a:srgbClr val="000000"/>
                  </a:solidFill>
                  <a:latin typeface="Calibri" pitchFamily="34" charset="0"/>
                  <a:ea typeface="ＭＳ Ｐゴシック"/>
                  <a:cs typeface="Calibri" pitchFamily="34" charset="0"/>
                </a:rPr>
                <a:t>Mgmt.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050" b="1" dirty="0" smtClean="0">
                  <a:solidFill>
                    <a:srgbClr val="000000"/>
                  </a:solidFill>
                  <a:latin typeface="Calibri" pitchFamily="34" charset="0"/>
                  <a:ea typeface="ＭＳ Ｐゴシック"/>
                  <a:cs typeface="Calibri" pitchFamily="34" charset="0"/>
                </a:rPr>
                <a:t>Nodes (2x)</a:t>
              </a:r>
              <a:endParaRPr kumimoji="1" lang="en-US" altLang="ja-JP" sz="1000" b="1" dirty="0">
                <a:solidFill>
                  <a:srgbClr val="000000"/>
                </a:solidFill>
                <a:latin typeface="Calibri" pitchFamily="34" charset="0"/>
                <a:ea typeface="ＭＳ Ｐゴシック"/>
                <a:cs typeface="Calibri" pitchFamily="34" charset="0"/>
              </a:endParaRPr>
            </a:p>
          </p:txBody>
        </p:sp>
        <p:cxnSp>
          <p:nvCxnSpPr>
            <p:cNvPr id="40" name="Straight Connector 39"/>
            <p:cNvCxnSpPr>
              <a:stCxn id="63" idx="1"/>
              <a:endCxn id="59" idx="0"/>
            </p:cNvCxnSpPr>
            <p:nvPr/>
          </p:nvCxnSpPr>
          <p:spPr bwMode="auto">
            <a:xfrm flipH="1" flipV="1">
              <a:off x="4900718" y="2299744"/>
              <a:ext cx="752275" cy="601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43" idx="0"/>
            </p:cNvCxnSpPr>
            <p:nvPr/>
          </p:nvCxnSpPr>
          <p:spPr bwMode="auto">
            <a:xfrm>
              <a:off x="4168902" y="2448717"/>
              <a:ext cx="1144605" cy="39675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 bwMode="auto">
            <a:xfrm>
              <a:off x="2709102" y="2848214"/>
              <a:ext cx="1658297" cy="47122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Mgmt. Edge &amp; Core Ethernet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481527" y="2845467"/>
              <a:ext cx="1663961" cy="47397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Public Edge &amp; Core Ethernet</a:t>
              </a:r>
            </a:p>
          </p:txBody>
        </p:sp>
        <p:sp>
          <p:nvSpPr>
            <p:cNvPr id="44" name="AutoShape 41"/>
            <p:cNvSpPr>
              <a:spLocks noChangeArrowheads="1"/>
            </p:cNvSpPr>
            <p:nvPr/>
          </p:nvSpPr>
          <p:spPr bwMode="auto">
            <a:xfrm>
              <a:off x="6320225" y="3337701"/>
              <a:ext cx="871331" cy="506092"/>
            </a:xfrm>
            <a:prstGeom prst="roundRect">
              <a:avLst>
                <a:gd name="adj" fmla="val 16667"/>
              </a:avLst>
            </a:prstGeom>
            <a:solidFill>
              <a:srgbClr val="FFA27D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50" b="1" dirty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NFS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50" b="1" dirty="0" smtClean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Server (4x)</a:t>
              </a:r>
              <a:endParaRPr kumimoji="1" lang="en-US" altLang="ja-JP" sz="105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endParaRPr>
            </a:p>
          </p:txBody>
        </p:sp>
        <p:sp>
          <p:nvSpPr>
            <p:cNvPr id="45" name="AutoShape 33"/>
            <p:cNvSpPr>
              <a:spLocks noChangeArrowheads="1"/>
            </p:cNvSpPr>
            <p:nvPr/>
          </p:nvSpPr>
          <p:spPr bwMode="auto">
            <a:xfrm>
              <a:off x="3111401" y="4109573"/>
              <a:ext cx="730994" cy="394965"/>
            </a:xfrm>
            <a:prstGeom prst="roundRect">
              <a:avLst>
                <a:gd name="adj" fmla="val 16667"/>
              </a:avLst>
            </a:prstGeom>
            <a:solidFill>
              <a:srgbClr val="96C8B9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Compute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00" b="1" dirty="0" smtClean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Node</a:t>
              </a:r>
              <a:endParaRPr kumimoji="1" lang="en-US" altLang="ja-JP" sz="10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endParaRPr>
            </a:p>
          </p:txBody>
        </p:sp>
        <p:sp>
          <p:nvSpPr>
            <p:cNvPr id="46" name="AutoShape 33"/>
            <p:cNvSpPr>
              <a:spLocks noChangeArrowheads="1"/>
            </p:cNvSpPr>
            <p:nvPr/>
          </p:nvSpPr>
          <p:spPr bwMode="auto">
            <a:xfrm>
              <a:off x="3900938" y="4109573"/>
              <a:ext cx="730994" cy="394965"/>
            </a:xfrm>
            <a:prstGeom prst="roundRect">
              <a:avLst>
                <a:gd name="adj" fmla="val 16667"/>
              </a:avLst>
            </a:prstGeom>
            <a:solidFill>
              <a:srgbClr val="96C8B9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Compute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00" b="1" dirty="0" smtClean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Node</a:t>
              </a:r>
              <a:endParaRPr kumimoji="1" lang="en-US" altLang="ja-JP" sz="10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endParaRPr>
            </a:p>
          </p:txBody>
        </p:sp>
        <p:cxnSp>
          <p:nvCxnSpPr>
            <p:cNvPr id="47" name="Straight Connector 203"/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flipH="1">
              <a:off x="4266435" y="3319438"/>
              <a:ext cx="1047072" cy="7901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" name="Straight Connector 47"/>
            <p:cNvCxnSpPr>
              <a:stCxn id="42" idx="1"/>
              <a:endCxn id="32" idx="3"/>
            </p:cNvCxnSpPr>
            <p:nvPr/>
          </p:nvCxnSpPr>
          <p:spPr bwMode="auto">
            <a:xfrm flipH="1">
              <a:off x="2497152" y="3083826"/>
              <a:ext cx="211950" cy="16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>
              <a:off x="4675126" y="4112005"/>
              <a:ext cx="730994" cy="394965"/>
            </a:xfrm>
            <a:prstGeom prst="roundRect">
              <a:avLst>
                <a:gd name="adj" fmla="val 16667"/>
              </a:avLst>
            </a:prstGeom>
            <a:solidFill>
              <a:srgbClr val="96C8B9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Compute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00" b="1" dirty="0" smtClean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Node</a:t>
              </a:r>
              <a:endParaRPr kumimoji="1" lang="en-US" altLang="ja-JP" sz="10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endParaRPr>
            </a:p>
          </p:txBody>
        </p:sp>
        <p:cxnSp>
          <p:nvCxnSpPr>
            <p:cNvPr id="50" name="Straight Connector 160"/>
            <p:cNvCxnSpPr>
              <a:cxnSpLocks noChangeShapeType="1"/>
            </p:cNvCxnSpPr>
            <p:nvPr/>
          </p:nvCxnSpPr>
          <p:spPr bwMode="auto">
            <a:xfrm flipH="1" flipV="1">
              <a:off x="1056913" y="2533650"/>
              <a:ext cx="9862" cy="1643241"/>
            </a:xfrm>
            <a:prstGeom prst="line">
              <a:avLst/>
            </a:prstGeom>
            <a:noFill/>
            <a:ln w="38100" cmpd="dbl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Elbow Connector 245"/>
            <p:cNvCxnSpPr>
              <a:stCxn id="55" idx="3"/>
              <a:endCxn id="59" idx="2"/>
            </p:cNvCxnSpPr>
            <p:nvPr/>
          </p:nvCxnSpPr>
          <p:spPr bwMode="auto">
            <a:xfrm>
              <a:off x="1624914" y="2299744"/>
              <a:ext cx="165487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160"/>
            <p:cNvCxnSpPr>
              <a:cxnSpLocks noChangeShapeType="1"/>
            </p:cNvCxnSpPr>
            <p:nvPr/>
          </p:nvCxnSpPr>
          <p:spPr bwMode="auto">
            <a:xfrm flipV="1">
              <a:off x="1225355" y="2274347"/>
              <a:ext cx="0" cy="1898081"/>
            </a:xfrm>
            <a:prstGeom prst="line">
              <a:avLst/>
            </a:prstGeom>
            <a:noFill/>
            <a:ln w="38100" cmpd="dbl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" name="Straight Connector 160"/>
            <p:cNvCxnSpPr>
              <a:cxnSpLocks noChangeShapeType="1"/>
            </p:cNvCxnSpPr>
            <p:nvPr/>
          </p:nvCxnSpPr>
          <p:spPr bwMode="auto">
            <a:xfrm flipH="1" flipV="1">
              <a:off x="1376859" y="2533650"/>
              <a:ext cx="4930" cy="1733306"/>
            </a:xfrm>
            <a:prstGeom prst="line">
              <a:avLst/>
            </a:prstGeom>
            <a:noFill/>
            <a:ln w="38100" cmpd="dbl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" name="Straight Connector 160"/>
            <p:cNvCxnSpPr>
              <a:cxnSpLocks noChangeShapeType="1"/>
            </p:cNvCxnSpPr>
            <p:nvPr/>
          </p:nvCxnSpPr>
          <p:spPr bwMode="auto">
            <a:xfrm flipV="1">
              <a:off x="889617" y="2552790"/>
              <a:ext cx="1" cy="1714165"/>
            </a:xfrm>
            <a:prstGeom prst="line">
              <a:avLst/>
            </a:prstGeom>
            <a:noFill/>
            <a:ln w="38100" cmpd="dbl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5" name="AutoShape 41"/>
            <p:cNvSpPr>
              <a:spLocks noChangeArrowheads="1"/>
            </p:cNvSpPr>
            <p:nvPr/>
          </p:nvSpPr>
          <p:spPr bwMode="auto">
            <a:xfrm>
              <a:off x="722320" y="2046699"/>
              <a:ext cx="902594" cy="506091"/>
            </a:xfrm>
            <a:prstGeom prst="roundRect">
              <a:avLst>
                <a:gd name="adj" fmla="val 16667"/>
              </a:avLst>
            </a:prstGeom>
            <a:solidFill>
              <a:srgbClr val="CDC491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50" b="1" dirty="0" smtClean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Data Movers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50" b="1" dirty="0" smtClean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(4x)</a:t>
              </a:r>
              <a:endParaRPr kumimoji="1" lang="en-US" altLang="ja-JP" sz="105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endParaRPr>
            </a:p>
          </p:txBody>
        </p:sp>
        <p:sp>
          <p:nvSpPr>
            <p:cNvPr id="56" name="Cloud"/>
            <p:cNvSpPr>
              <a:spLocks noChangeAspect="1" noEditPoints="1" noChangeArrowheads="1"/>
            </p:cNvSpPr>
            <p:nvPr/>
          </p:nvSpPr>
          <p:spPr bwMode="auto">
            <a:xfrm>
              <a:off x="609600" y="4176890"/>
              <a:ext cx="1116495" cy="1015284"/>
            </a:xfrm>
            <a:prstGeom prst="flowChartMagneticDisk">
              <a:avLst/>
            </a:prstGeom>
            <a:solidFill>
              <a:srgbClr val="CDC49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1100" b="1" dirty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rPr>
                <a:t>Data Oasis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1100" b="1" dirty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rPr>
                <a:t>Lustre PFS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1100" b="1" dirty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rPr>
                <a:t>4 PB</a:t>
              </a:r>
            </a:p>
          </p:txBody>
        </p:sp>
        <p:sp>
          <p:nvSpPr>
            <p:cNvPr id="57" name="Cloud 56"/>
            <p:cNvSpPr/>
            <p:nvPr/>
          </p:nvSpPr>
          <p:spPr bwMode="auto">
            <a:xfrm>
              <a:off x="2976263" y="1066800"/>
              <a:ext cx="2218085" cy="729915"/>
            </a:xfrm>
            <a:prstGeom prst="cloud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XSEDE &amp; R&amp;E Networks</a:t>
              </a:r>
            </a:p>
          </p:txBody>
        </p:sp>
        <p:cxnSp>
          <p:nvCxnSpPr>
            <p:cNvPr id="58" name="Straight Connector 57"/>
            <p:cNvCxnSpPr>
              <a:stCxn id="59" idx="3"/>
              <a:endCxn id="57" idx="1"/>
            </p:cNvCxnSpPr>
            <p:nvPr/>
          </p:nvCxnSpPr>
          <p:spPr bwMode="auto">
            <a:xfrm flipH="1" flipV="1">
              <a:off x="4085306" y="1795937"/>
              <a:ext cx="3100" cy="20596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Cloud 58"/>
            <p:cNvSpPr/>
            <p:nvPr/>
          </p:nvSpPr>
          <p:spPr bwMode="auto">
            <a:xfrm>
              <a:off x="3274738" y="1963449"/>
              <a:ext cx="1627336" cy="672591"/>
            </a:xfrm>
            <a:prstGeom prst="cloud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SDSC Network</a:t>
              </a:r>
            </a:p>
          </p:txBody>
        </p:sp>
        <p:cxnSp>
          <p:nvCxnSpPr>
            <p:cNvPr id="60" name="AutoShape 45"/>
            <p:cNvCxnSpPr>
              <a:cxnSpLocks noChangeShapeType="1"/>
              <a:stCxn id="62" idx="2"/>
              <a:endCxn id="61" idx="0"/>
            </p:cNvCxnSpPr>
            <p:nvPr/>
          </p:nvCxnSpPr>
          <p:spPr bwMode="auto">
            <a:xfrm>
              <a:off x="2568986" y="4489828"/>
              <a:ext cx="3347" cy="305542"/>
            </a:xfrm>
            <a:prstGeom prst="straightConnector1">
              <a:avLst/>
            </a:prstGeom>
            <a:noFill/>
            <a:ln w="6350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AutoShape 89"/>
            <p:cNvSpPr>
              <a:spLocks noChangeArrowheads="1"/>
            </p:cNvSpPr>
            <p:nvPr/>
          </p:nvSpPr>
          <p:spPr bwMode="auto">
            <a:xfrm>
              <a:off x="2208116" y="4795370"/>
              <a:ext cx="728433" cy="390513"/>
            </a:xfrm>
            <a:prstGeom prst="roundRect">
              <a:avLst>
                <a:gd name="adj" fmla="val 16667"/>
              </a:avLst>
            </a:prstGeom>
            <a:solidFill>
              <a:srgbClr val="CDC491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IO Nodes</a:t>
              </a:r>
            </a:p>
          </p:txBody>
        </p:sp>
        <p:sp>
          <p:nvSpPr>
            <p:cNvPr id="62" name="AutoShape 89"/>
            <p:cNvSpPr>
              <a:spLocks noChangeArrowheads="1"/>
            </p:cNvSpPr>
            <p:nvPr/>
          </p:nvSpPr>
          <p:spPr bwMode="auto">
            <a:xfrm>
              <a:off x="2204769" y="4099316"/>
              <a:ext cx="728433" cy="390512"/>
            </a:xfrm>
            <a:prstGeom prst="roundRect">
              <a:avLst>
                <a:gd name="adj" fmla="val 16667"/>
              </a:avLst>
            </a:prstGeom>
            <a:solidFill>
              <a:srgbClr val="CDC491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IO Nodes</a:t>
              </a:r>
            </a:p>
          </p:txBody>
        </p:sp>
        <p:sp>
          <p:nvSpPr>
            <p:cNvPr id="63" name="AutoShape 41"/>
            <p:cNvSpPr>
              <a:spLocks noChangeArrowheads="1"/>
            </p:cNvSpPr>
            <p:nvPr/>
          </p:nvSpPr>
          <p:spPr bwMode="auto">
            <a:xfrm>
              <a:off x="5652993" y="2052712"/>
              <a:ext cx="871331" cy="506091"/>
            </a:xfrm>
            <a:prstGeom prst="roundRect">
              <a:avLst>
                <a:gd name="adj" fmla="val 16667"/>
              </a:avLst>
            </a:prstGeom>
            <a:solidFill>
              <a:srgbClr val="FFA27D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Login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00" b="1" dirty="0" smtClean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Nodes (4x</a:t>
              </a:r>
              <a:r>
                <a:rPr kumimoji="1" lang="en-US" altLang="ja-JP" sz="1050" b="1" dirty="0" smtClean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)</a:t>
              </a:r>
              <a:endParaRPr kumimoji="1" lang="en-US" altLang="ja-JP" sz="105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endParaRPr>
            </a:p>
          </p:txBody>
        </p:sp>
        <p:cxnSp>
          <p:nvCxnSpPr>
            <p:cNvPr id="64" name="Straight Connector 63"/>
            <p:cNvCxnSpPr>
              <a:stCxn id="44" idx="1"/>
              <a:endCxn id="42" idx="2"/>
            </p:cNvCxnSpPr>
            <p:nvPr/>
          </p:nvCxnSpPr>
          <p:spPr bwMode="auto">
            <a:xfrm flipH="1" flipV="1">
              <a:off x="3538251" y="3319439"/>
              <a:ext cx="2781974" cy="27130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AutoShape 33"/>
            <p:cNvSpPr>
              <a:spLocks noChangeArrowheads="1"/>
            </p:cNvSpPr>
            <p:nvPr/>
          </p:nvSpPr>
          <p:spPr bwMode="auto">
            <a:xfrm>
              <a:off x="5843863" y="4109573"/>
              <a:ext cx="730994" cy="394965"/>
            </a:xfrm>
            <a:prstGeom prst="roundRect">
              <a:avLst>
                <a:gd name="adj" fmla="val 16667"/>
              </a:avLst>
            </a:prstGeom>
            <a:solidFill>
              <a:srgbClr val="96C8B9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Compute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00" b="1" dirty="0" smtClean="0">
                  <a:solidFill>
                    <a:srgbClr val="000000"/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Node</a:t>
              </a:r>
              <a:endParaRPr kumimoji="1" lang="en-US" altLang="ja-JP" sz="10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endParaRPr>
            </a:p>
          </p:txBody>
        </p:sp>
        <p:sp>
          <p:nvSpPr>
            <p:cNvPr id="95" name="Right Brace 94"/>
            <p:cNvSpPr/>
            <p:nvPr/>
          </p:nvSpPr>
          <p:spPr bwMode="auto">
            <a:xfrm>
              <a:off x="6600442" y="4075980"/>
              <a:ext cx="155448" cy="500679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750011" y="4183295"/>
              <a:ext cx="559381" cy="287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dirty="0" smtClean="0">
                  <a:latin typeface="Calibri" pitchFamily="34" charset="0"/>
                  <a:cs typeface="Calibri" pitchFamily="34" charset="0"/>
                </a:rPr>
                <a:t>1,024</a:t>
              </a:r>
              <a:endParaRPr lang="en-US" sz="11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Right Brace 96"/>
            <p:cNvSpPr/>
            <p:nvPr/>
          </p:nvSpPr>
          <p:spPr bwMode="auto">
            <a:xfrm rot="5400000">
              <a:off x="2475989" y="5012411"/>
              <a:ext cx="232572" cy="681853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446834" y="5446761"/>
              <a:ext cx="354814" cy="279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alibri" pitchFamily="34" charset="0"/>
                  <a:cs typeface="Calibri" pitchFamily="34" charset="0"/>
                </a:rPr>
                <a:t>64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2" name="Line Callout 1 (Accent Bar) 111"/>
          <p:cNvSpPr/>
          <p:nvPr/>
        </p:nvSpPr>
        <p:spPr bwMode="auto">
          <a:xfrm>
            <a:off x="7162800" y="1896035"/>
            <a:ext cx="1752600" cy="1371600"/>
          </a:xfrm>
          <a:prstGeom prst="accentCallout1">
            <a:avLst>
              <a:gd name="adj1" fmla="val 44910"/>
              <a:gd name="adj2" fmla="val -8993"/>
              <a:gd name="adj3" fmla="val 45182"/>
              <a:gd name="adj4" fmla="val -28936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Dual-rail IB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Dual 10GbE storage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GbE management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GbE public</a:t>
            </a:r>
            <a:endParaRPr kumimoji="0" lang="en-US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200" baseline="0" dirty="0" smtClean="0">
                <a:latin typeface="Calibri" pitchFamily="34" charset="0"/>
                <a:cs typeface="Calibri" pitchFamily="34" charset="0"/>
              </a:rPr>
              <a:t>Round robin l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ogin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Mirrored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NFS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200" baseline="0" dirty="0" smtClean="0">
                <a:latin typeface="Calibri" pitchFamily="34" charset="0"/>
                <a:cs typeface="Calibri" pitchFamily="34" charset="0"/>
              </a:rPr>
              <a:t>Redundant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front-end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1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041400"/>
          </a:xfrm>
        </p:spPr>
        <p:txBody>
          <a:bodyPr/>
          <a:lstStyle/>
          <a:p>
            <a:pPr algn="l"/>
            <a:r>
              <a:rPr lang="en-US" sz="2400" dirty="0" smtClean="0"/>
              <a:t>Primary Storage Option for </a:t>
            </a:r>
            <a:r>
              <a:rPr lang="en-US" sz="2400" dirty="0" err="1" smtClean="0"/>
              <a:t>Hadoop</a:t>
            </a:r>
            <a:r>
              <a:rPr lang="en-US" sz="2400" dirty="0" smtClean="0"/>
              <a:t>: One SSD per Compute Node (only 4 of 16 compute nodes shown)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181600" y="2438400"/>
            <a:ext cx="3733800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400" b="1" dirty="0">
                <a:latin typeface="+mj-lt"/>
              </a:rPr>
              <a:t>The SSD drives on each I/O node are exported to the compute nodes via the </a:t>
            </a:r>
            <a:r>
              <a:rPr lang="en-US" sz="1400" b="1" dirty="0" err="1">
                <a:latin typeface="+mj-lt"/>
              </a:rPr>
              <a:t>iSCSI</a:t>
            </a:r>
            <a:r>
              <a:rPr lang="en-US" sz="1400" b="1" dirty="0">
                <a:latin typeface="+mj-lt"/>
              </a:rPr>
              <a:t> Extensions for RDMA (</a:t>
            </a:r>
            <a:r>
              <a:rPr lang="en-US" sz="1400" b="1" dirty="0" err="1">
                <a:latin typeface="+mj-lt"/>
              </a:rPr>
              <a:t>iSER</a:t>
            </a:r>
            <a:r>
              <a:rPr lang="en-US" sz="1400" b="1" dirty="0">
                <a:latin typeface="+mj-lt"/>
              </a:rPr>
              <a:t>). </a:t>
            </a:r>
            <a:endParaRPr lang="en-US" sz="1400" b="1" dirty="0" smtClean="0">
              <a:latin typeface="+mj-lt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1" dirty="0" smtClean="0">
                <a:latin typeface="+mj-lt"/>
              </a:rPr>
              <a:t>One 300 GB flash drive exported to each compute node appears as a local file system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1" dirty="0" smtClean="0">
                <a:latin typeface="+mj-lt"/>
              </a:rPr>
              <a:t>Lustre parallel file system is mounted identically on all nodes.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b="1" dirty="0" smtClean="0">
                <a:latin typeface="+mj-lt"/>
              </a:rPr>
              <a:t>This exported SSD storage can serve as the local storage used by HDFS.</a:t>
            </a:r>
          </a:p>
          <a:p>
            <a:pPr algn="l"/>
            <a:endParaRPr lang="en-US" sz="1400" dirty="0">
              <a:solidFill>
                <a:srgbClr val="081D58"/>
              </a:solidFill>
              <a:latin typeface="Helvetica"/>
            </a:endParaRPr>
          </a:p>
        </p:txBody>
      </p:sp>
      <p:cxnSp>
        <p:nvCxnSpPr>
          <p:cNvPr id="78" name="Straight Connector 77"/>
          <p:cNvCxnSpPr>
            <a:stCxn id="4" idx="1"/>
            <a:endCxn id="75" idx="4"/>
          </p:cNvCxnSpPr>
          <p:nvPr/>
        </p:nvCxnSpPr>
        <p:spPr bwMode="auto">
          <a:xfrm flipH="1">
            <a:off x="1828800" y="2501899"/>
            <a:ext cx="826852" cy="11252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" name="Group 31"/>
          <p:cNvGrpSpPr/>
          <p:nvPr/>
        </p:nvGrpSpPr>
        <p:grpSpPr>
          <a:xfrm>
            <a:off x="2655652" y="2158999"/>
            <a:ext cx="1927680" cy="685800"/>
            <a:chOff x="2655652" y="2158999"/>
            <a:chExt cx="1927680" cy="685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655652" y="2158999"/>
              <a:ext cx="1143000" cy="685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Helvetica"/>
                </a:rPr>
                <a:t>Compute Node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126132" y="2368549"/>
              <a:ext cx="457200" cy="266700"/>
            </a:xfrm>
            <a:prstGeom prst="rect">
              <a:avLst/>
            </a:prstGeom>
            <a:solidFill>
              <a:srgbClr val="CDC49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Helvetica"/>
                </a:rPr>
                <a:t>SSD</a:t>
              </a:r>
            </a:p>
          </p:txBody>
        </p:sp>
        <p:cxnSp>
          <p:nvCxnSpPr>
            <p:cNvPr id="13" name="Straight Connector 12"/>
            <p:cNvCxnSpPr>
              <a:stCxn id="4" idx="3"/>
              <a:endCxn id="8" idx="1"/>
            </p:cNvCxnSpPr>
            <p:nvPr/>
          </p:nvCxnSpPr>
          <p:spPr bwMode="auto">
            <a:xfrm>
              <a:off x="3798652" y="2501899"/>
              <a:ext cx="3274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5" name="Flowchart: Magnetic Disk 74"/>
          <p:cNvSpPr/>
          <p:nvPr/>
        </p:nvSpPr>
        <p:spPr bwMode="auto">
          <a:xfrm>
            <a:off x="457200" y="2945323"/>
            <a:ext cx="1371600" cy="136374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</a:rPr>
              <a:t>Lustre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652486" y="2899230"/>
            <a:ext cx="1927680" cy="685800"/>
            <a:chOff x="2655652" y="2158999"/>
            <a:chExt cx="1927680" cy="685800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2655652" y="2158999"/>
              <a:ext cx="1143000" cy="685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Helvetica"/>
                </a:rPr>
                <a:t>Compute Node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4126132" y="2368549"/>
              <a:ext cx="457200" cy="266700"/>
            </a:xfrm>
            <a:prstGeom prst="rect">
              <a:avLst/>
            </a:prstGeom>
            <a:solidFill>
              <a:srgbClr val="CDC49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Helvetica"/>
                </a:rPr>
                <a:t>SSD</a:t>
              </a:r>
            </a:p>
          </p:txBody>
        </p:sp>
        <p:cxnSp>
          <p:nvCxnSpPr>
            <p:cNvPr id="107" name="Straight Connector 106"/>
            <p:cNvCxnSpPr>
              <a:stCxn id="105" idx="3"/>
              <a:endCxn id="106" idx="1"/>
            </p:cNvCxnSpPr>
            <p:nvPr/>
          </p:nvCxnSpPr>
          <p:spPr bwMode="auto">
            <a:xfrm>
              <a:off x="3798652" y="2501899"/>
              <a:ext cx="3274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Group 107"/>
          <p:cNvGrpSpPr/>
          <p:nvPr/>
        </p:nvGrpSpPr>
        <p:grpSpPr>
          <a:xfrm>
            <a:off x="2659746" y="3643086"/>
            <a:ext cx="1927680" cy="685800"/>
            <a:chOff x="2655652" y="2158999"/>
            <a:chExt cx="1927680" cy="685800"/>
          </a:xfrm>
        </p:grpSpPr>
        <p:sp>
          <p:nvSpPr>
            <p:cNvPr id="109" name="Rectangle 108"/>
            <p:cNvSpPr/>
            <p:nvPr/>
          </p:nvSpPr>
          <p:spPr bwMode="auto">
            <a:xfrm>
              <a:off x="2655652" y="2158999"/>
              <a:ext cx="1143000" cy="685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Helvetica"/>
                </a:rPr>
                <a:t>Compute Node</a:t>
              </a: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4126132" y="2368549"/>
              <a:ext cx="457200" cy="266700"/>
            </a:xfrm>
            <a:prstGeom prst="rect">
              <a:avLst/>
            </a:prstGeom>
            <a:solidFill>
              <a:srgbClr val="CDC49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Helvetica"/>
                </a:rPr>
                <a:t>SSD</a:t>
              </a:r>
            </a:p>
          </p:txBody>
        </p:sp>
        <p:cxnSp>
          <p:nvCxnSpPr>
            <p:cNvPr id="111" name="Straight Connector 110"/>
            <p:cNvCxnSpPr>
              <a:stCxn id="109" idx="3"/>
              <a:endCxn id="110" idx="1"/>
            </p:cNvCxnSpPr>
            <p:nvPr/>
          </p:nvCxnSpPr>
          <p:spPr bwMode="auto">
            <a:xfrm>
              <a:off x="3798652" y="2501899"/>
              <a:ext cx="3274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2" name="Group 111"/>
          <p:cNvGrpSpPr/>
          <p:nvPr/>
        </p:nvGrpSpPr>
        <p:grpSpPr>
          <a:xfrm>
            <a:off x="2652492" y="4372428"/>
            <a:ext cx="1927680" cy="685800"/>
            <a:chOff x="2655652" y="2158999"/>
            <a:chExt cx="1927680" cy="685800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2655652" y="2158999"/>
              <a:ext cx="1143000" cy="685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Helvetica"/>
                </a:rPr>
                <a:t>Compute Node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4126132" y="2368549"/>
              <a:ext cx="457200" cy="266700"/>
            </a:xfrm>
            <a:prstGeom prst="rect">
              <a:avLst/>
            </a:prstGeom>
            <a:solidFill>
              <a:srgbClr val="CDC49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Helvetica"/>
                </a:rPr>
                <a:t>SSD</a:t>
              </a:r>
            </a:p>
          </p:txBody>
        </p:sp>
        <p:cxnSp>
          <p:nvCxnSpPr>
            <p:cNvPr id="115" name="Straight Connector 114"/>
            <p:cNvCxnSpPr>
              <a:stCxn id="113" idx="3"/>
              <a:endCxn id="114" idx="1"/>
            </p:cNvCxnSpPr>
            <p:nvPr/>
          </p:nvCxnSpPr>
          <p:spPr bwMode="auto">
            <a:xfrm>
              <a:off x="3798652" y="2501899"/>
              <a:ext cx="3274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6" name="Straight Connector 115"/>
          <p:cNvCxnSpPr>
            <a:stCxn id="105" idx="1"/>
            <a:endCxn id="75" idx="4"/>
          </p:cNvCxnSpPr>
          <p:nvPr/>
        </p:nvCxnSpPr>
        <p:spPr bwMode="auto">
          <a:xfrm flipH="1">
            <a:off x="1828800" y="3242130"/>
            <a:ext cx="823686" cy="3850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>
            <a:stCxn id="109" idx="1"/>
            <a:endCxn id="75" idx="4"/>
          </p:cNvCxnSpPr>
          <p:nvPr/>
        </p:nvCxnSpPr>
        <p:spPr bwMode="auto">
          <a:xfrm flipH="1" flipV="1">
            <a:off x="1828800" y="3627197"/>
            <a:ext cx="830946" cy="3587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113" idx="1"/>
            <a:endCxn id="75" idx="4"/>
          </p:cNvCxnSpPr>
          <p:nvPr/>
        </p:nvCxnSpPr>
        <p:spPr bwMode="auto">
          <a:xfrm flipH="1" flipV="1">
            <a:off x="1828800" y="3627197"/>
            <a:ext cx="823692" cy="108813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79286" y="5345277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Helvetica"/>
              </a:rPr>
              <a:t>Logical View</a:t>
            </a:r>
            <a:endParaRPr lang="en-US" sz="1800" b="1" dirty="0">
              <a:solidFill>
                <a:srgbClr val="000000"/>
              </a:solidFill>
              <a:latin typeface="Helvetic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92930" y="4848678"/>
            <a:ext cx="2427513" cy="1207109"/>
            <a:chOff x="3292930" y="4848678"/>
            <a:chExt cx="2427513" cy="1207109"/>
          </a:xfrm>
        </p:grpSpPr>
        <p:sp>
          <p:nvSpPr>
            <p:cNvPr id="7" name="TextBox 6"/>
            <p:cNvSpPr txBox="1"/>
            <p:nvPr/>
          </p:nvSpPr>
          <p:spPr>
            <a:xfrm>
              <a:off x="3292930" y="5594122"/>
              <a:ext cx="2427513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Helvetica"/>
                </a:rPr>
                <a:t>File system  appears as:</a:t>
              </a:r>
            </a:p>
            <a:p>
              <a:r>
                <a:rPr lang="en-US" sz="1200" b="1" dirty="0" smtClean="0">
                  <a:solidFill>
                    <a:srgbClr val="000000"/>
                  </a:solidFill>
                  <a:latin typeface="Helvetica"/>
                </a:rPr>
                <a:t>/scratch</a:t>
              </a:r>
              <a:r>
                <a:rPr lang="en-US" sz="1200" b="1" dirty="0">
                  <a:solidFill>
                    <a:srgbClr val="000000"/>
                  </a:solidFill>
                  <a:latin typeface="Helvetica"/>
                </a:rPr>
                <a:t>/$USER/$PBS_JOBID</a:t>
              </a:r>
              <a:endParaRPr lang="en-US" sz="1100" b="1" dirty="0">
                <a:solidFill>
                  <a:srgbClr val="000000"/>
                </a:solidFill>
                <a:latin typeface="Helvetica"/>
              </a:endParaRPr>
            </a:p>
          </p:txBody>
        </p:sp>
        <p:cxnSp>
          <p:nvCxnSpPr>
            <p:cNvPr id="10" name="Straight Connector 9"/>
            <p:cNvCxnSpPr>
              <a:endCxn id="114" idx="2"/>
            </p:cNvCxnSpPr>
            <p:nvPr/>
          </p:nvCxnSpPr>
          <p:spPr bwMode="auto">
            <a:xfrm flipV="1">
              <a:off x="3795486" y="4848678"/>
              <a:ext cx="556086" cy="6812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>
              <a:endCxn id="114" idx="2"/>
            </p:cNvCxnSpPr>
            <p:nvPr/>
          </p:nvCxnSpPr>
          <p:spPr bwMode="auto">
            <a:xfrm flipH="1" flipV="1">
              <a:off x="4351572" y="4848678"/>
              <a:ext cx="525228" cy="6812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54429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16200"/>
            <a:ext cx="8839200" cy="1041400"/>
          </a:xfrm>
        </p:spPr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Configuration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041400"/>
          </a:xfrm>
        </p:spPr>
        <p:txBody>
          <a:bodyPr/>
          <a:lstStyle/>
          <a:p>
            <a:r>
              <a:rPr lang="en-US" sz="2800" dirty="0" err="1" smtClean="0"/>
              <a:t>myHadoop</a:t>
            </a:r>
            <a:r>
              <a:rPr lang="en-US" sz="2800" dirty="0" smtClean="0"/>
              <a:t> – Integration with Gordon Scheduler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r>
              <a:rPr lang="en-US" sz="2400" dirty="0" err="1" smtClean="0"/>
              <a:t>myHadoop</a:t>
            </a:r>
            <a:r>
              <a:rPr lang="en-US" sz="2400" dirty="0" smtClean="0"/>
              <a:t>* was developed at SDSC to help run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within the scope of the normal scheduler.</a:t>
            </a:r>
          </a:p>
          <a:p>
            <a:r>
              <a:rPr lang="en-US" sz="2400" dirty="0" smtClean="0"/>
              <a:t>Scripts available to use the node list from the scheduler and dynamically change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configuration files.</a:t>
            </a:r>
          </a:p>
          <a:p>
            <a:pPr lvl="1"/>
            <a:r>
              <a:rPr lang="hr-HR" sz="2000" dirty="0" smtClean="0"/>
              <a:t>mapred</a:t>
            </a:r>
            <a:r>
              <a:rPr lang="hr-HR" sz="2000" dirty="0"/>
              <a:t>-</a:t>
            </a:r>
            <a:r>
              <a:rPr lang="hr-HR" sz="2000" dirty="0" smtClean="0"/>
              <a:t>site.xml</a:t>
            </a:r>
          </a:p>
          <a:p>
            <a:pPr lvl="1"/>
            <a:r>
              <a:rPr lang="en-US" sz="2000" dirty="0"/>
              <a:t>m</a:t>
            </a:r>
            <a:r>
              <a:rPr lang="hr-HR" sz="2000" dirty="0" smtClean="0"/>
              <a:t>asters</a:t>
            </a:r>
          </a:p>
          <a:p>
            <a:pPr lvl="1"/>
            <a:r>
              <a:rPr lang="en-US" sz="2000" dirty="0"/>
              <a:t>s</a:t>
            </a:r>
            <a:r>
              <a:rPr lang="hr-HR" sz="2000" dirty="0" smtClean="0"/>
              <a:t>laves</a:t>
            </a:r>
            <a:endParaRPr lang="hr-HR" sz="2000" dirty="0"/>
          </a:p>
          <a:p>
            <a:pPr lvl="1"/>
            <a:r>
              <a:rPr lang="hr-HR" sz="2000" dirty="0" smtClean="0"/>
              <a:t>core</a:t>
            </a:r>
            <a:r>
              <a:rPr lang="hr-HR" sz="2000" dirty="0"/>
              <a:t>-site.xml</a:t>
            </a:r>
            <a:endParaRPr lang="en-US" sz="2000" dirty="0" smtClean="0"/>
          </a:p>
          <a:p>
            <a:r>
              <a:rPr lang="en-US" sz="2400" dirty="0"/>
              <a:t>Users can make additional </a:t>
            </a:r>
            <a:r>
              <a:rPr lang="en-US" sz="2400" dirty="0" err="1"/>
              <a:t>hadoop</a:t>
            </a:r>
            <a:r>
              <a:rPr lang="en-US" sz="2400" dirty="0"/>
              <a:t> cluster changes if </a:t>
            </a:r>
            <a:r>
              <a:rPr lang="en-US" sz="2400" dirty="0" smtClean="0"/>
              <a:t>needed</a:t>
            </a:r>
          </a:p>
          <a:p>
            <a:r>
              <a:rPr lang="en-US" sz="2400" dirty="0"/>
              <a:t>Nodes are exclusive to the job [</a:t>
            </a:r>
            <a:r>
              <a:rPr lang="en-US" sz="2400" dirty="0" smtClean="0"/>
              <a:t>does not </a:t>
            </a:r>
            <a:r>
              <a:rPr lang="en-US" sz="2400" dirty="0"/>
              <a:t>affect the rest of the cluster</a:t>
            </a:r>
            <a:r>
              <a:rPr lang="en-US" sz="2400" dirty="0" smtClean="0"/>
              <a:t>].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*</a:t>
            </a:r>
            <a:r>
              <a:rPr lang="en-US" sz="2400" dirty="0" err="1" smtClean="0"/>
              <a:t>myHadoop</a:t>
            </a:r>
            <a:r>
              <a:rPr lang="en-US" sz="2400" dirty="0"/>
              <a:t> </a:t>
            </a:r>
            <a:r>
              <a:rPr lang="en-US" sz="2400" dirty="0" smtClean="0"/>
              <a:t>link: http</a:t>
            </a:r>
            <a:r>
              <a:rPr lang="en-US" sz="2400" dirty="0"/>
              <a:t>://</a:t>
            </a:r>
            <a:r>
              <a:rPr lang="en-US" sz="2400" dirty="0" err="1"/>
              <a:t>sourceforge.net</a:t>
            </a:r>
            <a:r>
              <a:rPr lang="en-US" sz="2400" dirty="0"/>
              <a:t>/projects/</a:t>
            </a:r>
            <a:r>
              <a:rPr lang="en-US" sz="2400" dirty="0" err="1"/>
              <a:t>myhadoop</a:t>
            </a:r>
            <a:r>
              <a:rPr lang="en-US" sz="24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9183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on Gordon – Storage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Primary storage option is to use SSDs which are available via </a:t>
            </a:r>
            <a:r>
              <a:rPr lang="en-US" sz="2400" dirty="0" err="1"/>
              <a:t>iSCSI</a:t>
            </a:r>
            <a:r>
              <a:rPr lang="en-US" sz="2400" dirty="0"/>
              <a:t> Extensions for RDMA </a:t>
            </a:r>
            <a:r>
              <a:rPr lang="en-US" sz="2400" dirty="0" smtClean="0"/>
              <a:t>(</a:t>
            </a:r>
            <a:r>
              <a:rPr lang="en-US" sz="2400" dirty="0" err="1" smtClean="0"/>
              <a:t>iSER</a:t>
            </a:r>
            <a:r>
              <a:rPr lang="en-US" sz="2400" dirty="0" smtClean="0"/>
              <a:t>) on each compute node.</a:t>
            </a:r>
          </a:p>
          <a:p>
            <a:endParaRPr lang="en-US" sz="2400" dirty="0" smtClean="0"/>
          </a:p>
          <a:p>
            <a:r>
              <a:rPr lang="en-US" sz="2400" dirty="0" smtClean="0"/>
              <a:t>Prolog creates job specific SSD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location which can be used for HDFS storage. </a:t>
            </a:r>
            <a:r>
              <a:rPr lang="en-US" sz="2400" dirty="0" err="1" smtClean="0"/>
              <a:t>myHadoop</a:t>
            </a:r>
            <a:r>
              <a:rPr lang="en-US" sz="2400" dirty="0" smtClean="0"/>
              <a:t> framework leveraged to do this dynamically.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Lustre</a:t>
            </a:r>
            <a:r>
              <a:rPr lang="en-US" sz="2400" dirty="0" smtClean="0"/>
              <a:t> storage is available for persistent option. DFS benchmark results show very good performance comparable to SSD storage.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741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on Gordon – Network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 Gordon compute nodes are dual QDR </a:t>
            </a:r>
            <a:r>
              <a:rPr lang="en-US" sz="2400" dirty="0" err="1" smtClean="0"/>
              <a:t>Infiniband</a:t>
            </a:r>
            <a:r>
              <a:rPr lang="en-US" sz="2400" dirty="0"/>
              <a:t> </a:t>
            </a:r>
            <a:r>
              <a:rPr lang="en-US" sz="2400" dirty="0" smtClean="0"/>
              <a:t>connected. Additionally, a 1GigE connection is available.</a:t>
            </a:r>
          </a:p>
          <a:p>
            <a:endParaRPr lang="en-US" sz="2400" dirty="0" smtClean="0"/>
          </a:p>
          <a:p>
            <a:r>
              <a:rPr lang="en-US" sz="2400" dirty="0" smtClean="0"/>
              <a:t>For a standard Apache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install </a:t>
            </a:r>
            <a:r>
              <a:rPr lang="en-US" sz="2400" dirty="0" err="1" smtClean="0"/>
              <a:t>IPoIB</a:t>
            </a:r>
            <a:r>
              <a:rPr lang="en-US" sz="2400" dirty="0" smtClean="0"/>
              <a:t> using one of the default QDR links is the best network option. </a:t>
            </a:r>
            <a:r>
              <a:rPr lang="en-US" sz="2400" dirty="0" err="1" smtClean="0"/>
              <a:t>myHadoop</a:t>
            </a:r>
            <a:r>
              <a:rPr lang="en-US" sz="2400" dirty="0" smtClean="0"/>
              <a:t> setup uses the ib0 addresses in dynamic configuration set up.</a:t>
            </a:r>
          </a:p>
          <a:p>
            <a:endParaRPr lang="en-US" sz="2400" dirty="0"/>
          </a:p>
          <a:p>
            <a:r>
              <a:rPr lang="en-US" sz="2400" dirty="0" err="1"/>
              <a:t>Mellanox's</a:t>
            </a:r>
            <a:r>
              <a:rPr lang="en-US" sz="2400" dirty="0"/>
              <a:t> Unstructured Data Accelerator (UDA</a:t>
            </a:r>
            <a:r>
              <a:rPr lang="en-US" sz="2400" dirty="0" smtClean="0"/>
              <a:t>) is another option providing </a:t>
            </a:r>
            <a:r>
              <a:rPr lang="en-US" sz="2400" dirty="0"/>
              <a:t>the middleware interface directly </a:t>
            </a:r>
            <a:r>
              <a:rPr lang="en-US" sz="2400" dirty="0" smtClean="0"/>
              <a:t>to high speed IB link. We are currently testing this on Gordon.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727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3200"/>
            <a:ext cx="8839200" cy="1041400"/>
          </a:xfrm>
        </p:spPr>
        <p:txBody>
          <a:bodyPr/>
          <a:lstStyle/>
          <a:p>
            <a:r>
              <a:rPr lang="en-US" dirty="0" smtClean="0"/>
              <a:t>Hands On Examples : </a:t>
            </a:r>
            <a:r>
              <a:rPr lang="en-US" dirty="0" err="1" smtClean="0"/>
              <a:t>TestDFS</a:t>
            </a:r>
            <a:r>
              <a:rPr lang="en-US" dirty="0" smtClean="0"/>
              <a:t> and </a:t>
            </a:r>
            <a:r>
              <a:rPr lang="en-US" dirty="0" err="1" smtClean="0"/>
              <a:t>TeraSort</a:t>
            </a:r>
            <a:r>
              <a:rPr lang="en-US" dirty="0" smtClean="0"/>
              <a:t> Benchmarks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9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041400"/>
          </a:xfrm>
        </p:spPr>
        <p:txBody>
          <a:bodyPr/>
          <a:lstStyle/>
          <a:p>
            <a:r>
              <a:rPr lang="en-US" dirty="0" smtClean="0"/>
              <a:t>Hands On Examples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/>
          <a:lstStyle/>
          <a:p>
            <a:r>
              <a:rPr lang="en-US" dirty="0" smtClean="0"/>
              <a:t>Copy over the following directory to your training account: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cp</a:t>
            </a:r>
            <a:r>
              <a:rPr lang="en-US" dirty="0" smtClean="0"/>
              <a:t> –r /</a:t>
            </a:r>
            <a:r>
              <a:rPr lang="en-US" dirty="0"/>
              <a:t>home/</a:t>
            </a:r>
            <a:r>
              <a:rPr lang="en-US" dirty="0" err="1"/>
              <a:t>diag</a:t>
            </a:r>
            <a:r>
              <a:rPr lang="en-US" dirty="0"/>
              <a:t>/tutorials/</a:t>
            </a:r>
            <a:r>
              <a:rPr lang="en-US" dirty="0" err="1" smtClean="0"/>
              <a:t>hadoop</a:t>
            </a:r>
            <a:r>
              <a:rPr lang="en-US" dirty="0" smtClean="0"/>
              <a:t>   ~/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Two examples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TestDFS_2.</a:t>
            </a:r>
            <a:r>
              <a:rPr lang="en-US" dirty="0" smtClean="0"/>
              <a:t>cmd – </a:t>
            </a:r>
            <a:r>
              <a:rPr lang="en-US" dirty="0" err="1" smtClean="0"/>
              <a:t>TestDFS</a:t>
            </a:r>
            <a:r>
              <a:rPr lang="en-US" dirty="0" smtClean="0"/>
              <a:t> example to benchmark HDFS performance.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TeraSort_2.cmd – Sorting performance benchmark.</a:t>
            </a:r>
          </a:p>
        </p:txBody>
      </p:sp>
    </p:spTree>
    <p:extLst>
      <p:ext uri="{BB962C8B-B14F-4D97-AF65-F5344CB8AC3E}">
        <p14:creationId xmlns:p14="http://schemas.microsoft.com/office/powerpoint/2010/main" val="2901781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TestDFS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PBS variables part: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!/bin/bash</a:t>
            </a:r>
          </a:p>
          <a:p>
            <a:pPr marL="0" indent="0">
              <a:buNone/>
            </a:pPr>
            <a:r>
              <a:rPr lang="en-US" dirty="0"/>
              <a:t>#PBS -q normal</a:t>
            </a:r>
          </a:p>
          <a:p>
            <a:pPr marL="0" indent="0">
              <a:buNone/>
            </a:pPr>
            <a:r>
              <a:rPr lang="en-US" dirty="0"/>
              <a:t>#PBS -N </a:t>
            </a:r>
            <a:r>
              <a:rPr lang="en-US" dirty="0" err="1"/>
              <a:t>hadoop_job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#PBS -l nodes=2:ppn=1</a:t>
            </a:r>
          </a:p>
          <a:p>
            <a:pPr marL="0" indent="0">
              <a:buNone/>
            </a:pPr>
            <a:r>
              <a:rPr lang="en-US" dirty="0"/>
              <a:t>#PBS -o hadoop_dfstest_2.out</a:t>
            </a:r>
          </a:p>
          <a:p>
            <a:pPr marL="0" indent="0">
              <a:buNone/>
            </a:pPr>
            <a:r>
              <a:rPr lang="en-US" dirty="0"/>
              <a:t>#PBS -e hadoop_dfstest_2.err</a:t>
            </a:r>
          </a:p>
          <a:p>
            <a:pPr marL="0" indent="0">
              <a:buNone/>
            </a:pPr>
            <a:r>
              <a:rPr lang="en-US" dirty="0"/>
              <a:t>#PBS -V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9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041400"/>
          </a:xfrm>
        </p:spPr>
        <p:txBody>
          <a:bodyPr/>
          <a:lstStyle/>
          <a:p>
            <a:r>
              <a:rPr lang="en-US" dirty="0" err="1" smtClean="0"/>
              <a:t>TestDFS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Set up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environment variables: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Set this to location of </a:t>
            </a:r>
            <a:r>
              <a:rPr lang="en-US" sz="2000" dirty="0" err="1"/>
              <a:t>myHadoop</a:t>
            </a:r>
            <a:r>
              <a:rPr lang="en-US" sz="2000" dirty="0"/>
              <a:t> on </a:t>
            </a:r>
            <a:r>
              <a:rPr lang="en-US" sz="2000" dirty="0" err="1"/>
              <a:t>gordon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export MY_HADOOP_HOME="/opt/</a:t>
            </a:r>
            <a:r>
              <a:rPr lang="en-US" sz="2000" dirty="0" err="1">
                <a:solidFill>
                  <a:srgbClr val="FF0000"/>
                </a:solidFill>
              </a:rPr>
              <a:t>hadoop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contrib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myHadoop</a:t>
            </a:r>
            <a:r>
              <a:rPr lang="en-US" sz="2000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Set this to the location of </a:t>
            </a:r>
            <a:r>
              <a:rPr lang="en-US" sz="2000" dirty="0" err="1"/>
              <a:t>Hadoop</a:t>
            </a:r>
            <a:r>
              <a:rPr lang="en-US" sz="2000" dirty="0"/>
              <a:t> on </a:t>
            </a:r>
            <a:r>
              <a:rPr lang="en-US" sz="2000" dirty="0" err="1"/>
              <a:t>gordon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export HADOOP_HOME="/opt/</a:t>
            </a:r>
            <a:r>
              <a:rPr lang="en-US" sz="2000" dirty="0" err="1">
                <a:solidFill>
                  <a:srgbClr val="FF0000"/>
                </a:solidFill>
              </a:rPr>
              <a:t>hadoop</a:t>
            </a:r>
            <a:r>
              <a:rPr lang="en-US" sz="2000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#### Set this to the directory where </a:t>
            </a:r>
            <a:r>
              <a:rPr lang="en-US" sz="2000" dirty="0" err="1"/>
              <a:t>Hadoop</a:t>
            </a:r>
            <a:r>
              <a:rPr lang="en-US" sz="2000" dirty="0"/>
              <a:t> </a:t>
            </a:r>
            <a:r>
              <a:rPr lang="en-US" sz="2000" dirty="0" err="1"/>
              <a:t>configs</a:t>
            </a:r>
            <a:r>
              <a:rPr lang="en-US" sz="2000" dirty="0"/>
              <a:t> should be generated</a:t>
            </a:r>
          </a:p>
          <a:p>
            <a:pPr marL="0" indent="0">
              <a:buNone/>
            </a:pPr>
            <a:r>
              <a:rPr lang="en-US" sz="2000" dirty="0"/>
              <a:t># Don't change the name of this variable (HADOOP_CONF_DIR) as it is</a:t>
            </a:r>
          </a:p>
          <a:p>
            <a:pPr marL="0" indent="0">
              <a:buNone/>
            </a:pPr>
            <a:r>
              <a:rPr lang="en-US" sz="2000" dirty="0"/>
              <a:t># required by </a:t>
            </a:r>
            <a:r>
              <a:rPr lang="en-US" sz="2000" dirty="0" err="1"/>
              <a:t>Hadoop</a:t>
            </a:r>
            <a:r>
              <a:rPr lang="en-US" sz="2000" dirty="0"/>
              <a:t> - all </a:t>
            </a:r>
            <a:r>
              <a:rPr lang="en-US" sz="2000" dirty="0" err="1"/>
              <a:t>config</a:t>
            </a:r>
            <a:r>
              <a:rPr lang="en-US" sz="2000" dirty="0"/>
              <a:t> files will be picked up from here</a:t>
            </a:r>
          </a:p>
          <a:p>
            <a:pPr marL="0" indent="0">
              <a:buNone/>
            </a:pPr>
            <a:r>
              <a:rPr lang="en-US" sz="2000" dirty="0"/>
              <a:t>#</a:t>
            </a:r>
          </a:p>
          <a:p>
            <a:pPr marL="0" indent="0">
              <a:buNone/>
            </a:pPr>
            <a:r>
              <a:rPr lang="en-US" sz="2000" dirty="0"/>
              <a:t># Make sure that this is accessible to all nodes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export HADOOP_CONF_DIR="/home/$USER/</a:t>
            </a:r>
            <a:r>
              <a:rPr lang="en-US" sz="2000" dirty="0" err="1">
                <a:solidFill>
                  <a:srgbClr val="FF0000"/>
                </a:solidFill>
              </a:rPr>
              <a:t>config</a:t>
            </a:r>
            <a:r>
              <a:rPr lang="en-US" sz="2000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9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400"/>
            <a:ext cx="8839200" cy="1041400"/>
          </a:xfrm>
        </p:spPr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105400"/>
          </a:xfrm>
        </p:spPr>
        <p:txBody>
          <a:bodyPr/>
          <a:lstStyle/>
          <a:p>
            <a:pPr algn="just"/>
            <a:r>
              <a:rPr lang="en-US" sz="2000" dirty="0" err="1" smtClean="0"/>
              <a:t>Hadoop</a:t>
            </a:r>
            <a:r>
              <a:rPr lang="en-US" sz="2000" dirty="0" smtClean="0"/>
              <a:t> </a:t>
            </a:r>
            <a:r>
              <a:rPr lang="en-US" sz="2000" dirty="0"/>
              <a:t>framework </a:t>
            </a:r>
            <a:r>
              <a:rPr lang="en-US" sz="2000" dirty="0" smtClean="0"/>
              <a:t>extensively used </a:t>
            </a:r>
            <a:r>
              <a:rPr lang="en-US" sz="2000" dirty="0"/>
              <a:t>for scalable distributed processing of large </a:t>
            </a:r>
            <a:r>
              <a:rPr lang="en-US" sz="2000" dirty="0" smtClean="0"/>
              <a:t>datasets. High interest from XSEDE user base.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err="1"/>
              <a:t>MapReduce</a:t>
            </a:r>
            <a:r>
              <a:rPr lang="en-US" sz="2000" dirty="0"/>
              <a:t> </a:t>
            </a:r>
            <a:r>
              <a:rPr lang="en-US" sz="2000" dirty="0" smtClean="0"/>
              <a:t>algorithms make use of </a:t>
            </a:r>
            <a:r>
              <a:rPr lang="en-US" sz="2000" dirty="0"/>
              <a:t>locality of data, processing data on or near the storage assets to </a:t>
            </a:r>
            <a:r>
              <a:rPr lang="en-US" sz="2000" dirty="0" smtClean="0"/>
              <a:t>minimize data movement.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Map Step: </a:t>
            </a:r>
            <a:r>
              <a:rPr lang="en-US" sz="2000" dirty="0"/>
              <a:t>The master node </a:t>
            </a:r>
            <a:r>
              <a:rPr lang="en-US" sz="2000" dirty="0" smtClean="0"/>
              <a:t>divides problem </a:t>
            </a:r>
            <a:r>
              <a:rPr lang="en-US" sz="2000" dirty="0"/>
              <a:t>into smaller sub-problems, and distributes them to </a:t>
            </a:r>
            <a:r>
              <a:rPr lang="en-US" sz="2000" dirty="0" smtClean="0"/>
              <a:t>slave </a:t>
            </a:r>
            <a:r>
              <a:rPr lang="en-US" sz="2000" dirty="0"/>
              <a:t>nodes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Reduce Step: Processed data from slave nodes is combined in some way to form the output.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err="1" smtClean="0"/>
              <a:t>Hadoop</a:t>
            </a:r>
            <a:r>
              <a:rPr lang="en-US" sz="2000" dirty="0" smtClean="0"/>
              <a:t> allows use of the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framework in tandem with a distributed </a:t>
            </a:r>
            <a:r>
              <a:rPr lang="en-US" sz="2000" dirty="0" err="1" smtClean="0"/>
              <a:t>filesystem</a:t>
            </a:r>
            <a:r>
              <a:rPr lang="en-US" sz="2000" dirty="0"/>
              <a:t> </a:t>
            </a:r>
            <a:r>
              <a:rPr lang="en-US" sz="2000" dirty="0" smtClean="0"/>
              <a:t>in a cluster environment.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632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041400"/>
          </a:xfrm>
        </p:spPr>
        <p:txBody>
          <a:bodyPr/>
          <a:lstStyle/>
          <a:p>
            <a:r>
              <a:rPr lang="en-US" dirty="0" err="1" smtClean="0"/>
              <a:t>TestDFS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#### Set up the configuration</a:t>
            </a:r>
          </a:p>
          <a:p>
            <a:pPr marL="0" indent="0">
              <a:buNone/>
            </a:pPr>
            <a:r>
              <a:rPr lang="en-US" sz="1800" dirty="0"/>
              <a:t># Make sure number of nodes is the same as what you have requested from PBS</a:t>
            </a:r>
          </a:p>
          <a:p>
            <a:pPr marL="0" indent="0">
              <a:buNone/>
            </a:pPr>
            <a:r>
              <a:rPr lang="en-US" sz="1800" dirty="0"/>
              <a:t># usage: $MY_HADOOP_HOME/bin/</a:t>
            </a:r>
            <a:r>
              <a:rPr lang="en-US" sz="1800" dirty="0" err="1"/>
              <a:t>configure.sh</a:t>
            </a:r>
            <a:r>
              <a:rPr lang="en-US" sz="1800" dirty="0"/>
              <a:t> -h</a:t>
            </a:r>
          </a:p>
          <a:p>
            <a:pPr marL="0" indent="0">
              <a:buNone/>
            </a:pPr>
            <a:r>
              <a:rPr lang="en-US" sz="1800" dirty="0"/>
              <a:t>echo "Set up the configurations for </a:t>
            </a:r>
            <a:r>
              <a:rPr lang="en-US" sz="1800" dirty="0" err="1"/>
              <a:t>myHadoop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### Create a </a:t>
            </a:r>
            <a:r>
              <a:rPr lang="en-US" sz="1800" dirty="0" err="1"/>
              <a:t>hadoop</a:t>
            </a:r>
            <a:r>
              <a:rPr lang="en-US" sz="1800" dirty="0"/>
              <a:t> hosts file, change to ibnet0 interfaces - DO NOT REMOVE -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sed</a:t>
            </a:r>
            <a:r>
              <a:rPr lang="en-US" sz="1800" dirty="0">
                <a:solidFill>
                  <a:srgbClr val="FF0000"/>
                </a:solidFill>
              </a:rPr>
              <a:t> 's/$/.ibnet0/' $PBS_NODEFILE &gt; $PBS_O_WORKDIR/</a:t>
            </a:r>
            <a:r>
              <a:rPr lang="en-US" sz="1800" dirty="0" err="1">
                <a:solidFill>
                  <a:srgbClr val="FF0000"/>
                </a:solidFill>
              </a:rPr>
              <a:t>hadoophosts.txt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export PBS_NODEFILEZ=$PBS_O_WORKDIR/</a:t>
            </a:r>
            <a:r>
              <a:rPr lang="en-US" sz="1800" dirty="0" err="1">
                <a:solidFill>
                  <a:srgbClr val="FF0000"/>
                </a:solidFill>
              </a:rPr>
              <a:t>hadoophosts.txt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### Copy over configuration files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$MY_HADOOP_HOME/bin/</a:t>
            </a:r>
            <a:r>
              <a:rPr lang="en-US" sz="1800" dirty="0" err="1">
                <a:solidFill>
                  <a:srgbClr val="FF0000"/>
                </a:solidFill>
              </a:rPr>
              <a:t>configure.sh</a:t>
            </a:r>
            <a:r>
              <a:rPr lang="en-US" sz="1800" dirty="0">
                <a:solidFill>
                  <a:srgbClr val="FF0000"/>
                </a:solidFill>
              </a:rPr>
              <a:t> -n 2 -c $HADOOP_CONF_DIR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### Point </a:t>
            </a:r>
            <a:r>
              <a:rPr lang="en-US" sz="1800" dirty="0" err="1"/>
              <a:t>hadoop</a:t>
            </a:r>
            <a:r>
              <a:rPr lang="en-US" sz="1800" dirty="0"/>
              <a:t> temporary files to local scratch - DO NOT REMOVE -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sed</a:t>
            </a:r>
            <a:r>
              <a:rPr lang="en-US" sz="1800" dirty="0">
                <a:solidFill>
                  <a:srgbClr val="FF0000"/>
                </a:solidFill>
              </a:rPr>
              <a:t> -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 '</a:t>
            </a:r>
            <a:r>
              <a:rPr lang="en-US" sz="1800" dirty="0" err="1">
                <a:solidFill>
                  <a:srgbClr val="FF0000"/>
                </a:solidFill>
              </a:rPr>
              <a:t>s@HADDTEMP</a:t>
            </a:r>
            <a:r>
              <a:rPr lang="en-US" sz="1800" dirty="0">
                <a:solidFill>
                  <a:srgbClr val="FF0000"/>
                </a:solidFill>
              </a:rPr>
              <a:t>@'$</a:t>
            </a:r>
            <a:r>
              <a:rPr lang="en-US" sz="1800" dirty="0" err="1">
                <a:solidFill>
                  <a:srgbClr val="FF0000"/>
                </a:solidFill>
              </a:rPr>
              <a:t>PBS_JOBID'@g</a:t>
            </a:r>
            <a:r>
              <a:rPr lang="en-US" sz="1800" dirty="0">
                <a:solidFill>
                  <a:srgbClr val="FF0000"/>
                </a:solidFill>
              </a:rPr>
              <a:t>' $HADOOP_CONF_DIR/</a:t>
            </a:r>
            <a:r>
              <a:rPr lang="en-US" sz="1800" dirty="0" err="1">
                <a:solidFill>
                  <a:srgbClr val="FF0000"/>
                </a:solidFill>
              </a:rPr>
              <a:t>hadoop-env.sh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095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TestDFS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#### Format HDFS, if this is the first time or not a persistent instance</a:t>
            </a:r>
          </a:p>
          <a:p>
            <a:pPr marL="0" indent="0">
              <a:buNone/>
            </a:pPr>
            <a:r>
              <a:rPr lang="en-US" sz="2000" dirty="0"/>
              <a:t>echo "Format HDFS"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$HADOOP_HOME/bin/</a:t>
            </a:r>
            <a:r>
              <a:rPr lang="en-US" sz="2000" dirty="0" err="1">
                <a:solidFill>
                  <a:srgbClr val="FF0000"/>
                </a:solidFill>
              </a:rPr>
              <a:t>hadoop</a:t>
            </a:r>
            <a:r>
              <a:rPr lang="en-US" sz="2000" dirty="0">
                <a:solidFill>
                  <a:srgbClr val="FF0000"/>
                </a:solidFill>
              </a:rPr>
              <a:t> --</a:t>
            </a:r>
            <a:r>
              <a:rPr lang="en-US" sz="2000" dirty="0" err="1">
                <a:solidFill>
                  <a:srgbClr val="FF0000"/>
                </a:solidFill>
              </a:rPr>
              <a:t>config</a:t>
            </a:r>
            <a:r>
              <a:rPr lang="en-US" sz="2000" dirty="0">
                <a:solidFill>
                  <a:srgbClr val="FF0000"/>
                </a:solidFill>
              </a:rPr>
              <a:t> $HADOOP_CONF_DIR </a:t>
            </a:r>
            <a:r>
              <a:rPr lang="en-US" sz="2000" dirty="0" err="1">
                <a:solidFill>
                  <a:srgbClr val="FF0000"/>
                </a:solidFill>
              </a:rPr>
              <a:t>namenode</a:t>
            </a:r>
            <a:r>
              <a:rPr lang="en-US" sz="2000" dirty="0">
                <a:solidFill>
                  <a:srgbClr val="FF0000"/>
                </a:solidFill>
              </a:rPr>
              <a:t> -format</a:t>
            </a:r>
          </a:p>
          <a:p>
            <a:pPr marL="0" indent="0">
              <a:buNone/>
            </a:pPr>
            <a:r>
              <a:rPr lang="en-US" sz="2000" dirty="0"/>
              <a:t>echo</a:t>
            </a:r>
          </a:p>
          <a:p>
            <a:pPr marL="0" indent="0">
              <a:buNone/>
            </a:pPr>
            <a:r>
              <a:rPr lang="en-US" sz="2000" dirty="0"/>
              <a:t>sleep 1m</a:t>
            </a:r>
          </a:p>
          <a:p>
            <a:pPr marL="0" indent="0">
              <a:buNone/>
            </a:pPr>
            <a:r>
              <a:rPr lang="en-US" sz="2000" dirty="0"/>
              <a:t>#### Start the </a:t>
            </a:r>
            <a:r>
              <a:rPr lang="en-US" sz="2000" dirty="0" err="1"/>
              <a:t>Hadoop</a:t>
            </a:r>
            <a:r>
              <a:rPr lang="en-US" sz="2000" dirty="0"/>
              <a:t> cluster</a:t>
            </a:r>
          </a:p>
          <a:p>
            <a:pPr marL="0" indent="0">
              <a:buNone/>
            </a:pPr>
            <a:r>
              <a:rPr lang="en-US" sz="2000" dirty="0"/>
              <a:t>echo "Start all </a:t>
            </a:r>
            <a:r>
              <a:rPr lang="en-US" sz="2000" dirty="0" err="1"/>
              <a:t>Hadoop</a:t>
            </a:r>
            <a:r>
              <a:rPr lang="en-US" sz="2000" dirty="0"/>
              <a:t> daemons"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$HADOOP_HOME/bin/start-</a:t>
            </a:r>
            <a:r>
              <a:rPr lang="en-US" sz="2000" dirty="0" err="1">
                <a:solidFill>
                  <a:srgbClr val="FF0000"/>
                </a:solidFill>
              </a:rPr>
              <a:t>all.sh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#$HADOOP_HOME/bin/</a:t>
            </a:r>
            <a:r>
              <a:rPr lang="en-US" sz="2000" dirty="0" err="1"/>
              <a:t>hadoop</a:t>
            </a:r>
            <a:r>
              <a:rPr lang="en-US" sz="2000" dirty="0"/>
              <a:t> </a:t>
            </a:r>
            <a:r>
              <a:rPr lang="en-US" sz="2000" dirty="0" err="1"/>
              <a:t>dfsadmin</a:t>
            </a:r>
            <a:r>
              <a:rPr lang="en-US" sz="2000" dirty="0"/>
              <a:t> -</a:t>
            </a:r>
            <a:r>
              <a:rPr lang="en-US" sz="2000" dirty="0" err="1"/>
              <a:t>safemode</a:t>
            </a:r>
            <a:r>
              <a:rPr lang="en-US" sz="2000" dirty="0"/>
              <a:t> leave</a:t>
            </a:r>
          </a:p>
          <a:p>
            <a:pPr marL="0" indent="0">
              <a:buNone/>
            </a:pPr>
            <a:r>
              <a:rPr lang="en-US" sz="2000" dirty="0"/>
              <a:t>echo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51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041400"/>
          </a:xfrm>
        </p:spPr>
        <p:txBody>
          <a:bodyPr/>
          <a:lstStyle/>
          <a:p>
            <a:r>
              <a:rPr lang="en-US" dirty="0" err="1" smtClean="0"/>
              <a:t>TestDFS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#### Run your jobs here</a:t>
            </a:r>
          </a:p>
          <a:p>
            <a:pPr marL="0" indent="0">
              <a:buNone/>
            </a:pPr>
            <a:r>
              <a:rPr lang="en-US" sz="2000" dirty="0"/>
              <a:t>echo "Run some test </a:t>
            </a:r>
            <a:r>
              <a:rPr lang="en-US" sz="2000" dirty="0" err="1"/>
              <a:t>Hadoop</a:t>
            </a:r>
            <a:r>
              <a:rPr lang="en-US" sz="2000" dirty="0"/>
              <a:t> jobs"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$HADOOP_HOME/bin/</a:t>
            </a:r>
            <a:r>
              <a:rPr lang="en-US" sz="2000" dirty="0" err="1">
                <a:solidFill>
                  <a:srgbClr val="FF0000"/>
                </a:solidFill>
              </a:rPr>
              <a:t>hadoop</a:t>
            </a:r>
            <a:r>
              <a:rPr lang="en-US" sz="2000" dirty="0">
                <a:solidFill>
                  <a:srgbClr val="FF0000"/>
                </a:solidFill>
              </a:rPr>
              <a:t> jar $HADOOP_HOME/hadoop-test-1.0.3.jar </a:t>
            </a:r>
            <a:r>
              <a:rPr lang="en-US" sz="2000" dirty="0" err="1">
                <a:solidFill>
                  <a:srgbClr val="FF0000"/>
                </a:solidFill>
              </a:rPr>
              <a:t>TestDFSIO</a:t>
            </a:r>
            <a:r>
              <a:rPr lang="en-US" sz="2000" dirty="0">
                <a:solidFill>
                  <a:srgbClr val="FF0000"/>
                </a:solidFill>
              </a:rPr>
              <a:t> -write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 err="1">
                <a:solidFill>
                  <a:srgbClr val="FF0000"/>
                </a:solidFill>
              </a:rPr>
              <a:t>nrFiles</a:t>
            </a:r>
            <a:r>
              <a:rPr lang="en-US" sz="2000" dirty="0">
                <a:solidFill>
                  <a:srgbClr val="FF0000"/>
                </a:solidFill>
              </a:rPr>
              <a:t> 8 -</a:t>
            </a:r>
            <a:r>
              <a:rPr lang="en-US" sz="2000" dirty="0" err="1">
                <a:solidFill>
                  <a:srgbClr val="FF0000"/>
                </a:solidFill>
              </a:rPr>
              <a:t>fileSize</a:t>
            </a:r>
            <a:r>
              <a:rPr lang="en-US" sz="2000" dirty="0">
                <a:solidFill>
                  <a:srgbClr val="FF0000"/>
                </a:solidFill>
              </a:rPr>
              <a:t> 1024 -</a:t>
            </a:r>
            <a:r>
              <a:rPr lang="en-US" sz="2000" dirty="0" err="1">
                <a:solidFill>
                  <a:srgbClr val="FF0000"/>
                </a:solidFill>
              </a:rPr>
              <a:t>bufferSize</a:t>
            </a:r>
            <a:r>
              <a:rPr lang="en-US" sz="2000" dirty="0">
                <a:solidFill>
                  <a:srgbClr val="FF0000"/>
                </a:solidFill>
              </a:rPr>
              <a:t> 1048576 </a:t>
            </a:r>
          </a:p>
          <a:p>
            <a:pPr marL="0" indent="0">
              <a:buNone/>
            </a:pPr>
            <a:r>
              <a:rPr lang="en-US" sz="2000" dirty="0"/>
              <a:t>sleep 30s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$HADOOP_HOME/bin/</a:t>
            </a:r>
            <a:r>
              <a:rPr lang="en-US" sz="2000" dirty="0" err="1">
                <a:solidFill>
                  <a:srgbClr val="FF0000"/>
                </a:solidFill>
              </a:rPr>
              <a:t>hadoop</a:t>
            </a:r>
            <a:r>
              <a:rPr lang="en-US" sz="2000" dirty="0">
                <a:solidFill>
                  <a:srgbClr val="FF0000"/>
                </a:solidFill>
              </a:rPr>
              <a:t> jar $HADOOP_HOME/hadoop-test-1.0.3.jar </a:t>
            </a:r>
            <a:r>
              <a:rPr lang="en-US" sz="2000" dirty="0" err="1">
                <a:solidFill>
                  <a:srgbClr val="FF0000"/>
                </a:solidFill>
              </a:rPr>
              <a:t>TestDFSIO</a:t>
            </a:r>
            <a:r>
              <a:rPr lang="en-US" sz="2000" dirty="0">
                <a:solidFill>
                  <a:srgbClr val="FF0000"/>
                </a:solidFill>
              </a:rPr>
              <a:t> -read -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nrFiles</a:t>
            </a:r>
            <a:r>
              <a:rPr lang="en-US" sz="2000" dirty="0">
                <a:solidFill>
                  <a:srgbClr val="FF0000"/>
                </a:solidFill>
              </a:rPr>
              <a:t> 8 -</a:t>
            </a:r>
            <a:r>
              <a:rPr lang="en-US" sz="2000" dirty="0" err="1">
                <a:solidFill>
                  <a:srgbClr val="FF0000"/>
                </a:solidFill>
              </a:rPr>
              <a:t>fileSize</a:t>
            </a:r>
            <a:r>
              <a:rPr lang="en-US" sz="2000" dirty="0">
                <a:solidFill>
                  <a:srgbClr val="FF0000"/>
                </a:solidFill>
              </a:rPr>
              <a:t> 1024 -</a:t>
            </a:r>
            <a:r>
              <a:rPr lang="en-US" sz="2000" dirty="0" err="1">
                <a:solidFill>
                  <a:srgbClr val="FF0000"/>
                </a:solidFill>
              </a:rPr>
              <a:t>bufferSize</a:t>
            </a:r>
            <a:r>
              <a:rPr lang="en-US" sz="2000" dirty="0">
                <a:solidFill>
                  <a:srgbClr val="FF0000"/>
                </a:solidFill>
              </a:rPr>
              <a:t> 1048576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echo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#### Stop the </a:t>
            </a:r>
            <a:r>
              <a:rPr lang="en-US" sz="2000" dirty="0" err="1"/>
              <a:t>Hadoop</a:t>
            </a:r>
            <a:r>
              <a:rPr lang="en-US" sz="2000" dirty="0"/>
              <a:t> cluster</a:t>
            </a:r>
          </a:p>
          <a:p>
            <a:pPr marL="0" indent="0">
              <a:buNone/>
            </a:pPr>
            <a:r>
              <a:rPr lang="en-US" sz="2000" dirty="0"/>
              <a:t>echo "Stop all </a:t>
            </a:r>
            <a:r>
              <a:rPr lang="en-US" sz="2000" dirty="0" err="1"/>
              <a:t>Hadoop</a:t>
            </a:r>
            <a:r>
              <a:rPr lang="en-US" sz="2000" dirty="0"/>
              <a:t> daemons"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$HADOOP_HOME/bin/stop-</a:t>
            </a:r>
            <a:r>
              <a:rPr lang="en-US" sz="2000" dirty="0" err="1">
                <a:solidFill>
                  <a:srgbClr val="FF0000"/>
                </a:solidFill>
              </a:rPr>
              <a:t>all.sh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echo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8320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</a:t>
            </a:r>
            <a:r>
              <a:rPr lang="en-US" dirty="0" err="1" smtClean="0"/>
              <a:t>TestDFS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the job:</a:t>
            </a:r>
          </a:p>
          <a:p>
            <a:pPr marL="457200" lvl="1" indent="0">
              <a:buNone/>
            </a:pPr>
            <a:r>
              <a:rPr lang="en-US" dirty="0" err="1" smtClean="0"/>
              <a:t>qsub</a:t>
            </a:r>
            <a:r>
              <a:rPr lang="en-US" dirty="0" smtClean="0"/>
              <a:t> </a:t>
            </a:r>
            <a:r>
              <a:rPr lang="en-US" dirty="0"/>
              <a:t>TestDFS_2.cmd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Check the job is running (</a:t>
            </a:r>
            <a:r>
              <a:rPr lang="en-US" dirty="0" err="1" smtClean="0"/>
              <a:t>qstat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Once the job is running the </a:t>
            </a:r>
            <a:r>
              <a:rPr lang="en-US" dirty="0" err="1" smtClean="0"/>
              <a:t>hadoophosts.txt</a:t>
            </a:r>
            <a:r>
              <a:rPr lang="en-US" dirty="0" smtClean="0"/>
              <a:t> file is created. For example on a sample run:</a:t>
            </a:r>
          </a:p>
          <a:p>
            <a:pPr marL="457200" lvl="1" indent="0">
              <a:buNone/>
            </a:pPr>
            <a:r>
              <a:rPr lang="en-US" dirty="0"/>
              <a:t>$ more </a:t>
            </a:r>
            <a:r>
              <a:rPr lang="en-US" dirty="0" err="1"/>
              <a:t>hadoophosts.txt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gcn-13-11.ibnet0</a:t>
            </a:r>
          </a:p>
          <a:p>
            <a:pPr marL="457200" lvl="1" indent="0">
              <a:buNone/>
            </a:pPr>
            <a:r>
              <a:rPr lang="en-US" dirty="0"/>
              <a:t>gcn-13-12.ibnet0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06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Files During the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check the configuration details (files in ~/</a:t>
            </a:r>
            <a:r>
              <a:rPr lang="en-US" dirty="0" err="1" smtClean="0"/>
              <a:t>config</a:t>
            </a:r>
            <a:r>
              <a:rPr lang="en-US" dirty="0" smtClean="0"/>
              <a:t>) setup dynamically:</a:t>
            </a:r>
          </a:p>
          <a:p>
            <a:pPr marL="457200" lvl="1" indent="0">
              <a:buNone/>
            </a:pPr>
            <a:r>
              <a:rPr lang="en-US" sz="1800" dirty="0" smtClean="0"/>
              <a:t>$ </a:t>
            </a:r>
            <a:r>
              <a:rPr lang="en-US" sz="1800" dirty="0"/>
              <a:t>more masters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gcn-13-11.ibnet0</a:t>
            </a:r>
          </a:p>
          <a:p>
            <a:pPr marL="457200" lvl="1" indent="0">
              <a:buNone/>
            </a:pPr>
            <a:r>
              <a:rPr lang="en-US" sz="1800" dirty="0" smtClean="0"/>
              <a:t>$ </a:t>
            </a:r>
            <a:r>
              <a:rPr lang="en-US" sz="1800" dirty="0"/>
              <a:t>more slaves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gcn-13-11.ibnet0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gcn-13-12.ibnet0</a:t>
            </a:r>
          </a:p>
          <a:p>
            <a:pPr marL="457200" lvl="1" indent="0">
              <a:buNone/>
            </a:pPr>
            <a:r>
              <a:rPr lang="en-US" sz="1800" dirty="0" smtClean="0"/>
              <a:t>$ </a:t>
            </a:r>
            <a:r>
              <a:rPr lang="en-US" sz="1800" dirty="0" err="1"/>
              <a:t>grep</a:t>
            </a:r>
            <a:r>
              <a:rPr lang="en-US" sz="1800" dirty="0"/>
              <a:t> scratch </a:t>
            </a:r>
            <a:r>
              <a:rPr lang="en-US" sz="1800" dirty="0" err="1"/>
              <a:t>hadoop-env.sh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export HADOOP_PID_DIR=/scratch/$USER/538309.gordon-fe2.local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export TMPDIR=/scratch/$USER/538309.gordon-fe2.local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export HADOOP_LOG_DIR=/scratch/</a:t>
            </a:r>
            <a:r>
              <a:rPr lang="en-US" sz="1800" dirty="0" err="1">
                <a:solidFill>
                  <a:srgbClr val="FF0000"/>
                </a:solidFill>
              </a:rPr>
              <a:t>mahidhar</a:t>
            </a:r>
            <a:r>
              <a:rPr lang="en-US" sz="1800" dirty="0">
                <a:solidFill>
                  <a:srgbClr val="FF0000"/>
                </a:solidFill>
              </a:rPr>
              <a:t>/538309.gordon-fe2.local/</a:t>
            </a:r>
            <a:r>
              <a:rPr lang="en-US" sz="1800" dirty="0" err="1">
                <a:solidFill>
                  <a:srgbClr val="FF0000"/>
                </a:solidFill>
              </a:rPr>
              <a:t>hadoop-mahidhar</a:t>
            </a:r>
            <a:r>
              <a:rPr lang="en-US" sz="1800" dirty="0">
                <a:solidFill>
                  <a:srgbClr val="FF0000"/>
                </a:solidFill>
              </a:rPr>
              <a:t>/log</a:t>
            </a:r>
          </a:p>
          <a:p>
            <a:pPr marL="457200" lvl="1" indent="0">
              <a:buNone/>
            </a:pPr>
            <a:r>
              <a:rPr lang="en-US" sz="1800" dirty="0"/>
              <a:t>$ </a:t>
            </a:r>
            <a:r>
              <a:rPr lang="en-US" sz="1800" dirty="0" err="1"/>
              <a:t>grep</a:t>
            </a:r>
            <a:r>
              <a:rPr lang="en-US" sz="1800" dirty="0"/>
              <a:t> </a:t>
            </a:r>
            <a:r>
              <a:rPr lang="en-US" sz="1800" dirty="0" err="1"/>
              <a:t>hdfs</a:t>
            </a:r>
            <a:r>
              <a:rPr lang="en-US" sz="1800" dirty="0"/>
              <a:t> core-</a:t>
            </a:r>
            <a:r>
              <a:rPr lang="en-US" sz="1800" dirty="0" err="1"/>
              <a:t>site.xml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FF0000"/>
                </a:solidFill>
              </a:rPr>
              <a:t>&lt;value&gt;</a:t>
            </a:r>
            <a:r>
              <a:rPr lang="en-US" sz="1800" dirty="0" err="1">
                <a:solidFill>
                  <a:srgbClr val="FF0000"/>
                </a:solidFill>
              </a:rPr>
              <a:t>hdfs</a:t>
            </a:r>
            <a:r>
              <a:rPr lang="en-US" sz="1800" dirty="0">
                <a:solidFill>
                  <a:srgbClr val="FF0000"/>
                </a:solidFill>
              </a:rPr>
              <a:t>://gcn-13-11.ibnet0:54310&lt;/value&gt;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20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041400"/>
          </a:xfrm>
        </p:spPr>
        <p:txBody>
          <a:bodyPr/>
          <a:lstStyle/>
          <a:p>
            <a:r>
              <a:rPr lang="en-US" dirty="0" smtClean="0"/>
              <a:t>Test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/>
          <a:lstStyle/>
          <a:p>
            <a:r>
              <a:rPr lang="en-US" dirty="0" smtClean="0"/>
              <a:t>Check the PBS output and error files for the results. </a:t>
            </a:r>
            <a:endParaRPr lang="en-US" dirty="0"/>
          </a:p>
          <a:p>
            <a:r>
              <a:rPr lang="en-US" dirty="0" smtClean="0"/>
              <a:t>Sample snippets:</a:t>
            </a:r>
          </a:p>
          <a:p>
            <a:pPr marL="457200" lvl="1" indent="0">
              <a:buNone/>
            </a:pPr>
            <a:r>
              <a:rPr lang="en-US" sz="1400" dirty="0"/>
              <a:t>13/01/30 18:56:00 INFO </a:t>
            </a:r>
            <a:r>
              <a:rPr lang="en-US" sz="1400" dirty="0" err="1"/>
              <a:t>fs.TestDFSIO</a:t>
            </a:r>
            <a:r>
              <a:rPr lang="en-US" sz="1400" dirty="0"/>
              <a:t>:        Number of files: 8</a:t>
            </a:r>
          </a:p>
          <a:p>
            <a:pPr marL="457200" lvl="1" indent="0">
              <a:buNone/>
            </a:pPr>
            <a:r>
              <a:rPr lang="en-US" sz="1400" dirty="0"/>
              <a:t>13/01/30 18:56:00 INFO </a:t>
            </a:r>
            <a:r>
              <a:rPr lang="en-US" sz="1400" dirty="0" err="1"/>
              <a:t>fs.TestDFSIO</a:t>
            </a:r>
            <a:r>
              <a:rPr lang="en-US" sz="1400" dirty="0"/>
              <a:t>: Total </a:t>
            </a:r>
            <a:r>
              <a:rPr lang="en-US" sz="1400" dirty="0" err="1"/>
              <a:t>MBytes</a:t>
            </a:r>
            <a:r>
              <a:rPr lang="en-US" sz="1400" dirty="0"/>
              <a:t> processed: 8192</a:t>
            </a:r>
          </a:p>
          <a:p>
            <a:pPr marL="457200" lvl="1" indent="0">
              <a:buNone/>
            </a:pPr>
            <a:r>
              <a:rPr lang="en-US" sz="1400" dirty="0"/>
              <a:t>13/01/30 18:56:00 INFO </a:t>
            </a:r>
            <a:r>
              <a:rPr lang="en-US" sz="1400" dirty="0" err="1"/>
              <a:t>fs.TestDFSIO</a:t>
            </a:r>
            <a:r>
              <a:rPr lang="en-US" sz="1400" dirty="0"/>
              <a:t>:      Throughput </a:t>
            </a:r>
            <a:r>
              <a:rPr lang="en-US" sz="1400" dirty="0" err="1"/>
              <a:t>mb</a:t>
            </a:r>
            <a:r>
              <a:rPr lang="en-US" sz="1400" dirty="0"/>
              <a:t>/sec: 41.651837012782316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13/01/30 18:56:00 INFO </a:t>
            </a:r>
            <a:r>
              <a:rPr lang="en-US" sz="1400" dirty="0" err="1">
                <a:solidFill>
                  <a:srgbClr val="FF0000"/>
                </a:solidFill>
              </a:rPr>
              <a:t>fs.TestDFSIO</a:t>
            </a:r>
            <a:r>
              <a:rPr lang="en-US" sz="1400" dirty="0">
                <a:solidFill>
                  <a:srgbClr val="FF0000"/>
                </a:solidFill>
              </a:rPr>
              <a:t>: Average IO rate </a:t>
            </a:r>
            <a:r>
              <a:rPr lang="en-US" sz="1400" dirty="0" err="1">
                <a:solidFill>
                  <a:srgbClr val="FF0000"/>
                </a:solidFill>
              </a:rPr>
              <a:t>mb</a:t>
            </a:r>
            <a:r>
              <a:rPr lang="en-US" sz="1400" dirty="0">
                <a:solidFill>
                  <a:srgbClr val="FF0000"/>
                </a:solidFill>
              </a:rPr>
              <a:t>/sec: 93.37788391113281</a:t>
            </a:r>
          </a:p>
          <a:p>
            <a:pPr marL="457200" lvl="1" indent="0">
              <a:buNone/>
            </a:pPr>
            <a:r>
              <a:rPr lang="en-US" sz="1400" dirty="0"/>
              <a:t>13/01/30 18:56:00 INFO </a:t>
            </a:r>
            <a:r>
              <a:rPr lang="en-US" sz="1400" dirty="0" err="1"/>
              <a:t>fs.TestDFSIO</a:t>
            </a:r>
            <a:r>
              <a:rPr lang="en-US" sz="1400" dirty="0"/>
              <a:t>:  IO rate </a:t>
            </a:r>
            <a:r>
              <a:rPr lang="en-US" sz="1400" dirty="0" err="1"/>
              <a:t>std</a:t>
            </a:r>
            <a:r>
              <a:rPr lang="en-US" sz="1400" dirty="0"/>
              <a:t> deviation: 58.587153756958564</a:t>
            </a:r>
          </a:p>
          <a:p>
            <a:pPr marL="457200" lvl="1" indent="0">
              <a:buNone/>
            </a:pPr>
            <a:r>
              <a:rPr lang="en-US" sz="1400" dirty="0"/>
              <a:t>13/01/30 18:56:00 INFO </a:t>
            </a:r>
            <a:r>
              <a:rPr lang="en-US" sz="1400" dirty="0" err="1"/>
              <a:t>fs.TestDFSIO</a:t>
            </a:r>
            <a:r>
              <a:rPr lang="en-US" sz="1400" dirty="0"/>
              <a:t>:     Test exec time sec: 99.554</a:t>
            </a:r>
          </a:p>
          <a:p>
            <a:pPr marL="457200" lvl="1" indent="0">
              <a:buNone/>
            </a:pPr>
            <a:r>
              <a:rPr lang="en-US" sz="1400" dirty="0"/>
              <a:t>13/01/30 18:56:00 INFO </a:t>
            </a:r>
            <a:r>
              <a:rPr lang="en-US" sz="1400" dirty="0" err="1"/>
              <a:t>fs.TestDFSIO</a:t>
            </a:r>
            <a:r>
              <a:rPr lang="en-US" sz="1400" dirty="0"/>
              <a:t>: 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/>
              <a:t>…</a:t>
            </a:r>
          </a:p>
          <a:p>
            <a:pPr marL="457200" lvl="1" indent="0">
              <a:buNone/>
            </a:pPr>
            <a:r>
              <a:rPr lang="en-US" sz="1400" dirty="0" smtClean="0"/>
              <a:t>….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13/01/30 18:57:16 INFO </a:t>
            </a:r>
            <a:r>
              <a:rPr lang="en-US" sz="1400" dirty="0" err="1"/>
              <a:t>fs.TestDFSIO</a:t>
            </a:r>
            <a:r>
              <a:rPr lang="en-US" sz="1400" dirty="0"/>
              <a:t>:        Number of files: 8</a:t>
            </a:r>
          </a:p>
          <a:p>
            <a:pPr marL="457200" lvl="1" indent="0">
              <a:buNone/>
            </a:pPr>
            <a:r>
              <a:rPr lang="en-US" sz="1400" dirty="0"/>
              <a:t>13/01/30 18:57:16 INFO </a:t>
            </a:r>
            <a:r>
              <a:rPr lang="en-US" sz="1400" dirty="0" err="1"/>
              <a:t>fs.TestDFSIO</a:t>
            </a:r>
            <a:r>
              <a:rPr lang="en-US" sz="1400" dirty="0"/>
              <a:t>: Total </a:t>
            </a:r>
            <a:r>
              <a:rPr lang="en-US" sz="1400" dirty="0" err="1"/>
              <a:t>MBytes</a:t>
            </a:r>
            <a:r>
              <a:rPr lang="en-US" sz="1400" dirty="0"/>
              <a:t> processed: 8192</a:t>
            </a:r>
          </a:p>
          <a:p>
            <a:pPr marL="457200" lvl="1" indent="0">
              <a:buNone/>
            </a:pPr>
            <a:r>
              <a:rPr lang="en-US" sz="1400" dirty="0"/>
              <a:t>13/01/30 18:57:16 INFO </a:t>
            </a:r>
            <a:r>
              <a:rPr lang="en-US" sz="1400" dirty="0" err="1"/>
              <a:t>fs.TestDFSIO</a:t>
            </a:r>
            <a:r>
              <a:rPr lang="en-US" sz="1400" dirty="0"/>
              <a:t>:      Throughput </a:t>
            </a:r>
            <a:r>
              <a:rPr lang="en-US" sz="1400" dirty="0" err="1"/>
              <a:t>mb</a:t>
            </a:r>
            <a:r>
              <a:rPr lang="en-US" sz="1400" dirty="0"/>
              <a:t>/sec: 207.49746707193515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13/01/30 18:57:16 INFO </a:t>
            </a:r>
            <a:r>
              <a:rPr lang="en-US" sz="1400" dirty="0" err="1">
                <a:solidFill>
                  <a:srgbClr val="FF0000"/>
                </a:solidFill>
              </a:rPr>
              <a:t>fs.TestDFSIO</a:t>
            </a:r>
            <a:r>
              <a:rPr lang="en-US" sz="1400" dirty="0">
                <a:solidFill>
                  <a:srgbClr val="FF0000"/>
                </a:solidFill>
              </a:rPr>
              <a:t>: Average IO rate </a:t>
            </a:r>
            <a:r>
              <a:rPr lang="en-US" sz="1400" dirty="0" err="1">
                <a:solidFill>
                  <a:srgbClr val="FF0000"/>
                </a:solidFill>
              </a:rPr>
              <a:t>mb</a:t>
            </a:r>
            <a:r>
              <a:rPr lang="en-US" sz="1400" dirty="0">
                <a:solidFill>
                  <a:srgbClr val="FF0000"/>
                </a:solidFill>
              </a:rPr>
              <a:t>/sec: 207.5077362060547</a:t>
            </a:r>
          </a:p>
          <a:p>
            <a:pPr marL="457200" lvl="1" indent="0">
              <a:buNone/>
            </a:pPr>
            <a:r>
              <a:rPr lang="en-US" sz="1400" dirty="0"/>
              <a:t>13/01/30 18:57:16 INFO </a:t>
            </a:r>
            <a:r>
              <a:rPr lang="en-US" sz="1400" dirty="0" err="1"/>
              <a:t>fs.TestDFSIO</a:t>
            </a:r>
            <a:r>
              <a:rPr lang="en-US" sz="1400" dirty="0"/>
              <a:t>:  IO rate </a:t>
            </a:r>
            <a:r>
              <a:rPr lang="en-US" sz="1400" dirty="0" err="1"/>
              <a:t>std</a:t>
            </a:r>
            <a:r>
              <a:rPr lang="en-US" sz="1400" dirty="0"/>
              <a:t> deviation: 1.4632078247537383</a:t>
            </a:r>
          </a:p>
          <a:p>
            <a:pPr marL="457200" lvl="1" indent="0">
              <a:buNone/>
            </a:pPr>
            <a:r>
              <a:rPr lang="en-US" sz="1400" dirty="0"/>
              <a:t>13/01/30 18:57:16 INFO </a:t>
            </a:r>
            <a:r>
              <a:rPr lang="en-US" sz="1400" dirty="0" err="1"/>
              <a:t>fs.TestDFSIO</a:t>
            </a:r>
            <a:r>
              <a:rPr lang="en-US" sz="1400" dirty="0"/>
              <a:t>:     Test exec time sec: 41.365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07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041400"/>
          </a:xfrm>
        </p:spPr>
        <p:txBody>
          <a:bodyPr/>
          <a:lstStyle/>
          <a:p>
            <a:r>
              <a:rPr lang="en-US" dirty="0" err="1" smtClean="0"/>
              <a:t>TeraSort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sz="2400" dirty="0" smtClean="0"/>
              <a:t>Setup similar to </a:t>
            </a:r>
            <a:r>
              <a:rPr lang="en-US" sz="2400" dirty="0" err="1" smtClean="0"/>
              <a:t>TestDFS</a:t>
            </a:r>
            <a:r>
              <a:rPr lang="en-US" sz="2400" dirty="0" smtClean="0"/>
              <a:t> case</a:t>
            </a:r>
          </a:p>
          <a:p>
            <a:r>
              <a:rPr lang="en-US" sz="2400" dirty="0" err="1" smtClean="0"/>
              <a:t>TeraSort</a:t>
            </a:r>
            <a:r>
              <a:rPr lang="en-US" sz="2400" dirty="0" smtClean="0"/>
              <a:t> part (Note: The size tested is only 100GB):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echo </a:t>
            </a:r>
            <a:r>
              <a:rPr lang="en-US" sz="1800" dirty="0"/>
              <a:t>"Run some test </a:t>
            </a:r>
            <a:r>
              <a:rPr lang="en-US" sz="1800" dirty="0" err="1"/>
              <a:t>Hadoop</a:t>
            </a:r>
            <a:r>
              <a:rPr lang="en-US" sz="1800" dirty="0"/>
              <a:t> jobs"</a:t>
            </a:r>
          </a:p>
          <a:p>
            <a:pPr marL="457200" lvl="1" indent="0">
              <a:buNone/>
            </a:pPr>
            <a:r>
              <a:rPr lang="en-US" sz="1800" dirty="0"/>
              <a:t>$HADOOP_HOME/bin/</a:t>
            </a:r>
            <a:r>
              <a:rPr lang="en-US" sz="1800" dirty="0" err="1"/>
              <a:t>hadoop</a:t>
            </a:r>
            <a:r>
              <a:rPr lang="en-US" sz="1800" dirty="0"/>
              <a:t> --</a:t>
            </a:r>
            <a:r>
              <a:rPr lang="en-US" sz="1800" dirty="0" err="1"/>
              <a:t>config</a:t>
            </a:r>
            <a:r>
              <a:rPr lang="en-US" sz="1800" dirty="0"/>
              <a:t> $HADOOP_CONF_DIR </a:t>
            </a:r>
            <a:r>
              <a:rPr lang="en-US" sz="1800" dirty="0" err="1"/>
              <a:t>dfs</a:t>
            </a:r>
            <a:r>
              <a:rPr lang="en-US" sz="1800" dirty="0"/>
              <a:t> -</a:t>
            </a:r>
            <a:r>
              <a:rPr lang="en-US" sz="1800" dirty="0" err="1"/>
              <a:t>mkdir</a:t>
            </a:r>
            <a:r>
              <a:rPr lang="en-US" sz="1800" dirty="0"/>
              <a:t> output</a:t>
            </a:r>
          </a:p>
          <a:p>
            <a:pPr marL="457200" lvl="1" indent="0">
              <a:buNone/>
            </a:pPr>
            <a:r>
              <a:rPr lang="en-US" sz="1800" dirty="0"/>
              <a:t>$HADOOP_HOME/bin/</a:t>
            </a:r>
            <a:r>
              <a:rPr lang="en-US" sz="1800" dirty="0" err="1"/>
              <a:t>hadoop</a:t>
            </a:r>
            <a:r>
              <a:rPr lang="en-US" sz="1800" dirty="0"/>
              <a:t> --</a:t>
            </a:r>
            <a:r>
              <a:rPr lang="en-US" sz="1800" dirty="0" err="1"/>
              <a:t>config</a:t>
            </a:r>
            <a:r>
              <a:rPr lang="en-US" sz="1800" dirty="0"/>
              <a:t> $HADOOP_CONF_DIR </a:t>
            </a:r>
            <a:r>
              <a:rPr lang="en-US" sz="1800" dirty="0" err="1"/>
              <a:t>dfs</a:t>
            </a:r>
            <a:r>
              <a:rPr lang="en-US" sz="1800" dirty="0"/>
              <a:t> -</a:t>
            </a:r>
            <a:r>
              <a:rPr lang="en-US" sz="1800" dirty="0" err="1"/>
              <a:t>mkdir</a:t>
            </a:r>
            <a:r>
              <a:rPr lang="en-US" sz="1800" dirty="0"/>
              <a:t> input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$HADOOP_HOME/bin/</a:t>
            </a:r>
            <a:r>
              <a:rPr lang="en-US" sz="1800" dirty="0" err="1">
                <a:solidFill>
                  <a:srgbClr val="FF0000"/>
                </a:solidFill>
              </a:rPr>
              <a:t>hadoop</a:t>
            </a:r>
            <a:r>
              <a:rPr lang="en-US" sz="1800" dirty="0">
                <a:solidFill>
                  <a:srgbClr val="FF0000"/>
                </a:solidFill>
              </a:rPr>
              <a:t> jar $HADOOP_HOME/</a:t>
            </a:r>
            <a:r>
              <a:rPr lang="en-US" sz="1800" dirty="0" smtClean="0">
                <a:solidFill>
                  <a:srgbClr val="FF0000"/>
                </a:solidFill>
              </a:rPr>
              <a:t>hadoop-examples</a:t>
            </a:r>
            <a:r>
              <a:rPr lang="en-US" sz="1800" dirty="0">
                <a:solidFill>
                  <a:srgbClr val="FF0000"/>
                </a:solidFill>
              </a:rPr>
              <a:t>-1.0.3.jar </a:t>
            </a:r>
            <a:r>
              <a:rPr lang="en-US" sz="1800" dirty="0" err="1">
                <a:solidFill>
                  <a:srgbClr val="FF0000"/>
                </a:solidFill>
              </a:rPr>
              <a:t>teragen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100000000 </a:t>
            </a:r>
            <a:r>
              <a:rPr lang="en-US" sz="1800" dirty="0">
                <a:solidFill>
                  <a:srgbClr val="FF0000"/>
                </a:solidFill>
              </a:rPr>
              <a:t>input/</a:t>
            </a:r>
            <a:r>
              <a:rPr lang="en-US" sz="1800" dirty="0" err="1">
                <a:solidFill>
                  <a:srgbClr val="FF0000"/>
                </a:solidFill>
              </a:rPr>
              <a:t>terasort</a:t>
            </a:r>
            <a:r>
              <a:rPr lang="en-US" sz="1800" dirty="0">
                <a:solidFill>
                  <a:srgbClr val="FF0000"/>
                </a:solidFill>
              </a:rPr>
              <a:t>-input</a:t>
            </a:r>
          </a:p>
          <a:p>
            <a:pPr marL="457200" lvl="1" indent="0">
              <a:buNone/>
            </a:pPr>
            <a:r>
              <a:rPr lang="en-US" sz="1800" dirty="0"/>
              <a:t>sleep 30s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$HADOOP_HOME/bin/</a:t>
            </a:r>
            <a:r>
              <a:rPr lang="en-US" sz="1800" dirty="0" err="1">
                <a:solidFill>
                  <a:srgbClr val="FF0000"/>
                </a:solidFill>
              </a:rPr>
              <a:t>hadoop</a:t>
            </a:r>
            <a:r>
              <a:rPr lang="en-US" sz="1800" dirty="0">
                <a:solidFill>
                  <a:srgbClr val="FF0000"/>
                </a:solidFill>
              </a:rPr>
              <a:t> jar $HADOOP_HOME/hadoop-examples-1.0.3.jar </a:t>
            </a:r>
            <a:r>
              <a:rPr lang="en-US" sz="1800" dirty="0" err="1">
                <a:solidFill>
                  <a:srgbClr val="FF0000"/>
                </a:solidFill>
              </a:rPr>
              <a:t>terasort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input</a:t>
            </a:r>
            <a:r>
              <a:rPr lang="en-US" sz="1800" dirty="0">
                <a:solidFill>
                  <a:srgbClr val="FF0000"/>
                </a:solidFill>
              </a:rPr>
              <a:t>/</a:t>
            </a:r>
            <a:r>
              <a:rPr lang="en-US" sz="1800" dirty="0" err="1">
                <a:solidFill>
                  <a:srgbClr val="FF0000"/>
                </a:solidFill>
              </a:rPr>
              <a:t>terasort</a:t>
            </a:r>
            <a:r>
              <a:rPr lang="en-US" sz="1800" dirty="0">
                <a:solidFill>
                  <a:srgbClr val="FF0000"/>
                </a:solidFill>
              </a:rPr>
              <a:t>-input output/</a:t>
            </a:r>
            <a:r>
              <a:rPr lang="en-US" sz="1800" dirty="0" err="1">
                <a:solidFill>
                  <a:srgbClr val="FF0000"/>
                </a:solidFill>
              </a:rPr>
              <a:t>terasort</a:t>
            </a:r>
            <a:r>
              <a:rPr lang="en-US" sz="1800" dirty="0">
                <a:solidFill>
                  <a:srgbClr val="FF0000"/>
                </a:solidFill>
              </a:rPr>
              <a:t>-output </a:t>
            </a:r>
          </a:p>
          <a:p>
            <a:pPr marL="457200" lvl="1" indent="0">
              <a:buNone/>
            </a:pPr>
            <a:r>
              <a:rPr lang="en-US" sz="1800" dirty="0"/>
              <a:t>$HADOOP_HOME/bin/</a:t>
            </a:r>
            <a:r>
              <a:rPr lang="en-US" sz="1800" dirty="0" err="1"/>
              <a:t>hadoop</a:t>
            </a:r>
            <a:r>
              <a:rPr lang="en-US" sz="1800" dirty="0"/>
              <a:t> jar $HADOOP_HOME/hadoop-examples-1.0.3.jar </a:t>
            </a:r>
            <a:r>
              <a:rPr lang="en-US" sz="1800" dirty="0" err="1"/>
              <a:t>teravalidate</a:t>
            </a:r>
            <a:r>
              <a:rPr lang="en-US" sz="1800" dirty="0"/>
              <a:t> </a:t>
            </a:r>
            <a:r>
              <a:rPr lang="en-US" sz="1800" dirty="0" smtClean="0"/>
              <a:t>output</a:t>
            </a:r>
            <a:r>
              <a:rPr lang="en-US" sz="1800" dirty="0"/>
              <a:t>/</a:t>
            </a:r>
            <a:r>
              <a:rPr lang="en-US" sz="1800" dirty="0" err="1"/>
              <a:t>terasort</a:t>
            </a:r>
            <a:r>
              <a:rPr lang="en-US" sz="1800" dirty="0"/>
              <a:t>-output input/</a:t>
            </a:r>
            <a:r>
              <a:rPr lang="en-US" sz="1800" dirty="0" err="1"/>
              <a:t>terasort</a:t>
            </a:r>
            <a:r>
              <a:rPr lang="en-US" sz="1800" dirty="0"/>
              <a:t>-validate</a:t>
            </a:r>
          </a:p>
          <a:p>
            <a:pPr marL="457200" lvl="1" indent="0">
              <a:buNone/>
            </a:pPr>
            <a:r>
              <a:rPr lang="en-US" sz="1800" dirty="0"/>
              <a:t>$HADOOP_HOME/bin/</a:t>
            </a:r>
            <a:r>
              <a:rPr lang="en-US" sz="1800" dirty="0" err="1"/>
              <a:t>hadoop</a:t>
            </a:r>
            <a:r>
              <a:rPr lang="en-US" sz="1800" dirty="0"/>
              <a:t> job -history all input/</a:t>
            </a:r>
            <a:r>
              <a:rPr lang="en-US" sz="1800" dirty="0" err="1"/>
              <a:t>terasort</a:t>
            </a:r>
            <a:r>
              <a:rPr lang="en-US" sz="1800" dirty="0"/>
              <a:t>-input       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2208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041400"/>
          </a:xfrm>
        </p:spPr>
        <p:txBody>
          <a:bodyPr/>
          <a:lstStyle/>
          <a:p>
            <a:r>
              <a:rPr lang="en-US" dirty="0" err="1" smtClean="0"/>
              <a:t>TeraSort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12</a:t>
            </a:r>
            <a:r>
              <a:rPr lang="en-US" sz="1200" dirty="0"/>
              <a:t>/09/25 17:46:21 INFO </a:t>
            </a:r>
            <a:r>
              <a:rPr lang="en-US" sz="1200" dirty="0" err="1"/>
              <a:t>terasort.TeraSort</a:t>
            </a:r>
            <a:r>
              <a:rPr lang="en-US" sz="1200" dirty="0"/>
              <a:t>: starting</a:t>
            </a:r>
          </a:p>
          <a:p>
            <a:pPr marL="0" indent="0">
              <a:buNone/>
            </a:pPr>
            <a:r>
              <a:rPr lang="en-US" sz="1200" dirty="0"/>
              <a:t>12/09/25 17:46:21 INFO </a:t>
            </a:r>
            <a:r>
              <a:rPr lang="en-US" sz="1200" dirty="0" err="1"/>
              <a:t>mapred.FileInputFormat</a:t>
            </a:r>
            <a:r>
              <a:rPr lang="en-US" sz="1200" dirty="0"/>
              <a:t>: Total input paths to process : 2</a:t>
            </a:r>
          </a:p>
          <a:p>
            <a:pPr marL="0" indent="0">
              <a:buNone/>
            </a:pPr>
            <a:r>
              <a:rPr lang="en-US" sz="1200" dirty="0" smtClean="0"/>
              <a:t>…</a:t>
            </a:r>
          </a:p>
          <a:p>
            <a:pPr marL="0" indent="0">
              <a:buNone/>
            </a:pPr>
            <a:r>
              <a:rPr lang="en-US" sz="1200" dirty="0"/>
              <a:t>12/09/25 17:46:22 INFO </a:t>
            </a:r>
            <a:r>
              <a:rPr lang="en-US" sz="1200" dirty="0" err="1"/>
              <a:t>compress.CodecPool</a:t>
            </a:r>
            <a:r>
              <a:rPr lang="en-US" sz="1200" dirty="0"/>
              <a:t>: Got brand-new compressor</a:t>
            </a:r>
          </a:p>
          <a:p>
            <a:pPr marL="0" indent="0">
              <a:buNone/>
            </a:pPr>
            <a:r>
              <a:rPr lang="en-US" sz="1200" dirty="0"/>
              <a:t>12/09/25 17:46:22 INFO </a:t>
            </a:r>
            <a:r>
              <a:rPr lang="en-US" sz="1200" dirty="0" err="1"/>
              <a:t>mapred.FileInputFormat</a:t>
            </a:r>
            <a:r>
              <a:rPr lang="en-US" sz="1200" dirty="0"/>
              <a:t>: Total input paths to process : 2</a:t>
            </a:r>
          </a:p>
          <a:p>
            <a:pPr marL="0" indent="0">
              <a:buNone/>
            </a:pPr>
            <a:r>
              <a:rPr lang="en-US" sz="1200" dirty="0"/>
              <a:t>12/09/25 17:46:22 INFO </a:t>
            </a:r>
            <a:r>
              <a:rPr lang="en-US" sz="1200" dirty="0" err="1"/>
              <a:t>mapred.JobClient</a:t>
            </a:r>
            <a:r>
              <a:rPr lang="en-US" sz="1200" dirty="0"/>
              <a:t>: Running job: job_201209251744_0002</a:t>
            </a:r>
          </a:p>
          <a:p>
            <a:pPr marL="0" indent="0">
              <a:buNone/>
            </a:pPr>
            <a:r>
              <a:rPr lang="en-US" sz="1200" dirty="0"/>
              <a:t>12/09/25 17:46:23 INFO </a:t>
            </a:r>
            <a:r>
              <a:rPr lang="en-US" sz="1200" dirty="0" err="1"/>
              <a:t>mapred.JobClient</a:t>
            </a:r>
            <a:r>
              <a:rPr lang="en-US" sz="1200" dirty="0"/>
              <a:t>:  map 0% reduce 0%</a:t>
            </a:r>
          </a:p>
          <a:p>
            <a:pPr marL="0" indent="0">
              <a:buNone/>
            </a:pPr>
            <a:r>
              <a:rPr lang="en-US" sz="1200" dirty="0"/>
              <a:t>12/09/25 17:46:39 INFO </a:t>
            </a:r>
            <a:r>
              <a:rPr lang="en-US" sz="1200" dirty="0" err="1"/>
              <a:t>mapred.JobClient</a:t>
            </a:r>
            <a:r>
              <a:rPr lang="en-US" sz="1200" dirty="0"/>
              <a:t>:  map 1% reduce 0%</a:t>
            </a:r>
          </a:p>
          <a:p>
            <a:pPr marL="0" indent="0">
              <a:buNone/>
            </a:pPr>
            <a:r>
              <a:rPr lang="en-US" sz="1200" dirty="0"/>
              <a:t>12/09/25 17:46:48 INFO </a:t>
            </a:r>
            <a:r>
              <a:rPr lang="en-US" sz="1200" dirty="0" err="1"/>
              <a:t>mapred.JobClient</a:t>
            </a:r>
            <a:r>
              <a:rPr lang="en-US" sz="1200" dirty="0"/>
              <a:t>:  map 2% reduce 0%</a:t>
            </a:r>
          </a:p>
          <a:p>
            <a:pPr marL="0" indent="0">
              <a:buNone/>
            </a:pPr>
            <a:r>
              <a:rPr lang="en-US" sz="1200" dirty="0" smtClean="0"/>
              <a:t>…</a:t>
            </a:r>
          </a:p>
          <a:p>
            <a:pPr marL="0" indent="0">
              <a:buNone/>
            </a:pPr>
            <a:r>
              <a:rPr lang="en-US" sz="1200" dirty="0"/>
              <a:t>12/09/25 18:01:02 INFO </a:t>
            </a:r>
            <a:r>
              <a:rPr lang="en-US" sz="1200" dirty="0" err="1"/>
              <a:t>mapred.JobClient</a:t>
            </a:r>
            <a:r>
              <a:rPr lang="en-US" sz="1200" dirty="0"/>
              <a:t>:  map 100% reduce 99%</a:t>
            </a:r>
          </a:p>
          <a:p>
            <a:pPr marL="0" indent="0">
              <a:buNone/>
            </a:pPr>
            <a:r>
              <a:rPr lang="en-US" sz="1200" dirty="0"/>
              <a:t>12/09/25 18:01:14 INFO </a:t>
            </a:r>
            <a:r>
              <a:rPr lang="en-US" sz="1200" dirty="0" err="1"/>
              <a:t>mapred.JobClient</a:t>
            </a:r>
            <a:r>
              <a:rPr lang="en-US" sz="1200" dirty="0"/>
              <a:t>:  map 100% reduce 100%</a:t>
            </a:r>
          </a:p>
          <a:p>
            <a:pPr marL="0" indent="0">
              <a:buNone/>
            </a:pPr>
            <a:r>
              <a:rPr lang="en-US" sz="1200" dirty="0"/>
              <a:t>12/09/25 18:01:19 INFO </a:t>
            </a:r>
            <a:r>
              <a:rPr lang="en-US" sz="1200" dirty="0" err="1"/>
              <a:t>mapred.JobClient</a:t>
            </a:r>
            <a:r>
              <a:rPr lang="en-US" sz="1200" dirty="0"/>
              <a:t>: Job complete: job_201209251744_0002</a:t>
            </a:r>
          </a:p>
          <a:p>
            <a:pPr marL="0" indent="0">
              <a:buNone/>
            </a:pPr>
            <a:r>
              <a:rPr lang="en-US" sz="1200" dirty="0"/>
              <a:t>12/09/25 18:01:19 INFO </a:t>
            </a:r>
            <a:r>
              <a:rPr lang="en-US" sz="1200" dirty="0" err="1"/>
              <a:t>mapred.JobClient</a:t>
            </a:r>
            <a:r>
              <a:rPr lang="en-US" sz="1200" dirty="0"/>
              <a:t>: Counters: 30</a:t>
            </a:r>
          </a:p>
          <a:p>
            <a:pPr marL="0" indent="0">
              <a:buNone/>
            </a:pPr>
            <a:r>
              <a:rPr lang="en-US" sz="1600" dirty="0" smtClean="0"/>
              <a:t>…</a:t>
            </a:r>
          </a:p>
          <a:p>
            <a:pPr marL="0" indent="0">
              <a:buNone/>
            </a:pPr>
            <a:r>
              <a:rPr lang="en-US" sz="1200" dirty="0"/>
              <a:t>12/09/25 18:01:19 INFO </a:t>
            </a:r>
            <a:r>
              <a:rPr lang="en-US" sz="1200" dirty="0" err="1"/>
              <a:t>mapred.JobClient</a:t>
            </a:r>
            <a:r>
              <a:rPr lang="en-US" sz="1200" dirty="0"/>
              <a:t>:   </a:t>
            </a:r>
            <a:r>
              <a:rPr lang="en-US" sz="1200" dirty="0" err="1"/>
              <a:t>FileSystemCounters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12/09/25 18:01:19 INFO </a:t>
            </a:r>
            <a:r>
              <a:rPr lang="en-US" sz="1200" dirty="0" err="1"/>
              <a:t>mapred.JobClient</a:t>
            </a:r>
            <a:r>
              <a:rPr lang="en-US" sz="1200" dirty="0"/>
              <a:t>:     FILE_BYTES_READ=34637839494</a:t>
            </a:r>
          </a:p>
          <a:p>
            <a:pPr marL="0" indent="0">
              <a:buNone/>
            </a:pPr>
            <a:r>
              <a:rPr lang="en-US" sz="1200" dirty="0"/>
              <a:t>12/09/25 18:01:19 INFO </a:t>
            </a:r>
            <a:r>
              <a:rPr lang="en-US" sz="1200" dirty="0" err="1"/>
              <a:t>mapred.JobClient</a:t>
            </a:r>
            <a:r>
              <a:rPr lang="en-US" sz="1200" dirty="0"/>
              <a:t>:     HDFS_BYTES_READ=10000609172</a:t>
            </a:r>
          </a:p>
          <a:p>
            <a:pPr marL="0" indent="0">
              <a:buNone/>
            </a:pPr>
            <a:r>
              <a:rPr lang="en-US" sz="1200" dirty="0"/>
              <a:t>12/09/25 18:01:19 INFO </a:t>
            </a:r>
            <a:r>
              <a:rPr lang="en-US" sz="1200" dirty="0" err="1"/>
              <a:t>mapred.JobClient</a:t>
            </a:r>
            <a:r>
              <a:rPr lang="en-US" sz="1200" dirty="0"/>
              <a:t>:     FILE_BYTES_WRITTEN=44841252225</a:t>
            </a:r>
          </a:p>
          <a:p>
            <a:pPr marL="0" indent="0">
              <a:buNone/>
            </a:pPr>
            <a:r>
              <a:rPr lang="en-US" sz="1200" dirty="0"/>
              <a:t>12/09/25 18:01:19 INFO </a:t>
            </a:r>
            <a:r>
              <a:rPr lang="en-US" sz="1200" dirty="0" err="1"/>
              <a:t>mapred.JobClient</a:t>
            </a:r>
            <a:r>
              <a:rPr lang="en-US" sz="1200" dirty="0"/>
              <a:t>:     HDFS_BYTES_WRITTEN=10000000000</a:t>
            </a:r>
          </a:p>
          <a:p>
            <a:pPr marL="0" indent="0">
              <a:buNone/>
            </a:pPr>
            <a:r>
              <a:rPr lang="en-US" sz="1600" dirty="0" smtClean="0"/>
              <a:t>…</a:t>
            </a:r>
          </a:p>
          <a:p>
            <a:pPr marL="0" indent="0">
              <a:buNone/>
            </a:pPr>
            <a:r>
              <a:rPr lang="en-US" sz="1600" dirty="0" smtClean="0"/>
              <a:t>…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949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Hadoop</a:t>
            </a:r>
            <a:r>
              <a:rPr lang="en-US" sz="3200" dirty="0"/>
              <a:t> </a:t>
            </a:r>
            <a:r>
              <a:rPr lang="en-US" sz="3200" dirty="0" smtClean="0"/>
              <a:t>on Gordon – </a:t>
            </a:r>
            <a:r>
              <a:rPr lang="en-US" sz="3200" dirty="0" err="1" smtClean="0"/>
              <a:t>TestDFSIO</a:t>
            </a:r>
            <a:r>
              <a:rPr lang="en-US" sz="3200" dirty="0" smtClean="0"/>
              <a:t> Results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296159"/>
              </p:ext>
            </p:extLst>
          </p:nvPr>
        </p:nvGraphicFramePr>
        <p:xfrm>
          <a:off x="762000" y="1447800"/>
          <a:ext cx="7467600" cy="353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5105400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Results from the </a:t>
            </a:r>
            <a:r>
              <a:rPr lang="en-US" sz="2000" dirty="0" err="1" smtClean="0"/>
              <a:t>TestDFSIO</a:t>
            </a:r>
            <a:r>
              <a:rPr lang="en-US" sz="2000" dirty="0" smtClean="0"/>
              <a:t> benchmark. Runs were conducted using 4 </a:t>
            </a:r>
            <a:r>
              <a:rPr lang="en-US" sz="2000" dirty="0" err="1" smtClean="0"/>
              <a:t>datanodes</a:t>
            </a:r>
            <a:r>
              <a:rPr lang="en-US" sz="2000" dirty="0" smtClean="0"/>
              <a:t> and 2 map tasks. Average write I/O rates are presented.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453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on Gordon – </a:t>
            </a:r>
            <a:r>
              <a:rPr lang="en-US" dirty="0" err="1" smtClean="0"/>
              <a:t>TeraSort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4" name="Picture 3" descr="TeraSort-100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71600"/>
            <a:ext cx="4572001" cy="2750487"/>
          </a:xfrm>
          <a:prstGeom prst="rect">
            <a:avLst/>
          </a:prstGeom>
        </p:spPr>
      </p:pic>
      <p:pic>
        <p:nvPicPr>
          <p:cNvPr id="5" name="Picture 4" descr="TeraSort-S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18" y="1371600"/>
            <a:ext cx="4589982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4572000"/>
            <a:ext cx="723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Results from the </a:t>
            </a:r>
            <a:r>
              <a:rPr lang="en-US" sz="2000" dirty="0" err="1" smtClean="0"/>
              <a:t>TeraSort</a:t>
            </a:r>
            <a:r>
              <a:rPr lang="en-US" sz="2000" dirty="0" smtClean="0"/>
              <a:t> benchmark.  Data generated using </a:t>
            </a:r>
            <a:r>
              <a:rPr lang="en-US" sz="2000" dirty="0" err="1" smtClean="0"/>
              <a:t>teragen</a:t>
            </a:r>
            <a:r>
              <a:rPr lang="en-US" sz="2000" dirty="0" smtClean="0"/>
              <a:t> and is then sorted. Two sets or runs were performed using </a:t>
            </a:r>
            <a:r>
              <a:rPr lang="en-US" sz="2000" dirty="0" err="1" smtClean="0"/>
              <a:t>IPoIB</a:t>
            </a:r>
            <a:r>
              <a:rPr lang="en-US" sz="2000" dirty="0" smtClean="0"/>
              <a:t>, SSD storage – (a) Fixed dataset size of 100GB, number of nodes varied from 4 to 32, (b) Increasing dataset size with number of nodes.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31413" y="4038600"/>
            <a:ext cx="58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40931" y="4038600"/>
            <a:ext cx="603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400"/>
            <a:ext cx="8839200" cy="1041400"/>
          </a:xfrm>
        </p:spPr>
        <p:txBody>
          <a:bodyPr/>
          <a:lstStyle/>
          <a:p>
            <a:r>
              <a:rPr lang="en-US" dirty="0" smtClean="0"/>
              <a:t>Overview : Scientific Applications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pPr algn="just"/>
            <a:r>
              <a:rPr lang="en-US" sz="2400" dirty="0" smtClean="0"/>
              <a:t>Data intensive scientific applications can make use of the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framework. Application areas include:</a:t>
            </a:r>
          </a:p>
          <a:p>
            <a:pPr algn="just"/>
            <a:endParaRPr lang="en-US" sz="2400" dirty="0"/>
          </a:p>
          <a:p>
            <a:pPr lvl="1" algn="just"/>
            <a:r>
              <a:rPr lang="en-US" sz="2000" dirty="0" smtClean="0"/>
              <a:t>Bioinformatics and computational biology</a:t>
            </a:r>
          </a:p>
          <a:p>
            <a:pPr lvl="1" algn="just"/>
            <a:endParaRPr lang="en-US" sz="2000" dirty="0" smtClean="0"/>
          </a:p>
          <a:p>
            <a:pPr lvl="1" algn="just"/>
            <a:r>
              <a:rPr lang="en-US" sz="2000" dirty="0" smtClean="0"/>
              <a:t>Astronomical image processing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Natural Language </a:t>
            </a:r>
            <a:r>
              <a:rPr lang="en-US" sz="2000" dirty="0" smtClean="0"/>
              <a:t>Processing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 smtClean="0"/>
              <a:t>Geospatial data processing</a:t>
            </a:r>
          </a:p>
          <a:p>
            <a:pPr lvl="1" algn="just"/>
            <a:endParaRPr lang="en-US" sz="2000" dirty="0"/>
          </a:p>
          <a:p>
            <a:pPr lvl="1" algn="just"/>
            <a:endParaRPr lang="en-US" sz="20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306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parameters can be tuned at the system level, in general configuration (</a:t>
            </a:r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jobtracker</a:t>
            </a:r>
            <a:r>
              <a:rPr lang="en-US" dirty="0" smtClean="0"/>
              <a:t> server threads), HDFS configuration (</a:t>
            </a:r>
            <a:r>
              <a:rPr lang="en-US" dirty="0" err="1" smtClean="0"/>
              <a:t>blocksize</a:t>
            </a:r>
            <a:r>
              <a:rPr lang="en-US" dirty="0" smtClean="0"/>
              <a:t>) , </a:t>
            </a:r>
            <a:r>
              <a:rPr lang="en-US" dirty="0" err="1" smtClean="0"/>
              <a:t>MapReduce</a:t>
            </a:r>
            <a:r>
              <a:rPr lang="en-US" dirty="0" smtClean="0"/>
              <a:t> configuration (number of tasks, input streams, buffer sizes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Good summary in: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http://software.intel.com/sites/default/files/m/f/4/3/2/f/31124-</a:t>
            </a:r>
            <a:r>
              <a:rPr lang="en-US" dirty="0" smtClean="0">
                <a:hlinkClick r:id="rId2"/>
              </a:rPr>
              <a:t>Optimizing_Hadoop_2010_final.pdf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15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Tools/Applications w/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open source projects utilizing </a:t>
            </a:r>
            <a:r>
              <a:rPr lang="en-US" dirty="0" err="1" smtClean="0"/>
              <a:t>Hadoop</a:t>
            </a:r>
            <a:r>
              <a:rPr lang="en-US" dirty="0" smtClean="0"/>
              <a:t> infrastructure</a:t>
            </a:r>
            <a:r>
              <a:rPr lang="en-US" dirty="0" smtClean="0"/>
              <a:t>. Examples:</a:t>
            </a:r>
          </a:p>
          <a:p>
            <a:pPr lvl="1"/>
            <a:r>
              <a:rPr lang="en-US" dirty="0" smtClean="0"/>
              <a:t>HIVE – A data warehouse infrastructure providing data summarization and querying.</a:t>
            </a:r>
          </a:p>
          <a:p>
            <a:pPr lvl="1"/>
            <a:r>
              <a:rPr lang="en-US" dirty="0" err="1" smtClean="0"/>
              <a:t>Hbase</a:t>
            </a:r>
            <a:r>
              <a:rPr lang="en-US" dirty="0" smtClean="0"/>
              <a:t> – Scalable distributed database</a:t>
            </a:r>
          </a:p>
          <a:p>
            <a:pPr lvl="1"/>
            <a:r>
              <a:rPr lang="en-US" dirty="0" smtClean="0"/>
              <a:t>PIG – High-level data-flow and execution framework</a:t>
            </a:r>
            <a:endParaRPr lang="en-US" dirty="0"/>
          </a:p>
          <a:p>
            <a:pPr lvl="1"/>
            <a:r>
              <a:rPr lang="en-US" dirty="0" err="1" smtClean="0"/>
              <a:t>Elephantdb</a:t>
            </a:r>
            <a:r>
              <a:rPr lang="en-US" dirty="0" smtClean="0"/>
              <a:t> – Distributed database specializing in exporting key/value data from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these projects have been tried on Gordon by users.</a:t>
            </a:r>
          </a:p>
        </p:txBody>
      </p:sp>
    </p:spTree>
    <p:extLst>
      <p:ext uri="{BB962C8B-B14F-4D97-AF65-F5344CB8AC3E}">
        <p14:creationId xmlns:p14="http://schemas.microsoft.com/office/powerpoint/2010/main" val="340616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0414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749800"/>
          </a:xfrm>
        </p:spPr>
        <p:txBody>
          <a:bodyPr/>
          <a:lstStyle/>
          <a:p>
            <a:r>
              <a:rPr lang="en-US" sz="2400" dirty="0" err="1" smtClean="0"/>
              <a:t>Hadoop</a:t>
            </a:r>
            <a:r>
              <a:rPr lang="en-US" sz="2400" dirty="0" smtClean="0"/>
              <a:t> can be dynamically configured and run on Gordon using </a:t>
            </a:r>
            <a:r>
              <a:rPr lang="en-US" sz="2400" dirty="0" err="1" smtClean="0"/>
              <a:t>myHadoop</a:t>
            </a:r>
            <a:r>
              <a:rPr lang="en-US" sz="2400" dirty="0" smtClean="0"/>
              <a:t> framework.</a:t>
            </a:r>
          </a:p>
          <a:p>
            <a:endParaRPr lang="en-US" sz="2400" dirty="0"/>
          </a:p>
          <a:p>
            <a:r>
              <a:rPr lang="en-US" sz="2400" dirty="0" smtClean="0"/>
              <a:t>High speed </a:t>
            </a:r>
            <a:r>
              <a:rPr lang="en-US" sz="2400" dirty="0" err="1" smtClean="0"/>
              <a:t>Infiniband</a:t>
            </a:r>
            <a:r>
              <a:rPr lang="en-US" sz="2400" dirty="0" smtClean="0"/>
              <a:t> network allows for significant gains in performance using SSDs.</a:t>
            </a:r>
          </a:p>
          <a:p>
            <a:endParaRPr lang="en-US" sz="2400" dirty="0"/>
          </a:p>
          <a:p>
            <a:r>
              <a:rPr lang="en-US" sz="2400" dirty="0" err="1" smtClean="0"/>
              <a:t>TeraSort</a:t>
            </a:r>
            <a:r>
              <a:rPr lang="en-US" sz="2400" dirty="0" smtClean="0"/>
              <a:t> benchmark shows good performance and scaling on Gordon. </a:t>
            </a:r>
          </a:p>
          <a:p>
            <a:endParaRPr lang="en-US" sz="2400" dirty="0"/>
          </a:p>
          <a:p>
            <a:r>
              <a:rPr lang="en-US" sz="2400" dirty="0" smtClean="0"/>
              <a:t>Future improvements/tests include using </a:t>
            </a:r>
            <a:r>
              <a:rPr lang="en-US" sz="2400" dirty="0" err="1" smtClean="0"/>
              <a:t>Mellanox</a:t>
            </a:r>
            <a:r>
              <a:rPr lang="en-US" sz="2400" dirty="0" smtClean="0"/>
              <a:t> UDA; use </a:t>
            </a:r>
            <a:r>
              <a:rPr lang="en-US" sz="2400" dirty="0" err="1" smtClean="0"/>
              <a:t>lustre</a:t>
            </a:r>
            <a:r>
              <a:rPr lang="en-US" sz="2400" dirty="0" smtClean="0"/>
              <a:t>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for HDFS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1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57200"/>
            <a:ext cx="8001000" cy="685800"/>
          </a:xfrm>
        </p:spPr>
        <p:txBody>
          <a:bodyPr/>
          <a:lstStyle/>
          <a:p>
            <a:r>
              <a:rPr lang="en-US" sz="3200" dirty="0" smtClean="0"/>
              <a:t>Data Oasis Heterogeneous Architecture</a:t>
            </a:r>
            <a:br>
              <a:rPr lang="en-US" sz="3200" dirty="0" smtClean="0"/>
            </a:br>
            <a:r>
              <a:rPr lang="en-US" sz="3200" dirty="0" smtClean="0"/>
              <a:t>Lustre-based Parallel File System</a:t>
            </a:r>
            <a:endParaRPr lang="en-US" sz="3200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3510077" y="3241732"/>
            <a:ext cx="0" cy="269129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126" name="Straight Connector 125"/>
          <p:cNvCxnSpPr/>
          <p:nvPr/>
        </p:nvCxnSpPr>
        <p:spPr>
          <a:xfrm>
            <a:off x="2819400" y="3365465"/>
            <a:ext cx="1968515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127" name="Straight Connector 126"/>
          <p:cNvCxnSpPr/>
          <p:nvPr/>
        </p:nvCxnSpPr>
        <p:spPr>
          <a:xfrm>
            <a:off x="4787915" y="3365465"/>
            <a:ext cx="0" cy="16053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sp>
        <p:nvSpPr>
          <p:cNvPr id="128" name="Rectangle 127"/>
          <p:cNvSpPr/>
          <p:nvPr/>
        </p:nvSpPr>
        <p:spPr bwMode="auto">
          <a:xfrm>
            <a:off x="609600" y="3546532"/>
            <a:ext cx="914400" cy="27432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09600" y="3160498"/>
            <a:ext cx="914400" cy="26161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09600" y="3927532"/>
            <a:ext cx="914400" cy="27432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66" idx="2"/>
            <a:endCxn id="144" idx="0"/>
          </p:cNvCxnSpPr>
          <p:nvPr/>
        </p:nvCxnSpPr>
        <p:spPr>
          <a:xfrm rot="5400000">
            <a:off x="3391654" y="2686226"/>
            <a:ext cx="586678" cy="981535"/>
          </a:xfrm>
          <a:prstGeom prst="bentConnector3">
            <a:avLst>
              <a:gd name="adj1" fmla="val 38368"/>
            </a:avLst>
          </a:prstGeom>
          <a:noFill/>
          <a:ln w="762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 flipV="1">
            <a:off x="2205251" y="2135644"/>
            <a:ext cx="0" cy="290809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cxnSp>
        <p:nvCxnSpPr>
          <p:cNvPr id="133" name="Straight Connector 132"/>
          <p:cNvCxnSpPr/>
          <p:nvPr/>
        </p:nvCxnSpPr>
        <p:spPr bwMode="auto">
          <a:xfrm flipV="1">
            <a:off x="6144553" y="2145203"/>
            <a:ext cx="0" cy="290809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cxnSp>
        <p:nvCxnSpPr>
          <p:cNvPr id="134" name="Straight Connector 133"/>
          <p:cNvCxnSpPr>
            <a:endCxn id="175" idx="2"/>
          </p:cNvCxnSpPr>
          <p:nvPr/>
        </p:nvCxnSpPr>
        <p:spPr bwMode="auto">
          <a:xfrm flipV="1">
            <a:off x="4175760" y="2272805"/>
            <a:ext cx="0" cy="153649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cxnSp>
        <p:nvCxnSpPr>
          <p:cNvPr id="135" name="Straight Connector 134"/>
          <p:cNvCxnSpPr>
            <a:endCxn id="171" idx="3"/>
          </p:cNvCxnSpPr>
          <p:nvPr/>
        </p:nvCxnSpPr>
        <p:spPr bwMode="auto">
          <a:xfrm flipH="1">
            <a:off x="1600200" y="3820852"/>
            <a:ext cx="2971800" cy="28454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cxnSp>
        <p:nvCxnSpPr>
          <p:cNvPr id="136" name="Straight Connector 135"/>
          <p:cNvCxnSpPr>
            <a:endCxn id="168" idx="3"/>
          </p:cNvCxnSpPr>
          <p:nvPr/>
        </p:nvCxnSpPr>
        <p:spPr bwMode="auto">
          <a:xfrm flipH="1" flipV="1">
            <a:off x="1600200" y="3724397"/>
            <a:ext cx="3043467" cy="9645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cxnSp>
        <p:nvCxnSpPr>
          <p:cNvPr id="137" name="Straight Connector 136"/>
          <p:cNvCxnSpPr/>
          <p:nvPr/>
        </p:nvCxnSpPr>
        <p:spPr bwMode="auto">
          <a:xfrm flipH="1" flipV="1">
            <a:off x="1611292" y="3335270"/>
            <a:ext cx="2960708" cy="273651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sp>
        <p:nvSpPr>
          <p:cNvPr id="138" name="Rectangle 137"/>
          <p:cNvSpPr/>
          <p:nvPr/>
        </p:nvSpPr>
        <p:spPr bwMode="auto">
          <a:xfrm>
            <a:off x="2018577" y="4317593"/>
            <a:ext cx="914400" cy="415498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OSS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72TB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Line Callout 1 (Border and Accent Bar) 138"/>
          <p:cNvSpPr/>
          <p:nvPr/>
        </p:nvSpPr>
        <p:spPr bwMode="auto">
          <a:xfrm>
            <a:off x="7234110" y="3986662"/>
            <a:ext cx="1645920" cy="768812"/>
          </a:xfrm>
          <a:prstGeom prst="accentBorderCallout1">
            <a:avLst>
              <a:gd name="adj1" fmla="val 51414"/>
              <a:gd name="adj2" fmla="val -6313"/>
              <a:gd name="adj3" fmla="val 51813"/>
              <a:gd name="adj4" fmla="val -49652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64 OSS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(Object Storage Servers)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-3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 100GB/s Performance and &gt;4PB Raw Capacity</a:t>
            </a:r>
          </a:p>
        </p:txBody>
      </p:sp>
      <p:sp>
        <p:nvSpPr>
          <p:cNvPr id="140" name="Flowchart: Magnetic Disk 139"/>
          <p:cNvSpPr/>
          <p:nvPr/>
        </p:nvSpPr>
        <p:spPr bwMode="auto">
          <a:xfrm>
            <a:off x="2151407" y="4994332"/>
            <a:ext cx="648739" cy="594152"/>
          </a:xfrm>
          <a:prstGeom prst="flowChartMagneticDisk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JBOD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90TB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Line Callout 1 (Border and Accent Bar) 140"/>
          <p:cNvSpPr/>
          <p:nvPr/>
        </p:nvSpPr>
        <p:spPr bwMode="auto">
          <a:xfrm>
            <a:off x="7234110" y="4901062"/>
            <a:ext cx="1645920" cy="737738"/>
          </a:xfrm>
          <a:prstGeom prst="accentBorderCallout1">
            <a:avLst>
              <a:gd name="adj1" fmla="val 29264"/>
              <a:gd name="adj2" fmla="val -6743"/>
              <a:gd name="adj3" fmla="val 28956"/>
              <a:gd name="adj4" fmla="val -53778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JBODs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(Just a Bunch Of Disks)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 Capacity Scale-out to an Additional 5.8PB </a:t>
            </a:r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4710901" y="5232778"/>
            <a:ext cx="820380" cy="0"/>
          </a:xfrm>
          <a:prstGeom prst="line">
            <a:avLst/>
          </a:prstGeom>
          <a:solidFill>
            <a:srgbClr val="4F81BD"/>
          </a:solidFill>
          <a:ln w="28575" cap="flat" cmpd="sng" algn="ctr">
            <a:solidFill>
              <a:sysClr val="window" lastClr="FFFFFF">
                <a:lumMod val="50000"/>
              </a:sys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38" idx="2"/>
            <a:endCxn id="140" idx="1"/>
          </p:cNvCxnSpPr>
          <p:nvPr/>
        </p:nvCxnSpPr>
        <p:spPr bwMode="auto">
          <a:xfrm>
            <a:off x="2475777" y="4733091"/>
            <a:ext cx="0" cy="261241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sp>
        <p:nvSpPr>
          <p:cNvPr id="144" name="Rounded Rectangle 143"/>
          <p:cNvSpPr/>
          <p:nvPr/>
        </p:nvSpPr>
        <p:spPr bwMode="auto">
          <a:xfrm>
            <a:off x="2654650" y="3470332"/>
            <a:ext cx="1079150" cy="484770"/>
          </a:xfrm>
          <a:prstGeom prst="round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Arista 7508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10G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4572000" y="3472592"/>
            <a:ext cx="1079150" cy="484770"/>
          </a:xfrm>
          <a:prstGeom prst="round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Arista 7508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10G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6" name="Straight Connector 145"/>
          <p:cNvCxnSpPr>
            <a:stCxn id="144" idx="3"/>
            <a:endCxn id="145" idx="1"/>
          </p:cNvCxnSpPr>
          <p:nvPr/>
        </p:nvCxnSpPr>
        <p:spPr bwMode="auto">
          <a:xfrm>
            <a:off x="3733800" y="3712717"/>
            <a:ext cx="838200" cy="226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47" name="Straight Connector 146"/>
          <p:cNvCxnSpPr>
            <a:stCxn id="138" idx="0"/>
            <a:endCxn id="144" idx="2"/>
          </p:cNvCxnSpPr>
          <p:nvPr/>
        </p:nvCxnSpPr>
        <p:spPr bwMode="auto">
          <a:xfrm flipV="1">
            <a:off x="2475777" y="3955102"/>
            <a:ext cx="718448" cy="362491"/>
          </a:xfrm>
          <a:prstGeom prst="line">
            <a:avLst/>
          </a:prstGeom>
          <a:noFill/>
          <a:ln w="6350" cap="flat" cmpd="sng" algn="ctr">
            <a:solidFill>
              <a:srgbClr val="4BACC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cxnSp>
        <p:nvCxnSpPr>
          <p:cNvPr id="148" name="Straight Connector 147"/>
          <p:cNvCxnSpPr>
            <a:stCxn id="138" idx="0"/>
            <a:endCxn id="145" idx="2"/>
          </p:cNvCxnSpPr>
          <p:nvPr/>
        </p:nvCxnSpPr>
        <p:spPr bwMode="auto">
          <a:xfrm flipV="1">
            <a:off x="2475777" y="3957362"/>
            <a:ext cx="2635798" cy="360231"/>
          </a:xfrm>
          <a:prstGeom prst="line">
            <a:avLst/>
          </a:prstGeom>
          <a:noFill/>
          <a:ln w="6350" cap="flat" cmpd="sng" algn="ctr">
            <a:solidFill>
              <a:srgbClr val="4BACC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cxnSp>
        <p:nvCxnSpPr>
          <p:cNvPr id="149" name="Straight Connector 148"/>
          <p:cNvCxnSpPr>
            <a:stCxn id="157" idx="0"/>
            <a:endCxn id="144" idx="2"/>
          </p:cNvCxnSpPr>
          <p:nvPr/>
        </p:nvCxnSpPr>
        <p:spPr bwMode="auto">
          <a:xfrm flipH="1" flipV="1">
            <a:off x="3194225" y="3955102"/>
            <a:ext cx="243863" cy="372310"/>
          </a:xfrm>
          <a:prstGeom prst="line">
            <a:avLst/>
          </a:prstGeom>
          <a:noFill/>
          <a:ln w="6350" cap="flat" cmpd="sng" algn="ctr">
            <a:solidFill>
              <a:srgbClr val="4BACC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cxnSp>
        <p:nvCxnSpPr>
          <p:cNvPr id="150" name="Straight Connector 149"/>
          <p:cNvCxnSpPr>
            <a:stCxn id="157" idx="0"/>
            <a:endCxn id="145" idx="2"/>
          </p:cNvCxnSpPr>
          <p:nvPr/>
        </p:nvCxnSpPr>
        <p:spPr bwMode="auto">
          <a:xfrm flipV="1">
            <a:off x="3438088" y="3957362"/>
            <a:ext cx="1673487" cy="370050"/>
          </a:xfrm>
          <a:prstGeom prst="line">
            <a:avLst/>
          </a:prstGeom>
          <a:noFill/>
          <a:ln w="6350" cap="flat" cmpd="sng" algn="ctr">
            <a:solidFill>
              <a:srgbClr val="4BACC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cxnSp>
        <p:nvCxnSpPr>
          <p:cNvPr id="151" name="Straight Connector 150"/>
          <p:cNvCxnSpPr>
            <a:stCxn id="160" idx="0"/>
            <a:endCxn id="144" idx="2"/>
          </p:cNvCxnSpPr>
          <p:nvPr/>
        </p:nvCxnSpPr>
        <p:spPr bwMode="auto">
          <a:xfrm flipH="1" flipV="1">
            <a:off x="3194225" y="3955102"/>
            <a:ext cx="1201996" cy="370641"/>
          </a:xfrm>
          <a:prstGeom prst="line">
            <a:avLst/>
          </a:prstGeom>
          <a:noFill/>
          <a:ln w="6350" cap="flat" cmpd="sng" algn="ctr">
            <a:solidFill>
              <a:srgbClr val="4BACC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cxnSp>
        <p:nvCxnSpPr>
          <p:cNvPr id="152" name="Straight Connector 151"/>
          <p:cNvCxnSpPr>
            <a:stCxn id="160" idx="0"/>
            <a:endCxn id="145" idx="2"/>
          </p:cNvCxnSpPr>
          <p:nvPr/>
        </p:nvCxnSpPr>
        <p:spPr bwMode="auto">
          <a:xfrm flipV="1">
            <a:off x="4396221" y="3957362"/>
            <a:ext cx="715354" cy="368381"/>
          </a:xfrm>
          <a:prstGeom prst="line">
            <a:avLst/>
          </a:prstGeom>
          <a:noFill/>
          <a:ln w="6350" cap="flat" cmpd="sng" algn="ctr">
            <a:solidFill>
              <a:srgbClr val="4BACC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cxnSp>
        <p:nvCxnSpPr>
          <p:cNvPr id="153" name="Straight Connector 152"/>
          <p:cNvCxnSpPr>
            <a:stCxn id="163" idx="0"/>
            <a:endCxn id="144" idx="2"/>
          </p:cNvCxnSpPr>
          <p:nvPr/>
        </p:nvCxnSpPr>
        <p:spPr bwMode="auto">
          <a:xfrm flipH="1" flipV="1">
            <a:off x="3194225" y="3955102"/>
            <a:ext cx="2522394" cy="370641"/>
          </a:xfrm>
          <a:prstGeom prst="line">
            <a:avLst/>
          </a:prstGeom>
          <a:noFill/>
          <a:ln w="6350" cap="flat" cmpd="sng" algn="ctr">
            <a:solidFill>
              <a:srgbClr val="4BACC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cxnSp>
        <p:nvCxnSpPr>
          <p:cNvPr id="154" name="Straight Connector 153"/>
          <p:cNvCxnSpPr>
            <a:stCxn id="163" idx="0"/>
            <a:endCxn id="145" idx="2"/>
          </p:cNvCxnSpPr>
          <p:nvPr/>
        </p:nvCxnSpPr>
        <p:spPr bwMode="auto">
          <a:xfrm flipH="1" flipV="1">
            <a:off x="5111575" y="3957362"/>
            <a:ext cx="605044" cy="368381"/>
          </a:xfrm>
          <a:prstGeom prst="line">
            <a:avLst/>
          </a:prstGeom>
          <a:noFill/>
          <a:ln w="6350" cap="flat" cmpd="sng" algn="ctr">
            <a:solidFill>
              <a:srgbClr val="4BACC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sp>
        <p:nvSpPr>
          <p:cNvPr id="155" name="Line Callout 1 (Border and Accent Bar) 154"/>
          <p:cNvSpPr/>
          <p:nvPr/>
        </p:nvSpPr>
        <p:spPr bwMode="auto">
          <a:xfrm>
            <a:off x="7234110" y="3224258"/>
            <a:ext cx="1645920" cy="582786"/>
          </a:xfrm>
          <a:prstGeom prst="accentBorderCallout1">
            <a:avLst>
              <a:gd name="adj1" fmla="val 56440"/>
              <a:gd name="adj2" fmla="val -6313"/>
              <a:gd name="adj3" fmla="val 56642"/>
              <a:gd name="adj4" fmla="val -50526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Redundant Switches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Reliability and Performance</a:t>
            </a:r>
          </a:p>
        </p:txBody>
      </p:sp>
      <p:sp>
        <p:nvSpPr>
          <p:cNvPr id="156" name="Line Callout 1 (Border and Accent Bar) 155"/>
          <p:cNvSpPr/>
          <p:nvPr/>
        </p:nvSpPr>
        <p:spPr bwMode="auto">
          <a:xfrm>
            <a:off x="7234110" y="2327332"/>
            <a:ext cx="1645920" cy="463051"/>
          </a:xfrm>
          <a:prstGeom prst="accentBorderCallout1">
            <a:avLst>
              <a:gd name="adj1" fmla="val 56440"/>
              <a:gd name="adj2" fmla="val -6313"/>
              <a:gd name="adj3" fmla="val 55751"/>
              <a:gd name="adj4" fmla="val -14865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Distinct Network Architectures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2980888" y="4327412"/>
            <a:ext cx="914400" cy="415498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OSS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72TB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Flowchart: Magnetic Disk 157"/>
          <p:cNvSpPr/>
          <p:nvPr/>
        </p:nvSpPr>
        <p:spPr bwMode="auto">
          <a:xfrm>
            <a:off x="3113718" y="4994333"/>
            <a:ext cx="648739" cy="594152"/>
          </a:xfrm>
          <a:prstGeom prst="flowChartMagneticDisk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JBOD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90TB</a:t>
            </a:r>
          </a:p>
        </p:txBody>
      </p:sp>
      <p:cxnSp>
        <p:nvCxnSpPr>
          <p:cNvPr id="159" name="Straight Connector 158"/>
          <p:cNvCxnSpPr>
            <a:stCxn id="157" idx="2"/>
            <a:endCxn id="158" idx="1"/>
          </p:cNvCxnSpPr>
          <p:nvPr/>
        </p:nvCxnSpPr>
        <p:spPr bwMode="auto">
          <a:xfrm>
            <a:off x="3438088" y="4742910"/>
            <a:ext cx="0" cy="251423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sp>
        <p:nvSpPr>
          <p:cNvPr id="160" name="Rectangle 159"/>
          <p:cNvSpPr/>
          <p:nvPr/>
        </p:nvSpPr>
        <p:spPr bwMode="auto">
          <a:xfrm>
            <a:off x="3939021" y="4325743"/>
            <a:ext cx="914400" cy="41148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OSS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72TB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Flowchart: Magnetic Disk 160"/>
          <p:cNvSpPr/>
          <p:nvPr/>
        </p:nvSpPr>
        <p:spPr bwMode="auto">
          <a:xfrm>
            <a:off x="4075661" y="4994332"/>
            <a:ext cx="648739" cy="594152"/>
          </a:xfrm>
          <a:prstGeom prst="flowChartMagneticDisk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JBOD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90TB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2" name="Straight Connector 161"/>
          <p:cNvCxnSpPr>
            <a:stCxn id="160" idx="2"/>
            <a:endCxn id="161" idx="1"/>
          </p:cNvCxnSpPr>
          <p:nvPr/>
        </p:nvCxnSpPr>
        <p:spPr bwMode="auto">
          <a:xfrm>
            <a:off x="4396221" y="4737223"/>
            <a:ext cx="3810" cy="257109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sp>
        <p:nvSpPr>
          <p:cNvPr id="163" name="Rectangle 162"/>
          <p:cNvSpPr/>
          <p:nvPr/>
        </p:nvSpPr>
        <p:spPr bwMode="auto">
          <a:xfrm>
            <a:off x="5259419" y="4325743"/>
            <a:ext cx="914400" cy="41148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OSS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72TB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Flowchart: Magnetic Disk 163"/>
          <p:cNvSpPr/>
          <p:nvPr/>
        </p:nvSpPr>
        <p:spPr bwMode="auto">
          <a:xfrm>
            <a:off x="5392249" y="4994333"/>
            <a:ext cx="648739" cy="594152"/>
          </a:xfrm>
          <a:prstGeom prst="flowChartMagneticDisk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JBOD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90TB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5" name="Straight Connector 164"/>
          <p:cNvCxnSpPr>
            <a:stCxn id="163" idx="2"/>
            <a:endCxn id="164" idx="1"/>
          </p:cNvCxnSpPr>
          <p:nvPr/>
        </p:nvCxnSpPr>
        <p:spPr bwMode="auto">
          <a:xfrm>
            <a:off x="5716619" y="4737223"/>
            <a:ext cx="0" cy="25711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sp>
        <p:nvSpPr>
          <p:cNvPr id="166" name="Flowchart: Alternate Process 165"/>
          <p:cNvSpPr/>
          <p:nvPr/>
        </p:nvSpPr>
        <p:spPr bwMode="auto">
          <a:xfrm>
            <a:off x="3352800" y="2426454"/>
            <a:ext cx="1645920" cy="457200"/>
          </a:xfrm>
          <a:prstGeom prst="flowChartAlternateProcess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64 Lustre LNET Routers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100 GB/s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381432" y="2426454"/>
            <a:ext cx="1645920" cy="476726"/>
          </a:xfrm>
          <a:prstGeom prst="flowChartAlternateProcess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Mellanox 5020 Bridge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12 GB/s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685800" y="3587237"/>
            <a:ext cx="914400" cy="27432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MDS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685800" y="3201203"/>
            <a:ext cx="914400" cy="27432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MDS</a:t>
            </a:r>
          </a:p>
        </p:txBody>
      </p:sp>
      <p:sp>
        <p:nvSpPr>
          <p:cNvPr id="170" name="Flowchart: Alternate Process 169"/>
          <p:cNvSpPr/>
          <p:nvPr/>
        </p:nvSpPr>
        <p:spPr bwMode="auto">
          <a:xfrm>
            <a:off x="5288280" y="2426454"/>
            <a:ext cx="1645920" cy="458880"/>
          </a:xfrm>
          <a:prstGeom prst="flowChartAlternateProcess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Myrinet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10G Switch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25 GB/s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685800" y="3968237"/>
            <a:ext cx="914400" cy="27432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MDS</a:t>
            </a:r>
          </a:p>
        </p:txBody>
      </p:sp>
      <p:cxnSp>
        <p:nvCxnSpPr>
          <p:cNvPr id="172" name="Straight Connector 171"/>
          <p:cNvCxnSpPr>
            <a:stCxn id="144" idx="1"/>
            <a:endCxn id="169" idx="3"/>
          </p:cNvCxnSpPr>
          <p:nvPr/>
        </p:nvCxnSpPr>
        <p:spPr bwMode="auto">
          <a:xfrm flipH="1" flipV="1">
            <a:off x="1600200" y="3338363"/>
            <a:ext cx="1054450" cy="374354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cxnSp>
        <p:nvCxnSpPr>
          <p:cNvPr id="173" name="Straight Connector 172"/>
          <p:cNvCxnSpPr>
            <a:stCxn id="144" idx="1"/>
            <a:endCxn id="168" idx="3"/>
          </p:cNvCxnSpPr>
          <p:nvPr/>
        </p:nvCxnSpPr>
        <p:spPr bwMode="auto">
          <a:xfrm flipH="1">
            <a:off x="1600200" y="3712717"/>
            <a:ext cx="1054450" cy="1168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cxnSp>
        <p:nvCxnSpPr>
          <p:cNvPr id="174" name="Straight Connector 173"/>
          <p:cNvCxnSpPr>
            <a:stCxn id="144" idx="1"/>
            <a:endCxn id="171" idx="3"/>
          </p:cNvCxnSpPr>
          <p:nvPr/>
        </p:nvCxnSpPr>
        <p:spPr bwMode="auto">
          <a:xfrm flipH="1">
            <a:off x="1600200" y="3712717"/>
            <a:ext cx="1054450" cy="39268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  <a:extLst/>
        </p:spPr>
      </p:cxnSp>
      <p:sp>
        <p:nvSpPr>
          <p:cNvPr id="175" name="Bevel 174"/>
          <p:cNvSpPr/>
          <p:nvPr/>
        </p:nvSpPr>
        <p:spPr bwMode="auto">
          <a:xfrm>
            <a:off x="3352800" y="1724165"/>
            <a:ext cx="1645920" cy="548640"/>
          </a:xfrm>
          <a:prstGeom prst="bevel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GORDON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IB cluster</a:t>
            </a:r>
          </a:p>
        </p:txBody>
      </p:sp>
      <p:sp>
        <p:nvSpPr>
          <p:cNvPr id="176" name="Bevel 175"/>
          <p:cNvSpPr/>
          <p:nvPr/>
        </p:nvSpPr>
        <p:spPr bwMode="auto">
          <a:xfrm>
            <a:off x="5288280" y="1733723"/>
            <a:ext cx="1645920" cy="548640"/>
          </a:xfrm>
          <a:prstGeom prst="bevel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TRITON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Myrinet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cluster</a:t>
            </a:r>
          </a:p>
        </p:txBody>
      </p:sp>
      <p:sp>
        <p:nvSpPr>
          <p:cNvPr id="177" name="Bevel 176"/>
          <p:cNvSpPr/>
          <p:nvPr/>
        </p:nvSpPr>
        <p:spPr bwMode="auto">
          <a:xfrm>
            <a:off x="1381432" y="1717732"/>
            <a:ext cx="1645920" cy="548640"/>
          </a:xfrm>
          <a:prstGeom prst="bevel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TRESTLES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IB cluster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81000" y="4361335"/>
            <a:ext cx="1219200" cy="253916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1050" b="1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 Servers</a:t>
            </a:r>
          </a:p>
        </p:txBody>
      </p:sp>
      <p:cxnSp>
        <p:nvCxnSpPr>
          <p:cNvPr id="179" name="Elbow Connector 178"/>
          <p:cNvCxnSpPr>
            <a:stCxn id="166" idx="2"/>
            <a:endCxn id="145" idx="0"/>
          </p:cNvCxnSpPr>
          <p:nvPr/>
        </p:nvCxnSpPr>
        <p:spPr>
          <a:xfrm rot="16200000" flipH="1">
            <a:off x="4349198" y="2710215"/>
            <a:ext cx="588938" cy="935815"/>
          </a:xfrm>
          <a:prstGeom prst="bentConnector3">
            <a:avLst>
              <a:gd name="adj1" fmla="val 38413"/>
            </a:avLst>
          </a:prstGeom>
          <a:noFill/>
          <a:ln w="762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180" name="Elbow Connector 179"/>
          <p:cNvCxnSpPr/>
          <p:nvPr/>
        </p:nvCxnSpPr>
        <p:spPr>
          <a:xfrm rot="16200000" flipH="1">
            <a:off x="2326028" y="2982150"/>
            <a:ext cx="572343" cy="414402"/>
          </a:xfrm>
          <a:prstGeom prst="bentConnector3">
            <a:avLst>
              <a:gd name="adj1" fmla="val 80854"/>
            </a:avLst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181" name="Elbow Connector 180"/>
          <p:cNvCxnSpPr/>
          <p:nvPr/>
        </p:nvCxnSpPr>
        <p:spPr>
          <a:xfrm rot="5400000">
            <a:off x="5391212" y="2980522"/>
            <a:ext cx="584998" cy="394622"/>
          </a:xfrm>
          <a:prstGeom prst="bentConnector3">
            <a:avLst>
              <a:gd name="adj1" fmla="val 60653"/>
            </a:avLst>
          </a:prstGeom>
          <a:noFill/>
          <a:ln w="381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182" name="Straight Connector 181"/>
          <p:cNvCxnSpPr/>
          <p:nvPr/>
        </p:nvCxnSpPr>
        <p:spPr>
          <a:xfrm flipH="1">
            <a:off x="3490623" y="3241732"/>
            <a:ext cx="2011680" cy="0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183" name="Straight Connector 182"/>
          <p:cNvCxnSpPr/>
          <p:nvPr/>
        </p:nvCxnSpPr>
        <p:spPr>
          <a:xfrm flipV="1">
            <a:off x="457200" y="3176993"/>
            <a:ext cx="0" cy="1065564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42469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400"/>
            <a:ext cx="8839200" cy="1041400"/>
          </a:xfrm>
        </p:spPr>
        <p:txBody>
          <a:bodyPr/>
          <a:lstStyle/>
          <a:p>
            <a:r>
              <a:rPr lang="en-US" dirty="0" smtClean="0"/>
              <a:t>Overview : </a:t>
            </a:r>
            <a:r>
              <a:rPr lang="en-US" dirty="0" err="1" smtClean="0"/>
              <a:t>Hadoop</a:t>
            </a:r>
            <a:r>
              <a:rPr lang="en-US" dirty="0" smtClean="0"/>
              <a:t> on Gordon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715000"/>
          </a:xfrm>
        </p:spPr>
        <p:txBody>
          <a:bodyPr/>
          <a:lstStyle/>
          <a:p>
            <a:r>
              <a:rPr lang="en-US" sz="2400" dirty="0"/>
              <a:t>Gordon architecture presents potential performance benefits with high performance storage (SSDs) and high speed network (QDR IB).</a:t>
            </a:r>
          </a:p>
          <a:p>
            <a:endParaRPr lang="en-US" sz="2400" dirty="0"/>
          </a:p>
          <a:p>
            <a:r>
              <a:rPr lang="en-US" sz="2400" dirty="0"/>
              <a:t>Storage options viable for </a:t>
            </a:r>
            <a:r>
              <a:rPr lang="en-US" sz="2400" dirty="0" err="1"/>
              <a:t>Hadoop</a:t>
            </a:r>
            <a:r>
              <a:rPr lang="en-US" sz="2400" dirty="0"/>
              <a:t> on Gordon</a:t>
            </a:r>
          </a:p>
          <a:p>
            <a:pPr lvl="1"/>
            <a:r>
              <a:rPr lang="en-US" sz="2000" dirty="0"/>
              <a:t>SSD via </a:t>
            </a:r>
            <a:r>
              <a:rPr lang="en-US" sz="2000" b="1" dirty="0" err="1"/>
              <a:t>iSCSI</a:t>
            </a:r>
            <a:r>
              <a:rPr lang="en-US" sz="2000" b="1" dirty="0"/>
              <a:t> Extensions for RDMA (</a:t>
            </a:r>
            <a:r>
              <a:rPr lang="en-US" sz="2000" dirty="0" err="1"/>
              <a:t>iSER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Lustre</a:t>
            </a:r>
            <a:r>
              <a:rPr lang="en-US" sz="2000" dirty="0"/>
              <a:t> </a:t>
            </a:r>
            <a:r>
              <a:rPr lang="en-US" sz="2000" dirty="0" err="1"/>
              <a:t>filesystem</a:t>
            </a:r>
            <a:r>
              <a:rPr lang="en-US" sz="2000" dirty="0"/>
              <a:t> (Data Oasis), persistent storage</a:t>
            </a:r>
          </a:p>
          <a:p>
            <a:pPr lvl="1"/>
            <a:endParaRPr lang="en-US" dirty="0"/>
          </a:p>
          <a:p>
            <a:r>
              <a:rPr lang="en-US" sz="2400" dirty="0"/>
              <a:t>Approach to running </a:t>
            </a:r>
            <a:r>
              <a:rPr lang="en-US" sz="2400" dirty="0" err="1"/>
              <a:t>Hadoop</a:t>
            </a:r>
            <a:r>
              <a:rPr lang="en-US" sz="2400" dirty="0"/>
              <a:t> within the scheduler infrastructure – </a:t>
            </a:r>
            <a:r>
              <a:rPr lang="en-US" sz="2400" dirty="0" err="1"/>
              <a:t>myHadoop</a:t>
            </a:r>
            <a:r>
              <a:rPr lang="en-US" sz="2400" dirty="0"/>
              <a:t> (developed at SDSC).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041400"/>
          </a:xfrm>
        </p:spPr>
        <p:txBody>
          <a:bodyPr/>
          <a:lstStyle/>
          <a:p>
            <a:r>
              <a:rPr lang="en-US" dirty="0" smtClean="0"/>
              <a:t>Overview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r>
              <a:rPr lang="en-US" dirty="0" smtClean="0"/>
              <a:t>Network </a:t>
            </a:r>
            <a:r>
              <a:rPr lang="en-US" dirty="0"/>
              <a:t>options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GigE </a:t>
            </a:r>
            <a:r>
              <a:rPr lang="en-US" dirty="0" smtClean="0"/>
              <a:t>– low performance</a:t>
            </a:r>
            <a:endParaRPr lang="en-US" dirty="0"/>
          </a:p>
          <a:p>
            <a:pPr lvl="1"/>
            <a:r>
              <a:rPr lang="en-US" dirty="0" err="1" smtClean="0"/>
              <a:t>IPoIB</a:t>
            </a:r>
            <a:endParaRPr lang="en-US" dirty="0" smtClean="0"/>
          </a:p>
          <a:p>
            <a:r>
              <a:rPr lang="en-US" dirty="0" smtClean="0"/>
              <a:t>Results </a:t>
            </a:r>
            <a:endParaRPr lang="en-US" dirty="0"/>
          </a:p>
          <a:p>
            <a:pPr lvl="1"/>
            <a:r>
              <a:rPr lang="en-US" dirty="0" smtClean="0"/>
              <a:t>DFS – Benchmark runs done on both SSD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TeraSort</a:t>
            </a:r>
            <a:r>
              <a:rPr lang="en-US" dirty="0" smtClean="0"/>
              <a:t> – Scaling study with sizes 100GB-1.6TB, 4-128 nodes.</a:t>
            </a:r>
          </a:p>
          <a:p>
            <a:r>
              <a:rPr lang="en-US" dirty="0" smtClean="0"/>
              <a:t>Future/Ongoing Work</a:t>
            </a:r>
          </a:p>
          <a:p>
            <a:pPr lvl="1"/>
            <a:r>
              <a:rPr lang="en-US" dirty="0" smtClean="0"/>
              <a:t>UDA - </a:t>
            </a:r>
            <a:r>
              <a:rPr lang="en-US" dirty="0"/>
              <a:t>Unstructured Data Accelerator </a:t>
            </a:r>
            <a:r>
              <a:rPr lang="en-US" dirty="0" smtClean="0"/>
              <a:t> from </a:t>
            </a:r>
            <a:r>
              <a:rPr lang="en-US" dirty="0" err="1" smtClean="0"/>
              <a:t>Mellanox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http://www.mellanox.com/related-docs/applications/</a:t>
            </a:r>
            <a:r>
              <a:rPr lang="en-US" dirty="0" smtClean="0">
                <a:hlinkClick r:id="rId2"/>
              </a:rPr>
              <a:t>SB_Hadoop.pdf</a:t>
            </a:r>
            <a:endParaRPr lang="en-US" dirty="0" smtClean="0"/>
          </a:p>
          <a:p>
            <a:pPr lvl="1"/>
            <a:r>
              <a:rPr lang="en-US" dirty="0" err="1" smtClean="0"/>
              <a:t>Lustre</a:t>
            </a:r>
            <a:r>
              <a:rPr lang="en-US" dirty="0" smtClean="0"/>
              <a:t> for </a:t>
            </a:r>
            <a:r>
              <a:rPr lang="en-US" dirty="0" err="1" smtClean="0"/>
              <a:t>Hadoop</a:t>
            </a:r>
            <a:r>
              <a:rPr lang="en-US" dirty="0" smtClean="0"/>
              <a:t> – Can provide another persistent data option.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1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63800"/>
            <a:ext cx="8839200" cy="1041400"/>
          </a:xfrm>
        </p:spPr>
        <p:txBody>
          <a:bodyPr/>
          <a:lstStyle/>
          <a:p>
            <a:r>
              <a:rPr lang="en-US" dirty="0" smtClean="0"/>
              <a:t>Gordon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0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166937" y="280987"/>
            <a:ext cx="5410200" cy="404813"/>
          </a:xfrm>
        </p:spPr>
        <p:txBody>
          <a:bodyPr/>
          <a:lstStyle/>
          <a:p>
            <a:r>
              <a:rPr lang="en-US" sz="2400" dirty="0" smtClean="0"/>
              <a:t>Gordon System Specification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101533"/>
              </p:ext>
            </p:extLst>
          </p:nvPr>
        </p:nvGraphicFramePr>
        <p:xfrm>
          <a:off x="609600" y="685800"/>
          <a:ext cx="7620000" cy="562944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006736"/>
                <a:gridCol w="3613264"/>
              </a:tblGrid>
              <a:tr h="165804">
                <a:tc grid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cap="small" dirty="0">
                          <a:solidFill>
                            <a:schemeClr val="tx1"/>
                          </a:solidFill>
                          <a:effectLst/>
                        </a:rPr>
                        <a:t> Intel Sandy Bridge Compute node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Sockets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Cores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Clock speed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2.6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DIMM slots per socket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DRAM capacity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64 GB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 grid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cap="small" dirty="0">
                          <a:solidFill>
                            <a:schemeClr val="tx1"/>
                          </a:solidFill>
                          <a:effectLst/>
                        </a:rPr>
                        <a:t>Intel Flash I/O Node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NAND flash SSD drives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218428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SSD capacity per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drive/Capacity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per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node/total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300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GB /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4.8 TB / 300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effectLst/>
                        </a:rPr>
                        <a:t> TB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3140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Flash bandwidth per drive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(read/write)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Flash bandwidth per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node (write/read)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270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MB/s /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210 MB/s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4.3 /3.3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GB/s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 grid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cap="small" dirty="0">
                          <a:solidFill>
                            <a:schemeClr val="tx1"/>
                          </a:solidFill>
                          <a:effectLst/>
                        </a:rPr>
                        <a:t>SMP Super-Node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Compute nodes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I/O nodes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Addressable DRAM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 TB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Addressable memory including flash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12TB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 grid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cap="small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Gordon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Compute Nodes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1,024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Total compute cores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16,384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Peak performance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341TF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211772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Aggregate memory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64 TB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 grid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31570" algn="l"/>
                          <a:tab pos="1303020" algn="l"/>
                        </a:tabLst>
                      </a:pPr>
                      <a:r>
                        <a:rPr lang="en-US" sz="1050" cap="small" dirty="0">
                          <a:solidFill>
                            <a:schemeClr val="tx1"/>
                          </a:solidFill>
                          <a:effectLst/>
                        </a:rPr>
                        <a:t>InfiniBand Interconnect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Aggregate torus BW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31570" algn="l"/>
                          <a:tab pos="1303020" algn="l"/>
                        </a:tabLs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9.2 TB/s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Type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31570" algn="l"/>
                          <a:tab pos="1303020" algn="l"/>
                        </a:tabLs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Dual-Rail QDR InfiniBand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Link Bandwidth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31570" algn="l"/>
                          <a:tab pos="1303020" algn="l"/>
                        </a:tabLs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 GB/s (bidirectional)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Latency (min-max)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31570" algn="l"/>
                          <a:tab pos="1303020" algn="l"/>
                        </a:tabLs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1.25 µs – 2.5 µs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 grid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cap="small" dirty="0">
                          <a:solidFill>
                            <a:schemeClr val="tx1"/>
                          </a:solidFill>
                          <a:effectLst/>
                        </a:rPr>
                        <a:t>Disk I/O Subsystem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Total storage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4.5 PB (raw)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6580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I/O bandwidth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100 GB/s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  <a:tr h="150401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File system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Lustre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3394" marR="33394" marT="13450" marB="13450"/>
                </a:tc>
              </a:tr>
            </a:tbl>
          </a:graphicData>
        </a:graphic>
      </p:graphicFrame>
      <p:sp>
        <p:nvSpPr>
          <p:cNvPr id="6239" name="Rectangle 5"/>
          <p:cNvSpPr>
            <a:spLocks noChangeArrowheads="1"/>
          </p:cNvSpPr>
          <p:nvPr/>
        </p:nvSpPr>
        <p:spPr bwMode="auto">
          <a:xfrm>
            <a:off x="6654800" y="6134100"/>
            <a:ext cx="17938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FFFFFF"/>
                </a:solidFill>
                <a:latin typeface="Helvetica" pitchFamily="34" charset="0"/>
              </a:rPr>
              <a:t>Gordon System Specification</a:t>
            </a:r>
            <a:endParaRPr lang="en-US" sz="90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Subrack Level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73" y="1447800"/>
            <a:ext cx="4738180" cy="4705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1800" y="1828800"/>
            <a:ext cx="1651396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Helvetica"/>
              </a:rPr>
              <a:t>16 compute nodes per subrack</a:t>
            </a:r>
            <a:endParaRPr lang="en-US" sz="1600" dirty="0">
              <a:solidFill>
                <a:srgbClr val="000000"/>
              </a:solidFill>
              <a:latin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257800" cy="762000"/>
          </a:xfrm>
        </p:spPr>
        <p:txBody>
          <a:bodyPr/>
          <a:lstStyle/>
          <a:p>
            <a:r>
              <a:rPr lang="en-US" dirty="0" smtClean="0"/>
              <a:t>3D Torus of Switches</a:t>
            </a:r>
            <a:endParaRPr lang="en-US" dirty="0"/>
          </a:p>
        </p:txBody>
      </p:sp>
      <p:pic>
        <p:nvPicPr>
          <p:cNvPr id="5" name="Picture 4" descr="torus4x4x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4" y="1524000"/>
            <a:ext cx="3866832" cy="385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53000" y="1676400"/>
            <a:ext cx="3886200" cy="304698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Linearly expandable</a:t>
            </a:r>
            <a:endParaRPr lang="en-US" sz="1600" b="1" dirty="0">
              <a:solidFill>
                <a:srgbClr val="000000"/>
              </a:solidFill>
              <a:latin typeface="Helvetica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Simple wiring pattern</a:t>
            </a:r>
            <a:endParaRPr lang="en-US" sz="1600" b="1" dirty="0">
              <a:solidFill>
                <a:srgbClr val="000000"/>
              </a:solidFill>
              <a:latin typeface="Helvetica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Short </a:t>
            </a:r>
            <a:r>
              <a:rPr lang="en-US" sz="1600" dirty="0" smtClean="0">
                <a:solidFill>
                  <a:srgbClr val="000000"/>
                </a:solidFill>
                <a:latin typeface="Helvetica"/>
              </a:rPr>
              <a:t>Cables- Fiber </a:t>
            </a:r>
            <a:r>
              <a:rPr lang="en-US" sz="1600" dirty="0">
                <a:solidFill>
                  <a:srgbClr val="000000"/>
                </a:solidFill>
                <a:latin typeface="Helvetica"/>
              </a:rPr>
              <a:t>Optic cables generally not required</a:t>
            </a:r>
            <a:endParaRPr lang="en-US" sz="1600" b="1" dirty="0">
              <a:solidFill>
                <a:srgbClr val="000000"/>
              </a:solidFill>
              <a:latin typeface="Helvetica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Lower Cost :40% as many switches, 25% to 50% fewer cables</a:t>
            </a:r>
            <a:endParaRPr lang="en-US" sz="1600" b="1" dirty="0">
              <a:solidFill>
                <a:srgbClr val="000000"/>
              </a:solidFill>
              <a:latin typeface="Helvetica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Works well for localized communication</a:t>
            </a:r>
            <a:endParaRPr lang="en-US" sz="1600" b="1" dirty="0">
              <a:solidFill>
                <a:srgbClr val="000000"/>
              </a:solidFill>
              <a:latin typeface="Helvetica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Helvetica"/>
              </a:rPr>
              <a:t>Fault </a:t>
            </a:r>
            <a:r>
              <a:rPr lang="en-US" sz="1600" dirty="0">
                <a:solidFill>
                  <a:srgbClr val="000000"/>
                </a:solidFill>
                <a:latin typeface="Helvetica"/>
              </a:rPr>
              <a:t>Tolerant within the mesh with 2QoS Alternate Routing</a:t>
            </a:r>
            <a:endParaRPr lang="en-US" sz="1600" b="1" dirty="0">
              <a:solidFill>
                <a:srgbClr val="000000"/>
              </a:solidFill>
              <a:latin typeface="Helvetica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Fault Tolerant with Dual-Rails for all routing algorithms</a:t>
            </a:r>
            <a:endParaRPr lang="en-US" sz="16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7509" y="5534055"/>
            <a:ext cx="50786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" pitchFamily="34" charset="0"/>
              </a:rPr>
              <a:t>3</a:t>
            </a:r>
            <a:r>
              <a:rPr lang="en-US" sz="1800" baseline="30000" dirty="0" smtClean="0">
                <a:solidFill>
                  <a:srgbClr val="000000"/>
                </a:solidFill>
                <a:latin typeface="Helvetica" pitchFamily="34" charset="0"/>
              </a:rPr>
              <a:t>rd</a:t>
            </a:r>
            <a:r>
              <a:rPr lang="en-US" sz="1800" dirty="0" smtClean="0">
                <a:solidFill>
                  <a:srgbClr val="000000"/>
                </a:solidFill>
                <a:latin typeface="Helvetica" pitchFamily="34" charset="0"/>
              </a:rPr>
              <a:t> dimension wrap-around not shown for clarity</a:t>
            </a:r>
            <a:endParaRPr lang="en-US" sz="1800" dirty="0">
              <a:solidFill>
                <a:srgbClr val="000000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1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ordon Architectur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ordon Architectur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3C2030CB78640802CA3247351469E" ma:contentTypeVersion="0" ma:contentTypeDescription="Create a new document." ma:contentTypeScope="" ma:versionID="211cadc0aa12173994cabd23523c0b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ED1965-580B-4452-87F1-C730727C86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0F62B2-5D0B-4ABB-A034-B500FAA603AA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452BB0-E25B-4355-9484-CD30C15DAC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Gordon Architecture</Template>
  <TotalTime>2349</TotalTime>
  <Pages>1</Pages>
  <Words>2882</Words>
  <Application>Microsoft Macintosh PowerPoint</Application>
  <PresentationFormat>Letter Paper (8.5x11 in)</PresentationFormat>
  <Paragraphs>421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Gordon Architecture</vt:lpstr>
      <vt:lpstr>1_Gordon Architecture</vt:lpstr>
      <vt:lpstr>Introduction to Using Hadoop on the Gordon Data Intensive Cluster</vt:lpstr>
      <vt:lpstr>Overview </vt:lpstr>
      <vt:lpstr>Overview : Scientific Applications </vt:lpstr>
      <vt:lpstr>Overview : Hadoop on Gordon</vt:lpstr>
      <vt:lpstr>Overview (Contd.)</vt:lpstr>
      <vt:lpstr>Gordon Architecture</vt:lpstr>
      <vt:lpstr>Gordon System Specification</vt:lpstr>
      <vt:lpstr>Subrack Level Architecture</vt:lpstr>
      <vt:lpstr>3D Torus of Switches</vt:lpstr>
      <vt:lpstr>PowerPoint Presentation</vt:lpstr>
      <vt:lpstr>Primary Storage Option for Hadoop: One SSD per Compute Node (only 4 of 16 compute nodes shown)</vt:lpstr>
      <vt:lpstr>Hadoop Configuration Details</vt:lpstr>
      <vt:lpstr>myHadoop – Integration with Gordon Scheduler</vt:lpstr>
      <vt:lpstr>Hadoop on Gordon – Storage Options</vt:lpstr>
      <vt:lpstr>Hadoop on Gordon – Network Options</vt:lpstr>
      <vt:lpstr>Hands On Examples : TestDFS and TeraSort Benchmarks</vt:lpstr>
      <vt:lpstr>Hands On Examples </vt:lpstr>
      <vt:lpstr>TestDFS Example</vt:lpstr>
      <vt:lpstr>TestDFS example</vt:lpstr>
      <vt:lpstr>TestDFS Example</vt:lpstr>
      <vt:lpstr>TestDFS Example</vt:lpstr>
      <vt:lpstr>TestDFS Example</vt:lpstr>
      <vt:lpstr>Running the TestDFS example</vt:lpstr>
      <vt:lpstr>Configuration Files During the Run</vt:lpstr>
      <vt:lpstr>Test Output</vt:lpstr>
      <vt:lpstr>TeraSort Test</vt:lpstr>
      <vt:lpstr>TeraSort Output</vt:lpstr>
      <vt:lpstr>Hadoop on Gordon – TestDFSIO Results</vt:lpstr>
      <vt:lpstr>Hadoop on Gordon – TeraSort Results</vt:lpstr>
      <vt:lpstr>Hadoop Parameters</vt:lpstr>
      <vt:lpstr>Tools/Applications w/ Hadoop</vt:lpstr>
      <vt:lpstr>Summary</vt:lpstr>
      <vt:lpstr>Data Oasis Heterogeneous Architecture Lustre-based Parallel File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Gordon Architecture   Gordon Summer Institute August 8-11, 2011</dc:title>
  <dc:creator>Shawn Strande</dc:creator>
  <dc:description>The 2 blue colors should print out the same, even if they look different on screen.</dc:description>
  <cp:lastModifiedBy>Mahidhar Tatineni</cp:lastModifiedBy>
  <cp:revision>227</cp:revision>
  <cp:lastPrinted>1998-09-03T20:37:06Z</cp:lastPrinted>
  <dcterms:created xsi:type="dcterms:W3CDTF">2012-05-08T20:27:34Z</dcterms:created>
  <dcterms:modified xsi:type="dcterms:W3CDTF">2013-01-31T15:12:19Z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0x010100BA23C2030CB78640802CA3247351469E</vt:lpwstr>
  </property>
</Properties>
</file>