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 HADJ ABDALLAH NADHEM" initials="BHAN" lastIdx="1" clrIdx="0">
    <p:extLst>
      <p:ext uri="{19B8F6BF-5375-455C-9EA6-DF929625EA0E}">
        <p15:presenceInfo xmlns:p15="http://schemas.microsoft.com/office/powerpoint/2012/main" userId="S::nadhem.belhadjabdallah@nabeul.r-iset.tn::dc1a3d15-3866-4175-8807-a123f4d2cf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7" autoAdjust="0"/>
    <p:restoredTop sz="94660"/>
  </p:normalViewPr>
  <p:slideViewPr>
    <p:cSldViewPr>
      <p:cViewPr varScale="1">
        <p:scale>
          <a:sx n="81" d="100"/>
          <a:sy n="81" d="100"/>
        </p:scale>
        <p:origin x="150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2T09:53:10.114" idx="1">
    <p:pos x="4021" y="-2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0E4EA-37EF-49BB-BF03-A39016A076C3}" type="datetimeFigureOut">
              <a:rPr lang="fr-FR" smtClean="0"/>
              <a:pPr/>
              <a:t>27/01/2022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23C3-81E9-4983-8EEC-5467ED0FE9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97930-E4BA-42C8-8838-CACE853485B4}" type="datetimeFigureOut">
              <a:rPr lang="fr-FR" smtClean="0"/>
              <a:pPr/>
              <a:t>27/01/2022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2865-4B06-41A6-BFB0-E1D984ADBD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770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4831-8979-472C-8E43-93D80D8A10D6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F6-74D7-49FC-9746-215122D684A3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B40B-1515-46DF-801F-EEC33CC6BB64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67D-53C1-4B44-89D5-75E843DBD07F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F53D-BE84-42D0-A707-7325224B0590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8D2-E75D-4A3E-80FB-FFD424793682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3A67-9D52-425D-8BE3-1C539200F71A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7798-83AD-424F-8F1D-6EDDB600ABE0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84D8-56E9-4293-B108-22EBFA0D38C7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AA82-C0FA-42AC-ABC3-195EE82B92F1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21E7-013D-4569-B27D-1DF52E64025C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5836-2786-441F-9E4E-3B4C5A220C77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2483-1F18-4532-BBC7-9ACDA25C34D1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9B7-BDA1-4FF6-BEF0-A5099F65E1B7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3D8-5BF5-4272-889B-0622A2793153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DF8-641C-42F1-AC7D-2D7846CA4769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3EC-C0E7-40E9-A9E7-289D40FD01A3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3319-2E36-4E14-8B37-1B1A1A9E5116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FBA9-36F7-4647-A59C-392F548A0FB8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BC8-0D52-43E8-BDBC-3DD5499F144E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7CD7-5307-4E5F-8A8E-796E8142C384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B46-EDEF-4F21-9F5C-2B952F4A1961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93B402-3668-4AE3-AE34-CEDB318B6277}" type="datetime1">
              <a:rPr lang="fr-FR" smtClean="0"/>
              <a:pPr/>
              <a:t>27/01/2022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8173-F92D-4414-977A-6E4418ED0945}" type="datetime1">
              <a:rPr lang="fr-FR" smtClean="0"/>
              <a:pPr/>
              <a:t>27/01/2022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5021-AF94-436A-8659-54B82D132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3688" y="1194236"/>
            <a:ext cx="6132942" cy="124698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Framework </a:t>
            </a:r>
            <a:r>
              <a:rPr lang="fr-FR" b="1" dirty="0" err="1"/>
              <a:t>Angular</a:t>
            </a:r>
            <a:r>
              <a:rPr lang="fr-FR" b="1" dirty="0"/>
              <a:t> : Concepts de Base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8B2432-D7DD-48DE-8064-8F5DF4B33AA8}"/>
              </a:ext>
            </a:extLst>
          </p:cNvPr>
          <p:cNvSpPr txBox="1"/>
          <p:nvPr/>
        </p:nvSpPr>
        <p:spPr>
          <a:xfrm>
            <a:off x="2043612" y="4820703"/>
            <a:ext cx="1909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Nadhem</a:t>
            </a:r>
            <a:r>
              <a:rPr lang="fr-FR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Bel Hadj </a:t>
            </a:r>
          </a:p>
          <a:p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nadhem</a:t>
            </a:r>
            <a:r>
              <a:rPr lang="fr-F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b@yahoo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C895E33-296D-413E-A78E-760B5E87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12" y="5420002"/>
            <a:ext cx="1000124" cy="6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CF1D6D8-D203-44B3-B646-8E60F35D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5" y="5404128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CC3EDD85-EA5A-488E-99E9-9A4D92AC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83" y="5420002"/>
            <a:ext cx="1073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0B22A103-7DC6-47DB-A114-44B88BD3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04128"/>
            <a:ext cx="10668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1" descr="Une image contenant texte, signe, dessin, arrêt&#10;&#10;Description générée automatiquement">
            <a:extLst>
              <a:ext uri="{FF2B5EF4-FFF2-40B4-BE49-F238E27FC236}">
                <a16:creationId xmlns:a16="http://schemas.microsoft.com/office/drawing/2014/main" id="{D624B655-3661-49D2-8DD6-4D4432E84B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29" y="2852936"/>
            <a:ext cx="1685426" cy="1790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9F19E-9992-4E95-BB5E-A75EF50F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68" y="23913"/>
            <a:ext cx="7498080" cy="4741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Structure d’un projet Angular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ED7C2C-18D9-4B53-A6B1-419EAB4D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AB8FDC-0C43-4FEE-8D9D-062D9295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48738"/>
            <a:ext cx="2920368" cy="6011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E75B63-1370-4E4D-92D9-E8B0E547383A}"/>
              </a:ext>
            </a:extLst>
          </p:cNvPr>
          <p:cNvSpPr/>
          <p:nvPr/>
        </p:nvSpPr>
        <p:spPr>
          <a:xfrm>
            <a:off x="1187624" y="980728"/>
            <a:ext cx="2920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égende : encadrée 9">
            <a:extLst>
              <a:ext uri="{FF2B5EF4-FFF2-40B4-BE49-F238E27FC236}">
                <a16:creationId xmlns:a16="http://schemas.microsoft.com/office/drawing/2014/main" id="{EB732712-DC56-4A09-A07B-7B990D577AF4}"/>
              </a:ext>
            </a:extLst>
          </p:cNvPr>
          <p:cNvSpPr/>
          <p:nvPr/>
        </p:nvSpPr>
        <p:spPr>
          <a:xfrm>
            <a:off x="5364088" y="621784"/>
            <a:ext cx="3568440" cy="416082"/>
          </a:xfrm>
          <a:prstGeom prst="borderCallout1">
            <a:avLst>
              <a:gd name="adj1" fmla="val 18750"/>
              <a:gd name="adj2" fmla="val -8333"/>
              <a:gd name="adj3" fmla="val 75694"/>
              <a:gd name="adj4" fmla="val -34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Fichiers de Configuration du projet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1000E-69D5-42FC-8623-F7E16D8F44ED}"/>
              </a:ext>
            </a:extLst>
          </p:cNvPr>
          <p:cNvSpPr/>
          <p:nvPr/>
        </p:nvSpPr>
        <p:spPr>
          <a:xfrm>
            <a:off x="1201429" y="1212718"/>
            <a:ext cx="2920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égende : encadrée 14">
            <a:extLst>
              <a:ext uri="{FF2B5EF4-FFF2-40B4-BE49-F238E27FC236}">
                <a16:creationId xmlns:a16="http://schemas.microsoft.com/office/drawing/2014/main" id="{29F5B567-DD94-4B2A-A784-C46AABE20377}"/>
              </a:ext>
            </a:extLst>
          </p:cNvPr>
          <p:cNvSpPr/>
          <p:nvPr/>
        </p:nvSpPr>
        <p:spPr>
          <a:xfrm>
            <a:off x="5364089" y="1428742"/>
            <a:ext cx="3568440" cy="416082"/>
          </a:xfrm>
          <a:prstGeom prst="borderCallout1">
            <a:avLst>
              <a:gd name="adj1" fmla="val 18750"/>
              <a:gd name="adj2" fmla="val -8333"/>
              <a:gd name="adj3" fmla="val -9117"/>
              <a:gd name="adj4" fmla="val -34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Dépendances externes du projet (Librairies JS et CSS)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BCD7EF-DD4E-4998-B25C-0E176E5EC5FF}"/>
              </a:ext>
            </a:extLst>
          </p:cNvPr>
          <p:cNvSpPr/>
          <p:nvPr/>
        </p:nvSpPr>
        <p:spPr>
          <a:xfrm>
            <a:off x="1201429" y="1412776"/>
            <a:ext cx="2920368" cy="4304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Légende : encadrée 13">
            <a:extLst>
              <a:ext uri="{FF2B5EF4-FFF2-40B4-BE49-F238E27FC236}">
                <a16:creationId xmlns:a16="http://schemas.microsoft.com/office/drawing/2014/main" id="{7DF70C70-02D3-442B-B420-EF82E354F3A1}"/>
              </a:ext>
            </a:extLst>
          </p:cNvPr>
          <p:cNvSpPr/>
          <p:nvPr/>
        </p:nvSpPr>
        <p:spPr>
          <a:xfrm>
            <a:off x="5364088" y="4490904"/>
            <a:ext cx="3568440" cy="378256"/>
          </a:xfrm>
          <a:prstGeom prst="borderCallout1">
            <a:avLst>
              <a:gd name="adj1" fmla="val 18750"/>
              <a:gd name="adj2" fmla="val -8333"/>
              <a:gd name="adj3" fmla="val -9117"/>
              <a:gd name="adj4" fmla="val -34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Le code source du projet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21FBA-EE17-440C-9E41-9D3C7900AEE3}"/>
              </a:ext>
            </a:extLst>
          </p:cNvPr>
          <p:cNvSpPr/>
          <p:nvPr/>
        </p:nvSpPr>
        <p:spPr>
          <a:xfrm>
            <a:off x="1215234" y="1618774"/>
            <a:ext cx="1916606" cy="1378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égende : encadrée 16">
            <a:extLst>
              <a:ext uri="{FF2B5EF4-FFF2-40B4-BE49-F238E27FC236}">
                <a16:creationId xmlns:a16="http://schemas.microsoft.com/office/drawing/2014/main" id="{EBF6AA42-82C7-497E-81D0-836A43C46ACA}"/>
              </a:ext>
            </a:extLst>
          </p:cNvPr>
          <p:cNvSpPr/>
          <p:nvPr/>
        </p:nvSpPr>
        <p:spPr>
          <a:xfrm>
            <a:off x="5364088" y="2535736"/>
            <a:ext cx="3568440" cy="378256"/>
          </a:xfrm>
          <a:prstGeom prst="borderCallout1">
            <a:avLst>
              <a:gd name="adj1" fmla="val 18750"/>
              <a:gd name="adj2" fmla="val -8333"/>
              <a:gd name="adj3" fmla="val -23199"/>
              <a:gd name="adj4" fmla="val -62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Logique applicative du projet : Les composants, les services,…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C82E9-9658-4BDE-A0E2-C362AAD3A818}"/>
              </a:ext>
            </a:extLst>
          </p:cNvPr>
          <p:cNvSpPr/>
          <p:nvPr/>
        </p:nvSpPr>
        <p:spPr>
          <a:xfrm>
            <a:off x="1187624" y="5717290"/>
            <a:ext cx="2920368" cy="104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Légende : encadrée 18">
            <a:extLst>
              <a:ext uri="{FF2B5EF4-FFF2-40B4-BE49-F238E27FC236}">
                <a16:creationId xmlns:a16="http://schemas.microsoft.com/office/drawing/2014/main" id="{97CBD8BA-EA80-4D51-AB3F-4B40DBF661CC}"/>
              </a:ext>
            </a:extLst>
          </p:cNvPr>
          <p:cNvSpPr/>
          <p:nvPr/>
        </p:nvSpPr>
        <p:spPr>
          <a:xfrm>
            <a:off x="5364088" y="5820134"/>
            <a:ext cx="3568440" cy="416082"/>
          </a:xfrm>
          <a:prstGeom prst="borderCallout1">
            <a:avLst>
              <a:gd name="adj1" fmla="val 18750"/>
              <a:gd name="adj2" fmla="val -8333"/>
              <a:gd name="adj3" fmla="val 75694"/>
              <a:gd name="adj4" fmla="val -34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Fichiers de Configuration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1030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9F19E-9992-4E95-BB5E-A75EF50F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51776"/>
            <a:ext cx="7498080" cy="792087"/>
          </a:xfrm>
        </p:spPr>
        <p:txBody>
          <a:bodyPr>
            <a:noAutofit/>
          </a:bodyPr>
          <a:lstStyle/>
          <a:p>
            <a:pPr algn="ctr"/>
            <a:r>
              <a:rPr lang="fr-FR" sz="3900" dirty="0"/>
              <a:t>Etapes d’exécutions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ED7C2C-18D9-4B53-A6B1-419EAB4D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A9F122E-69A2-46E3-8F1F-F69032C5C063}"/>
              </a:ext>
            </a:extLst>
          </p:cNvPr>
          <p:cNvGrpSpPr/>
          <p:nvPr/>
        </p:nvGrpSpPr>
        <p:grpSpPr>
          <a:xfrm>
            <a:off x="2411760" y="1099005"/>
            <a:ext cx="5760640" cy="5461687"/>
            <a:chOff x="2411760" y="1099005"/>
            <a:chExt cx="5760640" cy="5461687"/>
          </a:xfrm>
        </p:grpSpPr>
        <p:sp>
          <p:nvSpPr>
            <p:cNvPr id="5" name="Organigramme : Procédé 4">
              <a:extLst>
                <a:ext uri="{FF2B5EF4-FFF2-40B4-BE49-F238E27FC236}">
                  <a16:creationId xmlns:a16="http://schemas.microsoft.com/office/drawing/2014/main" id="{7C1EC5A0-7D4F-4CE8-B270-E51B115D1E95}"/>
                </a:ext>
              </a:extLst>
            </p:cNvPr>
            <p:cNvSpPr/>
            <p:nvPr/>
          </p:nvSpPr>
          <p:spPr>
            <a:xfrm>
              <a:off x="2411760" y="1099005"/>
              <a:ext cx="5760640" cy="546168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66DBCBB-CC49-49E4-9AF3-BC2B2CDA71DA}"/>
                </a:ext>
              </a:extLst>
            </p:cNvPr>
            <p:cNvSpPr txBox="1"/>
            <p:nvPr/>
          </p:nvSpPr>
          <p:spPr>
            <a:xfrm>
              <a:off x="3613212" y="1124744"/>
              <a:ext cx="3157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Navigateur</a:t>
              </a:r>
              <a:r>
                <a:rPr lang="fr-FR" sz="1400" dirty="0"/>
                <a:t> </a:t>
              </a:r>
              <a:r>
                <a:rPr lang="fr-FR" sz="1600" b="1" dirty="0"/>
                <a:t>Web : localhost:4200</a:t>
              </a:r>
              <a:endParaRPr lang="fr-FR" sz="1400" b="1" dirty="0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2BFBC3F-D496-4576-9826-6A17C0226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1524015"/>
              <a:ext cx="576064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11A5E82-27C4-43E9-9240-575834E29D38}"/>
              </a:ext>
            </a:extLst>
          </p:cNvPr>
          <p:cNvGrpSpPr/>
          <p:nvPr/>
        </p:nvGrpSpPr>
        <p:grpSpPr>
          <a:xfrm>
            <a:off x="2843808" y="1700808"/>
            <a:ext cx="4896544" cy="4604738"/>
            <a:chOff x="2843808" y="1700808"/>
            <a:chExt cx="4896544" cy="4604738"/>
          </a:xfrm>
        </p:grpSpPr>
        <p:sp>
          <p:nvSpPr>
            <p:cNvPr id="21" name="Organigramme : Procédé 20">
              <a:extLst>
                <a:ext uri="{FF2B5EF4-FFF2-40B4-BE49-F238E27FC236}">
                  <a16:creationId xmlns:a16="http://schemas.microsoft.com/office/drawing/2014/main" id="{5687C170-B389-4E90-B92F-006AA4CC0A84}"/>
                </a:ext>
              </a:extLst>
            </p:cNvPr>
            <p:cNvSpPr/>
            <p:nvPr/>
          </p:nvSpPr>
          <p:spPr>
            <a:xfrm>
              <a:off x="2843808" y="1700808"/>
              <a:ext cx="4896544" cy="460473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F1BC4DB-1D0A-4125-9636-A223FE4F9DB1}"/>
                </a:ext>
              </a:extLst>
            </p:cNvPr>
            <p:cNvSpPr txBox="1"/>
            <p:nvPr/>
          </p:nvSpPr>
          <p:spPr>
            <a:xfrm>
              <a:off x="4101951" y="1748970"/>
              <a:ext cx="238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Index.html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ADE07DC9-4725-4AF6-BD67-0025F78BA8F6}"/>
                </a:ext>
              </a:extLst>
            </p:cNvPr>
            <p:cNvCxnSpPr>
              <a:cxnSpLocks/>
            </p:cNvCxnSpPr>
            <p:nvPr/>
          </p:nvCxnSpPr>
          <p:spPr>
            <a:xfrm>
              <a:off x="2843808" y="2118302"/>
              <a:ext cx="489654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5BE38B83-B948-4309-8206-566F06F32BEF}"/>
              </a:ext>
            </a:extLst>
          </p:cNvPr>
          <p:cNvSpPr txBox="1"/>
          <p:nvPr/>
        </p:nvSpPr>
        <p:spPr>
          <a:xfrm>
            <a:off x="2843808" y="5733256"/>
            <a:ext cx="489654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Angular Framework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93B2C987-A8C0-42B3-ADB7-922DE47C1B38}"/>
              </a:ext>
            </a:extLst>
          </p:cNvPr>
          <p:cNvGrpSpPr/>
          <p:nvPr/>
        </p:nvGrpSpPr>
        <p:grpSpPr>
          <a:xfrm>
            <a:off x="4443922" y="5010516"/>
            <a:ext cx="1840334" cy="722740"/>
            <a:chOff x="4443922" y="5010516"/>
            <a:chExt cx="1840334" cy="722740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DF4F5B5A-A929-4215-A008-F161364DBB0F}"/>
                </a:ext>
              </a:extLst>
            </p:cNvPr>
            <p:cNvCxnSpPr/>
            <p:nvPr/>
          </p:nvCxnSpPr>
          <p:spPr>
            <a:xfrm flipV="1">
              <a:off x="5292080" y="5379848"/>
              <a:ext cx="0" cy="3534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12B52D6-DDBC-4272-8975-5385C6A76697}"/>
                </a:ext>
              </a:extLst>
            </p:cNvPr>
            <p:cNvSpPr txBox="1"/>
            <p:nvPr/>
          </p:nvSpPr>
          <p:spPr>
            <a:xfrm>
              <a:off x="4443922" y="5010516"/>
              <a:ext cx="184033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/>
                <a:t>main.ts</a:t>
              </a:r>
              <a:endParaRPr lang="fr-FR" b="1" dirty="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D8FF2BD-32D9-4B93-8036-A98C5984B398}"/>
              </a:ext>
            </a:extLst>
          </p:cNvPr>
          <p:cNvGrpSpPr/>
          <p:nvPr/>
        </p:nvGrpSpPr>
        <p:grpSpPr>
          <a:xfrm>
            <a:off x="3203853" y="2209191"/>
            <a:ext cx="4320472" cy="2801319"/>
            <a:chOff x="3203853" y="2209192"/>
            <a:chExt cx="4320472" cy="2587961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55767EF3-B21E-443D-BDB4-DDC18FDA7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4442497"/>
              <a:ext cx="0" cy="35465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D436A8F-8473-40EE-AB12-4BD21FE67746}"/>
                </a:ext>
              </a:extLst>
            </p:cNvPr>
            <p:cNvGrpSpPr/>
            <p:nvPr/>
          </p:nvGrpSpPr>
          <p:grpSpPr>
            <a:xfrm>
              <a:off x="3203853" y="2209192"/>
              <a:ext cx="4320472" cy="2233306"/>
              <a:chOff x="2411760" y="1099005"/>
              <a:chExt cx="5760640" cy="606276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9" name="Organigramme : Procédé 38">
                <a:extLst>
                  <a:ext uri="{FF2B5EF4-FFF2-40B4-BE49-F238E27FC236}">
                    <a16:creationId xmlns:a16="http://schemas.microsoft.com/office/drawing/2014/main" id="{6E1B788F-FDF3-435E-AB5D-240CB29F0043}"/>
                  </a:ext>
                </a:extLst>
              </p:cNvPr>
              <p:cNvSpPr/>
              <p:nvPr/>
            </p:nvSpPr>
            <p:spPr>
              <a:xfrm>
                <a:off x="2411760" y="1099005"/>
                <a:ext cx="5760640" cy="6062765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41F5041-1344-4B68-9FB8-93B0E6A22A50}"/>
                  </a:ext>
                </a:extLst>
              </p:cNvPr>
              <p:cNvSpPr txBox="1"/>
              <p:nvPr/>
            </p:nvSpPr>
            <p:spPr>
              <a:xfrm>
                <a:off x="2846525" y="1225971"/>
                <a:ext cx="4999801" cy="47169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err="1"/>
                  <a:t>AppModule</a:t>
                </a:r>
                <a:r>
                  <a:rPr lang="fr-FR" sz="1400" b="1" dirty="0"/>
                  <a:t> (</a:t>
                </a:r>
                <a:r>
                  <a:rPr lang="fr-FR" sz="1400" b="1" dirty="0" err="1"/>
                  <a:t>app.module.ts</a:t>
                </a:r>
                <a:r>
                  <a:rPr lang="fr-FR" sz="1400" b="1" dirty="0"/>
                  <a:t>)</a:t>
                </a:r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AEDAF03E-9159-49EE-A430-A9922B2FA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260138"/>
                <a:ext cx="5760640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714E5D1E-A37F-4E15-84D2-CB8F935F40C1}"/>
              </a:ext>
            </a:extLst>
          </p:cNvPr>
          <p:cNvGrpSpPr/>
          <p:nvPr/>
        </p:nvGrpSpPr>
        <p:grpSpPr>
          <a:xfrm>
            <a:off x="3388624" y="2761569"/>
            <a:ext cx="4032448" cy="1762812"/>
            <a:chOff x="2411760" y="1099005"/>
            <a:chExt cx="5760640" cy="546168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Organigramme : Procédé 45">
              <a:extLst>
                <a:ext uri="{FF2B5EF4-FFF2-40B4-BE49-F238E27FC236}">
                  <a16:creationId xmlns:a16="http://schemas.microsoft.com/office/drawing/2014/main" id="{782D9DDD-E136-42DA-9EC1-9D56B11B1F02}"/>
                </a:ext>
              </a:extLst>
            </p:cNvPr>
            <p:cNvSpPr/>
            <p:nvPr/>
          </p:nvSpPr>
          <p:spPr>
            <a:xfrm>
              <a:off x="2411760" y="1099005"/>
              <a:ext cx="5760640" cy="5461687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8CB9E3E-7806-4CA8-819E-4C1002235EDC}"/>
                </a:ext>
              </a:extLst>
            </p:cNvPr>
            <p:cNvSpPr txBox="1"/>
            <p:nvPr/>
          </p:nvSpPr>
          <p:spPr>
            <a:xfrm>
              <a:off x="2846525" y="1225971"/>
              <a:ext cx="4999801" cy="4716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/>
                <a:t>AppComponent</a:t>
              </a:r>
              <a:r>
                <a:rPr lang="fr-FR" sz="1400" b="1" dirty="0"/>
                <a:t> (</a:t>
              </a:r>
              <a:r>
                <a:rPr lang="fr-FR" sz="1400" b="1" dirty="0" err="1"/>
                <a:t>app.component.ts</a:t>
              </a:r>
              <a:r>
                <a:rPr lang="fr-FR" sz="1400" b="1" dirty="0"/>
                <a:t>)</a:t>
              </a:r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174B4427-7D64-460E-A2F4-0636C2D061A4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400739"/>
              <a:ext cx="5760640" cy="0"/>
            </a:xfrm>
            <a:prstGeom prst="line">
              <a:avLst/>
            </a:prstGeom>
            <a:grpFill/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DD19545-14AE-4E96-9FFF-927B6CEC0B36}"/>
              </a:ext>
            </a:extLst>
          </p:cNvPr>
          <p:cNvGrpSpPr/>
          <p:nvPr/>
        </p:nvGrpSpPr>
        <p:grpSpPr>
          <a:xfrm>
            <a:off x="3373089" y="3190735"/>
            <a:ext cx="3819732" cy="1016701"/>
            <a:chOff x="1917562" y="2802413"/>
            <a:chExt cx="4097906" cy="1031151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A49240AD-F700-493B-BDFA-FFC568A243AD}"/>
                </a:ext>
              </a:extLst>
            </p:cNvPr>
            <p:cNvSpPr/>
            <p:nvPr/>
          </p:nvSpPr>
          <p:spPr>
            <a:xfrm>
              <a:off x="2339752" y="31409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</a:t>
              </a: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DFC96F18-FFF4-41AB-9A29-10EA31D54909}"/>
                </a:ext>
              </a:extLst>
            </p:cNvPr>
            <p:cNvSpPr/>
            <p:nvPr/>
          </p:nvSpPr>
          <p:spPr>
            <a:xfrm>
              <a:off x="4355976" y="315206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</a:t>
              </a:r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F2312EF5-B80A-443F-BE40-29605BB0BC86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>
              <a:off x="2771800" y="3356992"/>
              <a:ext cx="1584176" cy="11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DDDEE06-B16F-406E-83BA-4930412E6824}"/>
                </a:ext>
              </a:extLst>
            </p:cNvPr>
            <p:cNvCxnSpPr>
              <a:stCxn id="51" idx="6"/>
            </p:cNvCxnSpPr>
            <p:nvPr/>
          </p:nvCxnSpPr>
          <p:spPr>
            <a:xfrm flipV="1">
              <a:off x="4788024" y="3140968"/>
              <a:ext cx="432048" cy="2271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F855E5C3-ABFE-402D-9C87-68EB4FEEB2B1}"/>
                </a:ext>
              </a:extLst>
            </p:cNvPr>
            <p:cNvCxnSpPr>
              <a:cxnSpLocks/>
            </p:cNvCxnSpPr>
            <p:nvPr/>
          </p:nvCxnSpPr>
          <p:spPr>
            <a:xfrm>
              <a:off x="4779148" y="3429000"/>
              <a:ext cx="423664" cy="268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7F517089-89E3-431D-9331-055FCDF079D6}"/>
                </a:ext>
              </a:extLst>
            </p:cNvPr>
            <p:cNvSpPr txBox="1"/>
            <p:nvPr/>
          </p:nvSpPr>
          <p:spPr>
            <a:xfrm>
              <a:off x="5125481" y="2956302"/>
              <a:ext cx="889987" cy="343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accent1"/>
                  </a:solidFill>
                </a:rPr>
                <a:t>HTML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66FB133D-2E66-4DDB-81B4-5152FB050628}"/>
                </a:ext>
              </a:extLst>
            </p:cNvPr>
            <p:cNvSpPr txBox="1"/>
            <p:nvPr/>
          </p:nvSpPr>
          <p:spPr>
            <a:xfrm>
              <a:off x="5134898" y="3490198"/>
              <a:ext cx="641522" cy="343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rPr lang="fr-FR" sz="1600" dirty="0"/>
                <a:t>CSS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BE82708E-B89D-4927-83FA-4FA9DBC7D230}"/>
                </a:ext>
              </a:extLst>
            </p:cNvPr>
            <p:cNvSpPr txBox="1"/>
            <p:nvPr/>
          </p:nvSpPr>
          <p:spPr>
            <a:xfrm>
              <a:off x="2722816" y="3305532"/>
              <a:ext cx="170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rPr lang="fr-FR" dirty="0">
                  <a:solidFill>
                    <a:srgbClr val="FF0000"/>
                  </a:solidFill>
                </a:rPr>
                <a:t>Data Binding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424AD03-436F-4371-AC84-570AA6D0EBDA}"/>
                </a:ext>
              </a:extLst>
            </p:cNvPr>
            <p:cNvSpPr txBox="1"/>
            <p:nvPr/>
          </p:nvSpPr>
          <p:spPr>
            <a:xfrm>
              <a:off x="1917562" y="2802413"/>
              <a:ext cx="12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accent1"/>
                  </a:solidFill>
                </a:rPr>
                <a:t>Type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6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E0BF7C6C-CBA3-4F40-A343-04B22208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85" y="1347787"/>
            <a:ext cx="2621528" cy="41624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17FBD4-1B1E-4203-8D25-7454AE4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 projet Angular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6BDF4-C52B-4D90-B6DA-61CD821C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E05879-C555-4CB5-93A2-570115BEDA23}"/>
              </a:ext>
            </a:extLst>
          </p:cNvPr>
          <p:cNvSpPr txBox="1"/>
          <p:nvPr/>
        </p:nvSpPr>
        <p:spPr>
          <a:xfrm>
            <a:off x="4171013" y="1628800"/>
            <a:ext cx="4572000" cy="30469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&lt;!doctype html&gt;</a:t>
            </a: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MonProjet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initial-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"image/x-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"favicon.ico"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-root</a:t>
            </a:r>
            <a:r>
              <a:rPr lang="fr-F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-root</a:t>
            </a:r>
            <a:r>
              <a:rPr lang="fr-F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108B391-E6D6-481A-841A-D27CE753089D}"/>
              </a:ext>
            </a:extLst>
          </p:cNvPr>
          <p:cNvCxnSpPr>
            <a:cxnSpLocks/>
          </p:cNvCxnSpPr>
          <p:nvPr/>
        </p:nvCxnSpPr>
        <p:spPr>
          <a:xfrm flipV="1">
            <a:off x="2051720" y="1772816"/>
            <a:ext cx="2124744" cy="2808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78CA9B1-32DD-42CB-8DD0-A8EE47DC51B4}"/>
              </a:ext>
            </a:extLst>
          </p:cNvPr>
          <p:cNvSpPr txBox="1"/>
          <p:nvPr/>
        </p:nvSpPr>
        <p:spPr>
          <a:xfrm>
            <a:off x="4171013" y="1289301"/>
            <a:ext cx="1173719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Index.html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AD3DA29-10DE-43C1-975E-FD25DE1803A4}"/>
              </a:ext>
            </a:extLst>
          </p:cNvPr>
          <p:cNvSpPr/>
          <p:nvPr/>
        </p:nvSpPr>
        <p:spPr>
          <a:xfrm>
            <a:off x="4283968" y="4005064"/>
            <a:ext cx="20527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5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E0BF7C6C-CBA3-4F40-A343-04B22208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85" y="1347787"/>
            <a:ext cx="2621528" cy="41624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17FBD4-1B1E-4203-8D25-7454AE4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 projet Angular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6BDF4-C52B-4D90-B6DA-61CD821C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E05879-C555-4CB5-93A2-570115BEDA23}"/>
              </a:ext>
            </a:extLst>
          </p:cNvPr>
          <p:cNvSpPr txBox="1"/>
          <p:nvPr/>
        </p:nvSpPr>
        <p:spPr>
          <a:xfrm>
            <a:off x="4067944" y="1628800"/>
            <a:ext cx="4865744" cy="22467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fr-F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enableProdMode</a:t>
            </a:r>
            <a:r>
              <a:rPr lang="fr-F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chemeClr val="tx1"/>
                </a:solidFill>
                <a:latin typeface="Consolas" panose="020B0609020204030204" pitchFamily="49" charset="0"/>
              </a:rPr>
              <a:t>{ </a:t>
            </a:r>
            <a:r>
              <a:rPr lang="fr-F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platformBrowserDynamic</a:t>
            </a:r>
            <a:r>
              <a:rPr lang="fr-FR" sz="110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/platform-browser-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chemeClr val="tx1"/>
                </a:solidFill>
                <a:latin typeface="Consolas" panose="020B0609020204030204" pitchFamily="49" charset="0"/>
              </a:rPr>
              <a:t>{ </a:t>
            </a:r>
            <a:r>
              <a:rPr lang="fr-F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AppModule</a:t>
            </a:r>
            <a:r>
              <a:rPr lang="fr-FR" sz="1100" dirty="0">
                <a:solidFill>
                  <a:schemeClr val="tx1"/>
                </a:solidFill>
                <a:latin typeface="Consolas" panose="020B0609020204030204" pitchFamily="49" charset="0"/>
              </a:rPr>
              <a:t> } 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app.module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chemeClr val="tx1"/>
                </a:solidFill>
                <a:latin typeface="Consolas" panose="020B0609020204030204" pitchFamily="49" charset="0"/>
              </a:rPr>
              <a:t>{ </a:t>
            </a:r>
            <a:r>
              <a:rPr lang="fr-FR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environment</a:t>
            </a:r>
            <a:r>
              <a:rPr lang="fr-FR" sz="1100" dirty="0">
                <a:solidFill>
                  <a:schemeClr val="tx1"/>
                </a:solidFill>
                <a:latin typeface="Consolas" panose="020B0609020204030204" pitchFamily="49" charset="0"/>
              </a:rPr>
              <a:t> } 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environments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environment.production</a:t>
            </a:r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enableProdMode</a:t>
            </a:r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platformBrowserDynamic</a:t>
            </a:r>
            <a:r>
              <a:rPr lang="fr-FR" sz="13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FR" sz="13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bootstrapModule</a:t>
            </a:r>
            <a:r>
              <a:rPr lang="fr-FR" sz="13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fr-FR" sz="13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.catch(</a:t>
            </a:r>
            <a:r>
              <a:rPr lang="fr-FR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108B391-E6D6-481A-841A-D27CE753089D}"/>
              </a:ext>
            </a:extLst>
          </p:cNvPr>
          <p:cNvCxnSpPr>
            <a:cxnSpLocks/>
          </p:cNvCxnSpPr>
          <p:nvPr/>
        </p:nvCxnSpPr>
        <p:spPr>
          <a:xfrm flipV="1">
            <a:off x="1907704" y="1556792"/>
            <a:ext cx="2160240" cy="3384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78CA9B1-32DD-42CB-8DD0-A8EE47DC51B4}"/>
              </a:ext>
            </a:extLst>
          </p:cNvPr>
          <p:cNvSpPr txBox="1"/>
          <p:nvPr/>
        </p:nvSpPr>
        <p:spPr>
          <a:xfrm>
            <a:off x="4107481" y="1247985"/>
            <a:ext cx="843501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main.ts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AD3DA29-10DE-43C1-975E-FD25DE1803A4}"/>
              </a:ext>
            </a:extLst>
          </p:cNvPr>
          <p:cNvSpPr/>
          <p:nvPr/>
        </p:nvSpPr>
        <p:spPr>
          <a:xfrm>
            <a:off x="4067944" y="3428999"/>
            <a:ext cx="4752528" cy="216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28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E0BF7C6C-CBA3-4F40-A343-04B22208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85" y="1347787"/>
            <a:ext cx="2621528" cy="41624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17FBD4-1B1E-4203-8D25-7454AE4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 projet Angular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6BDF4-C52B-4D90-B6DA-61CD821C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E05879-C555-4CB5-93A2-570115BEDA23}"/>
              </a:ext>
            </a:extLst>
          </p:cNvPr>
          <p:cNvSpPr txBox="1"/>
          <p:nvPr/>
        </p:nvSpPr>
        <p:spPr>
          <a:xfrm>
            <a:off x="4067944" y="1628800"/>
            <a:ext cx="4865744" cy="45243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 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BrowserModule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 } 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/platform-browser'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 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NgModule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 } 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 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AppRoutingModule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 } 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'./app-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routing.module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 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AppComponent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 } 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@NgModule</a:t>
            </a:r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AppComponent</a:t>
            </a:r>
            <a:endParaRPr lang="fr-F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imports: [</a:t>
            </a: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AppRoutingModule</a:t>
            </a:r>
            <a:endParaRPr lang="fr-F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providers: [],</a:t>
            </a: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fr-F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AppModule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 { }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108B391-E6D6-481A-841A-D27CE753089D}"/>
              </a:ext>
            </a:extLst>
          </p:cNvPr>
          <p:cNvCxnSpPr>
            <a:cxnSpLocks/>
          </p:cNvCxnSpPr>
          <p:nvPr/>
        </p:nvCxnSpPr>
        <p:spPr>
          <a:xfrm flipV="1">
            <a:off x="2267744" y="1556792"/>
            <a:ext cx="1800200" cy="19442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78CA9B1-32DD-42CB-8DD0-A8EE47DC51B4}"/>
              </a:ext>
            </a:extLst>
          </p:cNvPr>
          <p:cNvSpPr txBox="1"/>
          <p:nvPr/>
        </p:nvSpPr>
        <p:spPr>
          <a:xfrm>
            <a:off x="4107481" y="1247985"/>
            <a:ext cx="1475404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app.module.ts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AD3DA29-10DE-43C1-975E-FD25DE1803A4}"/>
              </a:ext>
            </a:extLst>
          </p:cNvPr>
          <p:cNvSpPr/>
          <p:nvPr/>
        </p:nvSpPr>
        <p:spPr>
          <a:xfrm>
            <a:off x="4139952" y="5049884"/>
            <a:ext cx="2901132" cy="3586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7FBD4-1B1E-4203-8D25-7454AE4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 projet Angular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6BDF4-C52B-4D90-B6DA-61CD821C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11AD77-D7E7-47D3-A57B-73320B44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2114550" cy="154305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108B391-E6D6-481A-841A-D27CE753089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43808" y="1485181"/>
            <a:ext cx="1264511" cy="2142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B6FBFBE2-ACB6-4A71-A8BB-93655BE43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63" y="1116468"/>
            <a:ext cx="2389625" cy="1167027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C50E8D-8A53-44F2-9EE0-B7584F8F8F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15816" y="3192413"/>
            <a:ext cx="1202256" cy="7543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70F1D84-A6AC-4281-87C8-6CF9633B22E8}"/>
              </a:ext>
            </a:extLst>
          </p:cNvPr>
          <p:cNvGrpSpPr/>
          <p:nvPr/>
        </p:nvGrpSpPr>
        <p:grpSpPr>
          <a:xfrm>
            <a:off x="4108319" y="1300515"/>
            <a:ext cx="4582182" cy="2344509"/>
            <a:chOff x="4108319" y="1556792"/>
            <a:chExt cx="4582182" cy="2344509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CE05879-C555-4CB5-93A2-570115BEDA23}"/>
                </a:ext>
              </a:extLst>
            </p:cNvPr>
            <p:cNvSpPr txBox="1"/>
            <p:nvPr/>
          </p:nvSpPr>
          <p:spPr>
            <a:xfrm>
              <a:off x="4118501" y="1962309"/>
              <a:ext cx="4572000" cy="193899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fr-FR" sz="1200" dirty="0">
                  <a:effectLst/>
                  <a:latin typeface="Consolas" panose="020B0609020204030204" pitchFamily="49" charset="0"/>
                </a:rPr>
                <a:t>{ Component } </a:t>
              </a:r>
              <a:r>
                <a:rPr lang="fr-FR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'@</a:t>
              </a:r>
              <a:r>
                <a:rPr lang="fr-FR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angular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fr-FR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core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fr-FR" sz="1200" dirty="0">
                  <a:latin typeface="Consolas" panose="020B0609020204030204" pitchFamily="49" charset="0"/>
                </a:rPr>
                <a:t>@Component({</a:t>
              </a:r>
            </a:p>
            <a:p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fr-FR" sz="1200" dirty="0" err="1">
                  <a:latin typeface="Consolas" panose="020B0609020204030204" pitchFamily="49" charset="0"/>
                </a:rPr>
                <a:t>selector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'app-root'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fr-FR" sz="1200" dirty="0" err="1">
                  <a:latin typeface="Consolas" panose="020B0609020204030204" pitchFamily="49" charset="0"/>
                </a:rPr>
                <a:t>templateUrl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'./app.component.html'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fr-FR" sz="1200" dirty="0" err="1">
                  <a:latin typeface="Consolas" panose="020B0609020204030204" pitchFamily="49" charset="0"/>
                </a:rPr>
                <a:t>styleUrls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fr-FR" sz="1200" dirty="0">
                  <a:latin typeface="Consolas" panose="020B0609020204030204" pitchFamily="49" charset="0"/>
                </a:rPr>
                <a:t>[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'./app.component.css</a:t>
              </a:r>
              <a:r>
                <a:rPr lang="fr-FR" sz="1200" dirty="0">
                  <a:latin typeface="Consolas" panose="020B0609020204030204" pitchFamily="49" charset="0"/>
                </a:rPr>
                <a:t>']</a:t>
              </a:r>
            </a:p>
            <a:p>
              <a:r>
                <a:rPr lang="fr-FR" sz="1200" dirty="0">
                  <a:latin typeface="Consolas" panose="020B0609020204030204" pitchFamily="49" charset="0"/>
                </a:rPr>
                <a:t>})</a:t>
              </a:r>
            </a:p>
            <a:p>
              <a:r>
                <a:rPr lang="fr-FR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fr-FR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fr-FR" sz="1200" dirty="0" err="1">
                  <a:latin typeface="Consolas" panose="020B0609020204030204" pitchFamily="49" charset="0"/>
                </a:rPr>
                <a:t>AppComponent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fr-FR" sz="12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fr-FR" sz="1200" dirty="0" err="1">
                  <a:latin typeface="Consolas" panose="020B0609020204030204" pitchFamily="49" charset="0"/>
                </a:rPr>
                <a:t>title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fr-FR" sz="1200" dirty="0">
                  <a:latin typeface="Consolas" panose="020B0609020204030204" pitchFamily="49" charset="0"/>
                </a:rPr>
                <a:t>=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fr-FR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MonProjet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fr-FR" sz="12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50B83FC-339A-41BA-BA65-0D405AA481B3}"/>
                </a:ext>
              </a:extLst>
            </p:cNvPr>
            <p:cNvSpPr txBox="1"/>
            <p:nvPr/>
          </p:nvSpPr>
          <p:spPr>
            <a:xfrm>
              <a:off x="4108319" y="1556792"/>
              <a:ext cx="1837875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 err="1"/>
                <a:t>app.component.ts</a:t>
              </a:r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A2C5475-36A9-4F88-8669-744656F52E9F}"/>
              </a:ext>
            </a:extLst>
          </p:cNvPr>
          <p:cNvGrpSpPr/>
          <p:nvPr/>
        </p:nvGrpSpPr>
        <p:grpSpPr>
          <a:xfrm>
            <a:off x="4118072" y="3762064"/>
            <a:ext cx="4574087" cy="1233805"/>
            <a:chOff x="4120045" y="3013488"/>
            <a:chExt cx="4574087" cy="1233805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E364DCF-DFDB-443C-8D52-BD12F3DDBE1D}"/>
                </a:ext>
              </a:extLst>
            </p:cNvPr>
            <p:cNvSpPr txBox="1"/>
            <p:nvPr/>
          </p:nvSpPr>
          <p:spPr>
            <a:xfrm>
              <a:off x="4122132" y="3385519"/>
              <a:ext cx="4572000" cy="86177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text-align:center</a:t>
              </a:r>
              <a:r>
                <a:rPr lang="en-US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14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  Welcome to {{ title }}!</a:t>
              </a:r>
              <a:endPara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F8AC9BE-A5E0-4430-92AE-8414A03E9A03}"/>
                </a:ext>
              </a:extLst>
            </p:cNvPr>
            <p:cNvSpPr txBox="1"/>
            <p:nvPr/>
          </p:nvSpPr>
          <p:spPr>
            <a:xfrm>
              <a:off x="4120045" y="3013488"/>
              <a:ext cx="2094356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app.component.html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09EA5EC2-1AA7-4F6B-BD00-C33ED4FA5DEB}"/>
              </a:ext>
            </a:extLst>
          </p:cNvPr>
          <p:cNvSpPr txBox="1"/>
          <p:nvPr/>
        </p:nvSpPr>
        <p:spPr>
          <a:xfrm>
            <a:off x="4148643" y="6170640"/>
            <a:ext cx="19500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app.component.css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FC15D14-C94E-44BE-A1B7-A2D345069E6E}"/>
              </a:ext>
            </a:extLst>
          </p:cNvPr>
          <p:cNvGrpSpPr/>
          <p:nvPr/>
        </p:nvGrpSpPr>
        <p:grpSpPr>
          <a:xfrm>
            <a:off x="4166711" y="5157192"/>
            <a:ext cx="4581753" cy="841561"/>
            <a:chOff x="4123813" y="3421742"/>
            <a:chExt cx="4581753" cy="841561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4232C7B-8D80-49F1-ACF2-A10BCF289A79}"/>
                </a:ext>
              </a:extLst>
            </p:cNvPr>
            <p:cNvSpPr txBox="1"/>
            <p:nvPr/>
          </p:nvSpPr>
          <p:spPr>
            <a:xfrm>
              <a:off x="4133566" y="3801638"/>
              <a:ext cx="4572000" cy="46166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Utilisé</a:t>
              </a:r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pour les tests </a:t>
              </a:r>
              <a:r>
                <a:rPr lang="en-US" sz="1200" b="0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unitaires</a:t>
              </a:r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avec le framework de test java script Jasmine (ng test)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1C88DCB-29A9-4202-84C9-AD95B816D00D}"/>
                </a:ext>
              </a:extLst>
            </p:cNvPr>
            <p:cNvSpPr txBox="1"/>
            <p:nvPr/>
          </p:nvSpPr>
          <p:spPr>
            <a:xfrm>
              <a:off x="4123813" y="3421742"/>
              <a:ext cx="230434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 err="1"/>
                <a:t>app.component.ts.spec</a:t>
              </a:r>
              <a:endParaRPr lang="fr-FR" dirty="0"/>
            </a:p>
          </p:txBody>
        </p:sp>
      </p:grp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F8B3EE5-18C5-41C0-9780-50561FAC7FA2}"/>
              </a:ext>
            </a:extLst>
          </p:cNvPr>
          <p:cNvCxnSpPr>
            <a:cxnSpLocks/>
          </p:cNvCxnSpPr>
          <p:nvPr/>
        </p:nvCxnSpPr>
        <p:spPr>
          <a:xfrm>
            <a:off x="3131840" y="3501008"/>
            <a:ext cx="1011983" cy="1799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39674C5-6586-4A3A-8413-A8A8F28A827D}"/>
              </a:ext>
            </a:extLst>
          </p:cNvPr>
          <p:cNvCxnSpPr>
            <a:cxnSpLocks/>
          </p:cNvCxnSpPr>
          <p:nvPr/>
        </p:nvCxnSpPr>
        <p:spPr>
          <a:xfrm>
            <a:off x="2195736" y="6355306"/>
            <a:ext cx="1912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D9E77A0-D9A0-474B-9247-7BFAEA14FC19}"/>
              </a:ext>
            </a:extLst>
          </p:cNvPr>
          <p:cNvCxnSpPr>
            <a:cxnSpLocks/>
          </p:cNvCxnSpPr>
          <p:nvPr/>
        </p:nvCxnSpPr>
        <p:spPr>
          <a:xfrm>
            <a:off x="2195736" y="2996952"/>
            <a:ext cx="0" cy="335835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3F368-C3D3-4E61-96F6-E957CAB6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F814A-DE69-4C62-9275-1FE2F958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024824" cy="3781400"/>
          </a:xfrm>
        </p:spPr>
        <p:txBody>
          <a:bodyPr/>
          <a:lstStyle/>
          <a:p>
            <a:r>
              <a:rPr lang="fr-FR" dirty="0"/>
              <a:t>Présentation du Framework Angular,</a:t>
            </a:r>
          </a:p>
          <a:p>
            <a:r>
              <a:rPr lang="fr-FR" dirty="0"/>
              <a:t>Installations de l’environnement de développement,</a:t>
            </a:r>
          </a:p>
          <a:p>
            <a:r>
              <a:rPr lang="fr-FR" dirty="0"/>
              <a:t>Création d’un premier projet Angular,</a:t>
            </a:r>
          </a:p>
          <a:p>
            <a:r>
              <a:rPr lang="fr-FR" dirty="0"/>
              <a:t>Structure d’un projet </a:t>
            </a:r>
            <a:r>
              <a:rPr lang="fr-FR" dirty="0" err="1"/>
              <a:t>Angular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51A1E-4743-4BE7-9267-56E463A4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6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C1CFD-1141-45A8-B8DE-A28C52A0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523F-442E-422A-A3DF-7FD0491F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417638"/>
            <a:ext cx="7818071" cy="5165723"/>
          </a:xfrm>
        </p:spPr>
        <p:txBody>
          <a:bodyPr>
            <a:normAutofit/>
          </a:bodyPr>
          <a:lstStyle/>
          <a:p>
            <a:r>
              <a:rPr lang="fr-FR" dirty="0"/>
              <a:t>Une application Web se compose de deux parties :</a:t>
            </a:r>
          </a:p>
          <a:p>
            <a:pPr lvl="1"/>
            <a:r>
              <a:rPr lang="fr-FR" sz="2600" dirty="0"/>
              <a:t>Le </a:t>
            </a:r>
            <a:r>
              <a:rPr lang="fr-FR" sz="2600" b="1" dirty="0">
                <a:solidFill>
                  <a:srgbClr val="FF0000"/>
                </a:solidFill>
              </a:rPr>
              <a:t>Backend</a:t>
            </a:r>
            <a:r>
              <a:rPr lang="fr-FR" sz="2600" dirty="0"/>
              <a:t> : s’occupe des traitements coté serveur :</a:t>
            </a:r>
          </a:p>
          <a:p>
            <a:pPr lvl="2"/>
            <a:r>
              <a:rPr lang="fr-FR" dirty="0"/>
              <a:t>Technologies : PHP, JEE, .Net, Node JS</a:t>
            </a:r>
          </a:p>
          <a:p>
            <a:pPr lvl="1"/>
            <a:r>
              <a:rPr lang="fr-FR" sz="2400" dirty="0"/>
              <a:t>Le </a:t>
            </a:r>
            <a:r>
              <a:rPr lang="fr-FR" sz="2400" b="1" dirty="0">
                <a:solidFill>
                  <a:srgbClr val="FF0000"/>
                </a:solidFill>
              </a:rPr>
              <a:t>Frontend</a:t>
            </a:r>
            <a:r>
              <a:rPr lang="fr-FR" sz="2400" dirty="0"/>
              <a:t> : s’occupe de la présentation coté client :</a:t>
            </a:r>
          </a:p>
          <a:p>
            <a:pPr lvl="2"/>
            <a:r>
              <a:rPr lang="fr-FR" dirty="0"/>
              <a:t>Technologies : HTML, CSS, Java Script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623CF9-CBA5-4817-A8A2-A4A0424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689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Angular Framework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7596885" cy="51845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800" dirty="0"/>
              <a:t>Angular permet de créer la partie frontend des </a:t>
            </a:r>
            <a:r>
              <a:rPr lang="fr-FR" sz="2800" dirty="0" err="1"/>
              <a:t>applicaions</a:t>
            </a:r>
            <a:r>
              <a:rPr lang="fr-FR" sz="2800" dirty="0"/>
              <a:t> web de type SPA(Single Page </a:t>
            </a:r>
            <a:r>
              <a:rPr lang="fr-FR" sz="2400" dirty="0"/>
              <a:t>Application</a:t>
            </a:r>
            <a:r>
              <a:rPr lang="fr-FR" sz="2800" dirty="0"/>
              <a:t>),</a:t>
            </a:r>
          </a:p>
          <a:p>
            <a:r>
              <a:rPr lang="fr-FR" sz="2800" dirty="0"/>
              <a:t>Une SPA contient une seule page HTML (index.html),</a:t>
            </a:r>
          </a:p>
          <a:p>
            <a:r>
              <a:rPr lang="fr-FR" sz="2800" dirty="0"/>
              <a:t>Pour naviguer entre les différentes parties de l’application, JS est utilisé pour envoyer des requêtes http (AJAX) vers le serveur pour récupérer du contenu dynamique au format JSON,</a:t>
            </a:r>
          </a:p>
          <a:p>
            <a:r>
              <a:rPr lang="fr-FR" sz="2800" dirty="0"/>
              <a:t>Ce contenu JSON sera affiché coté client, dans la même page, en utilisant HTML et CSS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42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Versions de </a:t>
            </a:r>
            <a:r>
              <a:rPr lang="fr-FR" b="1" dirty="0" err="1"/>
              <a:t>Angular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7596885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800" dirty="0"/>
              <a:t>Angular I (</a:t>
            </a:r>
            <a:r>
              <a:rPr lang="fr-FR" sz="2800" dirty="0">
                <a:solidFill>
                  <a:srgbClr val="FF0000"/>
                </a:solidFill>
              </a:rPr>
              <a:t>Angular JS</a:t>
            </a:r>
            <a:r>
              <a:rPr lang="fr-FR" sz="2800" dirty="0"/>
              <a:t>)</a:t>
            </a:r>
          </a:p>
          <a:p>
            <a:pPr lvl="1"/>
            <a:r>
              <a:rPr lang="fr-FR" sz="2000" dirty="0"/>
              <a:t>Première version de Angular,</a:t>
            </a:r>
          </a:p>
          <a:p>
            <a:pPr lvl="1"/>
            <a:r>
              <a:rPr lang="fr-FR" sz="2000" dirty="0"/>
              <a:t>Architecture MVC, langage utilisé Java Script,</a:t>
            </a:r>
          </a:p>
          <a:p>
            <a:pPr marL="402336" lvl="1" indent="0">
              <a:buNone/>
            </a:pPr>
            <a:endParaRPr lang="fr-FR" sz="2000" dirty="0"/>
          </a:p>
          <a:p>
            <a:r>
              <a:rPr lang="fr-FR" sz="2400" dirty="0"/>
              <a:t>Angular 2+ (</a:t>
            </a:r>
            <a:r>
              <a:rPr lang="fr-FR" sz="2400" dirty="0">
                <a:solidFill>
                  <a:srgbClr val="FF0000"/>
                </a:solidFill>
              </a:rPr>
              <a:t>Angular 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Applications utilisent le langage Type script (langage OO), qui est compilé et traduit en JS avant d’être exécuté les navigateurs,</a:t>
            </a:r>
          </a:p>
          <a:p>
            <a:pPr lvl="1"/>
            <a:r>
              <a:rPr lang="fr-FR" sz="2000" dirty="0"/>
              <a:t>Angular 2+ : la programmation est basée sur les composants Web</a:t>
            </a:r>
          </a:p>
          <a:p>
            <a:pPr lvl="1"/>
            <a:endParaRPr lang="fr-FR" sz="2000" dirty="0"/>
          </a:p>
          <a:p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57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Angular :Installations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7596885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800" dirty="0"/>
              <a:t>Pour créer des applications Angular, il faut installer les outils suivants : </a:t>
            </a:r>
          </a:p>
          <a:p>
            <a:pPr lvl="1"/>
            <a:r>
              <a:rPr lang="fr-FR" sz="1600" b="1" dirty="0"/>
              <a:t>Node JS </a:t>
            </a:r>
            <a:r>
              <a:rPr lang="fr-FR" sz="1600" dirty="0"/>
              <a:t>: </a:t>
            </a:r>
            <a:r>
              <a:rPr lang="fr-FR" sz="1600" dirty="0">
                <a:hlinkClick r:id="rId2"/>
              </a:rPr>
              <a:t>https://nodejs.org/en/download/</a:t>
            </a:r>
            <a:endParaRPr lang="fr-FR" sz="1600" dirty="0"/>
          </a:p>
          <a:p>
            <a:pPr lvl="1"/>
            <a:r>
              <a:rPr lang="fr-FR" sz="1600" dirty="0"/>
              <a:t>Node JS installe l’exécutable </a:t>
            </a:r>
            <a:r>
              <a:rPr lang="fr-FR" sz="1600" b="1" dirty="0" err="1"/>
              <a:t>npm</a:t>
            </a:r>
            <a:r>
              <a:rPr lang="fr-FR" sz="1600" dirty="0"/>
              <a:t> (Node Package Manager) qui permet de télécharger et installer des bibliothèques JS,</a:t>
            </a:r>
          </a:p>
          <a:p>
            <a:pPr marL="402336" lvl="1" indent="0">
              <a:buNone/>
            </a:pPr>
            <a:endParaRPr lang="fr-FR" sz="1600" dirty="0"/>
          </a:p>
          <a:p>
            <a:r>
              <a:rPr lang="fr-FR" sz="2400" dirty="0"/>
              <a:t>Installer ensuite Angular CLI (</a:t>
            </a:r>
            <a:r>
              <a:rPr lang="fr-FR" sz="2000" dirty="0"/>
              <a:t>Command Line Interface</a:t>
            </a:r>
            <a:r>
              <a:rPr lang="fr-FR" sz="2400" dirty="0"/>
              <a:t>) qui permet de créer, compiler, tester et déployer des projets </a:t>
            </a:r>
            <a:r>
              <a:rPr lang="fr-FR" sz="2400" dirty="0" err="1"/>
              <a:t>angular</a:t>
            </a:r>
            <a:r>
              <a:rPr lang="fr-FR" sz="2400" dirty="0"/>
              <a:t> : </a:t>
            </a:r>
            <a:r>
              <a:rPr lang="fr-FR" sz="2400" dirty="0">
                <a:hlinkClick r:id="rId3"/>
              </a:rPr>
              <a:t>https://cli.angular.io/</a:t>
            </a:r>
            <a:endParaRPr lang="fr-FR" sz="2400" dirty="0"/>
          </a:p>
          <a:p>
            <a:pPr marL="82296" indent="0">
              <a:buNone/>
            </a:pPr>
            <a:endParaRPr lang="fr-FR" sz="2400" dirty="0"/>
          </a:p>
          <a:p>
            <a:pPr lvl="1" algn="ctr"/>
            <a:r>
              <a:rPr lang="fr-FR" sz="2000" b="1" dirty="0" err="1">
                <a:solidFill>
                  <a:srgbClr val="FF0000"/>
                </a:solidFill>
              </a:rPr>
              <a:t>npm</a:t>
            </a:r>
            <a:r>
              <a:rPr lang="fr-FR" sz="2000" b="1" dirty="0"/>
              <a:t> </a:t>
            </a:r>
            <a:r>
              <a:rPr lang="fr-FR" sz="2000" b="1" dirty="0" err="1"/>
              <a:t>install</a:t>
            </a:r>
            <a:r>
              <a:rPr lang="fr-FR" sz="2000" b="1" dirty="0"/>
              <a:t> –g @angular/cli</a:t>
            </a:r>
          </a:p>
          <a:p>
            <a:pPr marL="82296" indent="0">
              <a:buNone/>
            </a:pPr>
            <a:endParaRPr lang="fr-FR" sz="2000" dirty="0"/>
          </a:p>
          <a:p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10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Création d’un Projet Angular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7596885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800" dirty="0"/>
              <a:t>Pour créer un nouveau projet Angular :</a:t>
            </a:r>
          </a:p>
          <a:p>
            <a:pPr lvl="1"/>
            <a:r>
              <a:rPr lang="fr-FR" sz="2000" b="1" dirty="0" err="1">
                <a:solidFill>
                  <a:srgbClr val="FF0000"/>
                </a:solidFill>
              </a:rPr>
              <a:t>ng</a:t>
            </a:r>
            <a:r>
              <a:rPr lang="fr-FR" sz="2000" dirty="0"/>
              <a:t>  </a:t>
            </a:r>
            <a:r>
              <a:rPr lang="fr-FR" sz="2000" b="1" dirty="0"/>
              <a:t>new</a:t>
            </a:r>
            <a:r>
              <a:rPr lang="fr-FR" sz="2000" dirty="0"/>
              <a:t> </a:t>
            </a:r>
            <a:r>
              <a:rPr lang="fr-FR" sz="2000" dirty="0" err="1"/>
              <a:t>MonProjet</a:t>
            </a:r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402336" lvl="1" indent="0">
              <a:buNone/>
            </a:pPr>
            <a:endParaRPr lang="fr-FR" sz="2000" dirty="0"/>
          </a:p>
          <a:p>
            <a:r>
              <a:rPr lang="fr-FR" sz="2800" dirty="0"/>
              <a:t>Cette commande génère les différents fichiers nécessaires à une application basique Angular et installe également les packages requis par le projet.</a:t>
            </a:r>
          </a:p>
          <a:p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34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Exécution d’un Projet Angular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7672561" cy="50367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Pour exécuter un projet Angular, on accède au dossier du projet puis on lance :</a:t>
            </a:r>
          </a:p>
          <a:p>
            <a:pPr lvl="1"/>
            <a:r>
              <a:rPr lang="fr-FR" sz="1900" b="1" dirty="0" err="1">
                <a:solidFill>
                  <a:srgbClr val="FF0000"/>
                </a:solidFill>
              </a:rPr>
              <a:t>ng</a:t>
            </a:r>
            <a:r>
              <a:rPr lang="fr-FR" sz="1900" dirty="0"/>
              <a:t>  </a:t>
            </a:r>
            <a:r>
              <a:rPr lang="fr-FR" sz="1900" b="1" dirty="0"/>
              <a:t>serve</a:t>
            </a:r>
          </a:p>
          <a:p>
            <a:pPr lvl="1"/>
            <a:endParaRPr lang="fr-FR" sz="1900" dirty="0"/>
          </a:p>
          <a:p>
            <a:r>
              <a:rPr lang="fr-FR" sz="2600" dirty="0"/>
              <a:t>Cette commande compile le code source du projet pour le convertir le code Type Script en JS en plus elle démarre un serveur Web local basé sur </a:t>
            </a:r>
            <a:r>
              <a:rPr lang="fr-FR" sz="2600" dirty="0" err="1"/>
              <a:t>NodeJS</a:t>
            </a:r>
            <a:r>
              <a:rPr lang="fr-FR" sz="2600" dirty="0"/>
              <a:t> pour déployer localement l’application,</a:t>
            </a:r>
          </a:p>
          <a:p>
            <a:endParaRPr lang="fr-FR" sz="2600" dirty="0"/>
          </a:p>
          <a:p>
            <a:r>
              <a:rPr lang="fr-FR" sz="2600" dirty="0"/>
              <a:t>Pour tester le projet généré, il suffit de taper : http://localhost:4200</a:t>
            </a:r>
          </a:p>
          <a:p>
            <a:endParaRPr lang="fr-FR" sz="2800" dirty="0"/>
          </a:p>
          <a:p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94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Editer un Projet Angular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3928145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400" dirty="0"/>
              <a:t>Installer l’éditeur de code extensible « Microsoft Visual Studio Code » : </a:t>
            </a:r>
            <a:r>
              <a:rPr lang="fr-FR" sz="2400" dirty="0">
                <a:hlinkClick r:id="rId2"/>
              </a:rPr>
              <a:t>https://code.visualstudio.com/download</a:t>
            </a:r>
            <a:endParaRPr lang="fr-FR" sz="2400" dirty="0"/>
          </a:p>
          <a:p>
            <a:r>
              <a:rPr lang="fr-FR" sz="2400" dirty="0"/>
              <a:t>Pour éditer un projet Angular avec VS Code,  on accède au dossier du projet puis on lance :</a:t>
            </a:r>
          </a:p>
          <a:p>
            <a:pPr lvl="1"/>
            <a:r>
              <a:rPr lang="fr-FR" sz="2000" b="1" dirty="0"/>
              <a:t>Code </a:t>
            </a:r>
            <a:r>
              <a:rPr lang="fr-FR" sz="2400" b="1" dirty="0"/>
              <a:t>.</a:t>
            </a:r>
          </a:p>
          <a:p>
            <a:pPr lvl="1"/>
            <a:r>
              <a:rPr lang="fr-FR" sz="2000" dirty="0"/>
              <a:t>Ou File/Open Folder…</a:t>
            </a:r>
          </a:p>
          <a:p>
            <a:pPr marL="82296" indent="0">
              <a:buNone/>
            </a:pPr>
            <a:endParaRPr lang="fr-FR" sz="2800" dirty="0"/>
          </a:p>
          <a:p>
            <a:endParaRPr lang="fr-FR" sz="2400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B0972B-7AE0-4D9D-8A19-B175F6FD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846" y="1291697"/>
            <a:ext cx="3539694" cy="37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26323</TotalTime>
  <Words>952</Words>
  <Application>Microsoft Office PowerPoint</Application>
  <PresentationFormat>Affichage à l'écran (4:3)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Gill Sans MT</vt:lpstr>
      <vt:lpstr>Verdana</vt:lpstr>
      <vt:lpstr>Wingdings 2</vt:lpstr>
      <vt:lpstr>Solstice</vt:lpstr>
      <vt:lpstr>Conception personnalisée</vt:lpstr>
      <vt:lpstr>Framework Angular : Concepts de Base</vt:lpstr>
      <vt:lpstr>PLAN</vt:lpstr>
      <vt:lpstr>Architecture Web</vt:lpstr>
      <vt:lpstr>Angular Framework</vt:lpstr>
      <vt:lpstr>Versions de Angular</vt:lpstr>
      <vt:lpstr>Angular :Installations</vt:lpstr>
      <vt:lpstr>Création d’un Projet Angular</vt:lpstr>
      <vt:lpstr>Exécution d’un Projet Angular</vt:lpstr>
      <vt:lpstr>Editer un Projet Angular</vt:lpstr>
      <vt:lpstr>Structure d’un projet Angular</vt:lpstr>
      <vt:lpstr>Etapes d’exécutions</vt:lpstr>
      <vt:lpstr>Structure d’un projet Angular</vt:lpstr>
      <vt:lpstr>Structure d’un projet Angular</vt:lpstr>
      <vt:lpstr>Structure d’un projet Angular</vt:lpstr>
      <vt:lpstr>Structure d’un projet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Nadhem Bel Hadj Abdallah Technologue en Informatique</dc:title>
  <dc:creator>NADHEM</dc:creator>
  <cp:lastModifiedBy>BEL HADJ ABDALLAH NADHEM</cp:lastModifiedBy>
  <cp:revision>378</cp:revision>
  <dcterms:created xsi:type="dcterms:W3CDTF">2014-02-04T11:35:24Z</dcterms:created>
  <dcterms:modified xsi:type="dcterms:W3CDTF">2022-01-28T10:00:04Z</dcterms:modified>
</cp:coreProperties>
</file>