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wnloads/Hackathon%20DS.ipynb#Convert-text-to-numerical-representation-using-TF-I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tuna.tsinghua.edu.cn/simple" TargetMode="External"/><Relationship Id="rId2" Type="http://schemas.openxmlformats.org/officeDocument/2006/relationships/hyperlink" Target="https://pypi.org/simp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wnloads/Hackathon%20DS.ipynb#Random-forest-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Welcome to </a:t>
            </a:r>
            <a:r>
              <a:rPr lang="en-US" sz="4000" dirty="0" err="1"/>
              <a:t>KnowledgeHut</a:t>
            </a:r>
            <a:r>
              <a:rPr lang="en-US" sz="4000" dirty="0"/>
              <a:t> AI hackathon 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Ecommerce Product Categorization.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1191" y="3328300"/>
            <a:ext cx="10908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In the rapidly evolving world of </a:t>
            </a:r>
            <a:r>
              <a:rPr lang="en-US" dirty="0" err="1">
                <a:solidFill>
                  <a:schemeClr val="bg1"/>
                </a:solidFill>
                <a:latin typeface="Helvetica Neue"/>
              </a:rPr>
              <a:t>eCommerce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, accurate product categorization is crucial for ensuring seamless customer experiences, reducing search friction, and increasing product discoverability. However, the sheer volume of diverse products poses a significant challenge. Current classification systems struggle to handle ambiguities, unconventional naming conventions, and multi-language data. This hackathon aims to address these challenges by inviting participants to create innovative solutions that enhance product categorization efficiency, accuracy, and scalability.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"/>
              </a:rPr>
              <a:t>Objective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: Develop a text classification model that categorizes products with maximum accuracy based on the product description.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961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Clean Your Data – step </a:t>
            </a:r>
            <a:r>
              <a:rPr lang="en-IN" b="1" i="1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#Replace Non-Numeric Values: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# Example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/>
              <a:t>data = {'</a:t>
            </a:r>
            <a:r>
              <a:rPr lang="en-IN" dirty="0" err="1"/>
              <a:t>product_category_tree</a:t>
            </a:r>
            <a:r>
              <a:rPr lang="en-IN" dirty="0"/>
              <a:t>': ['123.45', '678.90', 'Clothing ']}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endParaRPr lang="en-IN" dirty="0"/>
          </a:p>
          <a:p>
            <a:r>
              <a:rPr lang="en-IN" dirty="0"/>
              <a:t># Replace non-numeric values with a specific number (e.g., 0)</a:t>
            </a:r>
          </a:p>
          <a:p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product_category_tree</a:t>
            </a:r>
            <a:r>
              <a:rPr lang="en-IN" dirty="0"/>
              <a:t>'] = </a:t>
            </a:r>
            <a:r>
              <a:rPr lang="en-IN" dirty="0" err="1"/>
              <a:t>pd.to_numeric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product_category_tree</a:t>
            </a:r>
            <a:r>
              <a:rPr lang="en-IN" dirty="0"/>
              <a:t>'], errors='coerce').</a:t>
            </a:r>
            <a:r>
              <a:rPr lang="en-IN" dirty="0" err="1"/>
              <a:t>fillna</a:t>
            </a:r>
            <a:r>
              <a:rPr lang="en-IN" dirty="0"/>
              <a:t>(0)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49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1. Ensure </a:t>
            </a:r>
            <a:r>
              <a:rPr lang="en-IN" b="1" i="1" dirty="0"/>
              <a:t>Proper Data </a:t>
            </a:r>
            <a:r>
              <a:rPr lang="en-IN" b="1" i="1" dirty="0" smtClean="0"/>
              <a:t>Types</a:t>
            </a:r>
            <a:br>
              <a:rPr lang="en-IN" b="1" i="1" dirty="0" smtClean="0"/>
            </a:br>
            <a:r>
              <a:rPr lang="en-IN" b="1" i="1" dirty="0" smtClean="0"/>
              <a:t>2. </a:t>
            </a:r>
            <a:r>
              <a:rPr lang="en-IN" b="1" i="1" dirty="0"/>
              <a:t>Check for Extra Spaces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1.</a:t>
            </a:r>
            <a:r>
              <a:rPr lang="en-IN" b="1" i="1" dirty="0"/>
              <a:t> Ensure Proper Data </a:t>
            </a:r>
            <a:r>
              <a:rPr lang="en-IN" b="1" i="1" dirty="0" smtClean="0"/>
              <a:t>Types</a:t>
            </a:r>
          </a:p>
          <a:p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('C:/Rohan Data/train_product_data.csv')</a:t>
            </a:r>
          </a:p>
          <a:p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product_category_tree</a:t>
            </a:r>
            <a:r>
              <a:rPr lang="en-IN" dirty="0"/>
              <a:t>'] = </a:t>
            </a:r>
            <a:r>
              <a:rPr lang="en-IN" dirty="0" err="1"/>
              <a:t>pd.to_numeric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product_category_tree</a:t>
            </a:r>
            <a:r>
              <a:rPr lang="en-IN" dirty="0"/>
              <a:t>'], errors='coerce</a:t>
            </a:r>
            <a:r>
              <a:rPr lang="en-IN" dirty="0" smtClean="0"/>
              <a:t>')</a:t>
            </a:r>
          </a:p>
          <a:p>
            <a:endParaRPr lang="en-US" dirty="0"/>
          </a:p>
          <a:p>
            <a:r>
              <a:rPr lang="en-IN" b="1" i="1" dirty="0"/>
              <a:t>Check for Extra </a:t>
            </a:r>
            <a:r>
              <a:rPr lang="en-IN" b="1" i="1" dirty="0" smtClean="0"/>
              <a:t>Spaces</a:t>
            </a:r>
          </a:p>
          <a:p>
            <a:r>
              <a:rPr lang="en-IN" dirty="0"/>
              <a:t># Example </a:t>
            </a:r>
            <a:r>
              <a:rPr lang="en-IN" dirty="0" err="1"/>
              <a:t>DataFrame</a:t>
            </a:r>
            <a:r>
              <a:rPr lang="en-IN" dirty="0"/>
              <a:t> with extra spaces</a:t>
            </a:r>
          </a:p>
          <a:p>
            <a:r>
              <a:rPr lang="en-IN" dirty="0"/>
              <a:t>data = {'</a:t>
            </a:r>
            <a:r>
              <a:rPr lang="en-IN" dirty="0" err="1"/>
              <a:t>roduct_category_tree</a:t>
            </a:r>
            <a:r>
              <a:rPr lang="en-IN" dirty="0"/>
              <a:t>': ['123.45 ', ' 678.90', ' Clothing']}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endParaRPr lang="en-IN" dirty="0"/>
          </a:p>
          <a:p>
            <a:r>
              <a:rPr lang="en-IN" dirty="0"/>
              <a:t># Strip extra spaces</a:t>
            </a:r>
          </a:p>
          <a:p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roduct_category_tree</a:t>
            </a:r>
            <a:r>
              <a:rPr lang="en-IN" dirty="0"/>
              <a:t>'] =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roduct_category_tree</a:t>
            </a:r>
            <a:r>
              <a:rPr lang="en-IN" dirty="0"/>
              <a:t>'].</a:t>
            </a:r>
            <a:r>
              <a:rPr lang="en-IN" dirty="0" err="1"/>
              <a:t>str.strip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Convert to numeric</a:t>
            </a:r>
          </a:p>
          <a:p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roduct_category_tree</a:t>
            </a:r>
            <a:r>
              <a:rPr lang="en-IN" dirty="0"/>
              <a:t>'] = </a:t>
            </a:r>
            <a:r>
              <a:rPr lang="en-IN" dirty="0" err="1"/>
              <a:t>pd.to_numeric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roduct_category_tree</a:t>
            </a:r>
            <a:r>
              <a:rPr lang="en-IN" dirty="0"/>
              <a:t>'], errors='coerce')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63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using 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6" y="1884459"/>
            <a:ext cx="11150432" cy="1463040"/>
          </a:xfrm>
        </p:spPr>
        <p:txBody>
          <a:bodyPr/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=(10,10))</a:t>
            </a:r>
          </a:p>
          <a:p>
            <a:r>
              <a:rPr lang="en-IN" dirty="0" err="1"/>
              <a:t>plt.pie</a:t>
            </a:r>
            <a:r>
              <a:rPr lang="en-IN" dirty="0"/>
              <a:t>(df1['</a:t>
            </a:r>
            <a:r>
              <a:rPr lang="en-IN" dirty="0" err="1"/>
              <a:t>product_category_tree</a:t>
            </a:r>
            <a:r>
              <a:rPr lang="en-IN" dirty="0"/>
              <a:t>'].</a:t>
            </a:r>
            <a:r>
              <a:rPr lang="en-IN" dirty="0" err="1"/>
              <a:t>value_counts</a:t>
            </a:r>
            <a:r>
              <a:rPr lang="en-IN" dirty="0"/>
              <a:t>(),labels=df1['</a:t>
            </a:r>
            <a:r>
              <a:rPr lang="en-IN" dirty="0" err="1"/>
              <a:t>product_category_tree</a:t>
            </a:r>
            <a:r>
              <a:rPr lang="en-IN" dirty="0"/>
              <a:t>'].</a:t>
            </a:r>
            <a:r>
              <a:rPr lang="en-IN" dirty="0" err="1"/>
              <a:t>value_counts</a:t>
            </a:r>
            <a:r>
              <a:rPr lang="en-IN" dirty="0"/>
              <a:t>().</a:t>
            </a:r>
            <a:r>
              <a:rPr lang="en-IN" dirty="0" err="1"/>
              <a:t>index,autopct</a:t>
            </a:r>
            <a:r>
              <a:rPr lang="en-IN" dirty="0"/>
              <a:t>='%1.2f</a:t>
            </a:r>
            <a:r>
              <a:rPr lang="en-IN" dirty="0" smtClean="0"/>
              <a:t>%%')</a:t>
            </a:r>
            <a:endParaRPr lang="en-IN" dirty="0"/>
          </a:p>
          <a:p>
            <a:r>
              <a:rPr lang="en-IN" dirty="0" err="1"/>
              <a:t>plt.show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AutoShape 2" descr="data:image/png;base64,iVBORw0KGgoAAAANSUhEUgAAA4oAAAMWCAYAAAC3KXjAAAAAOXRFWHRTb2Z0d2FyZQBNYXRwbG90bGliIHZlcnNpb24zLjcuMiwgaHR0cHM6Ly9tYXRwbG90bGliLm9yZy8pXeV/AAAACXBIWXMAAA9hAAAPYQGoP6dpAAEAAElEQVR4nOzdd3hUdcLF8e/MZNJ7I6EmoatIEbGggIqKvZe1d91V1667rw3ruq7Y17KogB0r9opgQWkKgnQSSCW9T6bPff8IBkJNIMmdJOfzPD6QmTt3TmJI5syvXIthGAYiIiIiIiIim1nNDiAiIiIiIiLBRU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ERERKQZFUURERERERFpRkVRREREREREmlFRFBERERERkWZUFEVERKRLsVgszJo1a6/OsXHjRiwWC0uXLt3pMdOnTyc+Pn6vnkdEJFipKIqIiEinUVxczPXXX09WVhZhYWH06dOHk046idmzZ+/xOS+55BJOPfXUVj/unHPOYe3atXv8vCIiwSzE7AAiItJ1GIaB2xfAFzCw2yyEhdjMjiRdyMaNGxk7dizx8fE8+uij7L///ni9Xr766iuuvfZaVq9e3aF5IiIiiIiI6NDnFBHpKCqKIiLdiNvnp8bppdbpa/zT5aXW2fhf48c+ahq81Lm9uLwBvP4AHl/jn16/0fixf/PHvm0+9hv4A0az57NZLYSHWIkIDSEi1EqE3db4d3vj3yNDQwi324gItW75u91GZGjjn+GhNiLtNiJCbYTbbcRH2kmPCycyVL++uqO//e1vWCwWFi5cSFRUVNPt++67L5dddtlOH7d8+XJuuOEGfvnlFyIjIznjjDN4/PHHiY6OZvLkycyYMQNonLIKMGfOHDIyMgDIycnhpptuYsGCBQwcOJAXXniBQw45BGicenrjjTdSXV0NwOTJk5k1axa33HILd999N1VVVRx33HFMnTqVmJgYAOrq6rjmmmuYNWsWsbGx3H777Xz00UeMGDGCJ598so2/YiIie06/aUVEuoAap5eSWhfFNS6Ka12U1roorXNT9ud/9W7K69w4PP4OzeUPGDg8/jZ/3tjwENLjIkiLC6dnfDhpsRGkx4U3fZweF0FUmH7FdSWVlZV8+eWXPPTQQ81K4p92tlawoaGBSZMmcfDBB7No0SJKS0u54ooruO6665g+fTq33norq1atora2lmnTpgGQmJhIUVERAHfeeSePPfYYAwcO5M477+Qvf/kL69evJyRkx99f2dnZzJo1i08//ZSqqirOPvtsHnnkER566CEAbr75ZubNm8fHH39Mjx49uOeee/jtt98YMWLE3n+RRETakH6Lioh0Am6fn/xKJ3mVDnIrGsirbCBv85+F1U4aOrgAmq3W5aPWVceakrqdHhMTFkJaXDjp8RGkxzaWyC1lsrFkxobbOzC17I3169djGAZDhgxp1ePeeOMNnE4nr776alPBfPbZZznppJP497//TY8ePYiIiMDtdpOWlrbd42+99VZOOOEEAO677z723Xdf1q9fv9McgUCA6dOnN40gXnjhhcyePZuHHnqIuro6ZsyYwZtvvslRRx0FwLRp0+jZs2erPicRkY6goigiEiQMw6Cgysnq4jrWltSxsdxBbmUD+ZUNFNe6MIzdn0O2qHP7qCutZ11p/U6PiQ4LoXdCBIN6xDA0PZYh6TEMTYslLS68A5NKSxib/wH8OT20pVatWsXw4cObjUKOHTuWQCDAmjVr6NGjxy4fv//++zf9PT09HYDS0tKdFsWMjIymkvjnY0pLS4HGaaxer5cxY8Y03R8XF8fgwYNb9TmJiHQEFUURERNUN3hYXVzHmuI6VhfXsbq4lnUl9dS7fWZH61bq3b7NX/86Pv69qOn2xKhQBm9THgf2iCbcrs15zDJw4EAsFgurVq1q1Q6lhmHstFy2pHTa7VtGnf88PhAItOj4Px/z5/E7K7uG3gUSkSCkoigi0o48vgDrShsL4dalsKTWbXY02YVKh4dfcir4Jaei6Tab1UJmchRD0hoL5ND0xj/T47TrZUdITEzk2GOP5b///S9///vft1unWF1dvcN1ivvssw8zZszA4XA0PWbevHlYrVYGDRoEQGhoKH5/+0/f7t+/P3a7nYULF9KnTx8AamtrWbduHePHj2/35xcRaQ0VRRGRNrS+tI75OZUs3ljJiqJaNpQ78AU0WtAV+AMG60vrWV9az6fLNjXdHh9pbxp9HJoew5C0WAanxWj0sR0899xzHHrooYwZM4b777+f/fffH5/PxzfffMPzzz/PqlWrtnvM+eefz7333svFF1/M5MmTKSsr4/rrr+fCCy9smnaakZHBV199xZo1a0hKSiIuLq5d8sfExHDxxRdz2223kZiYSGpqKvfeey9Wq7XVU2pFRNqbiqKIyB4KBAxWFdeyIKeShRsqWbSxkgqHx+xY0sGqG7ws2FDJgg2VTbeF2qwM7xPHIVlJHNw/iVF9E1Qc20BmZia//fYbDz30ELfccgubNm0iJSWFAw44gOeff36Hj4mMjOSrr77ihhtu4MADD2x2eYw/XXnllcydO5fRo0dTX1/f7PIYbe3xxx/nmmuu4cQTT2y6PEZ+fj7h4VoXKyLBxWJoYryISIv4/AGWF9awcHMpWLyxklqX1hTK7oWGWBnVN55DspI5pH8SI/rEExpiNTuWBAGHw0GvXr2YMmUKl19+udlxRESaqCiKiOyE2+dnaV51UzH8La+q212GQtpHhN3GAf0SOKR/EgdnJTG8dxwhNhXH7mDJkiWsXr2aMWPGUFNTw/3338/cuXNZv349ycnJZscTEWmiqaciIps1eHz8mlvVVAyX5lfj8e18d0ORPeX0+vlpfTk/rS8HICrUxuiMRA7pn8QhWUns1ysOm1Vr1rqqxx57jDVr1hAaGsoBBxzAjz/+qJIoIkFHI4oi0q39UVjDVyuK+XFdOSuKavD69SNRzBcTFsKYzMSmEcd90mOxqjiKiEgHUlEUkW4lEDBYnFvFl38U8/XKYgqqnGZHEtmtuAg7hw9M5vhh6RwxOJWIUG2MIyIi7UtFUUS6PI8vwLzscr5eUcw3K0sor9fOpNJ5RdhtTBicwnHD0jlqSCpRYVpFIiIibU9FUUS6pAaPj7lryvjyj2LmrC6lzq3dSaXrCbdbGTcwheOHpXPU0FRiwu1mRxIRkS5CRVFEuozqBg/frCxpWnPo1kY00o2EhlgZNzCZ4/ZL5+h9exCr0igiIntBRVFEOrXiGhdfrSjmqxXFLNxQiS+gH2kioTYrhw5I4vhh6Ry7TxpxkSqNIiLSOiqKItLp5FY4+Hx5MV+uKGZZQTX6KSayc3abhYOzNpfGfdNIjAo1O5KIiHQCKooi0im4vH6+/KOYNxfmsXBDpdlxRDolm9XCwVmJHLdfOpP2SyM5OszsSCIiEqRUFEUkqK0tqeOthXl8uKSQ6gav2XFEugy7zcLEoT0476C+HDYgGYtF12kUEZEtVBRFJOi4vH4++b2Itxfl82tuldlxRLq8fkmRnHNgH84e3UejjCIiAqgoikgQWVlUy1sL85i1tJA6ly5nIdLR7DYLx+yTxnkH9eXQ/kkaZRQR6cZUFEXEVA63j09+L+KthXn8XlBjdhwR2SwjKZJzx/TlrAN6k6RRRhGRbkdFUURMsaygmrcW5vPJ70XUuzV6KBKsQm1Wjtm3B+eN6cshGmUUEek2VBRFpMPUubzMWlrE2wvzWFFUa3YcEWmlzOQo/jKmD2ce0EeX2RAR6eJUFEWk3S0rqOa1X3L5bPkmGjx+s+OIyF4KC7Fy+qjeXHF4Jv1Tos2OIyIi7UBFUUTazS/ZFfx3znp+Wl9udhQRaQcWCxw1JJUrDs/i4Kwks+OIiEgbUlEUkTb33eoS/jsnW5e2EOlGhvWK44rDMzlhWDohNqvZcUREZC+pKIpImwgEDD7/YxP/nZPNqk1afyjSXfWKj+DSsRmcc2AfYsLtZscREZE9pKIoInvF5w/w4ZJCnv8+m5wyh9lxRCRIxISFcN7BfbnisCxSYnR5DRGRzkZFUUT2iMvr553F+bz4fQ6F1U6z44hIkAq3Wzn3wL5cPT6L9LgIs+OIiEgLqSiKSKvUu328Pj+Xl3/aQFmd2+w4ItJJhNqsnHFAL/42YQB9EiPNjiMiIruhoigiLVLd4GHavI1M/3kjNU6v2XFEpJOy2yycPrI31x2pwigiEsxUFEVkl0rrXLz04wbemJ+LQ9dAFJE2osIoIhLcVBRFZIcKqhp44fts3l1cgNsXMDuOiHRRdpuFcw7sw9+PGkhqTLjZcUREZDMVRRFppsbp5ZnZ63j1l1w8fhVEEekYkaE2Lj8sk6vGZemyGiIiQUBFUUSAxstcvLkwjye/XUelw2N2HBHpphKjQrn2iAFceHA/QkOsZscREem2VBRFhLlrSnnos1WsK603O4qICAC94iO4+ehBnDayF1arxew4IiLdjoqiSDe2rqSOBz9bxfdry8yOIiKyQ0PSYrh90mCOHNLD7CgiIt2KiqJIN1Tl8PDEt2t5c0EevoB+BIhI8DskK4nJJ+/L4LQYs6OIiHQLKooi3YjXH2DGzxt5evY6al0+s+OIiLRKiNXCBQf346ajBxEXoQ1vRETak4qiSDfx9Ypi/vXFajaUO8yOIiKyV5KiQrl90mDOHt0Hi0XrF0VE2oOKokgXt7Kolgc/W8nP2RVmRxERaVPDe8dx3yn7MaJPvNlRRES6HBVFkS6qrM7NlK/X8M7ifLQMUUS6KosFzhzVmzuOG0JydJjZcUREugwVRZEuxu3z8/JPG3huTjb1bq1DFJHuISY8hBsnDuLiQ/oRYtP1F0VE9paKokgX8tWKYh74dCUFVU6zo4iImGJQj2gmn7wvh/ZPNjuKiEinpqIo0gWU17u596MVfLZ8k9lRRESCwgnD0rnzhKH0jI8wO4qISKekoijSyX20tJD7PllJpcNjdhQRkaASYbdxw8SBXHV4FlardkcVEWkNFUWRTqqk1sWdHy7n21WlZkcREQlqB/RLYMpZw8lIjjI7iohIp6GiKNIJzVyUx4OfraLOpc1qRERaIsJu4x/HDeGiQ/rp2osiIi2goijSiRRUNfDPD5bz47pys6OIiHRKh/ZP4j9nDaeX1i6KiOySiqJIJ2AYBq/Nz+XfX6zG4fGbHUdEpFOLCQvh7hP34ewD+5gdRUQkaKkoigS5DeUO7nh/GQs3VJodRUSkSzlySCqPnD6M1Nhws6OIiAQdFUWRIOUPGLz8Uw6Pf7MWlzdgdhwRkS4pPtLO/afsx8nDe5odRUQkqKgoigShDeUObpq5lKX51WZHERHpFk7YP50HT9mPhKhQs6OIiAQFFUWRIPPOonwmf7KCBq1FFBHpUMnRYfzr9GEcvU8Ps6OIiJhORVEkSNQ0ePnnh8v4fHmx2VFERLq1M0b15t6T9yE23G52FBER06goigSB+TkV3DxzKUU1LrOjiIgI0DMunH+fuT+HD0wxO4qIiClUFEVM5PMHePybtbzwfTYB/UsUEQkqFgucf1Bf/u/4oUSGhpgdR0SkQ6koiphkY7mDG95ewu8FNWZHERGRXeiXFMmzfxnFsN5xZkcREekwKooiJnjv1wLu/egPHNqwRkSkUwgLsfLAqftx9ug+ZkcREekQKooiHcjl9XP3rD9499cCs6OIiMgeOO+gvkw+aV9CQ6xmRxERaVcqiiIdJKesnr+98Ruri+vMjiIiInthRJ94nr9gFOlxEWZHERFpNyqKIh3gi2WF3Pb+H9S7fWZHERGRNpAcHcozfxnFIf2TzI4iItIuVBRF2pPfC1/fRUFhPoetP9/sNCIi0oZCrBbumDSEK8dlmR1FRKTNqSiKtJe6Ynj3Esj7BYBPe9/MdetHm5tJRETa3An7p/OfM/fXJTREpEtRURRpD7k/N5bE+pKmmwxbKLfHPMK7xWnm5RIRkXYxqEc0L1xwAFkp0WZHERFpEyqKIm3tl+fgm7shsP16RF9MLybWP8BGZ7gJwUREpD3FhIUw5ezhHLOv3hAUkc5PRVGkrfg88MkN8PubuzysMv1wDtx4NX5DW6uLiHQ1FgtcO2EANx89CKvVYnYcEZE9pqIo0hYcFTDz/Kb1iLvzS5+r+Mu6Ce2bSURETDNuUApPnzuC+MhQs6OIiOwRFUWRvVW6Ct48B6pzW/wQw2LlseQH+W9+RvvlEhERU/VJjOD58w9gv15xZkcREWk1FUWRvbHuW3jvUnDXtvqhgYhETvc/wtJabXwgItJVhdutPHTqMM44oLfZUUREWkVFUWRPzX8Bvvo/MPx7fApHygjGFN2Kw6/1iiIiXdlFh/Tj3pP2xaZ1iyLSSagoirSW3wdf3AaLX2mT063qcy7HrTu5Tc4lIiLBa+LQHjx73kjC7Tazo4iI7JaGMURaw1kNb5zRZiURYGj+20zOXNVm5xMRkeD07aoSLnx5ATUNXrOjiIjslkYURVqqIrtx05qKdW1+asMexeWhj/JdRUKbn1tERILLoB7RvHrZQaTF6Zq6IhK8VBRFWiJvPrx1Ljir2u0pPAkDGVtxF2Uee7s9h4iIBIde8RHMuGwMA1K1oZmIBCdNPRXZnTVfwquntmtJBAitWseHfWe263OIiEhwKKx2ctYLP/NbXvv+bhER2VMqiiK7svQtmHk++Jwd8nS9Cz7nvwMWdchziYiIuaoavJw/dQFzVpeaHUVEZDsqiiI78/MzMOuvEPB16NMev+m/nJVW3KHPKSIi5nB6/Vz56mLe+7XA7CgiIs1ojaLIjnx9N/z8tGlP74vpxTGOB8hp0EYHIiLdxR2ThvDXCf3NjiEiAqgoijQX8MPHf4elr5udhMq0wzgw9xr8hgb+RUS6i8sPy+SuE4ZisVjMjiIi3ZxegYr8yeuCmRcERUkESCz+iTcGfG92DBER6UAv/7SBG2cuxesPmB1FRLo5FUURAFcNvHYarPnc7CTNHFTwMtf22Wh2DBER6UAfLS3isumLcLg7do28iMjWNPVUpK4EXj8dSv4wO8kOBSISOTPwCL/V6FpbIiLdyf6945h2yYEkRYeZHUVEuiGNKEr3VlMI0yYFbUkEsDoreS32OaJsmoYkItKdLCuo4cwXfiG/ssHsKCLSDakoSvdVUwDTj4fKHLOT7FZU2VLez/rE7BgiItLBNpQ7OOP5n1lZVGt2FBHpZlQUpXuqzofpJ0DVRrOTtNiQ/JlMzlxldgwREelgpXVuzntpPqs2qSyKSMdRUZTupzqv05XEP11c/jhHJVWaHUNERDpYdYOXC19ewPrSerOjiEg3oaIo3cufJbE61+wke8TidfC8/UlSQr1mRxERkQ5WXu/h/Jfmk1vhMDuKiHQDKorSfVTlbi6JeWYn2Suh1euZ1edts2OIiIgJSmrdnDd1AUXVTrOjiEgXp6Io3UNVLkw/sdOXxD/1KvyC5wYsMjuGiIiYoLDayXlT51Na6zI7ioh0YSqK0vVVbWwcSazpGiXxT8cVPcs56cVmxxARERNsrGjg/JcWUOnwmB1FRLooFUXp2io3NI4k1uSbnaTNWQJeHvJNIStS7yiLiHRH60rrueClBdQ4tW5dRNqeiqJ0XTUFMOOkLlkS/xRSV8j7qS9jswTMjiIiIiZYuamWi19ZSL3bZ3YUEeliVBSla3JUwGundemS+KeE4nm8OeB7s2OIiIhJluZXc9m0RTg9frOjiEgXoqIoXY+7Dt44A8rXmp2kw4zJf4nr+mw0O4aIiJhk4cZKrnx1MW6fyqKItA0VRelafG54+zwoWmJ2kg5lweDm+scYFacLMYuIdFc/rS/nb6//htev5QgisvdUFKXrCPjhvctgww9mJzGF1VnJ6zH/JcqmFwgiIt3V7NWl3PD2EvwBw+woItLJqShK1/HJ32H1p2anMFVk+e98kPWJ2TFERMREny8v5tZ3fyegsigie0FFUbqGr++GJa+bnSIoDM6fyf2ZK82OISIiJvpwSSF3zlpudgwR6cRUFKXz++kJ+Plps1MElQvLn+CopEqzY4iIiIneWpjPfZ+sMDuGiHRSKorSuf06A76dbHaKoGPxOnje/iQpoboIs4hIdzZt3kae+Kb77AIuIm1HRVE6r5Ufw6c3mZ0iaIVWr+ejPm+ZHUNEREz21Ox1fLS00OwYItLJqChK51SwGD64EgxdL2pXehZ+yfMDFpodQ0RETHb7e8tYml9tdgwR6URUFKXzqc6Dt/4CPpfZSTqFSUX/5dz0TWbHEBERE7l9Aa58dTGbapxmRxGRTkJFUToXVy28eQ44Ss1O0mlYAl4e8k6hf6ReHIiIdGdldW4un76YBo/P7Cgi0gmoKErnEfDDe5dCqS790Fq2+iLeS30FmyVgdhQRETHRyk213DRzKYahayyKyK6pKErn8eU/YP23ZqfotBKK5/HmgLlmxxAREZN9taKE/3y1xuwYIhLkVBSlc1jwIiz8n9kpOr0x+S9zfd8NZscQERGTPTc3mw+XFJgdQ0SCmMXQ3AMJdmu/hrfO1Q6nbSQQnsCZxiP8VhNjdhQRETFRaIiVt648mAP6JZgdRUSCkEYUJbiVrID3LlNJbENWVxWvxzxHlE3rFUVEujOPL8DVry2msFqbnYnI9lQUJXjVlzbucOqpMztJlxNZ/jsfZH1sdgwRETFZeb2Hy6cvwuHWTqgi0pyKogQnr6txumlNvtlJuqzB+e/wQOYKs2OIiIjJVhfXccPbSwgEtBpJRLZQUZTg9PmtUPir2Sm6vAvKn+Do5EqzY4iIiMm+XVXKv79cbXYMEQkiKooSfH6dAUteMztFt2DxNvDfkCdIDfOaHUVEREz24g85vLtYM3lEpJGKogSXoiXw+W1mp+hWQquzmdX7LbNjiIhIELjzwz9YtFEzTURERVGCSUMlzLwI/G6zk3Q7PQu/5IUBC8yOISIiJvP4A1z92q/kVzaYHUVETKaiKMEhEID3r4CaPLOTdFvHFj3HeembzI4hIiImq3R4uHzGIuq1E6pIt6aiKMFh7r8ge7bZKbo1S8DLA97H6B+p62mJiHR3a0vqufPD5WbHEBETqSiK+dZ+BT/8x+wUAtjqN/Fe6ivYLAGzo4iIiMk+WlqkzW1EujEVRTFX5Qb44CpA124KFgnF83hrwByzY4iISBC49+MVZJfVmx1DREygoijm8TrhnQvBVW12EtnGgfmvcEPfHLNjiIiIyRo8fq57cwlun9/sKCLSwVQUxTyf3QLFWv8QjCwY3FA7hVFxdWZHERERk63aVMvDn60yO4aIdDAVRTHH7zNh6Rtmp5BdsLqqeD3mv0SF6F1kEZHubsYvuXy9otjsGCLSgVQUpeNVbYTPbzU7hbRAZPkyPsj82OwYIiISBG5/fxmbarQztkh3oaIoHSvgb9y8xl1rdhJpocH57/JA5gqzY4iIiMmqG7zc8NZS/AFtQCfSHagoSsf6/lHIX2B2CmmlC8qf4OjkSrNjiIiIyRZurOSp2evMjiEiHUBFUTpO3gJdL7GTsngb+G/IE6SGec2OIiIiJnv2u3X8kl1hdgwRaWcqitIxXLXwwRVgaGOUziq0OptZvd8yO4aIiJgsYMBNM5dS5fCYHUVE2pGKonSMz26B6jyzU8he6ln4JS8M0NRhEZHurrjWxa3v/m52DBFpRyqK0v6WvQvL3zE7hbSRY4ue47z0TWbHEBERk81eXcorP20wO4aItBMVRWlfVbnw2c1mp5A2ZAl4ecD7GP0jtUW6iEh39+8vV7O+tN7sGCLSDlQUpf3oUhhdlq1+E++lvoLNEjA7ioiImMjtC3Dru7/rkhkiXZCKorSfnx6H/Plmp5B2klA8j7cGzDE7hoiImGxpfjUv/pBtdgwRaWMqitI+Slc3XjNRurQD81/hhr45ZscQERGTPfntOtaW1JkdQ0TakMUwDM0VkLYVCMArx0DBIrOTSAcIhCdwpvEIv9XEmB1FpEPULfmcuiWf46spAcCe3Jf4Q/9CRP/RAJR/9gSOP2Y3e0xo+mDSL5rSovM7Vn5P+Sf/IWLgwaSeftcOj6n55R2qf3iVmANOJnHiVVtuX/ABtQs/ACDu4DOJPfDUpvvcRWuo/Po50i56HIvV1uLPV6Sl9u8dxwd/PZQQm8YhRLqCELMDSBe04HmVxG7E6qri9eT/cqDjNhw+vfiUrs8Wk0TC+IsJSegJQP0fsyn94EHSL3mK0JR+AIRnHkDy8Tdu9aCW/br11ZRSNecVwnrvu9Nj3JvWUvf7V9hTMprd7inbSM1Pb5By5j1gGJS9fz/hGSMITcnA8Puo+Oq/JE26TiVR2s2yghqen5vN9UcNNDuKiLQBveUjbasyB7570OwU0sEiy5fxYebHZscQ6RCRAw4iov+B2BN7YU/sRcK4i7CGhuMuWtN0jCXEji06Yct/EbsfcTcCfso/eYy4w84nJD5th8cEPE7KP3mMpEnXYw2Pbnaftzwfe0oGEf2GE5ExAntKBt6KAgBqF35AeJ99CUsftBefucjuPf3dOlYWaRM7ka5ARVHajmHAx38Hb4PZScQEg/Lf5cGsFWbHEOlQRsCPY+X3BLwuwnoNabrdlbec/GfOp/B/V1HxxdP4HdW7PVfNvLexRsYSM/yYnR5T+c3zRPQ/kIiMEdvdF5qSga+qEF9tKb6aUnyVhYQm98NbVUT98m+JP/zCPfkURVrF6ze49d3f8fq1K7ZIZ6epp9J2fp0OG380O4WY6PyyJ/gh+VG+Lk80O4pIu/KUbaT4tVsxfB4soRGknnYnocl9AYjIOoDIIYcREpuCr6aE6h9fp+Tt/yP94qewhNh3eD5XwUrql31N+qVP7/Q5HSu/x1OcTfrFT+zwfntyH+LHXUTJzLsBiB9/MfbkPpS8fScJEy7FueE3aua9CdYQEideRXif/fbyqyCyYys31fLsd+u56WiNYIt0ZiqK0jZqCuGbe8xOISazeBt4NupxDgu7l1L3jl8Qi3QF9sRepF/6NAGXg4a18yj/7Al6nPcIocl9iRo6rum40JQMQtMGUvj8ZTizFxE5+NDtzhVwN1D+6RSSJl2PLTJuh8/nqy2jcvZUepxzP5aQ0J3mihl5PDEjj2/6uH75t1hCIwjrNYTCqdeQftHj+OsqKP/4UXpd/fJOi6vI3npu7npO3D+dgT200ZlIZ6WiKG3j05vArTUJAqHVOXzU+00Oyb7Y7Cgi7cZis2PfvJlNWPpAPJvWUbf4Y5ImXbfdsSHRiYTEpeCtKtrhuXzVxfhrSih9//4tN27ekDz30ZPpeeWLeMs2EmioZtP0G7c6JoA7fwV1v31K31s/3G6TGn9DDTXz3qLHef/GXbQWe2LPpnWVht+Ht6qQ0G02xBFpK16/wT8/WM671xyCxWIxO46I7AEVRdl7y96BdV+ZnUKCSHrhV7w4YAhXrz/I7CgiHcTA8Ht3eI/fWYuvthxbdMIO77cn9Sb9smeb3Vb94+sYngYSjrqKkNhkbJFx2x1T8flT2JN6E3vQGTvcybRq9lRiDjyVkNhkPMVrMfz+LXcG/I2XMhJpR4tzq3hrYT7nHdTX7CgisgdUFGXvOMrhizvMTiFB6Jii5zgvvS9vbko3O4pIm6r6fgYRWQcQEptCwOPEseoHXHl/kHrWfQQ8Tmp+epPIwYdii05sXKP4/avYImKJHHhI0znKP52y+TIbl2AJCd1uZM8aFkUAmm632OzbHWOxh2ENj9nhqKBzwxK8VUUknXgzAKHpg/BVFuDMXoyvrhysNkISe7XhV0Vkxx75YhUT90klNSbc7Cgi0koqirJ3vvo/cFaanUKCkCXg5QHvYyyIfJDshgiz44i0Gb+jmvJPH8fvqMQaFkVoSgapZ91HROZIAl43nrKN1K/4joDLgS06gfC++5N8yh1YwyKbzuGrLQNL+2w8HvC6qfz2BVJOvgPL5ucIiUkmYeLVlH/xJBabnaQTbsJqD2uX5xfZWq3Lx/2frOTZ80aZHUVEWsliGJsXQoi0Vu7PMO04s1NIkKtOO5QDcv+G39DVeEREuqvXLh/D4QNTzI4hIq2gV26yZwJ++Px2s1NIJxBf/DNvD/jO7BgiImKiu2f9gcvr3/2BIhI0VBRlzyx6GUqWm51COonR+dO4sW+O2TFERMQkGysaeH5uttkxRKQVVBSl9RzlMOchs1NIJ2LB4O+1jzE6rs7sKCIiYpLnv89mQ7nD7Bgi0kIqitJ6304GV7XZKaSTsbqqeTXmWaJCNPVIRKQ78vgCPPDpSrNjiEgLqShK6xT8CkteNzuFdFKR5cuZlfmx2TFERMQk360u5fu1ZWbHEJEWUFGUljMM+PxWQBvlyp4bmP8uD2X9YXYMERExyQOfrsTnD5gdQ0R2Q0VRWu63V6HoN7NTSBdwXtmTHJOs62+KiHRH60vreW1+rtkxRGQ3VBSlZZxVMPs+s1NIF2HxNvBsyOOkhXnMjiIiIiZ48tt1VDn0O0AkmKkoSst89yA0VJidQrqQ0OocZvV+0+wYIiJighqnlye+XWt2DBHZBRVF2b2SlbB4mtkppAtKK/ya/w2Yb3YMERExwRsL8lhbossmiQQrFUXZvdn3gaFLGkj7OLroOc5PLzI7hoiIdDB/wNDlMkSCmIqi7Fruz7D2S7NTSBdmCfi43/MYA6OcZkcREZEO9uO6cr5dWWJ2DBHZARVF2bVv7jU7gXQDNkcx76a8hN2qS6+IiHQ3D3+xCn9AP/9Fgo2Kouzcqk+gYKHZKaSbiC/+hbcGzDY7hoiIdLCcMgfv/1pgdgwR2YaKouxYwA+z7zc7hXQzB+RN46a+OWbHEBGRDvbU7HV4fAGzY4jIVlQUZceWvAbl2rZaOpYFg+trH2NMfK3ZUUREpAMVVjt5c0Gu2TFEZCsqirI9rxPmPmJ2CummrK5qpkf/l6gQ7bQrItKdPDsnG6dHP/tFgoWKomxv/nNQt8nsFNKNRZYvZ1bmR2bHEBGRDlRe72bazxvMjiEim6koSnMNlfDTU2anEGFg/ns8nLXc7BgiItKBXvw+h1qX1+wYIoKKomzrxyngrjE7hQgAfyl9kkkpFWbHEBGRDlLj9DL1B21qJhIMVBRli5oCWDjV7BQiTSw+J89YnyAtzGN2FBER6SCv/LSBinq32TFEuj0VRdnipyfArx/MElzsNTnM6v2m2TFERKSDODx+npubbXYMkW5PRVEa1RXDb6+ZnUJkh9IKv2bqgPlmxxARkQ7y+vxcNtU4zY4h0q2pKEqjeU9rNFGC2sSi57iwZ6HZMUREpAO4fQGenr3e7Bgi3ZqKooCjHH6dZnYKkV2yBHxMdk9hUJTeYRYR6Q7eXZxPboXD7Bgi3ZaKosAvz4K3wewUIrtlcxTzbvJU7FbD7CgiItLOfAGDJ75Za3YMkW5LRbG7c1bBwpfMTiHSYnEl83m7/7dmxxARkQ7w8e9FrC+tMzuGSLekotjdLXgRPPoBLJ3LqPzp3NJPO+KJiHR1AQNe+nGD2TFEuiUVxe7MXQfznzc7hUirWTC4rvoxxsTXmh1FRETa2YdLCnVdRRETqCh2Zwungqva7BQie8TirmFG9LNEhfjNjiIiIu3I7Qvw+vw8s2OIdDsqit2VpwF++a/ZKUT2SkT5H3yUOcvsGCIi0s5em5+L26c3BkU6kopid/XrdGgoNzuFyF4bkP8+/8pabnYMERFpR+X1bj5aWmR2DJFuRUWxO/J74ednzE4h0mbOLX2S41L0xoeISFf2yk/a1EakI6kodkcrP4I6vSsnXYfF5+Rp65OkhXnMjiIiIu1kdXEdP63Tm4IiHUVFsTua/5zZCUTanL0mh1m93jA7hoiItKOXf8oxO4JIt6Gi2N3kL4LCX81OIdIu0oq+4aWBv5gdQ0RE2snctWWsL603O4ZIt6Ci2N0s0HUTpWs7qvB5LuqpqdUiIl2RYcAr87RWUaQjqCh2J7VFjesTRbowS8DHve7/MCjKaXYUERFpBx/8VkCVQ2vSRdqbimJ3snAqBHxmpxBpdzZHCe8mT8VuNcyOIiIibczlDfDGglyzY4h0eSqK3YXX2XjtRJFuIq5kPm/3/8bsGCIi0g5e/SUXjy9gdgyRLk1FsbtYNhOclWanEOlQo/JncEu/bLNjiIhIGyutc/PJ71qPLtKeVBS7iwUvmp1ApMNZMLiu+jHGxNeaHUVERNrYyz9pUxuR9qSi2B3kzIXSlWanEDGFxV3DjOhniQrxmx1FRETa0MpNtfycXW52DJEuS0WxO5ivS2JI9xZR/gcfZc4yO4aIiLSxl3/UqKJIe1FR7OqqcmHd12anEDHdgPz3+VfWcrNjiIhIG/puTSk5ZfVmxxDpklQUu7qlb4ChXcFEAM4tfZLjUjRNSUSkqzAMeGWeRhVF2oOKYlcWCMDSN81OIRI0LD4nT1ufJC1MF2oWEekqPvytEKdH69BF2pqKYleWMwdq8s1OIRJU7DU5zOr1htkxRESkjTg8fr5eWWx2DJEuR0WxK1vymtkJRIJSWtE3vDTwF7NjiIhIG/ngt0KzI4h0OSqKXVVDJaz+3OwUIkHrqMLnuainLtYsItIV/LS+nNI6l9kxRLoUFcWuatk74HebnUIkaFkCPu51/4dBUU6zo4iIyF7yBww+Xqo3/0TakopiV6VppyK7ZXOU8G7yVOxWw+woIiKyl2Yt1fRTkbakotgVFS2Bkj/MTiHSKcSVzGfmgG/MjiEiInvpj8Ja1pXUmR1DpMtQUeyKftNookhrjMybwS39ss2OISIie+mDJRpVFGkrKopdjdcFf7xndgqRTsWCwXXVj3FQfK3ZUUREZC98vLQIw9ByApG2oKLY1az6GFw1ZqcQ6XQs7hqmRz1LTIjP7CgiIrKHCqudzM+pNDuGSJegotjVLH3T7AQinVZExR/MyvzI7BgiIrIXPlxSYHYEkS5BRbErcZTDhh/MTiHSqfXPf59HspabHUNERPbQF8uLcXn9ZscQ6fRUFLuSlR+BoR+MInvrnNInOT6l3OwYIiKyB+rcPr5dVWJ2DJFOT0WxK1nxodkJRLoEi8/JU9YnSA/3mB1FRET2wIe/afdTkb2lothV1JVA7jyzU4h0GfaaDXzY8w2zY4iIyB74fm0ZFfVus2OIdGoqil3Fyo/ACJidQqRLSSv6hpcH/mJ2DBERaSVfwOCT34vMjiHSqakodhWadirSLo4sfJ6LeurFhohIZ/PhUv3sFtkbKopdQe0myNOoh0h7sAR83Ov+D0OiG8yOIiIirfB7fjU5ZfVmxxDptFQUu4KVswDD7BQiXZbNUcI7SVOxW/XvTESkM/lwiTa1EdlTKopdgaadirS72JIFzOz/jdkxRESkFWYtLcQw9CafyJ5QUezsagogf6HZKUS6hZH5M7ilb7bZMUREpIXyK50sK6gxO4ZIp6Si2NmtmIWmnYp0DAsG19U8xkHxtWZHERGRFpqzptTsCCKdkopiZ6dppyIdyuKuYXrUM8SE+MyOIiIiLTB3TZnZEUQ6JRXFzqy+FAp/NTuFSLcTUbGCjzJnmR1DRERaYFlBNZUOj9kxRDodFcXObN03aNqpiDmy8j/g31nLzI4hIiK7ETDgx3UaVRRpLRXFzmzd12YnEOnWzi59iuNTys2OISIiu6HppyKtp6LYWfl9kD3H7BQi3ZrF5+Qp6+Okh2tKk4hIMPthbZkukyHSSp2mKE6fPp34+PimjydPnsyIESNMy2O6/Png1nbPImaz12xkVs/XzY4hIiK7UOHw8LsukyHSKq0qipdccgmnnnpqO0WRVln7ldkJRGSzHkXf8srAn82OISIiuzBXl8kQaZVOM6LYHrxer9kR9pzWJ4oElSMKnufinoVmxxARkZ3QOkWR1tnjomgYBo8++ihZWVlEREQwfPhw3nvvvab7DzjgAKZMmdL08amnnkpISAi1tY0Xqi4uLsZisbBmzRoAPB4Pt99+O7169SIqKoqDDjqIuXPntirTtGnTGDp0KOHh4QwZMoTnnnuu6b6NGzdisVh45513mDBhAuHh4fzvf/8jNja2WW6ATz75hKioKOrq6lr7ZekY1XlQttrsFCKyFYvh5x73fxgS3WB2FBER2QFdJkOkdfa4KN51111MmzaN559/nhUrVnDTTTdxwQUX8P333wMwYcKEpqJnGAY//vgjCQkJ/PTTTwDMmTOHtLQ0Bg8eDMCll17KvHnzePvtt1m2bBlnnXUWkyZNYt26dS3KM3XqVO68804eeughVq1axcMPP8zdd9/NjBkzmh13xx138Pe//51Vq1Zx2mmnce655zJt2rRmx0ybNo0zzzyTmJiYPf3ytC9NOxUJSjZHKe8kTcVu1YYJIiLBRpfJEGmdkD15kMPh4PHHH+e7777jkEMOASArK4uffvqJF198kfHjxzNhwgRefvllAoEAy5cvx2azccEFFzB37lyOP/545s6dy/jx4wHIzs7mrbfeoqCggJ49ewJw66238uWXXzJt2jQefvjh3WZ64IEHmDJlCqeffjoAmZmZrFy5khdffJGLL7646bgbb7yx6RiAK664gkMPPZSioiJ69uxJeXk5n376Kd98882efGk6hqadigSt2JIFvDPga05be6zZUUREZBtz15RxyoheZscQ6RT2qCiuXLkSl8vF0Ucf3ex2j8fDyJEjARg3bhx1dXUsWbKEefPmMX78eI444ggefPBBAObOncuNN94IwG+//YZhGAwaNKjZ+dxuN0lJSbvNU1ZWRn5+PpdffjlXXnll0+0+n4+4uLhmx44ePbrZx2PGjGHffffl1Vdf5R//+AevvfYaffv2Zdy4cS37YnQ0rxM2/Gh2ChHZhZF5M7i1X38eyx1gdhQREdnKD2vLCAQMrFaL2VFEgt4eFcVAIADAZ599Rq9ezd+VCQsLAyAuLo4RI0Ywd+5cfv75Z4488kgOP/xwli5dyrp161i7di0TJkxoOp/NZuPXX3/FZrM1O190dHSL80ydOpWDDjqo2X3bni8qKmq7x19xxRU8++yz/OMf/2DatGlceumlWCxB+gNkw4/gc5qdQkR249rqx5iX8G9+qYrb/cEiItIhKhwelhXWMKJPvNlRRILeHhXFffbZh7CwMPLy8pqmj+7IhAkTmDNnDgsWLOD+++8nPj6effbZhwcffJDU1FSGDh0KwMiRI/H7/ZSWlnL44Ye3Ok+PHj3o1asXOTk5nH/++a1+/AUXXMDtt9/O008/zYoVK5pNVQ062bPNTiAiLWBx1/JK0rOMqbuDOt8e/agVEZF2MHdNqYqiSAvs0auXmJgYbr31Vm666SYCgQCHHXYYtbW1/Pzzz0RHRzcVrQkTJvDUU0+RmJjIPvvs03TbM88802yd4KBBgzj//PO56KKLmDJlCiNHjqS8vJzvvvuOYcOGcfzxx+820+TJk/n73/9ObGwsxx13HG63m8WLF1NVVcXNN9+8y8cmJCRw+umnc9ttt3HMMcfQu3fvPfmydAxNOxXpNCIqVvBRxoccuf4ss6OIiMhmc9eUcePEQbs/UKSba9Wup4FAgJCQxm75wAMPcM899/Cvf/2LoUOHcuyxx/LJJ5+QmZnZdPyf6/zGjx/fNJVz/Pjx+P3+7UYip02bxkUXXcQtt9zC4MGDOfnkk1mwYAF9+vRpUbYrrriCl156ienTpzNs2DDGjx/P9OnTm+XZlcsvvxyPx8Nll13WouNN4aiA0pVmpxCRVsgq+JBH+/9udgwREdlMl8kQaRmLYRgt3sd90qRJDBgwgGeffbY9M5nijTfe4IYbbqCoqIjQ0FCz4+zYyo/gnYvMTiEirWSEhHN9xKN8WpZsdhQREQGeOneEdj8V2Y0WjShWVVXx2WefMXfuXCZOnNjemTpUQ0MDK1as4F//+hdXX3118JZE0LRTkU7K4nPxhPVx0sP1DraISDCYu0bXUxTZnRYVxcsuu4yrr76aW265hVNOOaW9M3WoRx99lBEjRtCjRw/++c9/mh1n1zaqKIp0VvaajXzU8zUslhZP4hARkXbyw9oyWjGpTqRbatXUUzFRfRk8pmuyiXR23/W5lsvWjTU7hohItzf7lvH0T9n9ZdhEuqtWbWYjJsr72ewEItIGjih4gUt6FpgdQ0Sk2/s9v9rsCCJBTUWxs8ibb3YCEWkDFsPP3e7HGBLdYHYUEZFuTUVRZNdUFDuLXI0oinQVNkcp7yT9jzBrwOwoIiLd1lIVRZFdUlHsDNx1ULzc7BQi0oZiSxYys//XZscQEem2Vm2qw+PTG3YiO6Oi2BnkLwTDb3YKEWljI/Jf5fZ+68yOISLSLXn8AVZuqjU7hkjQUlHsDPJ+MTuBiLSTv1ZPYWxCjdkxRES6Ja1TFNk5FcXOoGCR2QlEpJ1Y3LW8HPkMcXaf2VFERLodrVMU2TkVxc5g0+9mJxCRdhResZJZGR+YHUNEpNvRiKLIzqkoBrvKDeCsMjuFiLSzzPxZPJalN4VERDrShgoHNU6v2TFEgpKKYrDbtNTsBCLSQc4ofYqTUsvMjiEi0m0YBiwrqDY7hkhQUlEMdkVLzE4gIh3E4nPxOI/TK9xtdhQRkW5jaV612RFEgpKKYrArWmp2AhHpQPbaXD7s+ToWi2F2FBGRbuF3jSiK7JCKYrDT1FORbie1aDavDJhndgwRkW5hab4uUSSyIyqKwawyB1z64SXSHU0oeJFLehaYHUNEpMsrr3dTUNVgdgyRoKOiGMy0PlGk27IYfu52P8aQaL14ERFpb79rVFFkOyqKwUzrE0W6NZujlHeS/keYNWB2FBGRLk3rFEW2p6IYzDSiKNLtxZYsZGb/r82OISLSpS3NrzY7gkjQUVEMVoYBm5aZnUJEgsCI/Fe5vd86s2OIiHRZfxTW4A9ot2mRrakoBqvKHHBrvryINPpr9RTGJuhngohIe2jw+FlbUmd2DJGgoqIYrMpWm51ARIKIxV3Ly5HPEGf3mR1FRKRLWqZ1iiLNqCgGq/K1ZicQkSATXrGSWRkfmB1DRKRLyilzmB1BJKioKAarMhVFEdleZv4sHsv63ewYIiJdzsYKFUWRrakoBiuNKIrITpxR+hQnpZaZHUNEpEvJrdB1a0W2pqIYrMq1w2Gw+NePbg6cWk/Mv2pJ/U8dp77dwJpyf7NjPljl5djXHSQ/WoflvlqWFvt3crYde/sPL5b7ajn17e1/SRXWBrjgAydJj9YR+VAtI16o59eiLed/7Gc3PR6ro8djdTzxi7vZYxcU+Djgf/Xaya2LsfhcPM7j9Ap37/5gERFpERVFkeZUFINRXbF2PA0i3+f6uPbAUOZfHsU3F0biC8Axrzfg8GwpXw6Pwdg+ITwyMazV58+tDnDr1y4O72vb7r4qp8HYVxzYbfDF+ZGsvDaaKceEEx9uAWB5iZ975rh564wI3jw9gv/7zs0fpY0l0us3uOYzFy+cEIHNatnDz16Clb02lw97vo7FojcBRETagtPrp6TWZXYMkaARYnYA2QFNOw0qX14Q1ezjaaeEk/pYPb9u8jOuX+M/oQuHhwKwsTrQqnP7Awbnf+Dkvglh/Jjnp9rV/EX/v+e56RNnZdopEU23ZcRveX9nVXmA/XvYODKzMcf+PaysKguwX6qN//zsYVzfEA7stX0Bla4htWg2rwwYwqXrxpodRUSkS9hY7qBHbLjZMUSCgkYUg5GKYlCr2TzbLzFi70fp7v/eTUqUhctHhe7w/o/X+BidbuOsdxtI/U8dI1+sZ+qvnqb7h6VaWVvhJ68mQG51gLUVAfZLtbK+MsD0pV4ePLL1I5zSuUwoeIHLeuWbHUNEpEvQ9FORLVQUg5HWJwYtwzC4+SsXh/W1sV/q3o3Uzcvz8fISL1NP2vk7lzlVAZ5f7GFgopWvLojkmgNC+fuXLl79vbEsDk2x8fBR4Rz9WgPHvN7Av44KZ2iKjWs+dfLo0WF8le1jv+fqGfliPT/k6vp7XZHF8HOX8zGGRuvFjYjI3tLOpyJbaOppMCpbY3YC2YnrPnexrMTPT5dF7f7gXahzG1zwoZOpJ4WTHLnz92sCBozu2VgGAUam21hRFuD5xV4u2jzd9ZrRoVwzesuI5PSlHmLCLBzS28bgZ+tZdGUUBbUG577nZMMN0YSFaL1iV2NtKGNm6osc2HAD7oDe/xMR2VO5lXrTTeRPKorBSCOKQen6z518vNbHD5dE0Tt2716MZ1cF2FhtcNJbTsAJNJZCgJD7a1lzXTT9E62kx1jYJ6X5cw1NtvL+Ku8Oz1veEOD+7938cGkUCwr9DEqyMjDJxsAk8AZgbUWAYT20ZrErii1dxDsDvuKUtceZHUVEpNPK1YiiSBMVxWDjcUBtodkpZCuGYXD9Fy4+XO1j7sWRZCbs/YjNkGQry//afFTyru/c1HkMnpoUTp+4xlG/sX1srKlovkHO2ooA/eJ2nOHGL93cdHAYvWOtLCr0493qob6AgV8bZHZpw/Ne445+A/h37kCzo4iIdEpaoyiyhYpisKlYD+jVfDC59nMXby738tG5kcSEWSiub2xfcWEWIuyNha7SaZBXE6CorvG+NeWNf6ZFW0iLbix1F33opFeMhX9NDCc8xLLdGsc/L3mx9e03HRzGoa84ePhHN2fva2dhoZ///ebhfydGsK1vsn2sq/Tz6mmN01TH9LKxujzAF+u85Nca2CwWBidpWmJXd031FH5K+DfzquLMjiIi0unUuXxU1LtJitZmcCIqisGmWrsXBpvnFzdO85wwo/m7jNNOCeeSEY1rAz9e4+XSj7Zce+nc9xunk947PpTJExqLW15NAKuldUXtwF42Pjwngn/OdnP/924yE6w8eWw45+9vb3ac02tw3RcuZp4ZgdXSWDh7xVp55rhwLv3IRVgIzDg1vKnYStdlcdfycuLTHFT/T2q8+hEvItJaGysaVBRFAIthGBq+CiYLXoQvbjc7hYh0cht6n8oR6882O4aISKfz+NnDOX1Ub7NjiJhO89CCTY1GFEVk72UWzGJK/6VmxxAR6XQ2ap2iCKCiGHxqtJGNiLSN00ue5qTUMrNjiIh0Ktr5VKSRimKw0Y6nItJGLD4XTzCFXuFus6OIiHQaGlEUaaSiGGw0oigibSikNo9ZPV/DYtFydBGRltCIokgjFcVgEvBD3SazU4hIF5NS9B3TBswzO4aISKdQ3eClpsFrdgwR06koBpO6TWD4zU4hIl3Q+IIXuayXNssSEWmJjRpVFFFRDCqadioi7cRi+LnL+Rj7xujFj4jI7uRWap2iiIpiMKktMDuBiHRh1oYy3k54kTBrwOwoIiJBrbTWZXYEEdOpKAYTjSiKSDuLKV3Mu/2/MjuGiEhQq9YaRREVxaCiS2OISAfYP/81/tFvrdkxRESCVmWDx+wIIqZTUQwmKooi0kGurp7CYYk1ZscQEQlK1SqKIiqKQaWh0uwEItJNWNx1vBT+NHF2n9lRRESCTqVDRVFERTGYOKvMTiAi3Uh45So+6ve+2TFERIKO1iiKqCgGF40oikgHyyj4iMf7LzE7hohIUKnS1FMRFcWg4qo2O4GIdEOnFT/NKT1KzY4hIhI0qjSiKKKiGDQ8DeDTNXtEpONZ/G6mGI/TO9xtdhQRkaDg8QVwuLWGW7o3FcVg4dS0UxExT0htHh/2fBWLxTA7iohIUNCGNtLdqSgGC21kIyImSymaw/QBP5kdQ0QkKGhDG+nuVBSDhTayEZEgMK7gf1zRO9/sGCIipqvUhjbSzakoBguNKIpIELAYfv6v4T/sG+MwO4qIiKmqVRSlm1NRDBYqiiISJKwN5byd8CJh1oDZUURETFOlNYrSzakoBgttZiMiQSSmdDHvDfjS7BgiIqap1BpF6eZUFIOFRhRFJMgMy3ud/8tYa3YMERFTaOqpdHcqisHCVWN2AhGR7VxZNYXDEvXzSUS6n3pdR1G6ORXFYOF1mZ1ARGQ7FncdL4U/RYJdL5hEpHtxe7VOW7o3FcVg4VNRFJHgFF65mln93jM7hohIh3J5/WZHEDGVimKw8GsevIgEr34FH/N4/yVmxxAR6TAun4qidG8qisFCI4oiEuROK36aU3uUmh1DRKRDaOqpdHcqisHC5zY7gYjILln8bh4zptA7XD+vRKTr04iidHcqisFCRVFEOoGQ2nxm9ZyBxWKYHUVEpF25NKIo3ZyKYrBQURSRTiK5aC4zBvxkdgwRkXalzWyku1NRDBZaoygincjhBf/jit75ZscQEWk3GlGU7k5FMVho11MR6UQshp//a/gP+8Y4zI4iItIu3BpRlG5ORTFYaERRRDoZa0M5bye8SJhV77qLSNejzWyku1NRDBZaoyginVBM6WLe6/+F2TFERNqcP6BNu6R7U1EMFiqKItJJDct/gzsz1pgdQ0SkTakmSnenohgsAl6zE4iI7LErKqcwLrHa7BgiIm3GUFOUbk5FMVhYbGYnEBHZYxZPPVPDnyLB7jM7iohImwlo+ql0YyqKwcKqoiginVtY5Rpm9XvP7BgiIm0moGFF6cYshqF/AUHhoZ7g1TbzItI5GVj4fsChOOpHEUjPpCLQQHxNCVGeMlyeAE53AMPpI9oNUU6DcKefsAYfdocbW70LS70D6uoxnNoBWtrW4oYGXqmsYIXLTZnfx9M9ezExJmaXj1nU0MC/S0tY7/GQGhLCZYmJnBuf0HT/hzXV3FlcvN3jlgwcRJi18T34T2preKKsjIZAgDPi4rktNbXpuEKvhyvy83m3XwbRNr1RHMyG/LEcS0iI2TFETKHv/GChEUUR6YS8VjufDR7HjBAXQ4rDOL6wP2H+OOyDi5jfewRrizMYU7mCsRFL6Re9glKbk5yYZJaGR5BjgRxPAwUNpfiNxm3ow41w0vzRpPqjSPaFk+gNI94TQqzbRozbQqTLIMIZIKzBS6jDg83hwlLX0FgyGxpM/mpIMGoIBBgcFs5pcfHcUFS42+MLPB6uKcjnzPh4/p3ekyVOJ/eXFJNos3FMTGzTcdFWK59lZjV77J8lscrn457iYh5OS6e33c5fCwsYExnJ+OhoAO4rKeHmlFSVxM7Aqsl30n2pKAYLi34QiUjn4QiL4b3BY3nNV0qJcx1DvMlc/GYNK4/JJJA/mz62wxndZy77J87k7fTbmFUxkqQSF47CQs71Z3OqbRl9qhZhc5TisYWRm5xBdlwaGyKjybEGyPbWsrQhH0/A0+JMYUYYPQIxpPoiSfZFkOgLJd5jJ25zyYxyQUTTSKaHEIdzc8l0YDg0o6OrGhcdzbjNBa0lZtZUk26388/UHgD0DwvjD5eLaZWVzYqiBUjZyUhTvtdLtNXKcbGNx4+JjGS9x814ovm0tga7xcLRuxnVlOBgUVGUbkxFMVhY9b9CRIJfeXQqbww8kJmODdTVrQQgJhDGfZ9E4vd6KSk1sAYKONgRQ07RUCJ9Vq6JvZC1SZfwUswJ1PbO4tPaDKZljya34hyOSynnrPg1jPL+xoDsX7D4txRDv8VGYVJfsuN7khMZS06IlRx/PRsaSnD4th89dFv85NmqybNVQ1jrPq9QI4xUfzQ9AptLpjeMBI+dOI+NaNdWJdPpI9ThIcThwlLvbBzJrHdoe8QuZKnTyaGRUc1uOywqig9qqvEaBnaLBWgcqTwqez0BYEhYGNcnp7BPeDgA/UJDcRkGK10uetrt/OFycXpcHNV+P8+UlzO9T9+O/rRERFpN7SRYaOqpiASx3OQspvcdysc1a/BUL29231PzB2FZs4S6iZcQ8BnY7XbKrIWM2dSP9yuL6D/wHAbxKg8xkznx9/OWtR/uUfHs60mkZFMy16xPxeMbS1KolwvT8jkmbAUD6hYQWp1D3/IN9C3fwBHb5CmO70VOQm9yohPIsdvIDjjZ4CyjylOzR5+fx+KnIKSGAmogtHWPDTHspASi6OGPItkXQZI3jASvnTh3yFYjmQHCG3yENjROl7X+OZJZX6+SGWTKfT6Sopr/Tk4KseEDqv1+UkJCyAoN46G0dAaFhVEfCPB6VRUX5OXyQUYmGaGhxNls/CstnX9u2oTLCHBybCyHRUVz56ZNXJCQQKHXy7WFBfgMg2uTkzl2q5FKCSIaTTTd3LlzOeKII6iqqiI+Pp7p06dz4403Ul1dbXa0DjdhwgRGjBjBk08+2WHPqaIYLHR5DBEJQst7788rqT35rno1garl293/wIZRRH+/EICK1OFQBFZbCL+vm83EuPM4vMcIvlr2C/vsczYpqe9zdPVNjA4bzVuhtzGvPgT6hZHQN53R1QbF2dU8mWfnSbKAkxgdV8cFKes4OPA7PSrmY3HXNT1vWnUhadWFHLpNnqqoJHKSMsiOSWRDWBg5hptsdwUlzvJ2+xr5LAE22erYZKtrdcm0EUKKP4pUfxQp/giSvOFNI5kxbitRToh0BQjbXDJD6l1YHa7Gkcy6eggE2ueT6uYsWJp9vG2XHx4RwfCIiKaPR0VEcEbuRt6oquLOHo1TVifGxDTbNGdhg4N1Hjd39ejBpJwcHuvZk+QQG+fk5jI6IpIkbZgSdCxBsIb0kksuYcaMGU0fJyYmcuCBB/Loo4+y//77m5isuRdeeIHbbruNqqoqQjZ/L9fX15OQkMDBBx/Mjz/+2HTsjz/+yLhx41izZg2DBg1q92wWi4UPP/yQU089da/O8/rrr/Pggw+yceNG0tLSuPzyy7n77rt3+7gJEybw/fffN2VJSUlh3LhxPPbYY/Tr12+P82RkZHDjjTdy44037vE5dkc/lYKFRhRFJIj82P8QXomJZHHNOqiq3uExF1Tvw+B3FgNgWG1sqokEfFhD7FRsyoYBIfTZEMmg/lmsXJnDQO+Z9Or9AQnuxfzNfQ5Hxl7Dy+5jKfIE+CnBAqMTGOZOJLrIyR/ZlSyuiWFxzShgFGHWizk7bRMnRa1mP+diIiqWYzG2L0kJjgoOcFRwwDa3O8Ji2JCcQXZsKjnh4eTgJ8dTRaFzy0Y6ZvBjUGyrp9hW33hDxK6P35rFsJISiCU1EEVK00hmKPEeGzEuK1FuiHQGCG/wN5ZMhwtrvbNxJLOuHvzmfd7BLDkkhHJf8+uBVvr9hADxOykOVouFYeHh5Hp3vKbWEwhwf0kJj6b3JM/jwY/BgZGRAGSEhrLM5eSIaK1ZDDaW0Fa+89NOJk2axLRp0wAoLi7mrrvu4sQTTyQvL8/kZFscccQR1NfXs3jxYg4++GCgsRCmpaWxaNEiGhoaiNz8PT937lx69uzZISWxrWzcuJGLLrqI22+/nauvvpqysjLWrl3b4sdfeeWV3H///RiGQW5uLjfeeCMXXHBBswIdjFQUg4U2sxERk/msIXwxeBzTQjysq8+DXcziHOPuxSmv52BsHtFyHXA0Lkfji2urrfFXS7GRRxo9GVPcj/yITaxb58TnO4OMjFn4/LUMqX2Bh60zmR13H2/X9sZrGCwPMyAznKSMXoyo8lOwrppN1U7cASuvFfXiNXoBR5ER4eLi9A1MsC2nb9Uv2Bwlu/zcotx17Fe4nP222fTSYwtjY3ImOfE9yInYspFObkMx3oB3j7+WHcGwQKmtnlJbPdhpZcm0kGTE0cO3eSTT1ziSGe8JIcZtJfrP6bLOxpJpr3c3lsz6zSVzmyLVlYyIiGBOfX2z2+Y5HOwbHt60PnFbhmGw2u1mYOiOF8c+X1HB4VFR7BMezkqXC99WQ5Rew8Cv2cdBKViKYlhYGGlpaQCkpaVxxx13MG7cOMrKykhJSQHgjjvu4MMPP6SgoIC0tDTOP/987rnnHux2e9N5HnzwQZ5++mmcTifnnHMOycnJfPnllyxduhRoLHC33347K1aswG63s++++/Lmm2+2aNRr8ODB9OzZk7lz5zYVxblz53LKKacwZ84cfv75ZyZOnNh0+xFHNC4oeP3113nyySdZs2YNUVFRHHnkkTz55JOkbnU5md355JNPmDx5MitWrKBnz55cfPHF3HnnnYSEhJCRkQHAaaedBkC/fv3YuHEjv//+OzfeeCOLFy/GYrEwcOBAXnzxRUaPHr3D57BYLFgsFi677DIyMzPJzMxkzJgxLc4YGRnZ9P8wPT2da6+9lmuuuabZMStXruTWW2/lhx9+ICoqimOOOYYnnniC5OTk7c43YcIEcnNzuemmm7jpppsAmkroddddx08//YTH4yEjI4P//Oc/HH/88S3OujUVxWChEUURMUlDaBTvDz6c1/xlbHKu3+3xqYEobnvP11gYNqvKOgw2dzWrrfGFye9rvyEt6WLCHVYOTx3O1875bNhg4POfxoABn+DzVWIPVDGp+u+MCT+YN+w3M7++8WdhhcXgx0QrljEJDHcnEVbYwIqcKnyBxlfUG53h3LdhKPcxFDibSSkVnBW/llHe34gvW4zF727R5x7qdzOoZDWDSlY3u91vsVGQ1I/shMaNdDbYLGRv3kinYQcb6XQ2hgXKLQ7KQ/dst9eEQAw9/FGk+CNJ9oaT4Akl3rulZEa6DMIbfIQ1eAlxuLH9OZJZW9fhJdMRCJDn2TLSV+j1ssrlIs5mo6fdzuNlpZT6fDyS3hOAc+LiebOqin+XlnBmXDxLXU7er6nmsZ49m87x3/JyhkeE088e2rRGcbXLxV2bd0rd2jq3my/qavkgIxOArNBQrBYL71dXkxwSwgaPh2GbN8GR4BIsRXFr9fX1vPHGGwwYMICkpKSm22NiYpg+fTo9e/Zk+fLlXHnllcTExHD77bcD8MYbb/DQQw/x3HPPMXbsWN5++22mTJlCZmbj96XP5+PUU0/lyiuv5K233sLj8bBw4UIsO3lzZEcmTJjAnDlz+Mc//gHAnDlzuP322wkEAsyZM4eJEyfi8Xj45ZdfeOaZZwDweDw88MADDB48mNLSUm666SYuueQSPv/88xY951dffcUFF1zA008/zeGHH052djZXXXUVAPfeey+LFi0iNTWVadOmMWnSJGybZwWcf/75jBw5kueffx6bzcbSpUublept9erVi9GjR3Pdddfx8ccfE74X/2YrKyt59913Oeigg5pu27RpE+PHj+fKK6/k8ccfx+l0cscdd3D22Wfz3XffbXeODz74gOHDh3PVVVdx5ZVXNt1+7bXX4vF4msrmypUriW7Frs/bUlEMFtr1VEQ6WGVUMm8MPIiZzlxq6le26DE2LDz+XR+MvD+a3V7sSwEaC4Bl88+z6upijCE2LCV++m6IYmBWJuuKNpCfF8DvO4khQ7/A6y0FINE1n+tdZ3NU7LW87J5IsadxpNKwWFgabkD/CFIzIxlc5SdvbRUlta5mz/9lWRJflh0CHEKC3ccF6flMClvBwLqFhFbvvvxu93kafvqV59CvPIcjt7rdwEJJfC+yE3uRE9W4kU5OwEmOs4zqPdxIpzOqsjqpsjpZbQda+XopLhBNmj+6aSQz0RPadK3MaDdEOg3CnT5CHV7sDjc2hxPqGhpLprf1o7wrXE4uyc9v+vjfZY3fc6fGxvJwek/KfT42bXXe3qGhvNC7D4+UlvBmdTWpISH8X48ezS6NURfwc29xMeV+PzFWK0PDwnm1bz/2j2g+rGsYBpOLi/lHag8iN2+MEm618nBaOg+UFOMxDO5K7UGPXbxAFfMES1H89NNPm17sOxwO0tPT+fTTT7FutdnOXXfd1fT3jIwMbrnlFmbOnNlUFJ955hkuv/xyLr30UgDuuecevv76a+o3j57X1tZSU1PDiSeeSP/+/QEYOnRoq3JOmDCBm266CZ/Ph9PpZMmSJYwbNw6/38/TTz8NwPz583E6nU0jipdddlnT47Oysnj66acZM2YM9fX1LSo4Dz30EP/4xz+4+OKLm87xwAMPcPvtt3Pvvfc2jbjGx8c3jegB5OXlcdtttzFkyBAABg4cuMvnufLKKzEMg6ysLCZNmsTHH39M7ObL35x44olkZmY2ld8dee6553jppZcwDIOGhgYGDRrEV1991XT/888/z6hRo3j44YebbnvllVfo06cPa9eu3W6abmJiIjabjZiYmO0+rzPOOINhw4Y1fT32htpJsLAFxw8jEen68pMymN5vXz6uXYurZvsNanZlysqRhC5a2Ow2b8a+VFdsGSWybvXG1yb/BnrSeCmAg0ozyA/fhMvloqgogM93HMP2/waPp6jp+H1q/8sj1rf4Ou4B3qlNw7fVlLxSq0FpkhXbIYkMd1qxFThYsaGKwDbT9qq8ITyTl8kzZAInMiqunguS13Eov9OjfAEW954XOgsGadUFpFUXMHab+yqjkslJ7kdOdCI5oWHk4CbbVUGpq/020umMaqwuaqwu1uxBN4ozokn1bR7J9IVvXpPZWDJj/hzJdPoJa9hcMutdHFznYFVCIoZ7x6PMD6f33O62AyMjeX/zCOCO/CO1B//YwejhtiwWC2/sYNrehOhoJkQP2O3jxVyWsOB4bXbEEUfw/PPPA42jUc899xzHHXccCxcubJoW+t577/Hkk0+yfv166uvr8fl8TUUGYM2aNfztb39rdt4xY8Y0jVYlJiZyySWXcOyxx3L00UczceJEzj77bNLT01uV0+FwsGjRIqqqqhg0aBCpqamMHz+eCy+8EIfDwdy5c+nbt29TgVmyZAmTJ09m6dKlVFZWEti8nCEvL4999tlnt8/566+/smjRIh566KGm2/x+Py6Xq9m6yG3dfPPNXHHFFbz22mtMnDiRs846q6kgb2vlypVMnz6dFStWMHToUC699FImTJjAl19+SWpqKitWrODCCy/cZc7zzz+fO++8E4CSkhIefvhhjjnmGH799VdiYmL49ddfmTNnzg7LcXZ2dovXc/7973/nr3/9K19//TUTJ07kjDPO2KtNj1QUg0Xong8Li4i0xIqe+/FKWh9mV6/Gv4MdTHfn+tLh9Pxo4Xa31444Hqq3fGzZqiguXf0NPXtcAX6D8Horh2eN4Jui+QCUlgZYuuRoRo6cg9uzZVMGe6CSE6qv5eCIsbxmu5FFjuZruP1Y+C3CgIGRpGVFMbDSx4Z1VZTX7bgI/FYTzW81I4GR2K0Xc1aPYk6JXs1+rkVEli/b4aY4eyLRUU6io5xtV7jUh8c2bqQTk0JOeDgbLD6y3Y0b6QTa6Lm7ixqLixq7i3X2ilY/NtqIpIc/mlRfZONIpjeMeE/I5mtlNo5kRrj8hDm8hDg82BxOLHUNjTvMuly7fwLpcqxhwTElOCoqigEDtryxcMABBxAXF8fUqVN58MEHmT9/Pueeey733Xcfxx57LHFxcU1TS7e27TRSY5vtfKdNm8bf//53vvzyS2bOnMldd93FN99807TmcHcGDBhA7969mTNnDlVVVYwfPx5oXFeZmZnJvHnzmDNnDkce2ThPw+FwcMwxx3DMMcfw+uuvk5KSQl5eHsceeywez443htpWIBDgvvvu4/TTT9/uvl1ND508eTLnnXcen332GV988QX33nsvb7/9dtNaxq0tW7aM0NDQpuL68ssvc8455zB27Fhuu+026urqOPnkk3eZMy4urun/4YABA3j55ZdJT09n5syZXHHFFQQCAU466ST+/e9/b/fY1pT1K664gmOPPZbPPvuMr7/+mn/9619MmTKF66+/vsXn2JqKYrAI025nItI+5mUdxLTYGBbUrIWqFXt0jokNmYx7/Q92tOdGaUQWVG8pPBbLll8tdXXlBIZZsG5qfGS/nCj6Z2WQXbQRgIqKAIsWTeDAMfNwu7ObnTfJOY8bmcfyuBt52TmeMu/2parYZlCcYiMkOYkRTivk17Mit3qnlyb0Biy8uSmdN0kHjqBvhIuL0zdyhG05/arnY6vf1KqvS0tEu2oZVrCMYdvc7g4Jb9xIJ64HORFR5FgD5HhryG0oCfqNdDqjeouH+pBKskMqW/3YyEAEaYFoUvzblEy3jWi3hSinQYQrQJjDi72hcSTTUt8AtfUYTmc7fDbSESwRwVEUt2WxWLBarTg3f2/NmzePfv36NY1YAeTm5jZ7zODBg1m4cGGzka/Fixdvd+6RI0cycuRI/vnPf3LIIYfw5ptvtrgoQuOo4ty5c6mqquK2225run38+PF89dVXzJ8/v2n66+rVqykvL+eRRx6hT58+O820K6NGjWLNmjXNivS27HY7/h3s8jxo0CAGDRrETTfdxF/+8hemTZu2w6LYq1cvPB4PCxYs4KCDDsJms/Hmm29yyimncPXVV/P4448TEdGK3cSgaa3kn/8PR40axfvvv09GRkbT5UV2JzQ0dIefV58+fbjmmmu45ppr+Oc//8nUqVNVFDs9FUURaUN+i40vBx/O9FA/q+tyoWbPC1CWL4Gr36ra4dS9QEwiJaXNW5llmzXXha519GHLlJ6DyzIpDCvG5W4cpampMZj/y1gOOdSOy9V8UxmAYTVP8m/r63wd9wDv1qSyo4s6+CwWFkcaMDiK3gOjySz3kb22kkrHrt+VznOG88CGITzAEOAsjk6u5Oz4tRzg+42E8sVYfO03khTmczG4eBWDi1c1/1ysIY0b6cSnsyEylhybhWxfHRucJTh9Kh1maLB6ybFWkRNSBTve2HSnwo3wxpFMfyTJvggSvaHEe+zEuW3EuC1EugwinAHCGryEOjzYHK4tI5kNnX/jpM7MGt66F//txe12U1xcDEBVVRXPPvss9fX1nHTSSUDjCFVeXh5vv/02Bx54IJ999hkffvhhs3Ncf/31XHnllYwePZpDDz2UmTNnsmzZsqYpoBs2bOB///sfJ598Mj179mTNmjWsXbuWiy66qFVZjzjiCK699lq8Xm/TiCI0FsW//vWvuFyupvWJffv2JTQ0lGeeeYZrrrmGP/74gwceeKBVz3fPPfdw4okn0qdPH8466yysVivLli1j+fLlPPjgg0Djms3Zs2czduxYwsLCCA8P57bbbuPMM88kMzOTgoICFi1axBlnnLHD5zjssMM49NBDOeecc3jyyScZNmwYy5cvJycnh6ioKN58802uvvrqnU5zBWhoaGj6f1hSUsKDDz5IeHg4xxxzDNC4Cc3UqVP5y1/+wm233UZycjLr16/n7bffZurUqU3FcmsZGRn88MMPnHvuuYSFhZGcnMyNN97Icccdx6BBg6iqquK7775r9VrTrakoBgsVRRFpA87QSD4YfDivBSopbMiBlm3+uVORATsPfx6PUbpuh/c7DjqZgG+b4TtL819oS1d/Q59eA/hzwWFEnZXDsobzbdGCpmPq6w1++mkMhx0WgsvVfKMcgLBAOSdV/5VDIsczw3o9vzl2vhNfgdWgINVGaEoKI5wWvLl1rMpr2brEb8oT+ab8YOBg4uw+LkgrYFL4CgbVLyKsquXXzNobIQEfGWXZZJQ1H2E1sFCc0JvshF7kRMU3bqTjbyDHVUaNp7ZDsknruSw+ckOqyQ2pbnXJDDPC6BGIIdW3uWT6Qol324nz2oh2WYhyQaTTT1iDD3uDh5A/RzLr6jHq92xHW9nCGiQjil9++WXT9MOYmBiGDBnCu+++y4QJEwA45ZRTuOmmm7juuutwu92ccMIJ3H333UyePLnpHOeffz45OTnceuutuFwuzj77bC655BIWLmxcThAZGcnq1auZMWMGFRUVpKenc91113H11VcDjdcRzMzMZM6cOU3PuyNHHHEETqeTIUOG0KPHlnW848ePp66ujv79+zeNHqakpDB9+nT+7//+j6effppRo0bx2GOP7XYa59aOPfZYPv30U+6//34effRR7HY7Q4YM4Yorrmg6ZsqUKdx8881MnTqVXr16sXbtWioqKrjooosoKSkhOTmZ008/nfvuu2+Hz2GxWPjyyy+ZPHkyN998M4WFhQwYMIC//vWvnH322Rx00EGcf/75vP/++802GNra1KlTmTp1KgAJCQnsv//+fP755wwePBiAnj17Mm/ePO644w6OPfZY3G43/fr1Y9KkSTs95/3338/VV19N//79cbvdGIaB3+/n2muvpaCggNjYWCZNmsQTTzzR4q/ndp+7se0EZTHHV3fCL8+anUJEOqnqyETeHHQIbznz2nT3zf8tGk78t7/u9P4N5z3BhqLmGz6k9l5B3vKvmt125tg7sBU1u4nvMteTs6n59KiwMBg3/g9criU7fU4DC8vibuEV51jKdzAddUf6+S30LfOydm0lNc49m9Y5IraeC5LXM9byO2nl8/dqU5y2VhGdQk5SP3JiEskJDSU74GKDu4JSV+vX8nUljjUOyj8vx5nrxFfto+/1fYk9IHb3DwQc6xxs+NcGwnuFM+CBLdPaDJ9B2WdlVP1Uha/KR1h6GD3O6kHM/lve8K3+uZri94ox3AYJhyeQdu6WXQk9ZR42PraR/pP7Y4tov0tjhRhWegSiSfVHkeJtLJkJnlDiPI0jmVEuiNhcMkMdHkIcLiz1zi0lUy8PiTvlZHruYM1YV3H00UeTlpbGa6+9tttj586dy2mnnUZOTg4JCQkdkE6CgUYUg0VYy35xiYhsrTCxLzP67c+surU4W7mD6e7cnT+K+G+337zmT4bVxqaaSP68LEYTy/a/WvIca8hkcLPbDqlonILq3mpKq9sNc+fsx4Qj7LhcO35uCwbDax7jUdtrfB73AB/UJLG7uphrM8hNCyG8RyojHODMrWNNQetG4ZbWRrO0dgQwArv1Is7oUcyp0avZz7WYqPJlWIwdTYrtGEn1ZSTVl3HgNrfXhcc1bqQTm8yGsHBy8JHtqaKom2ykE3AHCO8bTvzh8eQ/m7/7B2zmb/BT8L8CoveJxlfT/Pu75IMSqn+uptelvQhLD6Pujzrynskj664sIvpF4KvzUTitkN5X9MaeYif3iVyihkQRM6KxSBa9WkSPs3q0a0kE8FkCFNpqKbTVQis37wwx7KQEoujhjyLZF0GSN4wEr504d0jjmkwXRLoCjSVz80im9c9rZdbXQ6BrfG9Zo7vObK+GhgZeeOEFjj32WGw2G2+99Rbffvst33zzTYse/+WXX/J///d/KondjIpisAjTrqci0nKr0/fhlfQMvq5ehb96WZuf/6zawQx7+7ddHuM64Ghcjh1dPH37F8C/r/6GrL5DMbYaAYyotTE2azjfFW1zuQ0vfDd7MEccGYLb/fNOnz/MX8Jp1VcxNnIi0y1/5fcWLOdyWWB+NLBvDFmDY+lV6mH1ukrqXK27CLw3YOHtTem8vXlTnN7hbi5J28iR9uX0q5qPrb5ot+foCDGuGvYv+J1tN0d32SPITcokOz6VnPCtN9Ipxhdo3dcimMXsH9M00pdPy4ti0fQi4g+OByvU/VbX7L7qn6tJOTGFmOGN5006Mon65fWUf1lOn6v74CnzYIuwEXdQHABRQ6NwFbmIGRFD9S/VWEIsxI2Oa5tPsJ34LAE22erYZKtrdcm0YSMpEEMPXxQpvkiSfGEkeOzEeUKIcVuJdkGEM7D5WpkeQhzuzSWzHqMuuEqmNabrvDazWCx8/vnnPPjgg7jdbgYPHsz777/PxIkTW/T4Rx55pJ0TSjBSUQwWWqMoIi0wP3MMr8TH8Uv1Gqjafi1fW9jf04OzX8/H8O26MFRlHQYlO7pn+6LodjnwpPixFzVfW5iVE8OGjL5sKM5rdrvfD7O/zeKoo0Jxe+buMkdqw7fcxmyWxt3Byw0HUeVr2QvNnBCDnJ52wtN7MNIB9RtqWVdUt/sH7kCBK4wHNw7mQQYDZ3JUUiXnJKxltH8JCWWL2nVTnD0R7nUyuHglg4tXNrvdZw0hP6kfOfE9yYmMIccG2b56NjYU4/QH1+fQXqp+rMJT5qH31b0p/bh0u/sNr4HF3vz72BpqpWFt4zsVYT3CCHgCOHOd2JPsODc4STg8AV+9j9IPS8m4I6MjPg3T+DEotTooDXW0umRaDCspgVhSA1GkNI1khhLvsRHjshLlhkhngPAGH3anF3v95pJZ78CorWv8wdGGbDFdZ7ZXREQE3377rdkxpJNRUQwWKooishN+i41vBh3GtDCDlXUbobq43Z4rIRDBXR+GYNTsflpmiS+F7aadAsYOiiJAbt0KBrDfdrcfUtWfwtDi7a6bZRgWvv22N0ceNRGvd9cvcCwYjKx5hMdsvfgs7j5m1STsdjrqn1wW+CUaGBbLwKHx9Ch2s3JdBQ2ePX/RObsikdkVjZvixIRcyQXpBRwfsZJBdYsIq1qzx+dtbyEBH5ll2WSWZXPUVrcbWNiU0IfsxMaNdDaEWMn2N5DjKqXWs2flOhi5i90Uv1tM1v9lYbHteMOk6GHRVHxVQdTgKEJTQ3GsdFC7pJY/v+FsUTZ6X9mbgqkFGB6D+EPjiRkWQ8HLBSROTMRb7iXvqTwMv0HqqanEHRjco4sdybBAqa2eUls92IFWbTpqISkQSw//ViOZ3lDi3ZtHMptKpp/QBi8hDhe2P6fL1tXDDt4Y60ojiiJ7QkUxWKgoisg2XPYIZg0+nFeNavIbNkDLrj+8xywGPPljJuTsfiqrN2Nfqip2MuJo7LgoLls1m4H998dwN69wkTVWDhswgu8KdrQm0cJ3s9M54ojj8Pm/2G2ucH8hZ1Rfwdio45jGFfzRyqsLrAsJsK63naheaYyqg+qcGnJK6lt3km3U+UJ4Pj+D58kAjmf/2HouSMnmMH4nrWIBVlfVXp2/I1gw6FmVR8+qPA7f5r7y6FRykvuRE51Ajj2UHFzkuMopc7X+eoVmMgIGBS8W0OPUHoSl7Xx70vTz0imcVsi6f64DC4SmhpJwWAJVP235/xh7QGyzTXPqV9XjLnDT84KerL1jLX2u6UNIXAjZ92cTNTiKkFi9HGsLFdYGKqwNjSWzlRICMY0l0x9JsjecBE8oxwxNQSvypDvTT6Zgoc1sRGSzmsgE3hp4CG+5C6h0bH9dwfby73WjiPh555vXbK12xPFQveP7jJ0URa/XhTvZS2jh9vdnZkfTr18fcot3vI5szpxkxo07CYNPWpQvzfEFd/A1v8X/g1cco6lp4XTUPzks8HMsMCKOIZ4EkkpcrFxXidO791PbltVGc3vtcGA4NssFnN6jlNNiVrO/+1eiypaauinOnkiuLyW5vpQx29xeFx5HTkoGOTEp5ISFk4OXbE8lm5xlQbmRTsAZwLnBiTPXSdHrm9eYGo3//XHZH2TcmkH0PtGExIbQ74Z+BDwB/A4/IfEhlLxbQmjyjudZBrwBNr22id5X9cZT6sHwG0QNiQIgLC2MhuwGYkfqNYDZqqxOqqxOVtuBzVfFODR559fFE+kOVBSDhUYURbq9TQl9eDVzOO/XrcNZ2z7rD3fmqvL9yPhgUYuPLw3PpPFV9A7spCgCbKhaxmBGbne7xbAwtqo/m0JLtpuC+qcffohn7GGnYbV+uMP7t2XFz+jqh9g3pC+fxE3m45q4nSXepdWhAegTSmzvdEbXBijLriG3rG2uUec3rLxbnMa7xWnABHqFu7k4LZcj7cvJqJ5PSF1hmzyPGWJcNQzP/53h29zuskewMTmT7LjGjXQ2WANke6rJc5aYupGONcLKgAcHNLut8rtK6lfW0/e6voSmNC+C1lAr1lArhs+gdnEtsWN2XPbKPi4jelg0ERkROHOdbD0n2vAZtHiOtHS4+LB4syOImEpFMVhEaHKDSHe1tscQpvXK4svq1fiq2n4H090Z7+zH0a+voaWX1Q3EJFJStov7Azu+ODDA8tVzGTJ4NIZz+1GzyBobhw4YztyCnRfWeT9Fc/AhZ2K3v89Oi+o2Inx5nF19GYdFncQrxqWscu7Z9eFqLQY/xVlgVDz7ehKJ2+Tkj/WVeFo5Wrkrha4wHt44iIcZBJzBhMQqzk1cy4H+pSSWLcTic7bZc5kl3OtkyKaVDNm0/UY6eckZ5MSlN22kk+OrY2NDyR5vpON3+fGUbHnjwVPuwZnrxBZtIzQplOJ3i/FV+eh9VW8sVgvhvZtfYN0WY8Nqtza7vSG7AW+Vl4i+EXirvJTOKsUwDFKOS9nu+V2FLmoW1jDg/sYCGpYeBhao/L4Se5wd9yY3EVmtWognHSguTOtHpXtTUQwWUSlgsUIQTscRkfaxKONAXk5IYF716nbbwXR3evviuO4dB4az5QXEcdDJBHw7L1s7m3oK4Pd7cCa6CC/c8SKi/tkx5PTtTV5JwU7PMf+XCA488GzCI96lNcMxPR2fcKflCxbG3cn0+hHU+vf85+2K0AD0CyOhbzqjqw2Ks6spqGjlgsgWmFuZwNzKg4CDiAq5ggvSCjk+cgWD6xcRXtlx05I7QkjAR1bperJK1ze73cBCUWIfshN6sSEqjpwQW+NGOs4S6ry7Xj/q3OBk4783Nn1c/FbjRlDxY+PpfWVvfNU+PBWtW/xreA1KPyjFU+rBGm4lZv8Yel/VG1tU8+97wzAomlZE2l/SsIY1vnliDbXS64pebHptE4bXIP3CdOwJe7CgTjqERhSlu7MYLX0LWdrffwaCY/utuEWk6whYrHw78DCmR1hZXptjapZQw8b0L7MIWbqqVY/bcN4TbCja+b73cSm1lKx9aaf37zf0CPZ1bbuibQtHfID3/D/h9Xp3mWPkKB8xMe9iGK2frthgz2RW5L18Vtt20/6HuS1EFzn5I7sSr7/9f7XuG+PgwpQcDrP+Ts+K+VidnWvzmLZQHtOD7KQ+5EQnkRNqJyfQuJFOubv7fS2kbYXbwll0Qcun44t0RSqKweSFw6B4udkpRKQdeGxhzBoyjlctdeQ6guNi7M8tHUHyF4tb9RjDauOX457D5dh5OYtNqqd0/f92er/VauPsff6BsYtzrBtQw/cFu882bP8ACQnvYhh7tiVsQdRpvGxcyNo9nI66I0mGhX2q/BSsq2ZTdcdMFbVZApyaWsbpsY2b4kSXL8Vi4no/s9VGxJGTnElOTDI5YeFk42GDp4qihlKMPVqpKt1NWlQa35z5jdkxREylohhMXj8T1uuHkkhXUhsRx8xBh/KGu4gKd/BcBuH2ohGMntG6kgjgHD2JX6JP2uUxUfENVGx4YZfHnDz2RiKKdn4JAsNi8HWfNeSX7n4zl332MUhJfY9AYM/WsQUsoSyIu5vp9ftS34YjgRbDYLjbSlhhAytyqvAFOu7XbXq4h4t7bOSo0D/IrJ5PSN3Op/J2J87QSDYkZZATl0ZOeETTRjr5DSX49mBkWrquIYlDePekd82OIWIqFcVg8tG1sOR1s1OISBsoju/Fa5kjeL8+G4ev7deu7Y2T6wdywfPrdniB6d3ZdM6DrCrZ9eZbETEuqvKe2+UxQwcdxv7esbs8xpHg513vT/hakHPQIOjZ6wP8/j3fjdRhH8AHkffwZW3UHp9jZ1IDFgZX+clbW0VJ7Z4V2r0xPqmKcxPWMca/hMTyRVi8wfU9aTav1U5+cgbZ8WnkRGy9kU4xLr/b7HhigsN7Hc5zE3f9c0ykq1NRDCaz74cfp5idQkT2wvoeg5nWawCf16wydav/ndnHm8J9r7gwKvdsdHPJGS9SVbHrzyss0kNN4bO7PpHFwrnD/g+jbtfnWjugmh8Kfm1RtqwsC/36zcLnr23R8TuTF30WL/v/wnpX2/96tGEw3GnFVuBgxYYqOnCQsUlUiJ/z0wo5PmIlQxyLCK9s3RrV7iRgsVKU0JuchN7kRMWRE2Il2+9gg7N0txvpSOd2xsAzmHzoZLNjiJhKu54Gk+g0sxOIyB76te8BvJKUzI/VqzGqgnOtcZwRzuSPwzEqN+3R470Z++62JAL4fTu/PEYTw6A+po6oul1fGmBgdhzZfXpSWLr7dZ05OQZe36kMGPAJPt+eT/PtW/8u91g+4ee4e3i1bggNbdjm/Fj4LcKAgZGkZUUxsNLHhnVVlNd13KiVw2fjfwV9+R99gUkMjW7gotRsDrcu27wpTkWHZQl2ViNA78o8elfmMW6b+8pi0zZvpJNIjj2kaSOdYJpiLnuuR2QPsyOImE4jisFk5UfwzkVmpxCRFjKw8N3Aw5gWGcLvtdlmx9mtafOGEfXDkj1+fMUpt/J7TeZuj7PYAjjLn9ztcQOzxjDKOGK3x9Un+nnP07IpqAA9e1oYMvQLvN5dXOyxhepDh/BexF18U9t+17oLMQxGOK2QX8+K3GrM/K1sswQ4JbWc02JXM9z9KzHlS7r1pjh7oiYivnEjndgkckI3b6TjrmSTs0wb6XQikw+ZzBmDzjA7xl6bPHkys2bNYunSpWZHkU5II4rBRCOKIp2C1xbKx4PHMd3qYKMjF/ZupmOHeChnFFE/LNyrc5RGZkHN7l/oGn4rWCzsrvGsy1nIASOOwajZ9WUwoittHDJwOD/mt2wKalGRgd9/HPsN+waPZ89GT5ue27OaSzwXMD7mfF72nckGV9tf69ZnsbA40oDBUfQeGE1muY/stZVUOvZsJ9e94TesfFCSygclqcA40sI8XJSWy8TQP8iqWUBIbV6HZ+ps4pzVjMxfwshtbm8IjWJjcgbZsalsCI8kx+on21NNQUOpNtIJQqmRqaY+/yWXXMKMGTOaPk5MTOTAAw/k0UcfZf/99zcx2RZLlizh4Ycf5ocffqCmpoa+ffsyfvx4brvtNgYNGmR2PGkDKorBJNrcH0oismt14bG8M2gsb3g3UeZca3acFruoal8Gvtv6HU63FohJpKQVl3m1hdjxe3dfdGojq4ipid7tcQPXx5HdO52ispYVv5ISA5/vaEaOnIPbk9+ix+xKZt0b3Gf5gJ/iJvNa3UCc7bS4sMBqUJBqIzQlhRFOC97cOlbl1bTLc7VEsTuUR3MH8igDgdM4LLGGvySuZUxgKcllC7F493zzoPbyQ66P//zs4dciP5vqDT48J4JTh+z8ovaXzHIy4/ft36zYJ8XKir9t+d6sdhncOdvFB6t9VDkNMhOsTDkmjOMHNp77jWVe/jHbhcNjcPnIUP5zTHjTYzdWBzjmtRIWX1XPPmGWZs/jtYWSl/TnRjrRmzfSqWVjQwlubaRjGrOLIsCkSZOYNm0aAMXFxdx1112ceOKJ5OWZ/4bNp59+yhlnnMGxxx7LG2+8Qf/+/SktLeXdd9/l7rvvZubMmXt0Xo/HQ2jozq/TKx1LRTGYxGhEUSQYlcal83rWKN515FBft8LsOK1ykLsXJ72+HiOwdyNhjoNOJuBreTkKsbesKK4qnMcY67G7Pc5qWDi8YRDv2Urx+/0tylBRYbB48ZGMPvBH3O6cFj1mV2yGk/HVdzAybD/eDfsn39WF7/5Be8hjgYWRBgyNpt+gGPqWeVm7tpIa565HX9vbT5Vx/FR5IHAgUbbLOTetkBMiVzG0YRHhFSuxBMHUSofHYHgPK5eOsHPGO7u/juVTk8J5ZOKWS7X4AjD8BQdn7bPlJZLHb3D0aw5So6y8d1YEvWOt5NcGiAltLH3lDQGu+MTJ9FMiyEqwcsKbDUzIsHHCoMYS+dfPnDwyMYzYbUoigN3voX/pWvqXNn/zKWCxUpjYh5z4Xk0b6eT4HeQ4S6gPwoLe1QTDGsWwsDDS0hpfG6alpXHHHXcwbtw4ysrKSElJAeCOO+7gww8/pKCggLS0NM4//3zuuece7Pbmb468+OKLPPjgg1RUVHDCCScwdepU4uPj+eGHHzjqqKPIz89vei6AW265hUWLFvHDDz9sl6uhoYFLL72U448/ng8//LDp9szMTA466CCqq6sB8Pv9XHXVVXz33XcUFxfTt29f/va3v3HDDTc0PeaSSy6hurqagw46iGeeeYbQ0FA2btxIYWEhN998M19//TVWq5XDDjuMp556ioyMjLb68koLqCgGE3sEhMWB27x3j0Vki5zUAUzvPZhPa1bjrQ7ODWp2JTUQxa3v+jDq9/5FZXnqcNj9fjJNbCE7H8HZ2obcpRw06kSMqt0XoJiKEA4eOJx5+b+1OEd1dYD5vxzGIYfacbnWtPhxuxLr/oPL3eczIeZiXvaeSq677aejbi3XZpCbFkJ4j1RGOMCZW8eaAvPnOzv8Vl4u7MPL9AGOYUh0Axem5jDOuoxeFfOxOstNyXXcQDvHDfzz+2/3RTEu3EIcWwrcrNVeqpwGl47YMqrxyhIvlU6Dny+LwG5rPLZf/JZNm3KqDOLCLJyzX+PzHpFpY2VZgBMGwZvLvYTaLJw+tGX/Jv5kNQL0qcilT0Uu47e5rzQunezEPuREJ7DBHkL25o10KrWRTpuICIkgPjze7BjN1NfX88YbbzBgwACSkpKabo+JiWH69On07NmT5cuXc+WVVxITE8Ptt9/edMz69et55513+OSTT6itreXyyy/n2muv5Y033mDcuHFkZWXx2muvcdtttwHg8/l4/fXXeeSRR3aY5auvvqK8vLzZc2wtPj4egEAgQO/evXnnnXdITk7m559/5qqrriI9PZ2zzz676fjZs2cTGxvLN998g2EYNDQ0cMQRR3D44Yfzww8/EBISwoMPPsikSZNYtmyZRhw7kIpisInrDaUqiiJmWtpnBK+kpDG3alXQ7mC6OyGGlSdm98bI3/sRUMNqY1NNJNDydVTWFhZFgOrwcuKIa9Gxg7PjyemZxqby4hafv77eYN5PBzH2sBBcrrYbEe5fN4P7Le/zQ9xk3qjLwtXO17pwWWB+NLBvDFmDY+lV6mH1ukrqXMGxvm11fSR31u8H7IfF8hdOTi3j9Ng1jPT8RkzZb1gC5o6GttTLS7xMzLI1K4Ifr/FxSO8Qrv3cxUdrfKREWjhvmJ07xoZis1oYmGilwWuwZJOffvFWFhX6uWxEKJVOg3vmuJhzcdtemzO1ZhOpNZs4ZJvbayITyE7KICc2mZzQMHLwkOOuoNhZro10WiE9Kt3sCEDj9M7o6Mbpzw6Hg/T0dD799FOs1i3fm3fddVfT3zMyMrjllluYOXNmsxLncrmYMWMGvXv3BuCZZ57hhBNOYMqUKaSlpXH55Zczbdq0pqL42Wef0dDQ0KzMbW3dunUADBkyZJf57XY79913X9PHmZmZ/Pzzz7zzzjvNzh0VFcVLL73UVABfeeUVrFYrL730EhZL4xsz06ZNIz4+nrlz53LMMcfs5isnbUVFMdgkZkJp55raJtIVGFj4fsBYXomys6Q2G6oqzY60V6asGI598aI2OZdr1ERcjtaVkZaOKAKsyP2RQ0NPbNGx1oCFw11DeN9W1uIpqAANDQY/fD+KcePtuFxLW/y43Qkx6jmy+lYOCBvJ22G380Ndx7zTnRNikNPTTnh6D0Y6oH5DLeuK6jrkuVvCMCx8VJLKRyWpwOGkhnm5sEcex4QtJ6tmAfbaXLMj7tCmugBfrPPx5hnNd7nNqQrw3YYA5w+z8/l5kayrDHDt5y58AbhnfBgJERZmnBrBRbOcOL0GFw23c+yAEC77yMn1Y0LZUB3g5Lcb8Pph8oQwztyndaOLLRXXUMWohipGbXN7Q2gUG5IzyYlLJSc8gmz8bPBWk99Qgt9o+b+j7iI9OjiK4hFHHMHzzz8PQGVlJc899xzHHXccCxcupF+/fgC89957PPnkk6xfv576+np8Ph+xsbHNztO3b9+mkghwyCGHEAgEWLNmDWlpaVxyySXcddddzJ8/n4MPPphXXnmFs88+m6ioHb/B0ZoLJrzwwgu89NJL5Obm4nQ68Xg8jBgxotkxw4YNazZK+Ouvv7J+/XpiYmKaHedyucjODv4dxrsSFcVgk7j7redFpO14rXY+GzKe6bYGsuvzOsUOprvz95LhpH/SNiURoLr/4VDSuse0ZkQxv3AFltGnYrTgGo0AseU2Dhq4Pz/nt+5SH243zJ0zjAlH2HG52u7rAxDnXsLV7r9wZOzlvOQ5kYJ2no76J5cFfokGhsUycGg8PYrdrFxXQYMnuF78l7rtTMnrzxT6A6cyNqGGvySt46DAUpLLF2DxBMeau+lLvcSHWzh1SPOXRwEDUqMs/O+kcGxWCwf0tFFUF+A/P3u4Z3zj+sbThto5bavppXM3+lhe6ufZ48MZ8HQ9b50RQVq0hTEvORjXz0ZqVAuuN9pGIj0O9i36g323mT7utYWyMTmTnD830rEGyPHWkevs3hvp9IrqZXYEoHGkbcCAAU0fH3DAAcTFxTF16lQefPBB5s+fz7nnnst9993HscceS1xcHG+//TZTpkzZ5Xn/HKX788/U1FROOukkpk2bRlZWFp9//jlz587d6eP/3NF09erVHHLItuPaW7zzzjvcdNNNTJkyhUMOOYSYmBj+85//sGDBgu0+z60FAgEOOOAA3njjje3O+efaTOkYKorBJkFFUaQjOMJieHfwWF7zllLaiXYw3Z1jG7I4/I0/2nSSWbEvhdZMOwWw2lr366XCXkoiiS0+fkh2Ajk9e1Bc3roG6/XCd7OHcOSRdlzun1v12JYYWPsyD1neYU7c/bxV2w93B14UcV1IgHW97UT1SmNUHVTn1JBTUt9hz98a86rimFc1GhhNhO1S/pJWxIlRqxjqWEx4xQpTNsUxDINXlnq5cH87obbmm86kx1iwWy3YrFtuH5pspbjewOM3tjve7TP422cuXj89gvWVAXwBGJ/R+G9iUJKVBQV+ThrccUVxZ+x+DwNL1jCwpPn63caNdPqSndCLnMjYLRvpNBTj8DWYlLbjBMuI4rYsFgtWqxWns3Ht7bx58+jXrx933nln0zG5uduP1ufl5VFUVETPnj0B+OWXX7Barc0uYXHFFVdw7rnn0rt3b/r378/YsWN3muOYY44hOTmZRx99tNlmNn+qrq4mPj6eH3/8kUMPPZS//e1vTfe1ZERw1KhRzJw5k9TU1O1GR6VjqSgGm8QssxOIdGnlMT14fcBo3nFsoK5updlx2lR/XyJXvFmJ4W67kQBvxr5UtXCkb2tWW+um1i3fMIfxES2/uLU1YGGcewjvWcsItHJHV78fvv02i6OOsuP2fN+qx7ZEiFHH0dU3MTpsNG+F3sa8+o79VeuwwM+xwIg4hngSSCpxsXJdJU5vcI0y/snpt/FKYR9e2bwpzsAoJxf3aNwUp3flL1gbOmZTnO9z/ayvDHD5qO2/d8f2sfHmcu//s3ff0VGU3QPHv7ObLUk2vfcEUoAAKfQO0qSjCCgoIhasKPYuKr4qKordVwVs/OxiQVFAadKFUAMEkhAC6b1tts3vj7wEIoG0TWY3mc85OYfsTrm7wM7cfe5zHyyiiOJ/ozDHCywE6ISLkkSA5zdXMy7SgcQAJfuyzJgumL9qNIPZxqcL1jTSSSekIJ3h/3ouxy2Qk57BpOk8SVUpOWnRk6bPo7C6WIJIW0egc6DUIQBQXV1NdnbNfOyioiLefvttysvLmTRpEgCRkZFkZGTw5Zdf0qdPH9asWVNv4qbVarnxxht59dVXKS0tZcGCBcyYMaNOl9NzI5KLFy/mueeeu2xc5+YUTp8+ncmTJ7NgwQIiIyPJz8/n66+/ro0pMjKSTz/9lN9//52IiAg+++wzdu/eTUTE5QdFZs+ezSuvvMKUKVN47rnnCA4OJiMjg++//56HHnqoThmtrHXJiaKtkRNFmaxVpPt0ZmVIF34uOYbBDjuYNsTJouKFNa6IeSesetzS+HFQ3PT9FIqmXV6ys09AXwfIa3xS6prnQL+oOLY3sQQVaubQrV8fwsiRozAY1zd5/8bwqN7DndUzucL1dj6uHstZQ9uUo17oqNoCIWpcgwPoXWoh72QJp/Jso8zzUlIqHHkyNRaIRRCuZaJPPtPcapriuOb902BTnHKDyInC8+91WpGFpGwzno4CoW4KHluv50yZyKdX1Z2H+PE+I/2ClHT3VV50zDt6q3lrl4F7f9NzTz81KQUW/rPVwIK+F89JPZxr5qvDJpLm15TTdfFWoBAEPt5rwF8ncDTfQp/Ai89hL/xKzuJXcpaB/3q82MmTk97hpLp4/a+RTjWp1YVkV+VJEmdLBOpsI1Fcu3YtAQE1o5suLi506dKFb775huHDhwMwZcoUFi5cyN133011dTUTJkzgqaeeYtGiRXWOExkZydVXX8348eMpLCxk/PjxvPvuu3W2USgUzJ07l//85z/MmTOnwdimTJnCtm3bePHFF5k1axalpaWEhIRwxRVXsHjxYgBuv/12kpKSmDlzJoIgcN1113HnnXfy22+/XfbYTk5ObN68mUceeYSrr76asrIygoKCGDlypDzC2MYEsSkzUmWtz2KGF/zB3PD6YzKZrGEHg3uy3DeIP4uTsYhtf6PeVj7c1RO3DY1fNqKxkq97l6yspl8m3L3/JDslqUn7jOx/E945TVvk2qIUWeN/iJyC3Cbtd6ERI/Iwmdc2e//GMApu/On2PP9XGoxR4sturEGBW1YVh04UYjDZ1/8JH7WROQEZjFYfonPpLlQlaRdtszHdxIhPLi6PvDFOxcqpjsxdXUV6sYWNc8/PiyrRiwS8VsayK7Xc2qv+hkTbT5tY+Hs1SdlmglwFbk5Q13Y9PUcURQavqOSxwWomRp8fmfzluJG7ftVTbYLFV2i4JbHjtPev1OhI9Y4g1dWXVK2Wk5hIM5aQacONdDbO2IiXo1fDG7Yzt956Kzk5Ofz0009ShyKzEXKiaIve6gUF1h0VkMk6ms2dB7LcxZF/SlKkDqXVPX0qge6rrNucBcDi4snmvouxNKNOztN3C2ePNS0mb+9QRrpeR1Onp5X4mPiuYkuTS1AvNHRYEaL4S7P3b6xCbX++UN3PjnLpR5Q8RIgtFsk+WUxmgX3OO+vnXsps7xT6W5Lwyd+JYLDNOZmyixmUGtK9w0l19yftf410ThpLOVWZg8Ei3ZflLmoXtl1n/fnLtqykpITdu3czefJkfvzxR0aPHi11SDIbISeKtujza+DEOqmjkMnsjknhwG8xQ1nhYCClPEPqcNrEzJIuTPsguWbinZWVjZrLblOfZu3r5b+dM8nbm7zfzH5PQG7T50Qeiipgx+mkJu93ocGDyxEUF8/vaQ1HXO/i4+pRZEtQjlqfHtUCurNVHDpZiNHWJ9BdgqPSzAy/bCbpkulWuRvH/EOSNMWRtYxZUHLGK5ST7oEXNNIpJ60yp00a6fT07skXEy7uttmeDR8+nF27djF//nxef/11qcOR2RA5UbRFvz4Muz6QOgqZzG5UanR8Gz2Yz815ZNnhfJjmSjAE8PiHJYilrbOmR9qs10k727wSOe+AXWQe2drk/Yb3nYNfXtM7DlqUIr/4HSS3sGV//wMGVuHg8B1NHtZsBqPCkz9cn+frUn9MNnIl9hIFuhWZyUwpJqu4SupwWqSzUxU3+qUxTHmA4KIdKCuaX54ssw3Z7kGkegSTqvP4XyOdKtKq8igylFjtHJM7T+aFwS9Y7XgymT2TE0VbtOM9WPuo1FHIZDavQOfDF5F9+aoqnVKD7Sw23ha8LE68/7U7YlrrjJyKCiXbx72LvqLpo3sAPkF7OX1oY5P3c3cPYKzXHGjGQFuxn4nvy1pWggrQp281Wu23NCuIZihwHMRnyvvYXSH9cgnnCKJIXLUCzZlKDqcW1enaaY8EQWScdwHXuB8j0bgXt7x/EOReAO1GkbMXJ73CSXXxJE2j4aRYTWp1ATlVTe+Ye2/ivdzS45ZWiFImsz9yomiLjv8Oq2ZIHYVMZrNOe4WzMiyWH0uPd8hFoQURPtnUDe32A612jqreY9mum9zs/X2CD3D6YPO6ic4Y8DhCdvNKaQ9E5bHrdMvfl8REEzqXbxDF5iXKzXHI7T4+qhpGntE2ylHP8bUIxBSZyTheRE6pXupwrMJLbeQG/9OM0Rwmsmwn6uJUqUOStYIKjQup3uG1jXRSMZFqKCazKueSzc1eH/46o8JGtXGkMpltkhNFW5SfAm/3ljoKmczmHA7qwXK/YNa38w6mDXn1WCKh3+9q1XNkzVxMco5Hs/f3DTlCxoHmdRId0mcWgfkhzdrXrBT5xfcAeUUtX3uvZ08L7h5fI4qXX47BmqoV3vzh+jzflPhia/0glYjEVSlQZlZwOK0IOx9krKO3WxnX+6TQ37Ifv4IdCNUdq0KhozEoNaR5R5Dm7k+qozMnFRZSjaWcqszm64lfE+kRKXWIMplNkBNFW2Q2wX8CoQOOlMhk9fm7U3+Wu+rYVXJc6lAkd3t+D674sOnrBjbV3mkfUFzQ/NE035BjZBxY06x9XVx9GO9zM83NRIr8jHxfugVrXN66dRPx8f0Wi6VtR9LynYbxieIe9lZcvJi7LfA3C0QVmkhLKSK/rH1dqzQKCzP8s5jkfJTuVbtxLDiE0IG/mOpIzA5aFI+eRnDoOMuXyGSXIyeKtur9IZDdemVlMpmtMykc+D16CCvUJo6VnZI6HJswvCqMuz44g1jVukmLKawbmyPuatExfENOkHGg+WtxTR/wGIrs5t+c74/KY7cVSlABoqMhMPA7zJa2XUJCROCg2/18XDWYfBsrRz3HQRSJr1LA6XIOnyqmPd5RdHLSM8cvjeHKA4QU7UBZkSN1SLLW4h0Dd7dutYZMZk/kRNFWrb4TkjpWe2aZDKBK7cT3MUP4zFLImUr5huycULM7r32qQMxu/c6NBVMfZH9xRIuO4RuSRsaB5i81MbDXdEIKOzV7f7ODyM8++8kvKmj2MS7UqZNAaNhqzObW6TB7OdVKP35zeZ7vSrzaqL1O8wRbBCLyTZw8XkhhRfttFDPOJ5/p7scvaIrTvkZUO7RuU2DGp1JHIZPZDAepA5Bdgl93qSOQydpUkbMXq6L682VVBsXlyVKHY1M0opKX13ohZh9rk/PlOnaC4hZ+hyi27PKSlPwHIUF30Nx1I5QmgWFiLN8L1ilBTU0VMZmn0rnzz5hMRS0+XlNozDlMLb6NgU6jWCncwf62HdhstEyFSKavErWPD/FVAsZTZSRnWG/ZAlvxW543v+V5AwPxUJmYE5DBWM1hIst2oS4+KXV4spbw7SZ1BDKZTZETRVvlFyt1BDJZm8j0DOWTsB78WJZCVclBqcOxSW/s64HywJ42OZfFxZMcKwxaiihbtH9lZQlmH1BmNf8YHtkqekV3Z0+Gdf5dZZwSMRkn0aXrbxiNbb9ep2/leh5iA0luj7C8sh+FJtscXzQIsMtJhK46wqJdCM0zcvx4ISVV1m8KpD99iNKd32HIOYm5vBCfq57AKXrAZfcpP/wXpTu/w1SUhULjhDaiFx5XzEPp6FoTf94pSrZ+QXX2CcyluXhccSuufaZcdIziTZ9w2qhnUc8xLBsxD5hEolsZY9jNK2/8l723u+ImlFv9NctakW9XqSOQyWyK7SzaJKvLv4fUEchkrSo5oBsPJ45noruSL4sPUmVuH233re3RMwl4/d42SSJARb9JWMwtH4ETxZZfXk5XtXwEtXuqD17uni0+zjlnz4ocPjQOtTrAasdsCgGRhJKXeMVyN1e5Fdn8RfyUUmSLvwMlQ3yJHxRETLCrVY8vGvSofDvhOer2Rm2vzzxMwZrX0fUcQ8DN7+A99VEM2ccp+O3N88c0VePg7o/HsBtROl/c+ddcWULh2rfwGDEP3xnPUX5oA5UndwOwt8SFhR9uomzgAvoa3+cJj1fZGXILFT7xiIKt/23J5BFFmawueUTRVjl5gksAlLXg63SZzAZtj+jLCnc3thcfg6JDUodj06aUR5G4qvU7nF6owDcezrb8OKLYshFFgP3J6wgP7QItaOTiYBIYKnRntZVKUAFyckTM5jHEx/9JteG0VY7ZVFrzGa4pvoXBTleyQriVQzZajnqOXoAdOiDWhU4xrgTlGjiaUkiZvmXrVDp27o1j58YvJ1V95hgObr649q5ZI1Tl7o8ufhylO7+r3UYTEI0mIBqAok2fXHQMU3E2gsYJ565DAdCG9sSYnwGd+1BxZCOC0gGnmIFUW+CLrEC+IBC4gnBHPXMC0hjhcJDQwh0oK7Jb8MplVqfUgGfz50XLZO2R/PWWLZPnKcraCbOgZG3McGb0HMptZNckibLLijX4cv3nWWBquwXfRYWSsyVO1jmWpeWJol5fjsmn5eWVXlkqEoKtW86fn29hz54r0GikvbH0r1zLIxUzWOi2FzcH+7ikpzqIbAlUUTbUj4RBQUQFurTZuTVBXTGV5VN1cjeiKGKuKKLy2N9NSjYdPIMQjdU15a5VZRiyjqP2CcdcVUbxli/wHF3/6GZ6lZbn0royImUGnQuWcpvubdaH3EOR/yBEpcZaL1HWXN7RoGj555ZM1p7II4q2zC8WTqyTOgqZrNn0KkdWxwzhE7GYzMpUaL+NEK3KTdTyzE9qxCIrDO01gT5xFPoK6ySmosU6ScupssN0puVJXly6L2meHhSVWK8RTXGxhZ07B9O/nwP6aunW+FRgpnfxC8Q6hPKz2yJ+KnHDHtqZ6wXYrgN6uBLV1R2/7GqOpBRQaTC32jm1wV3xnvggeT8tQTQZwGLGMbJfo0tXAZRaHd4TFpL/y1JEkwHn7lfg2KkX+b++gUuviZhKcsj97nmwmHAbNAvnLoPrPc4f+Z78kT8AGICbysQN/plcqT1MdPku1EUpVnrFskbzk8tOZbJ/kxNFWybPU5TZqRInD1ZFDeDL6kwKK45KHY7deePvSEhJavPzFnceAlZakcRihdJTgAPJG4js1APR0LKRRaVRYJiyO6vZYpW4zikrFfn77/4MGqxCrz9s1WM3laMpgxnF8xjsPJHl4jySq+whXayR4mAhJViFc5A/iWVQnFpCao71G8EY8jMo2vBf3AZei2NEIubyQoo2rqDg93fwHn9vo4/jFD0Qp+iBtb/rMw5gzDuF5+jbOfvf2/Ce9BBKZw+yPr0fbUh3lM7ulz1eidGBt0+H8zbhwAQS3cqZ7X2CgezHP38HQnX76x5rcwITpY5AJrM5cqJoy+TOpzI7c9YjlE/De/B9+QmqSuX5h83xnxOJOG+RZsHnbJMPYJ0RRYtZsMpxDMYqqr1NqM+2fITS+6yahKhY9p22bkJXWSmyZXMvhgxVodcnWfXYzRFY8QtPCGvZ5fYEK8vjKTXbZnfU+lQIsM0ViHeji8EDrxw9R1IKqTJaZ5SxdMc3aIK64tZvWs0DvhEIai05XzyC+9AbcNA1vfGRaDJS+Md7eE18AFNRFqLFjDa05otelWcQ1VnHcIrs16Rj7i3RsbckHohHpZjDNL9spuqO0l2/B+f8/Qii/fyd2o0gOVGUyf5NThRtmVdUzeRqeTFfmY075t+VFYER/F58FFOxvMRFc80tiiXy292SnNsU1o2iAuvNh7SYrTfXJ730INHEWeVY8el+pHmcobi02CrHO0evF9n4Vw+Gj1Ch10vzd3ghQTTRr/hZeqgiWO36DGtK224eoLUcVVsgRI1rcAC9Sy3knSzhVF5Fi44pGqsvmocmnOtG2sxmR8XbvkTbqRca/0gMOSfBcj6pFS0msLQsqTNaBL7MCuBLAoARBGurmeufzhWqg4QV7UBZ3rYl6u2SQgX+PaWOQiazOfYx872jUjrIa/rIbNqu8D7cnjCGaxwrWFN0CJPYdo1X2puB+hAmfHai2TerLVWSMN6qx7NYaY4iwIEjfyJorZN4Ko0Cw1WtU9ZvNMJff3ZBq7n8On5tycmYxqySubzs9DnRjtYZ5W1rpYLIVjeBY4nudB4RQmIXb9T/a9xjMVRhyEnFkJMKgKkkB0NOKqbSmsVAizatJP+X12qP5RjZl8rj2yjb9yvG4mz0mUcoXP9f1AHROLh4ASCajeePaTFhLi/AkJOKsZ45w4a8U1Qe3Yz74OsBcPAMBkFB2f4/qDy5G2NBJuqAKKu+H5l6DYvTY7gi5Ro657/Krbq3WRe8gEL/wYgOWqueq8Pw7Qoq+b2Tyf5NEK3VL1zWOtY8CLs/lDoKmayWRVCwPnowK7QCh0rTpA6nXfA363hrlRNipnQjA8nXvUtWlvUuBxonIyVn3rLa8aYOfgDNGesVweyJyiLp9BGrHe9CgiAycuRpqg2bWuX4zWUR1Ox0e5KV5d0pt8JamVLyECG2WOTYHxs59MH9Fz3v3H1kTcOZNa9jKsnBf9ZLtc+V/vMz5ft+w1SSg0LrjDa0J+7D5+Lg4g3UJJtn3r/5omNqQrrXOY4oiuR88TCu/afjFNm39vHKE7soXPceotmI+5AbcIkba82XflluKhPX1zbF2Y2mSLomS3al100w6Q2po5DJbI6cKNq6A9/A97dIHYVMRrWDlh9jhvAJpWRUyut7WouDqOCTdZGo/mmdpKUxLC6ebO67GIsVkwcHtYnynDcb3rCRenQdSTd945cwaIhJLfKD+z+UlLZOkxBBgCuuOIvBuKFVjt8SFapIvnd6mrWlzlKHYhU9qgV0Z6s4dLIQo50nwNbW07WcOd4nGSjsx79gBwp9sdQh2abJb0HiHKmjkMlsjpwo2rqiU7BMrpuXSafU0Y2vogfxRfUZCqqtt7SArMZbBxPw+0XaOW1lo25kt6lvwxs2gaCwUFXwhtWOp1AomdH1UcRK65U35wVX82P+Vqsdrz4jRuRhMq9t1XM0V4ZuOh+br+OEvn3cBniJAt2KzGSmFJNVXCV1ODZHpRC52i+Hqbqj9KhtitN6S5HYlTu2yQ0EZbJ6yImiPXg1BsqzpY5C1sFkuwfxaUQ835WfpNJUKXU47dLC7DgGrPhH6jBIn/U6qWfVVj9udfEbiFbszjh58EIcz1g3zt1RZ9l/Otmqx/y3YcOKsIi/tOo5msssaNnm9jSflnWh0tI+bgcEUSSuWoHmTCWHU4swtZPXZW3B2mpu9E/nCtUhwop34FB2RuqQpKFyhsdOX9TkSGYfFi1axOrVq0lKSpI6lHZJbmZjD0L6SB2BrAM54RfDE4njGeel4bPig3KS2ErGVXRm4BfSd4gVFUrOlji1yrGVKus21k7J3WPV4wHEZwTg6uJq9eNeaNMmD0TLlFY9R3MpRT1Dih/ndeXjjHFtH6NwoiCQpBXZ2dkRp5FB9OkdgJ+r3Kjk3zL1Gl5Ij2FkyjQi815hnvM7/B58LwUBQxEdHKUOr+0EJUqaJM6dOxdBEBAEAZVKRadOnXjwwQepqGhZh9+W+vzzz+nSpQtarZbw8HCef/75Ru2XmprKddddR2BgIFqtluDgYKZMmcLx4zXzZdPT0xEEoVmJnSAIrF69us5jDz74IBs22F6Jf3shJ4r2IKRp6y/JZM2xJ7QXdyWM5WonPT8VHcJkkTuYtpYooxc3r8pHNBikDgV9wkj0Fa3zd61UWXf0LzllK4LOusmnqlpgmLb1y/u3bnXFZJoG2GbnUZ3hKDeWXM8Lzt8RoW0/twa5CpEtXgoyB3jSbWgwPTp5oLDNvwLJ/VngwfwT/eiVdjs99R/wss+LHAi5gWrPGKlDa102cI915ZVXkpWVRWpqKosXL+bdd9/lwQcflCye9PR05syZw9SpU0lOTubrr78mIiKiwf0MBgOjR4+mtLSU77//nmPHjvHVV1/RvXt3SkpaZz64TqfDy8urVY7dFAYbuJ63hvZzNWjPbOBDTNY+WQQFG6KGMDtuBDcp89hcnIyIXKbVmnSimsVrdFjyC6QOBYDiyCGtdmyl0spL9Yoi5a5l1j0m4HdaQ4/gLlY/7r9t3+ZEtX46tnzpDS9fxbP6WdzmdgLHdpRRmRHY6yiyO8oJ15HB9En0x9tFI3VYNqvM5MB7p8OYnDKOmLPPMEn1IV8FPsqZoHFYtB5Sh2ddNnCPpdFo8Pf3JyQkhFmzZjF79uzakTNRFFmyZAmdOnXC0dGRuLg4vv3229p9N27ciCAIbNiwgd69e+Pk5MTAgQM5duxY7Tb79+9nxIgRuLi44OrqSq9evdiz59IVGudGOOfNm0dERAR9+/bl+uuvb/B1HDlyhNTUVN5991369+9PWFgYgwYN4oUXXqBPn5rquHMJZ0JCAoIgMHz4cAB2797N6NGj8fb2xs3NjWHDhrF3797aY4eHhwNw1VVXIQhC7e+LFi0iPj6+djuLxcJzzz1HcHAwGo2G+Ph41q49P0/83Ijm999/z4gRI3ByciIuLo7t27fXeS3btm1j6NChODo6EhISwoIFC+qM8oaHh7N48WLmzp2Lm5sbt956K1dccQV33313neMUFBSg0Wj4888/G3z/bJHtXq1k5wXEg1K+oMmsx6DU8F3sKKbE9uM+0ykOlJ6UOqQO441dXRCSbef9zjb5ttqxFSqV1Y95PHuX1Y8JkHg6EBdd6y9Kv2uXhoqKGQiClZNoK1KKVQwrfoSlDk9zhYte6nCsLlspssVHSfYAL7oPCaZ7uDtC+8mJW8XBMmceSe3JoJM3EFXyFg+6v87fIfMp8+2NKNjz3D7BJqf3ODo6YjQaAXjyySdZsWIF7733HocPH2bhwoVcf/31bNpUd/mdJ554gtdee409e/bg4ODAvHnzap+bPXs2wcHB7N69m3/++YdHH30U1WU+n4OCgujduzd33303en3jPwN8fHxQKBR8++23mM31N0ratavmM3z9+vVkZWXx/fffA1BWVsaNN97Ili1b2LFjB1FRUYwfP56yspovB3fvrmn6tmLFCrKysmp//7dly5bx2muv8eqrr3LgwAHGjh3L5MmTSUlJqbPdE088wYMPPkhSUhLR0dFcd911mEw11TUHDx5k7NixXH311Rw4cICvvvqKrVu3XpQEvvLKK3Tv3p1//vmHp556iltuuYVVq1ZRXV1du80XX3xBYGAgI0aMaPT7aEvkZjb24uMxcHqn1FHI7FyZ1o2vogeyyphFnr5Q6nA6nEXpiXT7v9ZJdJrDFNaNzRF3tdrxNaovKcm1/tqQ18Y9gVhq/XLZnFA9P+f+bfXj1qdnTzPuHt8gisY2OV9LnHS5kY+NUzlVbb3GRLYm2CIQkW/i5PFCCivaZwlZawnQGrjRL52R6kNEFO/AoSxT6pAaz6cL3CXtvdXcuXMpLi6uHUHctWsX48ePZ+TIkSxfvhxvb2/+/PNPBgwYULvPLbfcQmVlJatWrWLjxo2MGDGC9evXM3LkSAB+/fVXJkyYQFVVFVqtFldXV9566y1uvPHGRsV00003cfjwYRITEzl69Cg//fQTrq41c7knTpxIREQEb71V/zq577zzDg8//DBKpZLevXszYsQIZs+eTadOnYCaEb2IiAj27dtXZyTw38xmMx4eHqxatYqJEycCNSOdP/zwA1OnTq3d7t/NbIKCgrjrrrt4/PHHa7fp27cvffr04Z133qk9/0cffcTNN9esl3rkyBFiY2NJTk6mS5cuzJkzB0dHRz744IPaY2zdupVhw4ZRUVFRO28zISGBH374oXab6upqAgMDee+995gxYwZQM3I6depUnnnmmUa997ZGHlG0FyHWbV0v61hy3QJ4LWECY0IDWVZ2WE4SJXBdSVe6fS19h9MLlSSMb9XjKxysP6IIUKprnbkufhlauge3zXysAweUFOTPRKGw/SYrncs+4fnq2dziloa2HZWjXihTIbLFV0n+IB96Dgmma6ib1CHZjSy9mpdORTM65Woi85Zwo/M7/BZ8HwUBwxBVrdMoy2psoOwU4JdffkGn06HVahkwYABDhw7lrbfe4siRI+j1ekaPHo1Op6v9+fTTTzl5sm5lSs+e5+daBwQEAJCbmwvA/fffzy233MKoUaN46aWXLtr3QkeOHGHlypWsXLmS9957j/DwcIYPH157rMOHDzN48OBL7n/XXXeRnZ3N559/zoABA/jmm2+IjY1l3bp1l30PcnNzuf3224mOjsbNzQ03NzfKy8vJyMi4/Jt3gdLSUs6ePcugQYPqPD5o0CCSk+t2t77c+/XPP/+wcuXKOu/52LFjsVgspKWl1e7Xu3fdtX01Gg3XX389y5cvByApKYn9+/czd+7cRr8GW2O7tS+yuoLlRFHWdKm+UawIjmZNyVGMxdJ32OyoehkCuPqzdMRLlOJIJdexExS3XlGJwtpzFP8n+cw2+gqjW+XYiZlBnHI+Q1lFeasc/0KHDwvExEwnIOA7zBbb7i6sFCsZUfwgiZo4vtI8yqYy6y+nYgsMAuxyEqGrjrBoF0LzjBw/XkhJle2P/NqKTQUebCroC/TF2eEWZvufYbzjEbpU7EJbeFTq8OqykURxxIgRvPfee6hUKgIDA2vLQs8lJWvWrCEoKKjOPhpN3SlJF5aSCv+rpbZYaqoAFi1axKxZs1izZg2//fYbzzzzDF9++SVXXXXVRbEcOHAAtVpNt27dAPj444+ZOXMmgwYN4qGHHqKsrIzJkydf9vW4uLgwefJkJk+ezOLFixk7diyLFy9m9OhLf27PnTuXvLw83njjDcLCwtBoNAwYMKBZTWKEf9WSi6J40WOXe78sFgvz589nwYIFFx07NDS09s/Ozs4XPX/LLbcQHx9PZmYmy5cvZ+TIkYSFhTX5NdgKOVG0FzbyYSazD0khCXzs7cem4mTEIjlBlJK3xZlHvxMRy6zfhKUlLC6e5OS27jkUytYZUUxL30u/hPGIxda/eVfrBYb6xrGmom1KUI8dA5NpGiGhP2I2l7bJOVvCrXo/t1VfxwjXm/nIMJHMdlyOekopcsrfAa2fL/EVUHWqjGOZtv93ZEsqTEr+mxnKfwkFriTWpYIbfFIZrNhPYMEOFFUSV7eE9pf2/P/j7OxMZGTkRY9369YNjUZDRkYGw4YNa9E5oqOjiY6OZuHChVx33XWsWLGi3kQxKCgIg8HAzp076devH0qlklWrVjFlyhTmz5/P0qVLcXRs/PIpgiDQpUsXtm3bBoBaXfMl07/nMG7ZsoV3332X8eNrKl1Onz5Nfn5+nW1UKtUl5z4CuLq6EhgYyNatWxk6dGjt49u2baNv38YPuCQmJnL48OF6/04a0qNHD3r37s2HH37IqlWrLlmiay/k0lN74eIHXk3/ByvrOEQE/oocxJz4K7jBoYCNxUfkDqYSUyLw+qZQxHTbm7NT0W8SFnPr/vtorUQRoNix9brGBmRo6RYc3WrH/7eTJyEtdSoODvbTTTKq9GNeqJ7DXLcMNO28E4xegB062B/rQuDIYPr08MVFK3/P3hyHy5x5NLUHg09cT1Txmzzg9jpbzzXFUbTxe6rzB6/ObXvOJnJxceHBBx9k4cKFfPLJJ5w8eZJ9+/bxzjvv8MknnzTqGFVVVdx9991s3LiRU6dO8ffff7N79266du1a7/aDBw9m4MCBzJw5k9WrV3Py5El+/fVXUlNTcXZ2ZtWqVVRW1l8BkZSUxJQpU/j22285cuQIJ06c4OOPP2b58uVMmVKzlqyvry+Ojo6sXbuWnJyc2mUzIiMj+eyzz0hOTmbnzp3Mnj37ooQ0PDycDRs2kJ2dTVFRUb0xPPTQQ7z88st89dVXHDt2jEcffZSkpCTuvffeRr1fAI888gjbt2/nrrvuIikpiZSUFH766SfuueeeRu1/yy238NJLL2E2m+tNxu2JnCjak0722TFJ1rqMSjU/dBvF1B4DWGA+zb6SE1KHJPufJUcT0OywzRHdAt/4Vj+HohVv/A6f2txqxwbonRmMrp6yotZy6pTI8WOTUKl82uycLeUgljG6eCFLVS8w2KVjlGamOohsCVRRNtSPhEFBRAW2fqfc9sosKvgux4/rU4bRI+N+Bpg/4j2/Z0kJmY7JNaT1A+g0vPXPYQXPP/88Tz/9NC+++CJdu3Zl7Nix/Pzzz41a1xBAqVRSUFDAnDlziI6OZsaMGYwbN45nn3223u0FQWDt2rVMmzaN+++/n27duvHEE09wxx13cPz4cbKzs5k9e3ZtmeaFgoODCQ8P59lnn6Vfv34kJiaybNkynn32WZ544gkAHBwcePPNN/nggw8IDAysTSCXL19OUVERCQkJ3HDDDSxYsABf37pduV977TXWrVtHSEgICQkJ9ca/YMECHnjgAR544AF69OjB2rVr+emnn4iKimrU+wU18xc3bdpESkoKQ4YMISEhgaeeeqp2LmNDrrvuOhwcHJg1axZare3PQ78cueupPTm6Br6cJXUUMhtRoXHhm5jBfGbMIVef3/AOsjZ1Z15Phn+0t+ENJSAqlGwf9y76Cut3Dr2Qp+8Wzh6rv4W5NVzb60nEwtZLUM6G6fk1p21KUM/x91cQ2/13DIbsNj2vNRxznc9H1Vdy1tB+y1HrE2VS4JddzZGUAioNtjUP2Z4N9SzmWs8U+lr24ZW3G8FY0fBOTTH1fYi/zrrHlMmoKZsNDw9n9+7dJCYmSh1Oi8iJoj3Rl8KSCLC07s2dzLblu/jxWefefFOZRpmx9RtuyJruispw7vggE7EJ60+1JX2vMWxzmdLq5/Hy386Z5O0Nb9hMYwbcike2Z6sdH+DvyAySM1Ma3tCKvL0VxMX/icFwuk3Paw1GwY0/3Z7n/0qDMTbz9qJi1cfot/yJOSMdNBrUsXHobr0Xh9DwS+5jSNpD0f23XvS418rvcQitGXnRb95AxaqPMZ85jWg24RAUitP0G3AcM7F2+6r1v1L+4ZuI+iocx03F5faFtc+Zs89S9PAdeL73BQpn3UXnchYhrgyKU0tIzZE/m63JWWnhuoAzTHA6QteK3WgLjrT8oPcfBdfGjRDJZI1hNBrJysri0UcfrS3ztXdykb090bpCUC95PcUOKt2nMytDuvBzyTEMJbZZziiDMJM7d3xZarNJIkBR5BDIaf3ztPai8gfTNjLU8epWPUefM8FkOJ2lotLKoxmXkZ9v4Z89I+jdZwvV1WkN72BDVGIJY4sX0Efbny9U97OjvOmLsRv278VpykxUMbGIFhPlH79D0cN34L3ie4QGmmh4fbIa4YKSYYXb+XmfClc3nGffUpNwOqgw7NhC6ZJFKDw80fQZiKWkiNJXn8PtkWdRBgRT9Pg9qON7o+k/BIDSN15Ad8uCepNEgAoBtrkC8W50MXjglaPnSEohVUZ5lLGlKswKPsoM4SNCgLF00VUyx/ckQxQHCCrYiaKqiVU1Pl3kJFFmdX///TcjRowgOjqab7/9VupwrEJOFO1N5yvkRLGDORAcx3KfAP4qOYpF7mBq07SiAy+t9ULMOSZ1KJeVbfIFWr8yQWjl5hRZ2SnQxwHyW++1qKsUDPWN47fKba12jvoUF4vs3DmE/v1U6KuPt+m5rcFTv4N79DMY5XoXH1WPIrsJ5ageL79T53e3hxeRd/VIjMePoI7rddl9FR6eKHT1zxtUx9dd88xh2iyqfv8Z48F9aPoMxHz2DApnHdoRY/+3fR9M6alo+g+hasNvCA4qtENHNuo1HFVbIESNa3AAvUst5J0s4VRe233Z0N4dLXfi8fIeQA8EYRZTfPO42vUY8YZ/cMnbh2BpoCTdTuYnyuzL8OHDaW+FmnIzG3sjN7TpEEQENnceyNz4kcxWFbGh+AgWsWPN+7FHb+ztjvKgbSeJprBuFBW0Tfl6a48oAuQ7ZLX6OYJOORIT1PZdp8tKRbZt649W263Nz20tXUvf4SXjzcx2y8Khmc1RLf9b01Lh6tbgtgW3XUveNaMpemA+hn2Xnh8riiLVe3diykxH1bMm+VQGhyJW6zGmHMVSWoLp2GEcOkdhKS2hYsV7uCx4tMmxlwoiW90EjiW603lECIldvFE7yLde1iSKAqtzfJmTMoSep+6jn/kj3vZ7jmMhMzC6XmL9OvleSiZrFHmOor0xm2rmKVbLazm1R0aFit9ihrDCoZoT5fY3P6kje+x0PAmf75E6jAYVTHmA/SWd2uRcviFHyDiwtlXP4eMTzhUuM2ntlWAMTha+1eyksqr+tvCtSasVGDJ0P3r9/jY/tzUVOA7iM+V97K5ofKIkiiLFT96HWF6G57Lll9zOlJGO4cBeVNFdEY0G9OvWUPXzt3gs/bDOKKSlvIz8GWMRjUZQKHC97zEcx02tfV6/5U8qVr6HWF2NdtR4dHNvp2TJIlSdo3GIjKHsnVcQTSZ0N85HO+zSi4dfjocIscUi2SeLySxo+39PHc0gjxKu80qhnyUJ7/ydCKZqeOQUaOovIZbJZOfJiaI9+r9ZcGyN1FHIrKhSo+Pb6MF8Zs4juypP6nBkTXR1WTTXvn8cTLbfaOrode9yNqttPvZ9Q46RcaD1P6tm9nsCclv/vc8Mr2Rtdus157kctRqGDU9Gr7f9LyMacsjtPj6qGkaeseEqidJlL1K9Ywueb65A6ePXpPMUPX4vCODxwrLax0SLBXNWJmJVFYa9O6n47EPcn3/9orLUcwxJeyj74HU8X/+I/Bsm4/bkiyg8vCm86wa8P/0RhUfLmin1qBbQna3i0MlCjK28rqmspinOvT1N3DbTvte2k8nailz/YI86yyUT7UWBzoc34ycwOjyMV8qPyEmiHepu9OO6L87aRZJocfEkO7ctz9g20+BzyWyT8wSnOxEdJM0C3QYD/PVnV7SaAZKc35q6l7zBy6ZbudYtl8u1uil98yWqt23Cc+mHTU4SAVTdemA+U7cyQ1AocAgKRRUZg/OMOWiGjaJiVf0jlaLBQOmy/+C68ElMZ04jms2o43rjEBqOMjgUY3LL54wf1Ihsj9CiHhlEnz4BBLhfvlmPrGUqzAqMvj2kDkMmsxtyomiPOl8hdQSyFsrwjuC5xAmM9Xfnw5KDlBrKpA5J1gxuFi1Pr1YhFhVLHUqjVPSbhKVNRy2a3vGyOfanrIdmzn9rqn7ZoTg20HmztZhMsGFDJBrNUEnOb00aSz6Tiu9gqeObJDrX/TcpiiKly16iesufeLz2AcqAoGadw3TiKApP78tvJIqIRkO9T1V89iGavoNQRXcFiwXMF3QvNZkQ61lwvLkKBJEtngrS+3rQZVgwcZGeOCja6B91BzMixrfhjWQyGSAnivbJqzO4hUodhawZDgf14P7EcUxyFfmm6CDV5mqpQ5I1kyDCsr87w4l0qUNptALf+LY9odg2iWJh4RlE37Y5l6ZCwVD3+DY5V30sFtiwPgy1qn18YehduYn7y6fziOs2vFU1tyRly15Ev34Nbk/+B8HJGXNhPubCfMTq80vOlH34JiUvPln7e8W3X6Df+hemzFOY0k5S9uGbVG/egNPUmee3WfUx1Xt2YDqbiSkjjYpvPkP/xxq0o8ZfFJcp7ST6jb+jm3snQM2SGoKCql9/oHrHFkwZ6ahiYq3+foiCQJJWZGdnR5xGBtGndwB+rlqrn6ej8nPV0C3QVeowZDK7IS+PYa86j4C9n0gdhayRtnbqzwpXHbtKjkNRidThyKzgxZOJOG3dJXUYjSYqlJwtcaItlsU4x9JGI4oA2eZ0Aghpk3OFpDkR1akTKWdT2+R8/yaKsGFDICOuGIvJ9LskMViTgEjPktdYovyc39ye5+2fvgGgaOGtdbZzffhZHK+cDIClMB9zbvb5J01Gyt9/HXN+LoJGg0N4Z9z/82btGogAYpWesmX/wZz3v21CwnF7fHHtchi124kipUufx+XOB2vXbRQ0WtweeZbSZS+C0YjLgkdQ+rTuyFSuQiTXS4FygCdxegXK0xUcTivCIk9lbLbh0fJookzWFHIzG3t1bC3838yGt5NJxqRwYG30EFaqTRwrOyV1ODIrmlfQnSs/3F9zx24n9L3GsM1lSpue0zsoh8xDX7TJudxcfbnSZx5tdRet11n4zmEHVfqqNjnfpQwbXoTF8oukMVhbrtMoPlHcTlKFXHr5b/5mgahCE2kpReSXyRUpTfX+9Ylc2T1A6jBkMrshl57aq84jQC23drZFVWonvuhxJRO6xPNY9Uk5SWxnBulDGPf5cbtKEgGKIoc0vJGViWLbXWJKSnOx+LZdYqEtVzDEM67NzncpmzZ6gNi2XwC0Nt/K9TxYPp0HXXfhKa85WEe2UmSLj5LsAV50HxJM93B3BDmfbhSVUmBQZANzVmUyWR3yJ7C9ctBA5Cipo5BdoMjZi3fiJzAmojMvlR/hbFWbtpeUtYEgsyv3fa1HrLS/tc+yTW1fciW20RzFc84a2rYUNDTVmcjAiDY9Z322bHHFbJomdRhWJSCSUPIyr1ju5iq3Ivlm5V9MgsAeJ5E9Mc54jQqmT4I/ns5qqcOyab3CPHDRqqQOQyazK/Jnrz3rOknqCGRApmcoixMnMCbAk/dLDlJskOcgtkdqUckr6/wQz2RJHUqTmcK6UVTQ9st3iOa2vcQkHf0DlG07vNIvLxytRvpmI9u2OVGtn0F7u6xrzWe4pvgWXnH8kO5OUkdjmzIVIlt8leQP8qHnkGC6hrpJHZJNkrudymRN176uKB1N1BhQyt8gSiU5oBsPJY5joruSr4oOopc7mLZrSw/2xGFfstRhNEtJ/DhJzmuxtO2IYkVFEeY2vhd0LFMw2Ev6ElSAXbs0VFTMQGjDJkJtxb9yLY9UzGCh617c5XLUehkE2OUksq+rDr9RwfSJ88PNUR5BO+fK7v5ShyCT2R3509aeaV0hwv7X07I32yL6cmvCKGZoy1lbdBizaG54J5ldeyArHt81u6UOo9nynKRZJN5iaftLTGbV8TY/Z3iqjk4B4W1+3vrs/UdFSclMBKH9JQgKzPQueYFXxXuZ4lbSVktn2qVTSpEt/g6UDPElflAQMcEde0mIbgGuhHk5Sx2GTGZ35ETR3nWZKHUEHYJZUPJbzHBm9BzKfLLZUdz2N6MyaYyv6Ey/L/ZLHUazWVw8yZZouqyljUtPAZKOrgdV2593YH4EGo2mzc9bn/37lRTkz0ShsI14rM3RlMGM4nkscVpBV0c5XbwcvQA7dLA/1oXAkcH06eGLi7bjrYw2voc8miiTNYecKNq7LhNAkP8aW4te5cj/dR/DxG69eNiQSnJZutQhydpQjNGbeavywGiUOpRmq+g7CYtZmg6tUowo6qtKMflY2vy82jIFg73i2/y8l3L4sEB21gyUivY7sS+w4heeqJrBArcDuCrl62BDUh1EtgSqKBvqR8KgIKICXaQOqc2M7yEviSGTNYf8yWrvdL4Q3FfqKNqdEicP3oufwJhOkfyn4iiZldkN7yRrV3Simud+ccaSXyh1KC1S4Bcv2bnNJmkuMRnlRyQ5b0SqjoiAMEnOXZ9jx+D06Wkole03IRBEE/2Kn+U14X4mupZJHY5d0AuwXQcHe7gSMjKE3rG+OKnb37zWc7r4u9DJR15OTCZrDjlRbA+6yuWn1nLWI5SXEiYyOsiXd0sOUiR3MO2wlu2MQTh6UuowWkRUKDlbIt2IkkWiRHF/8gYEtTTnHljQyWZKUAFOnoT0tKtwcHCXOpRW5WRM47qSubzs9Dkxcjlqo6U4WNgarKJ6uD+JA4Lo5Nf+Eqpx3eXRRJmsueREsT2Q5ym22DH/bjySOJ4JHg58UXyAKlOV1CHJJPRcWiIuf+2TOowWq04Yib6i7ZfFOMdskuaG3WCoxOAtzet2LFUwyNs2uqCek54ucvzYZFSq9r/YeHDFDzxZdS13ux1G18ZLpdizCgG2ucKReDfCR4TQq5sPjqr2Mcooz0+UyZpPThTbA88I8OsudRR2aWd4b25PGMM1juX8WnQIkyjdTbXMNswu7kqXr/dIHYZVFEUOkfT8oqhAkGgOdVrJQUnOC9DppAth/iGSnb8+Z86IHDk8HrWq/d80K0QDA4qfZqnwMFe6Vkgdjt05qrbwd4ga84gAevcPJMzHfruFRvnqiPJrv6XXMllrkxPF9iJ2qtQR2A2LoOD3mKFcFzeMW4Rc/i4+KnVIMhvRuzqQqZ+ngaXtm6G0hmyT9AtMK1XSdFg8ePRPBK10IyKDiiJRq21rndvsbJH9+8egVgdLHUqbcDae4IaSObzo/CWRcjlqk5UKIlvdBI4lutN5RAiJXbxR29kalhN6ymWnMllL2Nf/eNml9ZwJ8qpSl1XtoOXr2NFM6taHBw3pHCpNkzokmQ3xNet45DsLYlm51KFYhSm0C0UF0o+QK1XSJEsmkwG9V7Uk5wZwKlEwyDdesvNfSn6+yN5/RqLRhEsdSpsJLf+Gp6tmcYfbUZzlctRmOay2sC1Mg/KKAHr3DSTYyz666U6JD5I6BJnMrsmJYnvhHgphA6WOwiaVOLrz37jxjImM4fnKY2RUZkkdkszGKBFYujEY8VSm1KFYTUnCBKlDAEDpIN3C76mF0q5/2emkjlA/2xu9KyqysGvnULSaKKlDaTNKUc/g4idYqnicMa7yHPTmKhJgq4fAid4eRA0PJiHaC5WNJt89gtyI8LbfslmZzBbIiWJ70nOm1BHYlGz3YJYkTGRMsD9vlR6isLpI6pBkNurVIwmodx2SOgyrynPqLHUIgLSJ4qGjfyE4SVd+KogCg0qiUKmkew8upbRUZNu2AWi13aQOpU3pDEe5seR6XnD+jgitfAvUEgc1ItsjtKhHBtGnTwAB7o5Sh1THlPhAqUOQAcOHD+e+++5r9fMIgsDq1atb/TzWsGjRIuLj42t/nzt3LlOnTpUsnsuRPyXbk9ip4KCVOgrJpfjF8HjieMZ5qfms+ACVpkqpQ5LZsLtyexL04y6pw7Aqi86d7Fypo6ihUEozRxHAYjFT6SHt6JFzsYKBfrbVBfWcigqRLZt7odXaZnytKbx8Fc/qZ3Gb2wkcFbY5ImYvCgSRLZ4K0vt60GVYMHGRnjhI/J4qBJgUJ12iKAjCZX/mzp3bpvFYLBYeeeQRAgMDcXR0pGfPnvz444+N2vevv/5ixIgReHp64uTkRFRUFDfeeCMmk/RTG5oiNzeX+fPnExoaikajwd/fn7Fjx7J9+3apQ2PZsmWsXLlS6jDqJd0VXGZ9WjeIvhKOrJY6EknsCevFck8vthYfQyxqX6NDstYxsiqc4V8cQZQ6ECur6DcZi9k2XpVCwhFFgBN5/9CDAZLGEHnSldTQIE7nnJE0jvro9bBpY0+GDXdAr/9H6nDalFKsYljxIySqY/lG9zgbSuUvWltCFASStCJ0dsQ3womYIjMZx4vIKdW3eSx9Izzxc5Xu7zMr6/wUl6+++oqnn36aY8eO1T7m6Ni2o6+ff/45r7/+Op9++in9+/fnxIkTjdrv8OHDjBs3jgULFvDWW2/h6OhISkoK3377LRY7a/o2bdo0jEYjn3zyCZ06dSInJ4cNGzZQWFgodWi4ublJHcIlySOK7U3ctVJH0KYsgoL1UUOYHTeCmxR5bCk+itjubvtlraGTyYPb/68EUd/2NzGtrcAvQeoQaimV0iaKyce3Iuik/U5UEAUGl9pmCSqAwQB//dkNraa/1KFIwsVwmHkls3le9yNhGvm2yBpyFSJbvBRkDvCk27BgenTyoC0HGaVuYuPv71/74+bmhiAIdR5btWoVnTt3Rq1WExMTw2effVa777x585g4se762CaTCX9/f5YvXw7At99+S48ePXB0dMTLy4tRo0ZRUXHppWAUCgU+Pj5ce+21hIeHM2rUKEaNGtXg61i3bh0BAQEsWbKE7t2707lzZ6688ko++uijOl2d//77b4YNG4aTkxMeHh6MHTuWoqLz030sFgsPP/wwnp6e+Pv7s2jRojrnycjIYMqUKeh0OlxdXZkxYwY5OTl1tnnvvfcu+Z41pLi4mK1bt/Lyyy8zYsQIwsLC6Nu3L4899hgTJtTM509PT0cQBJKSkursJwgCGzduBGDjxo0IgsCaNWuIi4tDq9XSr18/Dh48vxzTypUrcXd3Z/Xq1URHR6PVahk9ejSnT5++ZHz/Lj0VRZElS5bQqVMnHB0diYuL49tvv619vqioiNmzZ+Pj44OjoyNRUVGsWLGi0e9HU8ifiO1N5Chw8pI6ilZnUGr4NnYUU2L7stB0igOlJ6UOSWZHtKID//nNAzEnT+pQrE5UKDlbYjsdCRUSJ4qiaKHCTfpOts5FSgbYaAkqgMkEGzZEodE0f+3Nn34q5dZbMpk8KY3Jk9K45+4z7Np56dL/pKQqRo1MvegnI8NQu016uoFFi7KZPSuDUSNT+e67kouOs2F9Gddde4qrpqbzwQcFdZ7LzjZy45zTVFQ0PPrRqexTnq+ezS1uaWjlclSrMCOwVyuyO8oJ15HB9En0x9tF06rnVCsVjOtuu+uF/vDDD9x777088MADHDp0iPnz53PTTTfx119/AXDLLbewdu3aOqOSv/76K+Xl5cyYMYOsrCyuu+465s2bR3JyMhs3buTqq69GFC/9JfnIkSMpKSnhqaeealKs/v7+ZGVlsXnz5ktuk5SUxMiRI4mNjWX79u1s3bqVSZMmYTaba7f55JNPcHZ2ZufOnSxZsoTnnnuOdevWATVJ0dSpUyksLGTTpk2sW7eOkydPMnPm+b4bDb1nDdHpdOh0OlavXk11dcu7YT/00EO8+uqr7N69G19fXyZPnozRaKx9vrKykhdeeIFPPvmEv//+m9LSUq69tvEDOU8++SQrVqzgvffe4/DhwyxcuJDrr7+eTZs2AfDUU09x5MgRfvvtN5KTk3nvvffw9vZu8euqj1x62t4oVdB9Guz6r9SRtIoyrRtfxQzii+qz5FcelzocSR174BjGAuNFj3te4UngnIvnZpTsKaHwr0L0GXpEo4gmSIPvVF9cepxfjLhwYyHF24rRZ9aMsjmGO+J3jR9Onc4nHsXbisn+NhuxWsRjiAf+156/IBvyDKS/mk7nRZ1ROkrXRKQhb/4Ti+JQ+yyzq04Yib7CduaOCBLOUTznWPZOEhgmdRhEnXQlNSSQzNyzUodSL4sFNqwP54qRKgyGP5u8v4+3kltu9SQosObv/I8/ynn66Wze/yCY8PBLL5OycmUwTs7nv7d2czv/2aHXWwgIUDFsqI733iu4aN+SEjOvvZbPQw/7EBDgwJNPZBMX50j//jWfWcveyOeWWz1xdm7c9+JKsZIRxQ+SqInjK82jbCqzrbUw7Vm2UiTbR4mDtxfxVQo4Xc7hU8VcJr9pluExPrg72e7f26uvvsrcuXO58847Abj//vvZsWMHr776KiNGjGDgwIG1I2YPP/wwACtWrGD69OnodDqOHz+OyWTi6quvJiwsDIAePXpc8nyVlZWMHj2aWbNmsW7dOiorK3n11VcRhJovQ1xdXVmxYgXTpk27aN/p06fz+++/M2zYMPz9/enfvz8jR45kzpw5uLq6ArBkyRJ69+7Nu+++W7tfbGxsneP07NmTZ555BoCoqCjefvttNmzYwOjRo1m/fj0HDhwgLS2NkJAQAD777DNiY2PZvXs3ffr0afA9a4iDgwMrV67k1ltv5f333ycxMZFhw4Zx7bXX0rNnzwb3/7dnnnmG0aNHAzVJcHBwMD/88AMzZswAwGg08vbbb9OvX7/abbp27cquXbvo27fvZY9dUVHB0qVL+fPPPxkwoGbaRKdOndi6dSsffPABw4YNIyMjg4SEBHr37g1AeHh4k19DY8kjiu1Rz/ZXfprjFshrCRMZHRLAstJD5FdLX1Mutc7PdCbmjZjan/CHwgFw7eNa7/aVxyrRxeoIWxhG50Wdce7qTMYbGVSdOt/so+JoBW793Ih4JILOT3ZG5aUi/ZV0jEU1CampzMSZFWcImBlA2ANhFP1dRFlSWe3+Zz89i990P5tOEp88nYD7uvaZJAIUdW7+iFBrUCikTxSPn9iB4Cp9HIIoMLg8GgcH6WO5FFGEDesDUTmMbfK+AwY606+fE8EhaoJD1My72RNHRwXJRy5f3u3uocTT06H2R3nBcgtdumiZP9+LEVfoUKkuHuXLyjLi7KxgxAgdXbpoiYt35NSpmhHJDRvKcVAJDBnS9CUS3Kr3c1vpdTzrsoZguRzVqkyCwB4nkT0xzniNCqZPgj+eztZL7K7tG2K1Y7WG5ORkBg0aVOexQYMGkZycXPv7LbfcUltKmJuby5o1a5g3bx4AcXFxjBw5kh49ejB9+nQ+/PDDOmWe/7Zy5UqKi4t5++23+e2331i/fj1z587FZDKRnp5OeXk5AwfWv7yaUqlkxYoVZGZmsmTJEgIDA3nhhReIjY2tHfE8N6J4Of9OxgICAsjNza19P0JCQmqTRIBu3brh7u5e+5405j1ryLRp0zh79iw//fQTY8eOZePGjSQmJjaricy5BA7A09OTmJiYOrE4ODjUJnEAXbp0qfN6LufIkSPo9XpGjx5dOxKq0+n49NNPOXmypnrujjvu4MsvvyQ+Pp6HH36Ybdu2Nfk1NJb86dceBfcCr0ipo7CKVN8onkwczzhvR1YWH6BC7mBay8HVAZW7qvanLKkMta8a5y713xQFzA7AZ7wPTp2c0Phr8L/GH7Wfuk6iF3J7CF4jvXAMc0QTqCHopiAQofxITemeIc+A0lGJWz83nDo54dzVGf3ZmpvA4u3FCA4Cbr1td1L2NaUx9Pxyn9RhtKpsi5/UIdQh2ECiCFCmu7hkUQq6QiUDAmy3BLWGwJ9/+qJQNH8tTrNZ5K8/y9HrLXTrdvmmIrfPP8OM6ad46MGzJO1rWpfaoCAV1dUWUlKqKS01c+xYNZ06qSktNfPJykLuuadl5ViRpct5oXoON7lloBHkclRry1SIbPFVkj/Ih55Dguka2rLrR4CblmHRvlaKrvUI//q3JIpincfmzJlDamoq27dv5/PPPyc8PJwhQ2q+BFQqlaxbt47ffvuNbt268dZbbxETE0NaWlq95zpw4ACxsbGo1Wo8PDxYt24dO3bs4KqrruLNN9/kyiuvJCAg4LLxBgUFccMNN/DOO+/UJjLvv/8+0LjGPP+eny0IQm0znH+/9ku9Jw29Z41xbr7g008/zbZt25g7d27tSKdCoag97jkXlpM25N+x1BdbY+I9976sWbOGpKSk2p8jR47UzlMcN24cp06d4r777uPs2bOMHDmSBx98sNGxNoWcKLZXdj6quC8kgXsSxjLV2cCPRYcwWhr/n7UjspgsFG8vxn2Ie6M/OEWLiEVvQel86dE/S7UF0SzWbqPx02AxWKg6VYWp3ERVWhXaEC2mchO5P+QScP3lLzZS6mHwZeYXmTWTsdopU2gXivJt6/+KrSSKyWelb4F+TvQJN4J8bPf/yjmbNnoCU5q0T2qqgYkT0hh3ZRpvvJHPomf9CbtE2amXl5KF93vzzDN+LFrkR3CImoceyuLAgcYniy4uSh5+xJeXX87l7rvOMHq0jj59nPjggwKmTnUjO9vI/PmZ3HLzaTZvat5cVQexjFHFC1mqeoHBLrb1/6u9MAiwy0lkX1cdfqOC6RPnh5tj0+c3T+8dgtLG55d27dqVrVu31nls27ZtdO3atfZ3Ly8vpk6dyooVK1ixYgU33XRTne0FQWDQoEE8++yz7Nu3D7VazQ8//FDv+YKCgkhKSqKsrOZLYV9fX9avX8/Bgwd5/fXXWbx4cZPi9/DwICAgoLZ5Ts+ePdmwYUOTjnGhbt26kZGRUafZy5EjRygpKal9TxrznjX33Odeh4+PD1C3Y+2FjW0utGPHjto/FxUVcfz4cbp06VL7mMlkYs+ePbW/Hzt2jOLi4jrbXC4mjUZDRkYGkZGRdX4uHHX18fFh7ty5fP7557zxxhv897+tM+XMNq7gMuuLuxY2/gdE+2lfLCKwMWoQy51UJJWehOKL56PI6le2twxzpRmPwR6N3id/bT6WagtufS/9DW7ONzmoPFTouukAUDorCb41mMwPMxENIu4D3XHp4ULmx5l4jvLEmG8kY1kGolnEd6ovbn1sY3TRw+LIUz+oEIttY1SptZQkTAAbe4mCwjY6faam/UPfhHGIxdLf6AuiwOCKGL5zyLP5tci2bHZl4MBpKB2+a9T2ISEqPvhvMOXlFrZsqWDJy7ksXRpYb7IYEqImJOT8491iteTlmvjm6xJ69mz88gGDBzszePD5SoqkpCrS0ozcc483N845zeNP+OLpqeSuu87Qo6cjHh7NK413r/6HO6qv5QrX+XxUfSVnDfZzfbUnp5Qip/wd0Pr5El8BVafKOJZZ2uB+CgFm9A5ugwhb5qGHHmLGjBkkJiYycuRIfv75Z77//nvWr19fZ7tbbrmFiRMnYjabufHGG2sf37lzJxs2bGDMmDH4+vqyc+dO8vLyLpk03XzzzSxbtozJkyfzwgsv4OXlxfr16ykuLsbJyYmPPvqozvzCC33wwQckJSVx1VVX0blzZ/R6PZ9++imHDx/mrbfeAuCxxx6jR48e3Hnnndx+++2o1Wr++usvpk+f3qgGK6NGjaJnz57Mnj2bN954A5PJxJ133smwYcNqyzcb+55dSkFBAdOnT2fevHn07NkTFxcX9uzZw5IlS5gypebLMEdHR/r3789LL71EeHg4+fn5PPnkk/Ue77nnnsPLyws/Pz+eeOIJvL2963QtValU3HPPPbz55puoVCruvvtu+vfv3+D8RAAXFxcefPBBFi5ciMViYfDgwZSWlrJt2zZ0Oh033ngjTz/9NL169SI2Npbq6mp++eWXFifNlyIniu2VewhEjYHja6WOpEFGpZpfYoayUllJankGNHw9kP1L0eYiXHq4oPJo3E158Y5iclfnEnZvGA6XmLuV92seJTtLiHg0AoX6fPGBay9XXHudnwdZnlxOdWY1gdcHcvyR44TcHoKDmwMnnzuJc4zzJY/fVgQR3tjaCVL3SxpHW8hz6gwltrU8jCDYznzVEscCXIvrn8Pb1lwKlfSL6snfp/dKHUqDtm1zol+/6ag130IDyw+pVAJBQTWfQzExGo4dq+b770tYeL9Po87VtZuGDeub36XWYBB5c1k+jz3my9kzRsxmkbi4mqQzOFjN0WQ9AwY2fc7ihWJKP+A/wpf86fY8X5YGY7B2NxYZAHoBduiAWBc6xbgSlGvgaEohZfr6v1wZHOVDsIftdHy+lKlTp7Js2TJeeeUVFixYQEREBCtWrGD48OF1ths1ahQBAQHExsYSGHi+QZ2rqyubN2/mjTfeoLS0lLCwMF577TXGjRtX7/kCAwPZtWsXjzzyCFdffTWlpaX06tWLVatW4eTkxOjRo4mMjOT++++/aN++ffuydetWbr/9ds6ePYtOpyM2NpbVq1czbFhNg7Do6Gj++OMPHn/8cfr27YujoyP9+vXjuuuua9T7IQgCq1ev5p577mHo0KEoFAquvPLK2kS0Ke/Zpeh0Ovr168frr7/OyZMnMRqNhISEcOutt/L444/Xbrd8+XLmzZtH7969iYmJYcmSJYwZM+ai47300kvce++9pKSkEBcXx08//VRnuRAnJyceeeQRZs2aRWZmJoMHD65d2qQxnn/+eXx9fXnxxRdJTU3F3d2dxMTE2ljVajWPPfYY6enpODo6MmTIEL788stGH78pBPFy/XRl9u34H7BqutRRXFK51pVvogfyuTGXXH2+1OHYLUO+geMPHSf0nlBcExu+CS7ZWULmx5mE3hmKS7xLvdvk/5ZP7k+5RDwcgWPEpb/ZtxgtnHzmJMG3BSMoBdKWpNH1rZpvtU4+exKfyT64Jkh7Y77keCLh3+2SNIa2YNG5s6X/fzCbbOsj3Tf4IBkH10kdBgChwT0YoBovdRi1LAqRtUFHOJuXLXUojdKrlxFn528QMTe88f889OBZfHwcePiRxs0be3ZRDmVlZl597eLOzbNnZXD1NDemTbt0pcLy5YUYqkVuv8OLlJRqHn4oix9WhwMw/7ZM5szxYNDgliWKFyrS9uNz1QPsKLedL0TaM60ICRVQnlZKytmyOs+9NzuRcT1sv6S7sSorKwkMDGT58uVcffXVUocjo2YdxREjRlBUVIS7u3u926xcuZL77ruP4uLiNo2ttchzFNuzyFHgHiZ1FBfJd/Hj9YQJjAkNZmnZETlJbKGiLUU4uDrgEld/0neh4h3FZH6UScj8kEsmiXm/5pH7Uy7hD4RfNkkEyPspD10PHY7hjogWES6oxBJNdX+Xwi0F3Qn/fre0QbSRin6TbS5JBMCGRhQzMg8ieNpOIY3CIjC4sgtKpe28R5fzzz8qSktnIgj1Vy58/FEhBw9UkZ1tJDXVwPKPC9m/X8/IkTWl6x99VMhLL+XWbv/ddyX8vbWCzEwj6ekGPvqokC1bKpgy9XwiaDSKnDhRzYkT1ZhMIvn5Jk6cqObMmYtLiNPTDWzaWM6Nc2tK8ENDVQgC/PZrKTt2VJKRYSQmxrpr+Hnod3JP2QyedPkTf7V8S9Xa9AJs18HBHq6EjAyhd6wvTmol3jo1o7rZViOv5rJYLJw9e5annnoKNzc3Jk+eLHVIsg7Mdq6YMutTKKD3TbB+kdSRAJDu05mVIV34ueQYhuKDUofTLogWkeKtxbgPckdQ1p3An/1NNqYiE8G31czZKN5RTOaHmQTMCsCxsyPG/83VUqgVKJ1qblTzfs0j9/tcgucHo/JWnd9Gq0CprXszqz+jp2RXCZHP1XTY1QRoQIDCTYWo3FRUZ1Xj2Knx84ysbbA+hLGfHbvsIsTtSYFfAtjk8ny2dZkp0uThTuPn8rY21wIl/aPi7KIEFSApSUn37jPw8v4Wi6XuwtVFRWZeeimPwkITzs4KIjppePFFf3r1rikHLCwwkZt7vmzQZBT54IMC8vPNaDQCYWFqXviPP/36nS8fLCgwcfv8M7W/f/N1Sc0cxjgtS5eeH3UURZHXl+Zxxx1eODrWJGwajYKHH/bhzTcLMBpF7rnHC2+f1vn32LX0HV5S/B/r3J7jq9IAbPE7m/YmxcFCSrAK5yB/7vL2QqVsH4l6RkYGERERBAcHs3LlSpteTkfW/smlp+1dRQEs7Qrm6oa3bSX7Q+JY7hPAxuKjWOyouY49KDtUxqlXTxH1UhQa/7rflGd+mIkh30CnxzoBkPpiKpXHLl5exH2QO8G31iSTxx44hrHg4m/qfab44HfV+W9rRVEk7YU0vCd64xp/vrS0NKmUrM+yEI0ivtN88RzmaZXX2VRBZlfe+FyNeNY+SvpaSlQo2T7uXfQVttcYxTfkJBkHfpQ6jFpBgTEM1kyVOow6LAqRXwMPk52fI3UojdalC/j5f4fFIi9Z9G8FjoP43OFedsnlqG1CAWzv35UwR+uOFstkMjlR7Bi+uxUOft2mpxQR2Nx5AMtdtOwtOdGm55Z1bGpRycrfO+Gwr/EL8do7feJotrlOlTqMevmGpJNx4Hupw6hjZp8nIN+2kupSHxPfVW7FbG78/D+pRUZCcMhqzOayhjfugA653ctHVcPJM8pfkLamKzxdWBXXWeowZLJ2qX2M08sur88tbXYqo0LFj11HcnWPgdxtyZSTRFmbe31/jw6VJAIURQ2VOoRLErG9UZUCpe2NNLvmOdA3sKfUYTTJiROQnnYVDg7uUodik7qXLONl061c65Zrg/8L2o+5QQ0vwSCTyZpHThQ7gtB+4NejVU9RqdHxSY8rGd+lJ0/qUzhRfrrhnWQyK3soKx6f3/Y0vGE7k2224SYOou3dIh9I/VPqEOrV9aQHfl6N6w5qK9LTRVKOT0Glkm/W66Ox5DOp+A6WOr5JorNcwGVtwVoVo7xsY8kbmaw9khPFjqLPvFY5bIHOhzfjJzAqLJRXy4+QXZXXKueRyRoysTySPl+0/7US/80U2oWifOkXkb8U0QYTxdzcNGilpiYtobAIDDV0RaGwr0tzZqaFI4fHo1b5Sx2KzfKu3MT95dN52HUb3ir7+vu1ZTcEeKMQhIY3lMlkzSJ/WnUUPWaAxnrfumV4R/Bc4gTG+rvzYclByozNXyBZJmupLkZvbvwiB4y2mzC1lpIE21kXsD6iaJuXmTwhU+oQ6uWW50DfIPsqQQXIzhbZv38ManWQ1KHYLAGRuJLXWGK+nelu+XI5agtpFQKzA72kDkMma9ds8wousz6NDnrObPFhDgX14P7EK5nkKvJN0UGqJeymKpMBuFg0PPuzE2JhkdShSCLPKVLqEC7LYrHN2+H9KRvARgciuqV64uvpI3UYTZafL7L3n1FoNOFSh2LTNOYcphbP51Xtu8TL5ajNNt3fE2+17VUGyGTtiZwodiR9b6W5d0ZbOw9gXvxIrlOXsK7oiLzMhcxmLNsRjXAsVeowJGHRuZNj49Xeoo0migWFmYi+thmbwiww1NTN7kpQAYqKLOzaORStxra/wLAFvlUbeLB8Og+67sLTwf7+rqUkAPND7O/LFJnM3sifTB2JTwxEjW705iaFA790uYJpPQZzh+UMu0tSWjE4mazpnk9NRLdpn9RhSKai32TMNr6yt2ix3ctMjuWU1CFcknuuA32CWrcJWWspLRXZtm0gWm1XqUOxeQIiCSUv84rlbq52K5RvyhpptJcrkU5aqcOQydo9+TOpoxl4T4ObVKqd+bzHWCZ0ieex6hMcL89og8Bksqa5obgbMd90vA6nFyrwS5A6hAZZbDhRTDq23qavgt1SvfDxtM9uohUVIls290artb/5llLQms8wrfhWXnH8kO5OUkdj++4Ita/uwDKZvbLhS6SsVUQMhYD4ep8qdPbm7fgJjImI4OXyZM5W5bZtbDJZI/WtDmLyZyfB0nFLoEWFkqwS27+jNJtt9zJTUpKDxdd241OaBYaauyHYaVdHvR42bYxDq+0ldSh2w79yLY9UzGCh617c5XLUesW5ODLAXSd1GDJZhyB/CnVE/xpVPO0VxuLECYwN8OCDkoOUGEolCkwma5ivxZmHvjUhlldIHYqkquOvoKrCJHUYDbLYcKIIcNZo2/NbPXJU9A62zxJUAIMB/vqzG1ptf6lDsRsKzPQueYFXxXuZ4lZiqz2XJHNHiDyaKJO1Fdu+gstaR7ep4BbKkcBYHkwcxyQ3BV8VHUQvdzCV2TglAkv/DEHMOCN1KJIrihoqdQiNYjHZ9mVm/9E/QGnbt+Ld07zx9rDfZQBMJtiwPgqNZojUodgVR1MGM4rnscRpBd1sv3igTQRrVUzydZc6DJmsw7DtK7isdSgd+OPKJ5mpKeP3osOYRbPUEclkjfLa4QTUuw9JHYZNyDb7SR1Co9j6iGJ5eRFmGx+gUJoEhomxdluCCjVV4hvWh6NWj5A6FLsTWPELj1fO5F63/bgpbfv/U2u7NdgHpR3/P5DJ7E3H/sTpwIZETcZD4yF1GDJZoy3IiSPwp11Sh2ETTKFdKMo3Sh1Go5hNtn9Td0Zv+x2dPbJV9AruLnUYLSKKsGF9ECqHMVKHYncE0UTf4ud4lYVMdC2TOhxJuDoomB1gvyPrMpk9khPFDsrRwZHZXWdLHYZM1ihjKjox5At5JPGc0oTxUofQaKKoQLDx9QD3H10HKtuOEaB7mg9e7p5Sh9FCAn/+6YdSYT//hm2Jkymd60rm8rLT58Q42v6XMNZ0fYA3OgfbXPtUJmuvbP/KKGs113W9DmeVs9RhyGSX1cnkwa1fFiJWy3Noz8l1sq/FzJUOKqlDuKzKylJMPrbfQdfBJDBM6G7XJajnbNzoBUyROgy7FVzxA09WXcvdbodx6QDlqBqFwG0hPlKHIZN1OO3/00V2Sa5qV2bEzJA6DJnskpwsKv7zqztibr7UodgMi86dnDypo2gapcq2E0WA0+XJUofQKJ5ZKhKDY6UOwyq2bHbFbJ4mdRh2SyEaGFD8NK8JDzHOtX13gb7W3xN/je1/jshk7Y2cKHZwc7rNQaPUSB2GTFavZf90Q3HY9uePtaWKfpMxm0Spw2gSpUotdQgNSkpej6C2j0tiz3RfPN3axxzzbX87YTBMB3kRiGZzNp7g+pI5vOj8f0S2w3JUtSCwIMw+mnfJZO2NfVwVZa3G29GbKZ3l8h+Z7XkqIxG39f9IHYbNKfCLlzqEJlMqHaQOoUEGQyUGb9tflxJAaRQYpmwfJagAO3doqaqciYA8/6wlQsu/5emqWdzhdhRnG1/ypSlm+HsSpLX9L5tksvZIEEXRvr6allldZlkmE3+YKC+TIbMZM0q7cM37yWCW/01eSFQo2THuXaoq7COhOUej/oqSHNtf+zKx53iiyuxncft/orLZd/rwJZ/fvXs3e/bsobi4GABfX1+GDh1KVFRUvdunp6fzySefXPT4XXfdhbe390WPHzp0iO+++46YmBiuvfba2scPHDjAhg0bMBgMJCQkMGbM+S6nxcXFfPbZZ9x2221oNHWrWeLjzbi6fYMo2kdHX1tWru7Cd45P8EepfS/A6CDAtn5dCXWUK59kMinY/te8slYX7BLMpM6TWH1itdShyGTEG/yZ/nkGopwkXqQ6/gq7SxLB9pvZnHPgyHqio+IR9fbxby8+3Y90zzMUlRTX+7yrqyujRo3C07OmU2pSUhJffvkl8+fPx9f30otH3n333XWSOCeni5ON4uJi/vjjD0JDQ+s8XllZyc8//8yUKVPw8PBg1apVhIeHEx0dDcCaNWsYNWrURUliTXxKuveYiafn14iiocHXL7s0neEoNxpuYJhuFh+bp5Oqt/1mTfW5xs9TThJlMgnJpacyAO6MuxO1Qi7tkEnLy+LE4z8oEEtKpQ7FJhVFDZU6hGZRKO0jUTSZDOg97ae7rtIoMFR56RHQmJgYoqKi8PLywsvLi5EjR6JWq8nMzLzscZ2dndHpdLU/in8tb2KxWPj+++8ZPnw4Hh5150oWFRWh0Wjo3r07QUFBREREkJdX033p4MGDKJVKunbteslzHzookJszA4XCvkfCbEV4+SoW6Wcx3+0Ejgr7Kkd1EGBhuDw3USaTkpwoygAI0AUws8tMqcOQdWCCCK9vDofUDKlDsVnZ5kuPAtkyhcJ+ilfSig9IHUKT+JxVEx/SrcHtLBYLhw4dwmg0EhISctltP/jgA1577TU+/fRT0tLSLnp+06ZNODs7k5iYeNFznp6eGI1GsrKyqKqq4syZM/j5+VFVVcVff/3FuHHjGoz16FGBM5nTUCp1DW4ra5hSrGJo8SO8rnyKka56qcNptJn+noTJo4kymaTs5+ota3W39biNH1J+oNxYLnUosg5oyfFEtNt3SR2GzTKGxlCUb39lpwCCHTSzOefQ0b/oGtMHsco+yk8B4k/5ke5+huLSkouey8nJ4eOPP8ZkMqFWq5k5cyY+PvWvR6fT6Zg4cSKBgYGYTCYOHDjAp59+yty5cwkLCwMgIyODffv2cfvtt9d7DEdHR6ZOncrq1asxGo3ExcURGRnJjz/+SN++fSkuLubLL7/EbDYzfPhwunWrP8k9cQLM5qsJj/gRk+ni1yVrOhfDYeYZZjPcZQ4fGa/iVLXtlqOqBYH7wv2lDkMm6/Ds5+ota3XuWndujL2Rd5LekToUWQdzW353wn7YLXUYNq0sYQLY6f2yQmEfpacAZrOJKk892jP2E7ODQcEwVU9+ZMtFz3l7e3P77bej1+s5cuQIq1evZu7cufUmi97e3nWa1oSEhFBaWsq2bdsICwujurqaH374gUmTJtU7b/Gcrl271ikvTU9PJzc3l/Hjx/Pmm28ybdo0dDodH330EWFhYTg7O9d7nLQ0EaNpCtHRazAaC5rylsguo1PZpzwvfMsmt+f4oqwTeovt9TS8NsCTELnTqUwmObn0VFbHnG5z8NJ6SR2GrAMZVhXG6M+PgdyA+bJynSKlDqHZ7GlEEeBEnv0ty+JzRk1cPSWoSqUST09PAgMDGTVqFH5+fuzYsaPRxw0KCqKwsBComX9YXFzM//3f//Hcc8/x3HPPsX//fo4dO8Zzzz1Xu92FTCYTa9asYeLEiRQWFmKxWAgPD8fb2xsvL68G50tmnhZJPjIRlUqeq2ZNSrGSK4ofZKnDswxzsa3GQRqFwH3yuokymU2wr6u3rNU5qZy4redtvLjrRalDkXUAwSY37v6qHLGqSupQbJpF505OntRRNJ8g2Nel5sjxLfToPhix3L5KfeMz/El3zaSk7PLNoMxN6CicnZ2NTlczV9Db25s77rijzvN//vknBoOBK6+8Ejc3t4v237x5M5GRkQQEBJCVlYXFcr7c0Ww205gVurKyLJhMV9Izbj0Gg+0vs2JP3Kr3c1v1dVzhOo8PDZPItIFy1BsDvQmURxNlMpsgjyjKLjI9ZjrBumCpw5C1cxpRySt/+CBm5Ugdis2r6DcZs8l+R1wFO2pmAyCKFirc7G+utqpaYJi2Z+3vGzZs4NSpUxQXF5OTk8OGDRtIT0+nR4+aTqnr16/nhx9+qN1+x44dHD16lIKCAnJzc1m/fj3Jycn07dsXAAcHB3x9fev8aLVa1Go1vr6+KJXKOvHk5uZy+PBhRowYAdQkmoIgsHfvXo4fP05+fj6BgYGNem15eRb27R2JRhPWovdIVr/I0uW8UD2Hm9wy0AjSdUd1c1C2606nixYtIj4+Xuow2kxHe73tkZwoyi6iUqi4K+EuqcOQtXOvJ/VAuf+o1GHYhQK/eKlDaBFBUDa8kY05nm2fc2Z9T2voEdIFgPLycn744QfefvttPv30U86cOcPs2bPp3Llz7fMlJecnvprNZv744w/ef/99VqxYwenTp5k1a9Zll7O4FFEU+eWXXxg7dixqdc3okEqlYurUqWzevJmffvqJ8ePH4+rq2uhjFhaK7N41HI3GfsuwbZmDWMao4oUsVb3AYBejJDEsCPPDQyXdF0uCIFz2Z+7cuZLFds5rr71GeHg4jo6OxMTE8N///rdR+4WHh/PGG29c9LiczMkux76+5pW1mQkRE1h5aCXHio5JHYqsHXrkTALea+3zRrytiQolWSXOgH2VQdZhZ6WnAMdObiehxwjEMvt73xMzAjnlepYpU6ZcdrupU6fW+X3QoEEMGjSoSef69zHOEQSBefPmXfR4dHQ00dHRTTrHhUpKLGzfNpCBg1To9cnNPo7s0tyr/+GO6mu5wvU2Pq4exxlD25SjBmtV3BLs3fCGrSgrK6v2z1999RVPP/00x46dvw9ydHSUIqxamzdv5sEHH+TNN99k0qRJnD59mvz8fEljAjAajahU0jcAMxgMtV9MyaxDHlGU1UsQBBYkLpA6DFk7NLksil6r9kkdht2ojr+Cqgr7S1YuZG9zFAEQRcpcLj/Xz1apqgWGXlCC2t5UVIhs2dwbrbaH1KG0azGl/+UFw1xudMtE3QblqI9FBKBRSHtb6u/vX/vj5uaGIAh1Hlu1ahWdO3dGrVYTExPDZ599Vmf/jIwMpkyZgk6nw9XVlRkzZpCTc+npFRs3bqRv3744Ozvj7u7OoEGDOHXq1CW3VygUKJVKbr75ZsLDwxkyZAhXXXWV1V4/wO7duxk9ejTe3t64ubkxbNgw9u7dW2cbQRB4//33mTJlCs7OzixevBiAl156CT8/P1xcXLj55pvR68+v23nw4EEUCkVtYltUVIRCoWD69Om127z44osMGDAAqKlwuPnmm4mIiKgdPV22bFmdOObOncvUqVN58cUXCQwMrP0S6syZM8ycORMPDw+8vLyYMmUK6enpVn2fOgo5UZRd0tDgofTy6yV1GLJ2pJvRhxu+yAKTfSc+bakoaojUIViB/ZWeAhw7u13qEJrN/7SG7sExUofRavR62LwpAa02UepQ2jWVWMKY4ntZqn6Z/rrWW1u0p4sjV/t5tNrxreGHH37g3nvv5YEHHuDQoUPMnz+fm266ib/++guoKbeeOnUqhYWFbNq0iXXr1nHy5ElmzpxZ7/FMJhNTp05l2LBhHDhwgO3bt3PbbbchXCYpT0hIICgoiDvvvLNOYyhrKisr48Ybb2TLli3s2LGDqKgoxo8fT1lZWZ3tnnnmGaZMmcLBgweZN28eX3/9Nc888wwvvPACe/bsISAggHfffbd2++7du+Pl5cWmTZuAmtFRLy8vNm/eXLvNxo0bGTZsGAAWi4Xg4GC+/vprjhw5wtNPP83jjz/O119/XSeODRs2kJyczLp16/jll1+orKxkxIgR6HQ6Nm/ezNatW9HpdFx55ZUYDLbV4dceCGJjWo7JOqyk3CRu+O0GqcOQtQNuopYPv/eB42lSh2JXkq75gMJ8+06sfUNOknHgR6nDaJZr459ELJFmvlZLGbUWvtftoay8rOGN7ZSDA4y44jh6/U6pQ+kQkl3v4qPqUWRbuRz12/jODPZwseoxW2rlypXcd999FBcXAzWl2bGxsXXmBM6YMYOKigrWrFnDunXrGDduHGlpaYSEhABw5MgRYmNj2bVrF3369GHRokWsXr2apKQkCgsL8fLyqpMcXY7FYmHMmDE4OTmhUCjQarV8+umntaWW3bt356abbuKBBx6od//w8HCysrIuKhE1GAx069aNpKSkevczm814eHiwatUqJk6cCNSMKN533328/vrrtdsNHDiQuLg43nvvvdrH+vfvj16vrz32tGnTCAwM5K233mLhwoUolUo++eQTNm3aRHR0NB4eHnzzzTdceeWV9cZy1113kZOTw7fffgvUjCiuXbuWjIyM2vdh+fLlLFmyhOTk5Nqk22Aw4O7uzurVqxkzZszl3mbZv8gjirLLiveNZ0TICKnDkLUDb2yLlJPEJjKGxth9kljDDktP/6fE6eK1Ae2FSq9gmGP7LUGFmuKEDeuj0WgGSx1Kh9C19B1eMt7MbLcsVFYqRx3l5WpzSWJ9kpOTL5rDO2jQIJKTk2ufDwkJqU0SAbp164a7u3vtNhfy9PRk7ty5jB07lkmTJrFs2bI6cyT/be3atfz999+sXLmSr776ioKCAiZNmkRFRQV6vZ6TJ08yePDl/x889NBDJCUl1fm5/fbb62yTm5vL7bffTnR0NG5ubri5uVFeXk5GRkad7Xr37n3R+3OubPScf/8+fPhwNm7cCMCmTZsYMWIEQ4cOZdOmTezevZuqqqo67/H7779P79698fHxQafT8eGHH14UR48ePerMS/znn384ceIELi4u6HQ6dDodnp6ete+RrGnkRFHWoHsT70UhyP9UZM33wslEnDcnSR2G3SlLmCB1CFYh2mnpKcCR01ulDqFF/E9riQ1ufvMYe2CxwIb1EajV8peabUFlKWR88d0s1bxG3xaWoyoFeKpz45ZIsQX/LgsVRbH2sQv/fKlt/m3FihVs376dgQMH8tVXXxEdHc2OHTvq3fbAgQOEhobi6emJRqNh9erVlJeXM3LkSN544w06depUu5TNpXh7exMZGVnnx9PTs842c+fO5Z9//uGNN95g27ZtJCUl4eXldVHZprOz82XPVZ/hw4dz+PBhTpw4waFDhxgyZAjDhg1j06ZNbNy4kV69euHiUvOlwddff83ChQuZN28ef/zxB0lJSdx0000NxmGxWOjVq9dFCfHx48eZNWtWk2Pu6OS7f1mDOrt3Zkrny3fPk8ku5caiWKK+kTucNkeuUztZBkC030vNqdMHEDyl7+bXEr0yg9E566QOo1WJImxYH4RKNVrqUDoMz6q/ubdsBo+5bsZH1bz/49f5exHjrLVyZK2ja9eubN1a94ujbdu21S4f061bNzIyMjh9+nTt80eOHKGkpOSyS8wkJCTw2GOPsW3bNrp3786qVavq3S4oKIi0tDQyMzOBmgTp119/xWAw8Nhjj7F48eLLzm9srC1btrBgwQLGjx9PbGwsGo2mUZ1Vu3btelGS++/fz81TXLx4MXFxcbi6utZJFC8swd2yZQsDBw7kzjvvJCEhgcjIyEaNCCYmJpKSkoKvr+9FSbGbm1sj3wXZOfZ79Za1qXsT78VFbfulITLb0q86iImfn6i5i5M1iUXnTk6e1FFYhyja74giQJHGvv8i1HqBYc5xUofRBgT+3OCPUjle6kA6lO4ly3jZdCvXuuU2qXbASang4Qj/VovL2h566CFWrlzJ+++/T0pKCkuXLuX777/nwQcfBGDUqFH07NmT2bNns3fvXnbt2sWcOXMYNmzYRWWaAGlpaTz22GNs376dU6dO8ccff3D8+PFLJpXTpk0jNDSUCRMmsH79ek6cOMHPP/9MVlYWzs7OLF++3CoNbiIjI/nss89ITk5m586dzJ49u1HLgtx7770sX76c5cuXc/z4cZ555hkOHz5cZxtBEBg6dCiff/45w4cPB6Bnz54YDAY2bNhQ+9i5OPbs2cPvv//O8ePHeeqpp9i9u+EvnWfPno23tzdTpkxhy5YtpKWlsWnTJu69997aJFvWeHKiKGsUL0cvFiTIy2XIGs/frOPBb4yI5RVSh2KXKvpNwmxqHwm2xWLfieKh9E1Sh9BiARlaugZHSR1Gm9j4lxcCk6UOo0PRWPKZVHwHSx3fpJdz4z637gvzw1djP6P1U6dOZdmyZbzyyivExsbywQcfsGLFitrkRhAEVq9ejYeHB0OHDmXUqFF06tSJr776qt7jOTk5cfToUaZNm0Z0dDS33XYbd999N/Pnz7/k9tu2baN3797cdNNNdO/enddff50lS5awe/duNm3axH333dfi17l8+XKKiopISEjghhtuYMGCBfj6+ja438yZM3n66ad55JFH6NWrF6dOneKOO+64aLsRI0ZgNpvrvG9DhtR0975wjuXtt9/O1VdfzcyZM+nXrx8FBQXceeedDcbh5OTE5s2bCQ0N5eqrr6Zr167MmzePqqoqXF1dG/kuyM6Ru57KGs0iWpi1ZhaHCw43vLGsQ3MQFXyyLhLVP0ekDsVupc9aSupZjdRhWIWHfyFZySulDqNFZvZ+Agrsu7GQwdHCd467qKjsGF/eDBpUgUL5vdRhdDgiAgfc7md51WDyjfWPcHVy1LCxbwxqiddNlMlklyf/D5U1mkJQ8FT/p+TGNrIGLT0UJyeJLSAqlGSVNL1RgK0S7XxEEaBAdelFs+2FukrBUJeOUIJa4++/nTEYpgOtv1i87DwBkbiS11hivp3pbvn1lqMujgqSk0SZzA7I/0tlTRLrHcv06OlShyGzYffmxOH/i/Wb1+QYjTx89iwDUo6TePwYV6WncVivv+T268rKuPl0BoNOpNAn5TjXnUpna0V5nW1+KCmm27GjF/1UXzDP4+fSEq44eYL+Kcd5JTe3zv5njAbGpZ6k3Gzdhaj18SOoqrDv0asLiRb7v9QcPPmX1CFYRdApR7oEtZMmSY2wc4eWqsoZCHbceddeacw5TC2ez6vad4m/oBx1rLcrV3jJJYAymT2w/6u3rM0tSFyAp9az4Q1lHc6VFZ0Z/PlBqx+3xGxmdsYpHASBD4JD+Dkigod9fHG5zDfSe6oqGejkzPtBwXwTFk5fJ2fuzMzkyL+SS51CwabOkXV+NP87bpHJxNPZ2Tzk48uHwSH8WFrCpvLzyeazOTnc7+OLTmndm9CSqKFWPZ7UzGb7v9Tk5J4EH/tdD/JCfbNCcHZykjqMNrNnj5qyspkIgv3Mh2tPfKs28GD5dB503UWgWslzkUFShySTyRrJ/q/esjbnqnbl/l73Sx2GzMZEGj25eVU+4r/WOLKGjwsL8Fep+E9AAD0dHQlSqRng7EzoBYvs/ttjvn7c7OVFD0dHwtVqFvr4EKZWs7G87qiiAPg4ONT5Oee00YhOoWCcqys9HB3p6+TECUM1AL+UlqASBEa7WL8bcLbZz+rHlJKlHSSKAHnCGalDsAp1pYIhrvFSh9Gm9u1TUlg4A0G49GeGrPUIiCSUvMzXgVsIc2wfc69lso6gfVy9ZW1uSuQUevn1kjoMmY1wsqhY/KsrYn5Bqxz/z/Jyumu13HfmDINPpHB1ehrfFBc36RgWUaTCYsHtX6N/lRYLI0+eYMTJE9yRebrOiGOYWo1eFDmi11NsNnNIrydGo6HYbOat/Hye9LV+QmcMjaEwv/2UnYL9dz09Z/+JDY2a7vb29s8JeXkoi9a/ednttmckMX7lLUS+OopB78/ks30/1nl++qoFhLw89KKfG795uHabHw7/Qd93p9F92QQW//Vunf1Pl2Qx9L+zKKu+uHlNcLojMUGdG34x7cihgwrycmeiUDTc6l9mfU5OEXQKu1nqMGQyWRO0jzoamSSe6PcEM36egUlsXze1sqZ7c09XFEf2ttrxM41Gviwu5kYPT27z8uKgvor/5OagFgSmNHIB3RVFhVRZLFx5wQhgJ7WGF/wDiNZoKLdY+LyoiOszTvF9eAThajVuSiUv+gfwWFYWetHCZFdXBjvreCIri+s9PDhjNHLXmUxMoshd3t6MdWn5vJuyhAlQ0uLD2BSLqX00EykoOA2RDpB76c+8pKxkVu3/ia4+l0/CMorPcuO3DzOr50SWTXySPWcO8cQfS/FycmN8zHAA/nvVYoxmY+0+RVWljF0xjwldRgBQWFnMQ2uXsHT8Y4S6BzL320cYEJrAyM4DAHj896U8Nmw+Lpr6GyP1zQ7ltGMWlVWVTXkb7FpyMphM0wkK/h6zubzhHWRWExP9LAqFPJook9kTeURR1mxRHlHM7jpb6jBkEnvmVAKuG1ovSYSa0cBuGi0LfXzoptUy092Da9zc+bK4qFH7rykt5d38fF4LDMLrgtLSOEdHJru50UWrpbeTE0sDAwlTq/mi6PxxR7m48GNEBL936szd3j7sqqwgxVDNNW7uPHD2LI/5+rEsKIinsrMpMLX8S5Ncp/bXaKQ9zFE8J1vMuORzFYZKFvz8PC9f+TBu2suXJH+e9CNBLr4sGrWAKO9wroubyMye4/lg1/k11zwcXfHVedX+bEnfjaNKw8T/JZKnis/iqtExuetI4gO6MiA0gZT8dAB+OLIOldKBcTHDLhmDpkLBELeO0wX1nJQUkVPpV+Pg0LgvmWQt5+c3CU/PQVKHIZPJmqj9XL1lkrgz/k78nNrXfCpZ411b0oXYr1o3SYSaOYSdNXXnFnVWq8lqRGL2W2kpT2VnsTQwiIHOl19yQiEI9NBqOWWsf56lwWLhuZwcFvn5k2EwYEakj5MTEWoN4Wo1B/RVjX9R9bDo3MnJa9EhbJLZ1H4uNfuPr7vklfPJda9zRecBDAnv3eBx/jlzmKERfeo8NjSiLweyj2I01//v+ssDa5jcdSRO6prSyQjPEKqMeg7lHKeoqpQDWUfp4tOZoqpSXtuynMWj72swjpB0J6IDOzW4XXuTliaSkjIFBwe5MVtrc3BwJSrqSanDkMlkzdB+rt4ySTipnHi4z8MNbyhrdxIMAUz7PAOsvDREfRIdnUj7V5OcdKOBQIfLdzFcU1rK49lZLAkIZJhO1+B5RFHkaHU1Psr6q/LfKyhgiLMz3bRazIBJPN/y3SiKmMV6d2u0in6TMJtaeBBbJAoI7WTNtOLibCy+F8+5/PHIBg5mH+fRYbc16jh5FYV4O9dNUnycPDBZzBRWFV+0/b6zRziWn8a1PSfUPuaudWHphMe575cXmPTpfKZ1H8vwTn1Z/Ne73NTrajJKsrhyxc2M/PhG1hzdeMlY+uaE4ajtePP2Mk+LHE2eiErlK3Uo7VrnTg+gUXtLHYZMJmsGeY6irMXGhI9hUMog/j77t9ShyNqIl8WJx78DsbS0Tc43x8OD2Rmn+KAgnytdXDmor+Kb4mIW+fvXbrM0L5dck4mXAgKBmiTxsaya0tA4R0fy/jf6qBUEXP7X0Oad/HziHLWEqdS1cxSP6vX1NqlJqa7mt7JSvg+PAKCTWo1CEPiuuBhvBwfSDAZ6aLUtep0FfglwtkWHsFkOKjXG6kuve2lPsoypBBFW+/vZ0hwWbXiTL2a+htah8XOwhH91xhEv8TjAVwfWEOMdQUJgtzqPj4seyrjo88upbM/Yx9G8VBaPvo/B/72Otyc9g6+zJ5M+nU+/kDi8nT0uOra2QsGQiDj+yNrR6Njbi6wsEZPpSnrGbcBgaB9dbW2Jq0tPgoJmSR2GTCZrJjlRlFnF4/0e56ofr8Jgsf7SCDLbokTgjU1hiOnWXy/xUno4OvJmUDCv5+XxXkEBwSoVj/r6Mcn1/ByjfJOJLOP5xh9fFxdhAp7PzeH53Jzax6e6uvKf/yWTZRYzz2Rnk28246JQ0FWj5dPQMHo61h1dEUWRRdnZPOrrh9P/Rsa0CgX/8Q/g+ZxsDKLIk75++Kmav06bKAhklTgD7bM5lMLBAaqljsI69h9dR5D/rZwbQj6QfZz8yiLGr7y1dhuzaGbn6f2s3PsDJx9cj1JRdxTSx9mTvIq6XYLzK4twUCjxcKw7d67KqOen5D95YMi8y8ZVbTLwxB9LWTbxSdKLzmC2mBkQGg/UlKnuyzrC6Mj654mFpjkT2SmCE2fTGvUetCd5eSL79o4ksdcmqqtPSR1OuyEIKrp0eQFBaB/VBDJZRyQnijKrCHUN5Zaet/Bu0rsNbyyza0uOJqDZsavNzztcp2P4ZcpHzyV/53wSGnaJLc971NePRxuxxIUgCHwRdvHxamKyTvOZ6oSRVFW0zyQRQOnQftavKysvwOIroMiqSRQHh/Vi3byVdbZ54NeXiPQK5Y5+sy5KEgF6BcWy/sS2Oo9tTttNT/8uqP5V+vzz0b8wmI1cHTvmsnEt2/YJwzv1o4d/DIdyjmOynC8LN1lMmC2Wy+7fPzecTG0Wen37GPltisJCkd27htOn71aqq09KHU67EB5+Fy4u3RreUCaT2Sz5ax6Z1dza41a6eckXhfbs9vwehPzQ9kliR1AcNbThjeyYsgWjrbYoU59S+2edxokuPp3q/DiptHhoXeniU9Mo5qVNH3DfLy/U7nN9/BQyS3N4dsPbpOSn8+WBNXx1YA3z+8686FxfHljDmKjBF400XuhYXho/H/2TBwfXrFPX2TMMhaDgy/2/sOHkdk4WZBAX0OWyr0lbrmCIZ8frgnpOSYmFHdsHodVe/n2SNczFpQfhYXdIHYZMJmshOVGUWY2DwoEXB7+IRimvk9QejagKZ+TnyVKH0W5lm9t392Clsn0livuP/gEOjV8fMqe8gDOl50ugQ90D+eSaJew4vY8rV97Mm9s+4dlR99auoXhOauFpdmceqNPE5t9EUeTR31/hmSvuqe2I6qjSsHT8Y7yx7RMe+u1lnh99HwEuPg3GGZaqo3NgeKNfV3tTXi6ydWtftNoeUoditxQKDbHdXkWhkIvWZDJ7J4ii2A5b7Mmk9NmRz1iye4nUYcisKMzkzqufKRCzc6UOpV0yhsawpdMCqcNoVU5O31N4Jl3qMKzqmoGPoMySOgrr07tY+EaxjerqdjKptBk0GoGhww6i1++TOhS7ExX5OKGhN0sdhkwmswJ5RFFmddd3vZ6+/n2lDkNmJRpRyUu/e8lJYisqS7j0aFF7oWhnI4oAGZXHpA6hVWjLFAz2ipc6DElVV4v89Wd3tFr5WtYU7u59CQm5SeowZDKZlciJoszqBEFg8aDF6FQNr1sns31v7OuB8kD7vCG2FXlO1mmIY8sUl1ib0p7tP7oOQdU+L6MRqTo6BTTcEKo9M5ngzw0xaDT1d4qV1aVUOtOt68tyl1OZrB2R/zfLWkWALoBH+z4qdRiyFnrsTAJev++ROox2zaJzJztP6ihan6BofyOK1foKDD7mhje0UwMKOqHRdOw552YzbFgfgUY9XOpQbF5k5KM4OoZKHYZMJrMiOVGUtZopkVMYGTpS6jBkzXRVWTQJq+T5Oa2tot8kzKb2P1W8PY4oApwqOyx1CK3GsVTBYO94qcOQnCgKrF8fjEo1WupQbJan5xCCg2ZJHYZMJrMyOVGUtaqnBzyNl9ZL6jBkTRRr8GXWF2draq9krarAL0HqENqE0E47IB5I3oCguXidxPYi4qSOcH95lAgE/tzgj1I5TupAbI6Dgytdu74kdRgymawVtM8rt8xmeGo9eWbAMyz4q313dGxP3CxanvlJjVh0VupQ2j1REMgqdQbaf0IuCI2/3GxIPsFvB48xJCqcKQmx9W7z5a797EnPvOhxP1cdD105rPb3KoOR3w4e4+CZbKoMRjydHZkU342uAb4A7D11hjUHjmIwm+kbEcKkuK61+xZWVPLfTbu4b/QgtJdYB9Jo1FPtbUB9pv0miwOLOnNWnY3BYJA6FMlt/MuboUMnI/KT1KHYjOjoZ9Bq/KUOQyaTtQI5UZS1uhGhI5gaOZXVJ1ZLHYqsEZb9HQkpSVKH0SFUJ4ykqvzySeKaPZ/w2z+f1nnMxdGDF+d8W+/2JRUFfL/jfU7nHSev5AzDul/FNYPuqrPN38lr2HX8D84WpgMQ6hPNpL43E+57fqHx3Snr+XHnRxhMegbEjOOqAfNrnysoy+btNQ/z8NXv4ah2btRrbeyaahmFxexIzSDAzeWy202J78b4HjG1v1tEkaV/bKFncEDtYyazhQ827USnVTNnYCJujlpKKvVoVDWxVFQb+HrPAa7tE4enzomPt+yms48n3QJr1rT87p9DTOgZc8kk8ZzUogN0of2ODDuVKBjUOY6/zuyWOhSbsHmzG4MGXYVC+YPUoUjOx2csAf5TpQ5DJpO1EjlRlLWJR/s+yu7s3ZwpPyN1KLLLePFEIk5bd0kdRodRHDUUchreLsAjnHsmvlL7++W6CposRly0boxNnM1fB76rd5uUs/vpFXkF0/1icVCqWb//K95Z8zBPzPgYd2cfyqtKWLXpNa4f/jDergG899sTRAXG0T2sPwBfbXmDKX1vbXSSWBN0w5ebaqOJVTuSmN67J+uPpFx2W0e1CkfOJ3CH/jdi2CciuPaxXWmnqTIYuWfkQJSKmvfM09mp9vmC8kocVSriQwMBiPT1Iqe0nG6Bfuw9dQYHhYIeFySel3Lo6J90jemNWNV+G9t0SnUhNSyEU9mnpQ7FJvz9t47+/a9Bpf4OaP9zjOujUnnRJeZ5qcOQyWStSJ6jKGsTzipnFg9ajEJum22zbiqMpfO38ohBW8o2+zVqO4VCiauTZ+2Pi6P7Jbf1cvHnmkF30y96DNpLJHJzRz7O0NgpBHtH4u8Ryqyh9yOKIsfO1DQvyi/LQqt2plfkCMJ8uxAdGE920SkAdqdsQKlQEd9pSNNerNBwaeb3ew/RNcCXaD/vph0b2Jl6mig/7zqJ4JGzOYR5ufP93kMs+nEdr6zdxIYjJ7BYam7svV2cMZjMnCkqobLawOnCYgLdXamsNvD74eNclVh/2eu/mc0mqjz1TY7ZngiiwMDiSFQNjK52JDt2OFJVNQOB9lt2fDldujyPWi33IJDJ2jP5rl3WZnr79+b6rtdLHYasHgP1IYz//ASIHfObcSkYQ2MozG/c3MS8kjM8/tkMnlk1m+Xrnye/1LrzRw2maswWE06amnJPX7cgjKZqTuenUKEv5VTeMQK9JEm3BQAAXZFJREFUOlGhL2XNnpXMGHxPk8/R0M30voyznCkuZXzPmMtuV5/SKj3HsvPo2ymkzuMFFZUcyMxGFEVuGdKXUd2i2HQ8lfXJJwBwUqu4tm8c/7drP8s2/E2vsGBi/H34eX8ygyPDKaioZOkfW3hl7Sb2n866bAwnC/Y2OW5741ysYJBfvNRh2JQ9u9WUlc1o0hzc9iDAfxq+PmOlDkMmk7WyjvXJJpPcvYn3su3sNk4Un5A6FNn/BJhdWPi1HrGiQupQOpSyhPFQ0vB24b5duGHEI/i6BVNWVcTavV/w2uoFPDHjY3RaN6vE8uPOD3Fz9qZLUC8AnDQu3DDiET7962WMpmr6Ro+mW0gfPt/4CsO6T6WgNJsP1j6F2WJifO85JHQa1sAZuGzpaXFlFT/uO8xtw/qhUjZ9dGZ3eiZalQPdA+s21BBF0GnVXNOrJwqFQLCnG6VVejYeS2VMbBQAPYL96RF8fr8TuQVklZRxVWJ3Xvr1L2b3T8BFq+HNDX/TyccTF2396woePrqZ7rGDECvad2OiziddSA0NIiNHnkZwzr59DvToORMPj28Qxfbf8MfZOYqYmGelDkMmk7UBOVGUtSm1Us0rQ19h1q+zqDJVSR1Oh+cgKnh1QwDimSNSh9Lh5DlFQUnDI7ixof3q/B7h141F/3cDO4//wcie01scx7qkL/nn5F/cO+k1VA7q2sfjIgYTFzG49vfjZ5M4W5jGjEH3sOjLOdw08glcnTx55Ye7iAzoiYujRwNnunQCmFlUQnm1gTfWba19zCKKpOUV8veJU7w0bRwKhVDvvqIosjvtNL3CgnFQ1i2ScXXUoBSEOvv6uuoo01djMlsu2t5kNvP93kPM6hdPfnkFZlGks29NaZ23zpmMwmJiA+svFxZFC5XuFThWtO8F6gVRYGBpFFmqXIxGo9Th2IyDBxR07ToDX7/vsFja77VNoXCke/e3UCodpQ5FJpO1Abn0VNbmIj0iear/U1KHIQNePxiH6h85SWxrFp072XnN21ejciTQM4K8kpaP6Kzf/zV/7FvFXRNeJsir8yW3M5oNfL1lGdcNuY+80jNYLGaiAuPwcw/B1y2Y9JzkRpzt0t9LRvp688DYoSwcM6T2J9jDjYSwIBaOGXLJJBHgZF4h+eWVF5WdAoR7eZBfXonlgpLq/LIKXLWai5JEgHVHTtDF34dgDzdEUayzn0UUERsozT6es+eyz7cXuiIlA/3ipA7D5iQnC5w9cw1KZROaPNmZmJhF6JyjpA5DJpO1ETlRlEliUudJTIuaJnUYHdr92fH4rZGb10ihou8kzKbmzQc1mg3kFGfg5uTZohjWJ33F2r2fc+f4lwjzufy8wLX/fE630L6E+ERjES1YxPPdPc0WExbR0uD5RPHSlxutyoEAN5c6P2oHJc5qVe0yGb8eOMr/7Uy6aN9daacJ9XSvdzmNgZFhVBoM/LjvMHll5Rw5m8OG5BMMjAy7aNvskjL2nz7L2O7RAPi66BCAnakZHDmbQ25pOSEe7pd9jUdP/I3g0jEKdSJPuhLsGyh1GDYnJQVOpU/DQekqdShWF+B/NYEB10gdhkwma0NyoiiTzGP9HqOLZ5eGN5RZ3biKzgz44oDUYXRYhf6NX3Pv++3vk3J2P/mlWaTnJPPxH8+iN1TSL7qmkcSPOz/i0z9fqrNPZv4JMvNPUG2solxfQmb+CbKK0mufX5f0Jb/sXsHsYQ/i5eJPaWUhpZWFVBsvLpnLKkxn78mNTOg9FwA/91AEQWDb0V85dGoHOcUZhPk2ogGN2LLOkKX6aooq68ZXZTByMDOLvhEXjyYCuDs5cuvQfpwuLOG137fw474jDImK4IoukXVDE0W+3XOQyfHd0DjUJHoqByXX9o1j3ZETfLPnIFclxuLmpL18kKJIuUtp81+kHRFEgcHl0Tg4dIzEuCnS0kROnLwKB4eWfZljS2rmJT4ndRgymayNCWJDtTQyWSvKKM1g5i8zKTeWSx1KhxFl8uLFFUYs+YVSh9IhiYLAjgnvU1XeuKYny9c/z4msg1ToS9Bp3Qj368bEPnMJ8AgH4LO/XqagLIf7Ji+t3efuD0ZedBxPnR/PzV4FwNNfzKKw/OIFHMf1msOE3jeej1UUef3HexmdcB09wgbUPn7w1Ha+3vomJrORSX1uYmDXCQ2+Dq/AHM4c/qJRr9meRXXqS6I4Quow2szxyBI2Z3aMktumCgxU0KXrbxiNuVKH0iJKpRN9ev+As3NkwxvLZLJ2RU4UZZJbf2o9CzculDqMDkEnqvn4xwCE5JNSh9Jh6RNHsc31KqnDaHNeAfmcOfKp1GG0iWvjn0Qs6RiNXkRBZG1wMmfyLr98SEfl66vg/9u78/CY7vYN4PeZyTLJTPZ9jyUJQRZLLJFELI2lSktR+1pVoa1a29KgC1qvqra6WGItXVD1U2qLquWlCEoIERQJQSKL7HN+f+Q1NWQlyZnJ3J/rmoucOcs9E+bMc85zvqdZwC4UFFTvLW1qk7//Qrg495Y6BhFJgK2nJLnOXp15f8Va8tl/G7FIlFiGT7jUESShLucaxbomU5kudYRaI4gCwh74sQW1DLdvqxF/sgtMTTyljvJU3NwGs0gkMmCGs+cmnfZ2y7fR3LG51DHqtNlXmsNyX92/KbiuSy0u/fYKdZ2oNpzdTcI/B6WOUKtUd+Vo48JRUMty964ax451gKlp2SML6yIry2D4+rwndQwikpDh7LlJpxnJjLCww0I4mjlKHaVOeuV+YzTeyOuIpFbo6Yd7d+r2DdnLoi5+tsFs9EnytXgINsZSx6hVvklWcHVwljqGzrp/X8SRw6FQKPRjADdjYzs0bfYFZDLD+ndMRNpYKJLOsDezx38i/wNj7piqVct8V7y05gqgrvgWBlSzsoK7Sx1BMmoDOqMIAOmKp7xRpp6SqUtaUOVywzkgUFXZ2SL+/DMECkVTqaOUSxDkaNp0MRSmLPyJDJ1h7blJ5wU6BGJ6yHSpY9QZ9molpm1SQ8zKkjoKAUgzN9wbVRtS6ykAnL16QOoItc7irhHauLIFtTy5D0T8sT8YCkXlb5FT2xrUfxu2Nm0rnpGI6jzD2nOTXujn1w8vNjS8USGrmxwCFsV5QrxyXeooBECtskKqYZ1k0lJcZFi7m+s3zkGwM7zuCL8ka7jYG+Z1uJWVnw/E7WsKhSJE6ihPcHCIgpfXWKljEJGOMKw9N+mN99q8h6Z2ut2eo+s+SQiG6X/PSB2D/icnpCeKiwz3bkTFxYa3u7lrnCp1hFonUwsIy2vEFtQKFBYCe/f4QWEaKnUUDQtVEzTx/1TqGESkQwxvz016wURugkWRi2CrsJU6il56PS0A7luOSh2DHnHP2bBH9VUXC1JHqHVnLu+TOoIkLO8YobVrgNQxdF5xMbB7dz2YmnSQOgpMTZ0REPgt5HJzqaMQkQ5hoUg6y1npjCUdl0AhV0gdRa90fOCNyLXnpI5BjxAFATczlVLHkFRxkeGdYUq9lQQ4GOb9BRsl2cDJjqNYV0QUBeze7Q5j486SZZDLlQgM+I6D1xDRE1gokk4LcAjAvPB5kAn8p1oZ3kXWGLchE2JentRR6BH5wZ2Qm22Yt8XQEAUIMsP7f3xHdlPqCJKQqQVEFDSGzAB/51UnYO8eFxjJu9X+lgU5mjZZDAsL/1rfNhHpPn6Ck87r5NkJU1pOkTqGzlOIRpi3wxbirdtSR6HHZDQMlzqCTjAyNpE6Qq07dWkPYHhdtwAAyzQjhLixBbWy9u2zh4CetbpNn4bvwt4+sla3SUT6g4Ui6YXB/oMxuPFgqWPotMUnmkB2JlHqGFSKVDVHgQQAubHhjQJ65841g20/BQD/y7ZwtHOQOobe+OMPa6jVtTPqt7v7UHh4DKuVbemTK1euQBAExMfHSx2FSHIsFElvTGk1BZ08O0kdQye9808wbH4/LnUMKkWhpx/u3THwttP/kRsZXqEIALfEa1JHkIysWEB4oT9bUKvg4J8qFBb2RU2eira36whfn/dqbP1V9fXXX8PCwgJFRf9+VmZnZ8PY2BhhYWFa8x44cACCICAxseIDo3FxcRAEARkZGdUdmcgg8JOb9IZMkGFe2DwE2LOV6VF9svwQtOGk1DGoDFnB3aWOoDMMtVCMT9xt0Htb69tGaOXWTOoYeuXIYTPk5vZDTfzDUan80aTJZxAE3RlgKjIyEtnZ2fjrr7800w4cOABnZ2ccO3YMDx480EyPi4uDq6srfH19pYhKZFAMeNdVseHDh0MQhCcely5dqpb180hX1SmMFFjSaQncVe5SR9EJTQudMGDtdaCIZ6x0VZq5j9QRdIZMbpiFYkZGCkRH3flSLgX/y3ZwsLWXOoZe+euYCbKz+0MQqq912dTUGYGB38HISLdGYfbz84Orqyvi4uI00+Li4tCrVy80aNAAhw4d0poeGVlyXeXatWvRsmVLWFhYwNnZGQMHDsTt2yXX6V+5ckUzn42NDQRBwPDhwwEAarUa8+fPR8OGDWFqagpPT098+OGHWpkuX76MyMhImJubIzAwEIcPH9Z6/tChQwgPD4eZmRk8PDwwceJE5OTkaJ7/6quv4OPjA4VCAScnJ/Tt27fa3i+i2sJCsQJdu3ZFSkqK1qNevXpSx6pRoihqtX/oGluFLZZ2XgprU2upo0jKSq3ArC3GEDPuSx2FyqBWWSE1TeoUukNmZLjX6qUUJksdQVLyYgERxU3YglpFJ08YIT29PwTh2QeCksvNERjwrc7eBqNDhw7Yt+/fe4/u27cPHTp0QEREhGZ6QUEBDh8+rCkACwoKMHfuXJw6dQpbtmxBcnKyphj08PDAzz//DAC4cOECUlJSsHjxYgDAjBkzMH/+fMycORPnzp3D+vXr4eSkfS35u+++i8mTJyM+Ph6+vr545ZVXNN+Nzpw5g6ioKLz00ks4ffo0Nm7ciD///BPR0dEAgL/++gsTJ07EnDlzcOHCBezYsQPh4RzUjPQPP7ErYGpqCmdnZ62HXF5yZHj//v0ICQmBqakpXFxcMH36dK0CKz8/HxMnToSjoyMUCgXat2+PY8eOASj7SNevv/4Ka2trqNVqAEB8fDwEQcCUKf+O+jl27Fi88sormp8rOqpV3hE34N8zmzt37kTLli1hamqKAwcO1MC7WX28rbyxOHIxTGSGN4oiAAgi8PmfDYBLV6SOQuXICemJ4iJR6hg6w1DPKAJA/IVdgNxAhz/9H+tbRmjp1lTqGHrnzGkZ7qT1g0z2LPcUlqFJk89gYdGk2nJVtw4dOuDgwYMoKipCVlYWTp48ifDwcERERGjONB45cgS5ubma708jR45Et27dUL9+fbRp0waff/45fvvtN2RnZ0Mul8PW1hYA4OjoCGdnZ1hZWSErKwuLFy/GggULMGzYMDRo0ADt27fH6NGjtfJMnjwZPXr0gK+vL2bPno2rV69qOso++eQTDBw4EG+++SZ8fHzQrl07fP7551i9ejXy8vJw7do1KJVKPP/88/Dy8kJwcDAmTpxYe28mUTVhofiUbty4ge7du6NVq1Y4deoUli5diuXLl+ODDz7QzDN16lT8/PPPWLVqFU6cOIGGDRsiKioK9+7dK/NIV3h4uOYDEigpRu3t7bF//37NeuPi4hAREQGg4qNaQPlH3B41depUfPzxx0hISEBAgO5fB9jcqTk+DPsQggGOPT/vUnOYHTwldQyqwD3n5lJH0CmGXChmZd2B2tHwPqse1yTZHvY2dlLH0DvnzglIufky5PKnaxn18XkHDva6PRhcZGQkcnJycOzYMRw4cAC+vr5wdHREREQEjh07hpycHMTFxcHT0xP169cHAJw8eRK9evWCl5cXLCws0KFDBwDAtWtlDyCVkJCA/Px8dOpU/vvx6PcgFxcXANAcZD9+/DhiY2OhUqk0j6ioKKjVaiQnJ6NLly7w8vJC/fr1MWTIEKxbt07rOksifcFCsQLbtm3T+iB4+eWXAZT0nnt4eOCLL75Ao0aN0Lt3b8yePRsLFy6EWq1GTk4Oli5dik8++QTdunWDv78/vvvuO5iZmWH58uVlHumysrJCUFCQ5uhZXFwc3nrrLZw6dQpZWVlITU1FYmKi5sOwoqNaQPlH3B41Z84cdOnSBQ0aNICdnX7syLt6d8WbLd6UOkatGnWvKer9fEzqGFQBURBwM1O3rgOSmiAz3NZTALiRXz3Xt+szeZGAcLEpBIFFc1UlJgLXrvaBkdyySsu5uw+Bp8eIGkpVfRo2bAh3d3fs27cP+/bt0xwQd3Z2Rr169XDw4EHs27cPHTt2BADk5OTgueeeg0qlwtq1a3Hs2DFs3rwZQMkB8rKYmZlVKo/xI7fzefjv9WG3l1qtxtixYxEfH695nDp1ChcvXkSDBg1gYWGBEydO4Pvvv4eLiwtmzZqFwMBAjklBeoeFYgUiIyO1Pgg+//xzACVHpNq2bau1swsNDUV2djauX7+OpKQkFBYWIjQ0VPO8sbExQkJCkJCQUO42O3TogLi4OIiiiAMHDqBXr15o2rQp/vzzT+zbtw9OTk5o1KgRgIqPagGVP+LWsmXLZ36/pDCy6Uj08+0ndYxaEZrnga5rEgGR7Yy6Lj+oE3KzdfdaXynI5IZdKMYn/A4YsUCyTTVCSw+2oD6Ny5dFXErqDSMjm0rN7+TUE74+s2o4VfWJjIxEXFwc4uLiNN9VACAiIgI7d+7EkSNHNG2n58+fx507dzBv3jyEhYWhUaNGWpfVAICJScnlKcXFxZppPj4+MDMzw549e546Z/PmzXH27Fk0bNjwicfDbRoZGaFz585YsGABTp8+jStXrmDv3r1PvU0iKRj2XrsSlEolGjZs+MR0URSfOCIq/u/LuyAIWn+vaLnHdejQAcuXL8epU6cgk8ng7++PiIgI7N+/H+np6ZqjbMC/R7VK63339PTUHHF77rnnsHbtWjg4OODatWuIiop64oibUqm/Zz/eaf0OUh+k4o/rf0gdpca4FVvizY25ENm+ohcyfMKA2xXPZ0hkBn5G8cGD+yh2BOQ3pU4ivSaXHXDZ3hZ3M+5JHUXv/HNNRHHRC2jUeDsKC8seLcveriP8G38KQdCfcwKRkZEYP348CgsLtb7rREREYNy4ccjLy9MUip6enjAxMcGSJUvw2muv4e+//8bcuXO11ufl5QVBELBt2zZ0794dZmZmUKlUmDZtGqZOnQoTExOEhoYiLS0NZ8+exahRoyqVc9q0aWjTpg3Gjx+PMWPGQKlUIiEhAbt27cKSJUuwbds2XL58GeHh4bCxscH27duhVqvh5+dXfW8WUS3Qn08PHePv749Dhw5pCkKgZFAZCwsLuLm5aY4q/fnnn5rnCwsL8ddff6Fx48YASj/SBUBzneJnn32GiIgICIKguZj70esTgYqPalXmiFtdIJfJsTBiIUKcQ6SOUiNMRDk+2eUE8Waq1FGoklLVujmyoKQMvFAEgH9yzksdQScYFQmIENiC+rRu3lTj7zPdYWLiWurzNtZt0LTpF3p3cCYyMhK5ublo2LCh1iikERERyMrKQoMGDeDh4QEAcHBwQGxsLH788Uf4+/tj3rx5+PTTT7XW5+bmhtmzZ2P69OlwcnLSjN8wc+ZMvP3225g1axYaN26M/v37V+m7UUBAAPbv34+LFy8iLCwMwcHBmDlzpuZaRmtra2zatAkdO3ZE48aN8fXXX+P7779Hkya6O5gQUWkEUWQPW1mGDx+OjIwMbNmy5Ynnbty4AV9fX4wYMQLR0dG4cOECRo8ejfHjxyMmJgYA8Oabb+LHH3/E8uXL4enpiQULFmDr1q1ISkqCjY0Nbty4AQ8PD6xcuVLrSBcAtGjRAqdOncLixYsxfvx4pKenw8nJCYWFhTh79iz8/f0BAKdPn0abNm0wYsSIUo9qpaWlwd3dHW+88YbmiNuUKVOQmJiIkydPaq6HjIyMRHp6OqytrWvp3a0ZDwofYNzucThx+4TUUarVF6eD4fh/vC5RXxR6+uFAfY5w9zgH17/wz9m6e9a/MhQKFXp5TgAK1VJH0QknfW7h+D9/Sx1Db9nZCQgO3of8gn800ywtAxEctEbn7pVIRPqHZxSfkpubG7Zv346jR48iMDAQr732GkaNGoX33ntPM8+8efPQp08fDBkyBM2bN8elS5ewc+dO2NjYaNZR2pEuoOSoWnFxsaZH38bGBv7+/nBwcNCckQQqPqpVmSNudYm5sTmWdl6KQIdAqaNUm8kpQSwS9UxmUHepI+imarxxuL7Ky8tGoUNxxTMaiIArjrC1rtz1dvSku3dF/PVXR5ialowCqlT6IihwBYtEIqoWPKNIdVJWQRZe/f1V/H1Xv49U98huiGFfJwGFhVJHoSq48MpXuJHCj9bHObqfwbUzu6SOIbmWAc+jQRZb0B6661KILRkHwK8jT0+lEhAR8Q8CAj6Cqamj1HGIqI7gGUWqkyxMLPB1l6/R2LZxxTPrKL9Cewxff5tFop5Rq6yQWvb4EoaNZxQBAKcT9kAw5e73IbsUYwS7s3B+FnK5JXx8PmWRSETVinsqqrOsTK3wbZdv4WPjI3WUKrNQm2LOr+YQ73JEQH2TE9ITxUU8M1IqQS51Ap1QUJiLfDseAHpU4BVH2FhZSx1DL1lYWGDYsGF6P8YAEekeFopUp1krrLHsuWVoYNVA6ihV8tl/fSFcuCx1DHoK95ybSx1Bd4ksFB9Kvn9G6gg6RV4oIELeTOoYekelUmHYsGGwtbWVOgoR1UEsFKnOs1XYYlnUMnhbeksdpVLmJDeHRdxJqWPQUxAFATczOYhE2VgoPnQmYR8EM74fj7K/aYJgD7agVpZSqcSwYcNgb28vdRQiqqNYKJJBsDezx7LnlsHDwkPqKOUanOGPRj/8JXUMekr5QR2Rm10kdQydJYq8RvGh4uIC5NrmSx1D5wRedYK1pZXUMXSemZkZhg4dCgcHB6mjEFEdxkKRDIaT0gnLn1sON5Wb1FFK1SrfFb3WXgbUvL+avsrwCZc6gk4TeUZRy+W77Bx4nFGBgAjjAKlj6DSFQoGhQ4dq3ZCeiKgmsFAkg+KicsGy55bBWeksdRQtjsUqTP2pGGJWttRR6BmkqnXr35XOUbNQfNTZC/shmPMs6+Mcbpgg0MNf6hg6ydzcHEOHDtXcK5mIqCaxUCSD427hjuXPLYejmW4MIy6HgP/EuUO8dkPqKPQMijz8cO8O207LI4rc5TxKrS7GA5scqWPopOCrzrCysJQ6hk6xtLTEyJEj4erqKnUUIjIQ3GuTQfK09MSyKN04s/jpuSCYHP1b6hj0jDKDu0sdQeeJau5yHnfx9nGpI+gkowIBEaZsQX3I1tYWI0eO5MA1RFSruNcmg1XPqh7WdFuD+lb1JcsQfTsAbr8ck2z7VH3SlPp3v87apmbr6RMSLv4JQcX209I4XjdFgEcjqWNIztnZGSNHjuR9Eomo1rFQJIPmrHTGqq6rEGBf+0euOz+oh4i1Z2t9u1T91CorpKZJnUL3qdl6+iRRRLZVltQpdFbwNVdYGnALqoeHB4YNGwaVSiV1FCIyQNxrk8GzVljju+e+Q6hraK1ts36RDcZ+nw4xn8Pj1wU5IT1RXCRKHUPnqYu5yynNhZT/Sh1BZxnnC4hQGGYLaoMGDTBkyBCYmZlJHYWIDBT32kQAzI3NsaTTEnSr163Gt6UQjfDRbzYQb9+p8W1R7bjn3FzqCHqB1yiW7mLSfyFYsf20LE7/mKKZu2G1oPr7++OVV16BiYmJ1FGIyIBxr030P8YyY8wPm4+BjQbW6HY+P94Esr8Ta3QbVHtEQUBKplLqGHqhuIi7nLJkKjOkjqDTml93gYXKQuoYtSI4OBh9+/aFkREPHhCRtLjXJnqEIAiY0XoGooOia2T9710LhvUujnJYl+QHdcSDbN4WozKKeUaxTAnXD0kdQacZ58kQYV73W1Dbtm2LXr16QSbj/xUikh4/iYhKMTZwLGa1nQWZUH3/Rfpm+iFg48lqWx/phgyfcKkj6A11kSB1BJ2VfPUkBBtjqWPoNOdrCjRx95M6Ro2JjIxEVFSU1DGIiDRYKBKV4WXfl/FpxKcwkT37NSIBBU7ov/YfoIhnnuqaVLX09+LUF8VFvD1GeTIUvG65Ii2uu8FCWfdGAO3WrRsiIiKkjkFEpIWFIlE5unh1wdLOS6E0fvpr0GzUZnhvsxHE+5nVmIx0QZGHH+7dYfFfaaIAmZzFYlnOXj0gdQSdZ5InIFwVKHWMaiOTyfDiiy+idevWUkchInoCC0WiCoS4hGBF1ArYKmyrvKwgAp8dqAdcvloDyUhqmcHdpY6gd+TGbK8syz83zkKw5ftTEZerCjR295E6xjNTKBQYPHgwAgPrTuFLRHULC0WiSvC388eabmvgpnKr0nLzLzaH2aHTNZSKpJam1P8vq7VNbsTh/stzz/SW1BH0Qqsb7lAp9Xe0YRsbG4waNQr169eXOgoRUZlYKBJVkqelJ9Z2X4sA+8qNvPfqnabw3nSshlORVNQqK6SmSZ1C/8g55H+5zlyOkzqCXjDJlSFcFSR1jKfi4eGB0aNHw8HBQeooRETlYqFIVAX2ZvZY0XUFutcrv+UwLM8TXdZeAESxlpJRbcsJ6YniIv5+q0pmxNbK8qSkXgTsWUxXhutVBRq5NZQ6RpU0a9YMw4YNg1KPz4YSkeFgoUhURaZyU8wPn4+JwRMh4Mnh/t2LrDBx4wOIubkSpKPacs85WOoIeknOQrFCd+QpUkfQGyE3PaA0N5c6RqVERESgT58+MOJZdSLSEywUiZ7SmIAxWNRhEcyMzDTTTEQ5FuxyhHgzVcJkVNNEQUBKZt0bor82yOQsFCty+tJelHIMikphkitDuGWQ1DHKZWRkhJdeegmRkZFSRyEiqhIWikTPoJNXJ6zuthrOypJ76S061QxG8QkSp6Kalh/UEQ+yeVuMpyGT82xKRdLuXAEc+D5VltsVM/i5NZA6RqksLCwwYsQIBARU7tp2IiJdwkKR6Bk1sm2E73t8jw+LesLht7+kjkO1IN0nXOoIeotnFCvnNv6ROoJeCUnxgrmZbrWgurm54dVXX4WbW9VGyyYi0hUsFImqgb2ZPXoOiYH1yy9LHYVqwS3RWeoIeotnFCvnVOJutp9WgekDAWHWunM/wsDAQIwYMQIWFhZSRyEiemosFImqiWBiApe5c+Ac8z7Am4rXWUUefriXxrbTpyXI+H+jMu6l34ToKJc6hl7xSDaHr5u09yUUBAFdunTBiy++yEFriEjvsVAkqmY2AwbAa1Us5A72UkehGpAZXP6tUah8Mhm/PFdWavEVqSPonZBUL5iZmVU8Yw1QKBQYOHAgQkNDJdk+EVF1Y6FIVAPMmzdHvZ9+hiKQAxjUNWlKH6kj6DcZz5JV1skLuwAZ+0+rQpEjk6QF1c3NDWPHjoWPDz8fiKjuYKFIVEOMnRzhtWYNrPv3lzoKVRO1ygqpaVKn0G+CwDOKlZWVmQa1EwvFqvJMVsLHtV6tba9t27YYOXIkbGxsam2bRES1gYUiUQ2SmZjAZXYM3Bb9BzIOaqD3ckJ6orhIlDqGXmOhWDU385OkjqCXWt/2hkKhqNFtmJmZ4ZVXXkFUVBTkcp4pJ6K6h4UiUS2w7NYN9TZvgoL30tJr95yDpY6g9wReo1gl8ed3AUY8q1hVimwZwmyCamz97u7uGDt2LPz8/GpsG0REUmOhSFRLTNzd4b1uLWxHjgQEfvHTN6IgICVTJXWMOoBnXqoiJycdxQ5Sp9BPXslKNHD1rvb1hoaGYsSIEbC2tq72dRMR6RIWikS1SDA2htPUKfD45mvIbW2ljkNVkB/UEQ+yeVuMZ8dCsaqu5yZKHUFvtUmrB4Vp9bSgmpubY9CgQejSpQtbTYnIILBQJJKAKjwc9TZvhnnr1lJHoUrK8AmXOkIdwdbTqopP+B0w5u76aZhlydDe7tlHQfX09MRrr73GUU2JyKBwz0MkEWMnR3iuXAH7CdEAj07rvFTRWeoIdYLIM4pVlpeXjSIHtdQx9Jb3ZRXqu3g91bKCICAsLAzDhw+HpaVlNScjItJtLBSJJCTIZHAYPx5esSth5OQkdRwqQ5GHH+6lse20OggiC8WncS37nNQR9Frbu/VgampapWWUSiUGDx6MTp06QSbj1yUiMjz85CPSAeatWqHels1QdeggdRQqRWZwd6kj1BlqnlF8KqfO7YZgwl320zLLlKO9fVCl5/f29sZrr72GBg0a1FwoIiIdx70OkY4wsrGBx9dL4fTuuxDMzKSOQ49IUzaUOkLdoWah+DQKCnORb8+z2s+iXpIK3s6e5c5jZGSE5557DkOHDoUF731LRAaOhSKRjrEdMhj1t2yGWcsWUkchAGqlJVLv8KOyuogi38undeX+Gakj6L126Q1gYmJS6nOurq4YO3Ys2rVrx1ZTIiKwUCTSSSZeXvBas6bk7KK5udRxDFpO6xdQXMiBRKqLyGsUn9rphL0QFHz/noX5fRnaOwZpTZPL5ejYsSNGjx4NBwf9umllamoqJkyYgPr168PU1BQeHh7o2bMn9uzZI3W0SomNjeX9KIl0GAtFIh0lCELJ2cVftsA8JETqOAbrnnOw1BHqFHUxdztPq7i4AHl2+VLH0Hv1klTwcvYAADg7O2PMmDEIDw/Xu7OIV65cQYsWLbB3714sWLAAZ86cwY4dOxAZGYnx48dLHa9WFRcXQ63mAT2i6qZfn4pEBsjEwwOeq2LhNPM9nl2sZaIgICVTJXWMOkXN1tNncvlevNQR9J4gCgjN9EFERATGjBkDZ2f9vPXN66+/DkEQcPToUfTt2xe+vr5o0qQJJk2ahCNHjmjmu3btGnr16gWVSgVLS0v069cPt27d0jwfExODoKAgrFixAp6enlCpVBg3bhyKi4uxYMECODs7w9HRER9++KHW9gVBwNKlS9GtWzeYmZmhXr16+PHHHzXPx8XFQRAEZGRkaKbFx8dDEARcuXIFcXFxGDFiBO7fvw9BECAIAmJiYgAABQUFmDp1Ktzc3KBUKtG6dWvExcVp1vPwTOS2bdvg7+8PU1NTXL16FXFxcQgJCYFSqYS1tTVCQ0Nx9erV6n3jiQwI99hEekAQBNgOGoT6W3+BeZs2UscxGPmBkXiQzQFEqpO6mK2Tz+Lv83EQzPkePgtjNxW8BzdHZGQk5Hp6D9t79+5hx44dGD9+PJRK5RPPP2znFEURvXv3xr1797B//37s2rULSUlJ6N+/v9b8SUlJ+O2337Bjxw58//33WLFiBXr06IHr169j//79mD9/Pt577z2tAhQAZs6ciT59+uDUqVMYPHgwXnnlFSQkJFTqNbRr1w6fffYZLC0tkZKSgpSUFEyePBkAMGLECBw8eBAbNmzA6dOn8fLLL6Nr1664ePGiZvkHDx7g448/xrJly3D27FnY2tqid+/eiIiIwOnTp3H48GG8+uqrEAShKm8tET3CSOoARFR5Ju7u8Fy5AhkbN+L2J59CnZMjdaQ6LcM3ArgtdYq6ha2nz0atLsYDm1yYPSh9QBYqm2Asg2VnT6jC3CHI9Lt4uHTpEkRRRKNGjcqdb/fu3Th9+jSSk5Ph4VHSbrtmzRo0adIEx44dQ6tWrQAAarUaK1asgIWFBfz9/REZGYkLFy5g+/btkMlk8PPzw/z58xEXF4c2jxysfPnllzF69GgAwNy5c7Fr1y4sWbIEX331VYWvwcTEBFZWVhAEQeusblJSEr7//ntcv34drq6uAIDJkydjx44dWLlyJT766CMAQGFhIb766isEBgYCKCme79+/j+eff15zW5PGjRtX6v0kotJxj02kZwRBgM2AAai/9Rco27WVOk6dlirqZ0uaLmOh+OwupR2XOoLeMa1vBac3msMiwkPvi0Sg5EwhgArPliUkJMDDw0NTJAKAv78/rK2ttc78eXt7a90OxMnJCf7+/lrXbTo5OeH2be0jZ23btn3i58qeUSzLiRMnIIoifH19oVKpNI/9+/cjKSlJM5+JiQkCAgI0P9va2mL48OGIiopCz549sXjxYqSkpDxTFiJDxz02kZ4ydnOD54oVcJ49GzLe76vaFXn44V4a206rW3Gx/n9Jl1pC4p8QVGwIqgxBIYf1iw1hP6YZjOzrzv1pfXx8IAhChUWZKIqlFpOPTzc2NtZ6XhCEUqdVZsCYh+t9WGQ+LGqBkrOAFVGr1ZDL5Th+/Dji4+M1j4SEBCxevFgzn5mZ2ROvbeXKlTh8+DDatWuHjRs3wtfX94l2WSKqPBaKRHrOpn8/NPhtO6x69QJ4LUa1yQzuJnWEOkldxN3OsxJFNbIts6WOofMUjW3h/FYLqFq71Lnr1GxtbREVFYUvv/wSOaVcgvBwABl/f39cu3YN//zzj+a5c+fO4f79+9XSlvl4EXbkyBFNO+zDW408elYvPj5ea34TExMUFxdrTQsODkZxcTFu376Nhg0baj0qM/BQcHAwZsyYgUOHDqFp06ZYv37907w0IgILRaI6wcjeHq7z58Fr3TqY+vOajOqQpvKROkKdVMxCsVok3vqv1BF0ltxOAbshjWE/rAnkVqZSx6kxX331FYqLixESEoKff/4ZFy9eREJCAj7//HNNS2jnzp0REBCAQYMG4cSJEzh69CiGDh2KiIgItGzZ8pkz/Pjjj1ixYgUSExPx/vvv4+jRo4iOjgYANGzYEB4eHoiJiUFiYiL+7//+DwsXLtRa3tvbG9nZ2dizZw/u3LmDBw8ewNfXF4MGDcLQoUOxadMmJCcn49ixY5g/fz62b99eZpbk5GTMmDEDhw8fxtWrV/H7778jMTGR1ykSPQPusYnqEPPmwaj3009wfn8WZFZWUsfRW2qlJVLT+PFYMwTI5GybfFaJl45AsOT7+CjBVA6rbt5wfqsFzJrYSx2nxtWrVw8nTpxAZGQk3n77bTRt2hRdunTBnj17sHTpUgAlbaBbtmyBjY0NwsPD0blzZ9SvXx8bN26slgyzZ8/Ghg0bEBAQgFWrVmHdunXw9/cHUNLO+v333+P8+fMIDAzE/Pnz8cEHH2gt365dO7z22mvo378/HBwcsGDBAgAlLaRDhw7F22+/DT8/P7zwwgv473//q3Wt5ePMzc1x/vx59OnTB76+vnj11VcRHR2NsWPHVstrJTJEgvho8zgR1RlF6elI+88iZPz8M8AbEVdJVsfBOKbmQEE1pTj3KxTm5UkdQ+91D42Gxc0nb41gcATAvIUTrKK8IbfgaLC1RRAEbN68Gb1795Y6ChHVEB4yJ6qjjGxs4DJ3Drw3boDikZHhqGL3nIOljlCnyY34Zb46nL9xWOoIkjPxtoRjdDBs+/qySCQiqmYsFInqOLNmzeC9cQNcPpgLua2t1HF0nigISMlUSR2jTpM/NpoiPZ3LV45DsDbM91JubQrbgY3g+FogTNz4/5WIqCbwAgciAyAIAqz79oVFly5IW/w50jduBB4baY5K5AdG4kE2b4tRk+RGhlnc1IQM87uwyrCUOkatEUxksOjgAYswdwjGPNYtJV65RFT38VOWyIDIrazgPGsm6v38E8xbt5Y6jk7K8I2QOkKdJ5OzUKwu564ekDpC7RAA8+aOcJ7cEpYdPVkkEhHVAn7SEhkgRaNG8FoVC49vv4Gpn5/UcXRKqljxfbro2XDU0+pz7frfEGzrduFt4mkBx9eDYNvPD3LLunu7CyIiXcO9NZEBU4WHQ9m+PTJ//RVpiz9H4c2bUkeSVJG7D+6lse20psnYelqt7pnchg1spI5R7eRWJrDqVg9mgQ4QBEHqOEREBodnFIkMnCCTwapXL9Tf8Rscp06F3IDvv5jZvIfUEQyCTMZjlNXp7ytxUkeoVoKxDBadPOH0dkuYBzmySCQikggLRSICAMhMTGA3cgQa7N4Fu3GvQWZuLnWkWpem8pE6gkHgNYrV62ZKImBfB4pvIxlUoa5wntoKVl28IDORS52IiMigsVAkIi1yCws4vvEGGuzeBdvhwyGYGsY1QWqlJVLT+JFYGwSeUax2d+UpUkd4ekYCVO1c4TK1Jax7NuD9EImIdAS/FRFRqYxsbeE0fRoa/L4T1gP6A3X83nc5IT1RXKiWOoZBYKFY/U5f3gfoW4emXICyjQucp7SC9QsNOFANEZGOYaFIROUydnKCS0wMGvy2HVYvvVRnC8Z7Ls2ljmAweI1i9bt9Oxlw0JP3VS5A2doZzlNawaZ3QxhZsUAkItJFLBSJqFJM3N3h+tGHaPj7TtgMHQKhDl3DKAoCUjJVUscwGIKgJwWNnrmN61JHKJ/R/wrEyS1h86IPjKxZIBIR6TJBFEVR6hBEpH+K0tORvnYd0teuRfH9+1LHeSZ5QR1xyLqP1DEMhqP7KVw7s0fqGHWOra0bulgPBnRsry6YyKBs7QKLMHfILXn9IRGRvuAZRSJ6KkY2NnCYEI2G+/bCacZ0GDnr743qM3wjpI5gUERwNMuacO/eDYiOuvPeCmZGsOjoAedpIbDuUZ9FIhGRnmH/DxE9E5m5OWyHDYPNwIG4v/VX3F2+HAWXL0sdq0pS1c4AiqSOYTAEQXeKmbomtfgqXOAuaQaZyhiq9m5QtXWBzJRfM4iI9BVbT4moWomiiKzdu3F32TLknTotdZwKFbn74I+Gb0odw6A4elzEtdO/Sh2jTrKydERXh5GAuvZ37UZ2CqhC3aBs5QTBmAcDiIj0HQ/1EVG1EgQBll26wLJLF+Qc+S/ufvcdcg4elDpWmTKb9wAypU5haFhE1JT7mbehbiJAllpLhaIMUPjZQtXWFaY+1hAEfbtHBxERlYWFIhHVGGWb1lC2aY38ixeR/v0G3N+6FersbKljaUlT+bBQrGW8RrFm3Sy8DHd41+g2ZCpjKFs6Q9nGGUbWihrdFhERSYOtp0RUa9Q5Obi/7f+QvmED8hMSpI4DtdISB9rNR3GhWuooBsXB/Tr+OfOD1DHqLJXKBj2cxwLF1b97N/GyhKqtC8ya2kMw4nh4RER1Gc8oElGtkSmVsOnfDzb9+yE3Ph7p329A5o4dEPPzJcnzIKQni0QpiDyjWJOys9NR7AjIU6pnfYKJDOZBjlC2cYGJK+83SkRkKFgoEpEkzIKCYBYUBMfp03B/02akb9yIwmvXajXDXZfmwM1a3SQBULNQrHHXcxPhBZ9nWoeRgxlUbVxg3sIJMgW/LhARGRq2nhKRThBFETkHDyF9w/fI3hcHFBfX7PYEAf/t8TUeZPO2GLXNzuUubpxbJXWMOk1hZoleHuOBqp4xlwkw87eFso0rFA2tayQbERHpBx4iJCKdIAgCVO1DoWofisLUVGT88CMyNm1CUWpqjWwvPzCSRaJE1Gpe21bT8nIzUeSghlElz5jLLEygDHGGKsQZcivTmg1HRER6gWcUiUhniaKIB8eOIfPXbcj8/Xeo79+vtnWn9ovBudsO1bY+qjxrx/tIvbBc6hh1XkjgC6iX2bjM5wVjGRSNbWEe5AiFny0EOW9tQURE/2KhSER6QSwoQPaBA7i/bRuy98VBzMt7pvWdevkb3E3jGUUpWNhlI+3St1LHqPNMTMzxUr03IBY80n4qA0wbWMM8yBFmTe0gM2VjERERlY57CCLSC4KJCSw6dYJFp04ozs5B1q5dyNy2DTlHjlT5esYidx8WiVJi62mtKCh4gAL7IhjflMHYwwLmQQ4wD3CA3MJE6mhERKQHWCgSkd6Rq5SwfrE3rF/sjaI7d5C5/Tfc37YNeadPV2r5zOY9gMwaDkllKi5moVgb7D28UNhIBo+BLWFkbyZ1HCIi0jNsPSWSkCAI2Lx5M3r37i11lDqh4OpV3N+2DZnbf0NBUlKZ81145UvcqKZ7zFHVKcwLkHHjC6lj1El27p7waxsG3zbtYefuIXUcIiLSYywUSScdOnQIYWFh6NKlC3bs2FHl5WNiYrBlyxbEx8dXf7inUFae1NRU2NjYwNSUowxWt/zkZGTv3YusPXuRGx8PqEuu01IrLXGg3XwUV/W2AVRtTBRFyEz5XOoYdYIgyODs44sGzUPQsFUb2Ll7Sh2JiIjqCLaekk5asWIFJkyYgGXLluHatWvw9KybX36cnZ2ljlBnmdarB9NRo2A3ahSK7t5F9r59yNqzF7eMvVBcwCJRSkVFHF3zWRgrzOAdEIz6LUJQv3krmFtaSR2JiIjqIF4oQjonJycHP/zwA8aNG4fnn38esbGxWs/HxsbC2tpaa9qWLVsgCILm+dmzZ+PUqVMQBAGCIGjWce3aNfTq1QsqlQqWlpbo168fbt26pVlPTEwMgoKCsGLFCnh6ekKlUmHcuHEoLi7GggUL4OzsDEdHR3z44Yda2y9vveXlEQQBW7ZsAQC0bdsW06dP11pvWloajI2NsW/fPgBAQUEBpk6dCjc3NyiVSrRu3RpxcXFP+U4bDiM7O1j37QuPpV8h8NPJ6PF6AJqEu0FlwzO5Uigu4q6nqizsHRAU1QN9ZszG68vW44W330HTDp1ZJBIRUY3hGUXSORs3boSfnx/8/PwwePBgTJgwATNnztQUghXp378//v77b+zYsQO7d+8GAFhZWUEURfTu3RtKpRL79+9HUVERXn/9dfTv31+r2EpKSsJvv/2GHTt2ICkpCX379kVycjJ8fX2xf/9+HDp0CCNHjkSnTp3Qpk2bCtdbVp7HDRo0CJ988gk+/vhjzWvduHEjnJycEBERAQAYMWIErly5gg0bNsDV1RWbN29G165dcebMGfj4+DzL224wjE3k8A6wh3eAPQA/3L2Rjat/38XVv+8iNfk+1EXsxq9pAgTI5EZQF3Pk2bLIjYzg4tMIXgHBaNAiBA5e9aSOREREBoaFIumc5cuXY/DgwQCArl27Ijs7G3v27EHnzp0rtbyZmRlUKhWMjIy0Wjt37dqF06dPIzk5GR4eJYM8rFmzBk2aNMGxY8fQqlUrAIBarcaKFStgYWEBf39/REZG4sKFC9i+fTtkMhn8/Pwwf/58xMXFoU2bNti9e3eF6y0tz+P69++Pt956C3/++SfCwsIAAOvXr8fAgQMhk8mQlJSE77//HtevX4erqysAYPLkydixYwdWrlyJjz76qIrvNAGAnZsKdm4qNI/yQmFBMVIuZeDGhQxcv5COtGtZENUsHGuC3NiYheIjBEEGx3oN4NksEJ5NAuDWyB/GpgqpY+ml4cOHIyMjQ9OtIdU6dFlsbCzefPNNZGRkVHqZDh06ICgoCJ999lmN5SIi3cJCkXTKhQsXcPToUWzatAkAYGRkhP79+2PFihWVLhTLkpCQAA8PD00xBwD+/v6wtrZGQkKCplD09vaGhYWFZh4nJyfI5XLIZDKtabdv367Seivi4OCALl26YN26dQgLC0NycjIOHz6MpUuXAgBOnDgBURTh6+urtVx+fj7s7Oyq+G5QaYxN5PD0t4Onf8n7WZBbhJsXS4rG6xfScfdGNsC6sVrIjY1RmJcrdQxJ2bl7wqNJADybBcLDvxkUSpXUkXReaQXcTz/9hMGDB2POnDmYOnUqFi9ejEfH6dO3AketVmPGjBlYs2YN0tPT4ePjg7lz56JXr14VLvto5425uTlcXV0RGhqKCRMmoEWLFprn+vfvj+7du1cp16ZNm2BsbFylZYhIv7FQJJ2yfPlyFBUVwc3NTTNNFEUYGxsjPT0dNjY2kMlkeHyw3sLCwgrXLYpiqe2rj09/fEcoCEKp09T/G0WzsuutjEGDBuGNN97AkiVLsH79ejRp0gSBgYEASr48yOVyHD9+HHK5XGs5lYpfMGuCiZnRI22qQF52IW4klhSNNxIzkJ6aw8LxKcmNDOum74JMBnsPL7j4+MG9URN4NA2EysZW6lh6b9myZRg/fjy+/PJLjB49GkDprf36ZO3atVi0aBFWr16NNm3a4NKlS1VafuXKlejatSvy8vKQmJiIb7/9Fq1bt8aKFSswdOhQACWdN2ZmVbu3pq0t/70SGRqOKEA6o6ioCKtXr8bChQsRHx+veZw6dQpeXl5Yt24dgJIzb1lZWcjJydEs+/htJ0xMTFBcXKw1zd/fH9euXcM///yjmXbu3Dncv38fjRs3furclVlvaXlK07t3b+Tl5WHHjh1Yv369pgUXAIKDg1FcXIzbt2+jYcOGWg+Onlo7FCpjNGjuiIhX/DDw/dYY/Z9wvPBGEFr3qg/vAHuYWRpW8fMs5EZ1+zilmYUl6jdvhfYDhuLlmR8ieuVGDF2wBF3GRKNxWCSLxGqwYMECREdHY/369ZoiESg56/jw3rTDhw/H/v37sXjxYs1gYleuXAEAnD17Fj169IClpSUsLCwQFhaGpMfuv/rpp5/CxcUFdnZ2GD9+vNZByYoGF3s48NrOnTvRuHFjqFQqdO3aFSkp5d/EVSaTwcHBAQMGDIC3tzc6d+5cpY4aa2trODs7w9vbG8899xx++uknDBo0CNHR0UhPT9fK9tDDgdzWrFkDb29vWFlZYcCAAcjKytLM06FDB7z55puan729vfHRRx9h5MiRsLCwgKenJ7799lutLIcOHUJQUBAUCgVatmypGXhOV25dRUTlq9t7atIr27ZtQ3p6OkaNGvXEEeG+ffti+fLliI6ORuvWrWFubo533nkHEyZMwNGjR58YGdXb2xvJycmIj4+Hu7s7LCws0LlzZwQEBGDQoEH47LPPNIPOREREoGXLlk+duzLrLS1PafdOVCqV6NWrF2bOnImEhAQMHDhQ85yvry8GDRqEoUOHYuHChQgODsadO3ewd+9eNGvWrMptRPTsTM2M4NHYFh6N//3Sn3k3F7eSM3HrSiZuJ2ci7VoWinjPxifI5HWnhU0ml8Pewxsuvo3g6tsILj5+sHF2lTpWnTZ9+nR8+eWX2LZtW7lF1OLFi5GYmIimTZtizpw5AEoONt64cQPh4eHo0KED9u7dC0tLSxw8eBBFRf9eN7tv3z64uLhg3759uHTpEvr374+goCCMGTMGQOUGF3vw4AE+/fRTrFmzBjKZDIMHD8bkyZM1Bz5L06lTJ9y/fx8zZ87E3Llzq+PtwltvvYXVq1dj165d6NevX6nzJCUlYcuWLZp9cb9+/TBv3rwnRvl+1MKFCzF37ly88847+OmnnzBu3DiEh4ejUaNGyMrKQs+ePdG9e3esX78eV69e1So0iUj3sVAknbF8+XJ07ty51LahPn364KOPPsKJEyfQvHlzrF27FlOmTMG3336Lzp07IyYmBq+++qrW/Js2bUJkZCQyMjKwcuVKDB8+HFu2bMGECRMQHh4OmUyGrl27YsmSJc+U++EtLspbb1l5SjNo0CD06NED4eHhT9w/cuXKlfjggw/w9ttv48aNG7Czs0Pbtm1ZJOoQSzszWNqZwaelEwBAXazG3Rs5uHUlE3dvZOPujWzcu5mD/AeGPZCLzEg/C0VjhRkcPL3hWK8+HLzqw9G7Puw9vGBkwrPJteW3337DL7/8gj179qBjx47lzmtlZQUTExOYm5trdV58+eWXsLKywoYNGzSXFjx+/beNjQ2++OILyOVyNGrUCD169MCePXswZsyYSg8uVlhYiK+//hoNGjQAAERHR2sK1tI8ePAAXbp0wcCBA7Fr1y5NofnwMgZLS0usXLkSffr0qdJ71qhRIwDQnE0tjVqtRmxsrOYa/SFDhmDPnj3lFordu3fH66+/DgCYNm0aFi1ahLi4ODRq1Ajr1q2DIAj47rvvoFAo4O/vjxs3bmgKbSLSfSwUSWf8+uuvZT7XvHlzresSe/furWkteujRnY+pqSl++umnJ9bj6emJX375pcztxMTEICYmRmva42crATxx78KK1ltWnsevtQRKdrylTQdKrp+cPXs2Zs+eXea2SLfI5DI4eFrAwdNCa3pORj7u3iwpGu/ezMG9G9m4l5KDogLDOPsol+v27keQyWDj4gZ7Dy/Ye3rB3tMbDh7esHJyrvK1x1S9AgICcOfOHcyaNQutWrXSGnyssuLj4xEWFlbu4CxNmjTRuh7cxcUFZ86cAVD5wcXMzc01ReLDdTwcCK00sbGxyMjIwBdffIGcnBx06NABw4cPx/Lly3H9+nVkZ2ejXbt2VX69D/cp5f3bfXwgt4qyAiW/i4cEQYCzs7NmmQsXLiAgIAAKxb+j94aEhFQ5OxFJR7f31EREdZTS2hRKa1PNCKtAyZe5zDu5uHsjB/du5iDj9gNkpuUiIy0XuZkFEqatfoJM+t2PIMhgYW8PaycX2Li4wtrZteRPJ1dYOTnDiCM86iQ3Nzf8/PPPiIyMRNeuXbFjx44qF4uVGcilvEHMKju4WGnrKOtAIACcPn0aTZo0gYmJCUxMTLBr1y6EhYXhxRdfhI+PD7p27QoXF5cKsz8uISEBAFCvXtn34yzv9T7NMqUN6Fbeayci3SP9npqIiACUfMmycjCHlYM56gc5aD1XkFeEzDt5uJ/2AJl38pB1Nw9Zd3ORdS8PmXfzUJhX8WBJuqS2rlFUqCygsrWDytYOlvYOsHH+tyC0cnJhMainPD09sX//fkRGRuK5557Dzp07YWlpWeq8pQ0mFhAQgFWrVqGwsPCpbvnw6OBiD+97Wx3c3NywefNmZGVlwcLCAo6Ojti9ezfCwsKwbds2HD9+/KnW+9lnn8HS0vKZbzNVFQ/bT/Pz8zXX5P/111+1tn0ienYsFImI9ICJwgj27irYu5d+K5S8nEJkp+cjN7MAD7IK8CCzoOTvj/2cm10IUS39Uf1nOqMoCDBRmMHMwgJKa1tNIfjwYWFT8qfS1hbGJk8OGkV1g7u7O+Li4rSKxdKucff29sZ///tfXLlyBSqVCra2toiOjsaSJUswYMAAzJgxA1ZWVjhy5AhCQkLg5+dX4bZranCxUaNGYfHixXjhhRfw4Ycfws7ODrt370ZGRgbMzc2xbNkyfPXVV+WuIyMjA6mpqcjPz0diYiK++eYbbNmyBatXr9Ya6bSmDRw4EO+++y5effVVTJ8+HdeuXcOnn34KoPwWWCLSHSwUiYjqAIXSGAplxWdGRLWI3OxC5GYVIDerAAV5xSjMKyr5M7/kUZBXhMK84v9N+9/f80vmUxeLUKtFiGLJukRRhKjG//58dHrJnxAAmVyAXC6DzOjfP5U2DnDw9IaRqSmMTExhbGoKI2MTGCvMoFCpoFCqYKpSQaGygEKp0kxTqCxgqlRCJpNX+Fqp7nNzc9OcWezSpQt+//33J+aZPHkyhg0bBn9/f+Tm5iI5ORne3t7Yu3cvpkyZgoiICMjlcgQFBSE0NLTS266JwcVcXV1x9OhRTJs2DS+99BIyMzPRokULrF+/Hubm5ujSpQsaNmyISZMmlbmOESNGAAAUCgXc3NzQvn17HD16FM2bN3/qXE/D0tISv/76K8aNG4egoCA0a9YMs2bNwsCBA7WuWyQi3SWIbBgnIiIiohq2bt06jBgxAvfv36/UdaJEJC2eUSQiIiKiard69WrUr18fbm5uOHXqFKZNm4Z+/fqxSCTSEywUiYiIiKjapaamYtasWUhNTYWLiwtefvnlcu/LSES6ha2nREREREREpEUmdQAiIiIiIiLSLSwUiYiIiIiISAsLRSIiIiIiItLCQpGIiIiIiIi0sFAkIiIiIiIiLSwUiYiIiIiISAsLRSIiIiIiItLCQpGIiIiIiIi0sFAkIiIiIiIiLSwUiYiIiIiISAsLRSIiIiIiItLCQpGIiIiIiIi0sFAkIiIiIiIiLSwUiYiIiIiISAsLRSIiIqIaEhMTg6CgIKlj1KgrV65AEATEx8dLHYWIqhELRSIiomowfPhw9O7d+4npcXFxEAQBGRkZtZ6pIrGxsRAEAYIgQC6Xw8bGBq1bt8acOXNw//59qeOVa+3atWjUqBEUCgW8vb0xd+7cSi3XoUMHzWt+9FFUVPTMmQRBwJYtW7SmTZ48GXv27HnmdZfn4e+xa9euWtMzMjIgCALi4uJqdPtEVDexUCQiIjJglpaWSElJwfXr13Ho0CG8+uqrWL16NYKCgnDz5k1JsxUWFpY6/cqVKxg6dCh69+6NhIQE/PDDD6hXr16l1ztmzBikpKRoPYyMjKorthaVSgU7O7saWfejjIyMsGfPHuzbt6/Gt0VEhoGFIpHEKnO2ITY2FtbW1pqfDaGVSd+UdiaBqCw///wzmjRpAlNTU3h7e2PhwoVaz3t7e+ODDz7A0KFDoVKp4OXlhV9++QVpaWno1asXVCoVmjVrhr/++ktruUOHDiE8PBxmZmbw8PDAxIkTkZOTU24WQRDg7OwMFxcXNG7cGKNGjcKhQ4eQnZ2NqVOnauYTRRELFixA/fr1YWZmhsDAQPz0009a6zp79ix69OgBS0tLWFhYICwsDElJSQAAtVqNOXPmwN3dHaampggKCsKOHTs0yz5sX/zhhx/QoUMHKBQKrF27tszMgiBg5MiRqFevHkJCQjB48OCK3/j/MTc3h7Ozs9bjoZUrV6Jx48ZQKBRo1KgRvvrqK81zBQUFiI6OhouLi+ZM5scffwyg5HcGAC+++CIEQdD8/Ojn9c6dO6FQKJ74vJ84cSIiIiI0Pz/N71GpVGLEiBGYPn16ufPduHED/fv3h42NDezs7NCrVy9cuXJFa57y3gMAOHr0KIKDg6FQKNCyZUucPHlS6/n09HQMGjQIDg4OMDMzg4+PD1auXFluLiLSPSwUiapo+PDhEAQBr7322hPPvf766xAEAcOHD6/Wbfbv3x+JiYnVus6KXLp0CVFRUbC0tIStrS26deuGtLS0Si+fm5sLGxsb2NraIjc3twaT6oaUlBR069ZN6hikB44fP45+/fphwIABOHPmDGJiYjBz5kzExsZqzbdo0SKEhobi5MmT6NGjB4YMGYKhQ4di8ODBOHHiBBo2bIihQ4dCFEUAwJkzZxAVFYWXXnoJp0+fxsaNG/Hnn38iOjq6yhkdHR0xaNAgbN26FcXFxQCA9957DytXrsTSpUtx9uxZvPXWWxg8eDD2798PoKQACQ8Ph0KhwN69e3H8+HGMHDlS09K5ePFiLFy4EJ9++ilOnz6NqKgovPDCC7h48aLWtqdNm4aJEyciISEBUVFRpeZzc3NDy5YtER0djby8vCq/vrJ89913ePfdd/Hhhx8iISEBH330EWbOnIlVq1YBAD7//HNs3boVP/zwAy5cuIC1a9dqCsJjx44BKCmyUlJSND8/qnPnzrC2tsbPP/+smVZcXIwffvgBgwYNAvBsv8eYmBicOXPmiQL+oQcPHiAyMhIqlQp//PEH/vzzT6hUKnTt2hUFBQWVeg9ycnLw/PPPw8/PD8ePH0dMTAwmT56stZ2ZM2fi3Llz+O2335CQkIClS5fC3t6+wvxEpGNEIqqSYcOGiR4eHqKVlZX44MEDzfTc3FzR2tpa9PT0FIcNG1bp9e3bt08EIKanp1d6mffff18MDAysfOinEBkZKTZv3lw8ceKEeP78eXHlypXirVu3Kr38mjVrxPbt24uhoaHi2rVrazCptPLz86WOQDpi2LBholwuF5VKpdZDoVBo/R8fOHCg2KVLF61lp0yZIvr7+2t+9vLyEgcPHqz5OSUlRQQgzpw5UzPt8OHDIgAxJSVFFEVRHDJkiPjqq69qrffAgQOiTCYTc3NzS828cuVK0crKqtTnli5dKgIQb926JWZnZ4sKhUI8dOiQ1jyjRo0SX3nlFVEURXHGjBlivXr1xIKCglLX5+rqKn744Yda01q1aiW+/vrroiiKYnJysghA/Oyzz0pd/lHDhw8XW7VqJY4dO1aMiIgQ79+/r3muR48eYnR0dJnLRkREiMbGxlq/o0mTJomiKIoeHh7i+vXrteafO3eu2LZtW1EURXHChAlix44dRbVaXeq6AYibN2/Wmvb45/XEiRPFjh07an7euXOnaGJiIt67d08UxWf/PU6fPl309fUVCwsLxfT0dBGAuG/fPlEURXH58uWin5+fVv78/HzRzMxM3LlzZ6Xeg2+++Ua0tbUVc3JyNM8//Ldy8uRJURRFsWfPnuKIESNKzUpE+oNnFImeQvPmzeHp6YlNmzZppm3atAkeHh4IDg7Wmjc/Px8TJ06Eo6MjFAoF2rdvX+qR5oMHDyIwMBAKhQKtW7fGmTNnNM893npamqdtlyqLTCZDVFQUgoOD4efnh+HDh8PR0bHcZR61fPlyDB48GIMHD8by5cufeL68FjUAWLFihaY1z8XFReto+v379/Hqq6/C0dERlpaW6NixI06dOqV5/tSpU4iMjISFhQUsLS3RokULTYve1atX0bNnT9jY2ECpVKJJkybYvn27Ztn9+/cjJCREs93p06drDXLRoUMHREdHY9KkSbC3t0eXLl0APNl6WlF7V1xcHEJCQqBUKmFtbY3Q0FBcvXq10u8v6abIyEjEx8drPZYtW6Y1T0JCAkJDQ7WmhYaG4uLFi5qzdwAQEBCg+buTkxMAoFmzZk9Mu337NoCSM5WxsbFQqVSaR1RUFNRqNZKTk6v8WsT/nakUBAHnzp1DXl4eunTporX+1atXa/7fxsfHIywsDMbGxk+sKzMzEzdv3iz1dSckJGhNa9myZbm5zp07h9jYWMTGxmLp0qXw9vZGhw4dNO/D2bNn0b59+3LXMWjQIK3f0YwZM5CWloZ//vkHo0aN0nqNH3zwgeY1Dh8+HPHx8fDz88PEiRPx+++/l7udsrYdFxenuf5z3bp16N69O2xsbAA8++9x2rRpSEtLw4oVK5547vjx47h06RIsLCw067a1tUVeXh6SkpIq9R4kJCQgMDAQ5ubmmvW2bdtWazvjxo3Dhg0bEBQUhKlTp+LQoUNVfp+ISHo1c+U2kQEYMWIEVq5cqWkXWrFiBUaOHPnE6HJTp07Fzz//jFWrVsHLywsLFixAVFQULl26BFtbW818U6ZMweLFi+Hs7Ix33nkHL7zwAhITE0v90vW47777Du+//z6++OILBAcH4+TJkxgzZgyUSiWGDRum1S7l6emJf/75B//880+56+zVqxdmzpyJvn37onnz5lV6b5KSknD48GFs2rQJoijizTffxOXLl1G/fn0A/7aodejQAXv37oWlpSUOHjyoKciWLl2KSZMmYd68eejWrRvu37+PgwcPAij58tqjRw/Y2tpi+/btsLKywjfffINOnTohMTERtra2GDRoEIKDg7F06VLI5XLEx8dr3sfx48ejoKAAf/zxB5RKJc6dOweVSqXJ1b17dwwfPhyrV6/G+fPnMWbMGCgUCsTExGhe36pVqzBu3DgcPHhQ82X6UQ/bu8LCwvDHH3/AyMgIH3zwAbp27YrTp09DJpOhd+/eGDNmDL7//nsUFBTg6NGjEAShSu8z6R6lUomGDRtqTbt+/brWz6IoPvG7Lu3f0aP/9x/OX9o0tVqt+XPs2LGYOHHiE+vy9PSsyssAUFIQWFpaws7ODpcvXwYA/N///R/c3Ny05jM1NQUAmJmZVbjO0l7349OUSmW56zh9+jRMTEzg7+8PoOSgVP/+/REaGoopU6YgKysLL7zwQrnrsLKyeuL3dOvWLQAln6etW7fWek4ulwMoOUiYnJyM3377Dbt370a/fv3QuXPnMls9SxMSEoIGDRpgw4YNGDduHDZv3qx1/d6z/h6tra0xY8YMzJ49G88//7zWc2q1Gi1atMC6deueWM7BwUHTxlvee1Dav9XHdevWDVevXsX//d//Yffu3ejUqRPGjx+PTz/9tMJliUiHSHcyk0g/DRs2TOzVq5eYlpYmmpqaisnJyeKVK1dEhUIhpqWlib169dK0nmZnZ4vGxsbiunXrNMsXFBSIrq6u4oIFC0RR/Lf1dMOGDZp57t69K5qZmYkbN24URfHJ9rDHW5metV3qcXv27BHNzc3FTz75RHRxcRH379+vee7HH38UVSpVucu/8847Yu/evTU/9+rVS3z33Xc1P1emRe3R+R/PZmlpKebl5WlNb9CggfjNN9+IoiiKFhYWYmxsbKnLN2vWTIyJiSkz9+NtWV9++aWoUqnE4uJiURRL2taCgoKeWBaPtJxV1N519+5dEYAYFxdXag7STw8/Gx73eHt5Wa2nTZo00fzs5eUlLlq0SGsePNbW+LBV82G738CBA7VaGiujrNbTW7duiXZ2duLQoUNFURTFzMxM0dTUVFy9enWZ64qJiXmq1tPx48eX+nrK8scff4gAxCNHjmim5efni127dhUBiP/5z3/KXT4iIkJ84403Sn3Ozc1NnDNnTrnLP2rHjh0iAPHu3buiKIqisbGx+NNPP2nNU9qlAu+//77YvHlzcePGjaKVlZVWS2l1/B5zc3NFd3d3cerUqVqtp99++61oY2Oj1ar7uIreg4etp49eevH111+X+7v7+uuvRQsLiyq9JiKSHltPiZ6Svb09evTogVWrVmHlypXo0aPHExfrJyUlobCwUKvdytjYGCEhIU+0Wz3aumNraws/P78n5ilNTbRLTZ8+HePHj8fkyZOxYsUK9OzZE1u3bgUA/P333+W2dRUXF2PVqlVaIxAOHjwYq1at0rTVldeidvv2bdy8eROdOnUqdf3Hjx9HdnY27OzstF5vcnKy5vVOmjQJo0ePRufOnTFv3jytltaJEyfigw8+QGhoKN5//32cPn1a81xCQgLatm2rdYYjNDQU2dnZWmeFKmqNq6i9y9bWFsOHD0dUVBR69uyJxYsXIyUlpdx1Ut3x9ttvY8+ePZg7dy4SExOxatUqfPHFF08MCFJV06ZNw+HDhzF+/HjEx8fj4sWL2Lp1KyZMmFDucqIoIjU1FSkpKUhISMCKFSvQrl07WFlZYd68eQAACwsLTJ48GW+99RZWrVqFpKQknDx5El9++aVmkJPo6GhkZmZiwIAB+Ouvv3Dx4kWsWbMGFy5cAFDSNTF//nxs3LgRFy5cwPTp0xEfH4833nijSq+zffv2aNeuHfr3748tW7YgKSkJ27dvx+XLl6FUKrF+/Xo8ePDgKd7BksFgPv74YyxevBiJiYk4c+YMVq5cif/85z8ASgYY2rBhA86fP4/ExET8+OOPcHZ21lwa4O3tjT179iA1NRXp6ellbmfQoEE4ceIEPvzwQ/Tt2xcKhULz3NP+Hh+lUCgwe/ZsfP75509s197eHr169cKBAweQnJyM/fv344033tB8xlX0HgwcOBAymQyjRo3CuXPnsH379ifOFM6aNQu//PILLl26hLNnz2Lbtm1o3LhxpfMTkW5goUj0DEaOHInY2FisWrUKI0eOfOJ58ZFrfB6fXpk2w8rM87Dt7LvvvtO65ubvv//GkSNHAPzbLjV37lzk5uaiX79+6Nu3b5nrPH36tOZay65du2LFihXo168fli1bhpUrV2LEiBFlLrtz507N9XlGRkYwMjLCgAEDcP36dU2BWl6LWkXta2q1Gi4uLk9cB3bhwgVMmTIFQMkXnYfXQO7duxf+/v7YvHkzAGD06NG4fPkyhgwZgjNnzqBly5ZYsmQJgPJbAh+dXlFr3MP2rsczJiYmYuDAgQBKrik9fPgw2rVrh40bN8LX11fz+6K6rXnz5vjhhx+wYcMGNG3aFLNmzcKcOXOeebTkgIAA7N+/HxcvXkRYWBiCg4Mxc+ZMuLi4lLtcZmYmXFxc4ObmhrZt2+Kbb77BsGHDcPLkSa1l586di1mzZuHjjz9G48aNERUVhV9//VVz/0I7Ozvs3bsX2dnZiIiIQIsWLfDdd99pDghNnDgRb7/9Nt5++200a9YMO3bswNatW+Hj41Ol1ykIAnbs2IE+ffpg0qRJ8Pf3x7vvvotx48YhMTERqampGDRokOazsSpGjx6NZcuWITY2Fs2aNUNERARiY2M1r1GlUmH+/Plo2bIlWrVqhStXrmD79u2QyUq+Ti1cuBC7du0q9Xr1R/n4+KBVq1Y4ffq05vKFh5729/i4YcOGadr9HzI3N8cff/wBT09PvPTSS2jcuDFGjhyJ3NxcWFpaVvo9+PXXX3Hu3DkEBwfj3Xffxfz587W2Y2JighkzZiAgIADh4eGQy+XYsGFDlfITkQ6Q9HwmkR56tL2sqKhIdHV1FV1dXcWioiJRFMUnWk9NTEyeaD11c3MTP/nkE1EU/21Le9hmKoqieO/ePdHc3LzSrafP2i71uPr164uvvfaa1rTY2FhREAQxMDCw3BbWl156SRwwYIB45swZrcegQYPEPn36iKJYcYuat7d3ma2nv//+uyiXy8Xk5ORKvNISAwYMEHv27Fnqc9OnTxebNWsmimLZracWFhZaraelta3hkbbAyrR3Pa5NmzbihAkTKj0/ERERUU3iYDZEz0Aul2vaQx9e6P8opVKJcePGYcqUKbC1tYWnpycWLFiABw8eYNSoUVrzzpkzB3Z2dnBycsK7774Le3t79O7du1I5YmJiMHHiRFhaWqJbt27Iz8/HX3/9hfT0dEyaNAmLFi2Ci4sLgoKCIJPJnmiXetzUqVPx+uuvw9nZGQMGDMD9+/exZ88emJub4/z58/jzzz8RFhb2xHJpaWn49ddfsXXrVjRt2lTruWHDhqFHjx5IS0tDdHQ0lixZggEDBmDGjBmwsrLCkSNHEBISAj8/P8TExOC1116Do6MjunXrhqysLBw8eBATJkxA586d0bZtW/Tu3Rvz58+Hn58fbt68ie3bt6N3795o0qQJpkyZgr59+6JevXq4fv06jh07hj59+gAA3nzzTXTr1g2+vr5IT0/H3r17NS1Rr7/+Oj777DNMmDAB0dHRuHDhAt5//31MmjRJc8agMgYNGoRPPvkEvXr10txg/Nq1a9i0aROmTJmCwsJCfPvtt3jhhRfg6uqKCxcuIDExEUOHDq30NoiIiIhqEgtFomf0sF2nLPPmzYNarcaQIUOQlZWFli1bYufOnZqh0B+d74033sDFixcRGBiIrVu3wsTEpFIZRo8eDXNzc3zyySeYOnUqlEolmjVrhjfffBPAv+1SFy9ehFwuR6tWrbTapR43duxY2NnZYd68eViwYAFUKhV69OiB8+fPY/bs2XjxxRdx+PDhJ1rGVq9eDaVSWer1hQ9vV7FmzRpMmjQJe/fuxZQpUxAREQG5XI6goCDNtZzDhg1DXl4eFi1ahMmTJ8Pe3l7TKisIArZv3453330XI0eORFpaGpydnREeHg4nJyfI5XLcvXsXQ4cOxa1bt2Bvb4+XXnoJs2fPBlByDeX48eNx/fp1WFpaomvXrli0aBGAkpt4b9++HVOmTEFgYCBsbW0xatQovPfee5X6PTz0sL1r2rRpeOmll5CVlQU3Nzd06tQJlpaWyM3Nxfnz57Fq1SrcvXtXc/uPsWPHVmk7RERERDVFEMVKjHNMREREREREBoOD2RAREREREZEWFopERERERESkhYUiERERERERaWGhSERERERERFpYKBIREREREZEWFopERERERESkhYUiERERERERaWGhSERERERERFpYKBIREREREZEWFopERERERESkhYUiERERERERaWGhSERERERERFpYKBIREREREZEWFopERERERESkhYUiERERERERaWGhSERERERERFpYKBIREREREZEWFopERERERESkhYUiERERERERaWGhSERERERERFpYKBIREREREZEWFopERERERESkhYUiERERERERaWGhSERERERERFpYKBIREREREZEWFopERERERESkhYUiERERERERaWGhSERERERERFpYKBIREREREZEWFopERERERESkhYUiERERERERaWGhSERERERERFpYKBIREREREZEWFopERERERESkhYUiERERERERaWGhSERERERERFpYKBIREREREZEWFopERERERESkhYUiERERERERaWGhSERERERERFpYKBIREREREZEWFopERERERESkhYUiERERERERaWGhSERERERERFpYKBIREREREZEWFopERERERESkhYUiERERERERaWGhSERERERERFpYKBIREREREZEWFopERERERESkhYUiERERERERaWGhSERERERERFpYKBIREREREZEWFopERERERESk5f8BrozO4dVnPI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34" y="2695493"/>
            <a:ext cx="4587820" cy="33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unique  value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cat_t</a:t>
            </a:r>
            <a:r>
              <a:rPr lang="en-IN" dirty="0"/>
              <a:t>=df1['</a:t>
            </a:r>
            <a:r>
              <a:rPr lang="en-IN" dirty="0" err="1"/>
              <a:t>product_category_tree</a:t>
            </a:r>
            <a:r>
              <a:rPr lang="en-IN" dirty="0"/>
              <a:t>'].unique()</a:t>
            </a:r>
          </a:p>
          <a:p>
            <a:r>
              <a:rPr lang="en-IN" dirty="0" err="1" smtClean="0"/>
              <a:t>cat_t</a:t>
            </a:r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array(['Clothing ', 'Footwear ', 'Pens &amp; Stationery ', 'Bags, Wallets &amp; Belts ', 'Home Decor &amp; Festive Needs ', 'Automotive ', 'Tools &amp; Hardware ', 'Baby Care ', 'Mobiles &amp; Accessories ', 'Watches ', 'Toys &amp; School Supplies ', 'Jewellery ', 'Kitchen &amp; Dining ', 'Computers '], dtype=object)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7999" y="2413338"/>
            <a:ext cx="77578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array(['Clothing ', 'Footwear ', 'Pens &amp; Stationery ',</a:t>
            </a:r>
          </a:p>
          <a:p>
            <a:r>
              <a:rPr lang="en-US" dirty="0"/>
              <a:t>       'Bags, Wallets &amp; Belts ', 'Home Decor &amp; Festive Needs ',</a:t>
            </a:r>
          </a:p>
          <a:p>
            <a:r>
              <a:rPr lang="en-US" dirty="0"/>
              <a:t>       'Automotive ', 'Tools &amp; Hardware ', 'Baby Care ',</a:t>
            </a:r>
          </a:p>
          <a:p>
            <a:r>
              <a:rPr lang="en-US" dirty="0"/>
              <a:t>       'Mobiles &amp; Accessories ', 'Watches ', 'Toys &amp; School Supplies ',</a:t>
            </a:r>
          </a:p>
          <a:p>
            <a:r>
              <a:rPr lang="en-US" dirty="0"/>
              <a:t>       '</a:t>
            </a:r>
            <a:r>
              <a:rPr lang="en-US" dirty="0" err="1"/>
              <a:t>Jewellery</a:t>
            </a:r>
            <a:r>
              <a:rPr lang="en-US" dirty="0"/>
              <a:t> ', 'Kitchen &amp; Dining ', 'Computers '], </a:t>
            </a:r>
            <a:r>
              <a:rPr lang="en-US" dirty="0" err="1"/>
              <a:t>dtype</a:t>
            </a:r>
            <a:r>
              <a:rPr lang="en-US" dirty="0"/>
              <a:t>=object)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74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word cloud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wordcloud</a:t>
            </a:r>
            <a:r>
              <a:rPr lang="en-IN" dirty="0"/>
              <a:t> import </a:t>
            </a:r>
            <a:r>
              <a:rPr lang="en-IN" dirty="0" err="1"/>
              <a:t>WordCloud</a:t>
            </a:r>
            <a:endParaRPr lang="en-IN" dirty="0"/>
          </a:p>
          <a:p>
            <a:endParaRPr lang="en-IN" dirty="0"/>
          </a:p>
          <a:p>
            <a:r>
              <a:rPr lang="en-IN" dirty="0"/>
              <a:t># Assuming '</a:t>
            </a:r>
            <a:r>
              <a:rPr lang="en-IN" dirty="0" err="1"/>
              <a:t>cat_t</a:t>
            </a:r>
            <a:r>
              <a:rPr lang="en-IN" dirty="0"/>
              <a:t>' is a list of unique product categories</a:t>
            </a:r>
          </a:p>
          <a:p>
            <a:r>
              <a:rPr lang="en-IN" dirty="0" err="1"/>
              <a:t>cat_t</a:t>
            </a:r>
            <a:r>
              <a:rPr lang="en-IN" dirty="0"/>
              <a:t> = df1['</a:t>
            </a:r>
            <a:r>
              <a:rPr lang="en-IN" dirty="0" err="1"/>
              <a:t>product_category_tree</a:t>
            </a:r>
            <a:r>
              <a:rPr lang="en-IN" dirty="0"/>
              <a:t>'].unique()</a:t>
            </a:r>
          </a:p>
          <a:p>
            <a:endParaRPr lang="en-IN" dirty="0"/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cat_t</a:t>
            </a:r>
            <a:r>
              <a:rPr lang="en-IN" dirty="0"/>
              <a:t>:</a:t>
            </a:r>
          </a:p>
          <a:p>
            <a:r>
              <a:rPr lang="en-IN" dirty="0"/>
              <a:t>    # Word cloud for book descriptions in each category</a:t>
            </a:r>
          </a:p>
          <a:p>
            <a:r>
              <a:rPr lang="en-IN" dirty="0"/>
              <a:t>    </a:t>
            </a:r>
            <a:r>
              <a:rPr lang="en-IN" dirty="0" err="1"/>
              <a:t>all_text</a:t>
            </a:r>
            <a:r>
              <a:rPr lang="en-IN" dirty="0"/>
              <a:t> = ' '.join(df1[df1['</a:t>
            </a:r>
            <a:r>
              <a:rPr lang="en-IN" dirty="0" err="1"/>
              <a:t>product_category_tree</a:t>
            </a:r>
            <a:r>
              <a:rPr lang="en-IN" dirty="0"/>
              <a:t>'] == </a:t>
            </a:r>
            <a:r>
              <a:rPr lang="en-IN" dirty="0" err="1"/>
              <a:t>i</a:t>
            </a:r>
            <a:r>
              <a:rPr lang="en-IN" dirty="0"/>
              <a:t>]['description'])</a:t>
            </a:r>
          </a:p>
          <a:p>
            <a:r>
              <a:rPr lang="en-IN" dirty="0"/>
              <a:t>    </a:t>
            </a:r>
            <a:r>
              <a:rPr lang="en-IN" dirty="0" err="1"/>
              <a:t>wordcloud</a:t>
            </a:r>
            <a:r>
              <a:rPr lang="en-IN" dirty="0"/>
              <a:t> = </a:t>
            </a:r>
            <a:r>
              <a:rPr lang="en-IN" dirty="0" err="1"/>
              <a:t>WordCloud</a:t>
            </a:r>
            <a:r>
              <a:rPr lang="en-IN" dirty="0"/>
              <a:t>(width=800, height=400, </a:t>
            </a:r>
            <a:r>
              <a:rPr lang="en-IN" dirty="0" err="1"/>
              <a:t>background_color</a:t>
            </a:r>
            <a:r>
              <a:rPr lang="en-IN" dirty="0"/>
              <a:t>='white').generate(</a:t>
            </a:r>
            <a:r>
              <a:rPr lang="en-IN" dirty="0" err="1"/>
              <a:t>all_text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/>
              <a:t>    </a:t>
            </a:r>
            <a:r>
              <a:rPr lang="en-IN" dirty="0" err="1"/>
              <a:t>plt.imshow</a:t>
            </a:r>
            <a:r>
              <a:rPr lang="en-IN" dirty="0"/>
              <a:t>(</a:t>
            </a:r>
            <a:r>
              <a:rPr lang="en-IN" dirty="0" err="1"/>
              <a:t>wordcloud</a:t>
            </a:r>
            <a:r>
              <a:rPr lang="en-IN" dirty="0"/>
              <a:t>, interpolation='bilinear')</a:t>
            </a:r>
          </a:p>
          <a:p>
            <a:r>
              <a:rPr lang="en-IN" dirty="0"/>
              <a:t>    </a:t>
            </a:r>
            <a:r>
              <a:rPr lang="en-IN" dirty="0" err="1"/>
              <a:t>plt.title</a:t>
            </a:r>
            <a:r>
              <a:rPr lang="en-IN" dirty="0"/>
              <a:t>(</a:t>
            </a:r>
            <a:r>
              <a:rPr lang="en-IN" dirty="0" err="1"/>
              <a:t>f'Word</a:t>
            </a:r>
            <a:r>
              <a:rPr lang="en-IN" dirty="0"/>
              <a:t> Cloud of Descriptions of Books in Category: {</a:t>
            </a:r>
            <a:r>
              <a:rPr lang="en-IN" dirty="0" err="1"/>
              <a:t>i</a:t>
            </a:r>
            <a:r>
              <a:rPr lang="en-IN" dirty="0"/>
              <a:t>}')</a:t>
            </a:r>
          </a:p>
          <a:p>
            <a:r>
              <a:rPr lang="en-IN" dirty="0"/>
              <a:t>    </a:t>
            </a:r>
            <a:r>
              <a:rPr lang="en-IN" dirty="0" err="1"/>
              <a:t>plt.axis</a:t>
            </a:r>
            <a:r>
              <a:rPr lang="en-IN" dirty="0"/>
              <a:t>('off')</a:t>
            </a:r>
          </a:p>
          <a:p>
            <a:r>
              <a:rPr lang="en-IN" dirty="0"/>
              <a:t>   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966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Data preprocessing</a:t>
            </a:r>
            <a:br>
              <a:rPr lang="en-US" sz="2000" b="1" dirty="0"/>
            </a:br>
            <a:r>
              <a:rPr lang="en-US" sz="2000" dirty="0"/>
              <a:t>cleaning the data here by using the </a:t>
            </a:r>
            <a:r>
              <a:rPr lang="en-US" sz="2000" u="sng" dirty="0">
                <a:hlinkClick r:id="rId2"/>
              </a:rPr>
              <a:t>spacy</a:t>
            </a:r>
            <a:r>
              <a:rPr lang="en-US" sz="2000" dirty="0"/>
              <a:t> library which is use here for </a:t>
            </a:r>
            <a:r>
              <a:rPr lang="en-US" sz="2000" dirty="0" smtClean="0"/>
              <a:t>           text </a:t>
            </a:r>
            <a:r>
              <a:rPr lang="en-US" sz="2000" dirty="0"/>
              <a:t>data </a:t>
            </a:r>
            <a:r>
              <a:rPr lang="en-US" sz="2000" dirty="0" smtClean="0"/>
              <a:t>cleaning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2800" dirty="0"/>
              <a:t>pip install spacy </a:t>
            </a:r>
            <a:endParaRPr lang="en-US" sz="2800" dirty="0" smtClean="0"/>
          </a:p>
          <a:p>
            <a:r>
              <a:rPr lang="en-US" sz="2800" dirty="0" smtClean="0"/>
              <a:t>import </a:t>
            </a:r>
            <a:r>
              <a:rPr lang="en-US" sz="2800" dirty="0"/>
              <a:t>re</a:t>
            </a:r>
          </a:p>
          <a:p>
            <a:r>
              <a:rPr lang="en-US" sz="2800" dirty="0"/>
              <a:t>import spacy</a:t>
            </a:r>
          </a:p>
          <a:p>
            <a:endParaRPr lang="en-US" sz="2800" dirty="0"/>
          </a:p>
          <a:p>
            <a:r>
              <a:rPr lang="en-US" sz="2800" dirty="0"/>
              <a:t># Load </a:t>
            </a:r>
            <a:r>
              <a:rPr lang="en-US" sz="2800" dirty="0" err="1"/>
              <a:t>spaCy's</a:t>
            </a:r>
            <a:r>
              <a:rPr lang="en-US" sz="2800" dirty="0"/>
              <a:t> English language model</a:t>
            </a:r>
          </a:p>
          <a:p>
            <a:r>
              <a:rPr lang="en-US" sz="2800" dirty="0" err="1"/>
              <a:t>nlp</a:t>
            </a:r>
            <a:r>
              <a:rPr lang="en-US" sz="2800" dirty="0"/>
              <a:t> = </a:t>
            </a:r>
            <a:r>
              <a:rPr lang="en-US" sz="2800" dirty="0" err="1"/>
              <a:t>spacy.load</a:t>
            </a:r>
            <a:r>
              <a:rPr lang="en-US" sz="2800" dirty="0"/>
              <a:t>('</a:t>
            </a:r>
            <a:r>
              <a:rPr lang="en-US" sz="2800" dirty="0" err="1"/>
              <a:t>en_core_web_sm</a:t>
            </a:r>
            <a:r>
              <a:rPr lang="en-US" sz="2800" dirty="0"/>
              <a:t>')</a:t>
            </a:r>
          </a:p>
          <a:p>
            <a:endParaRPr lang="en-US" sz="2800" dirty="0"/>
          </a:p>
          <a:p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clean_text</a:t>
            </a:r>
            <a:r>
              <a:rPr lang="en-US" sz="2800" dirty="0"/>
              <a:t>(text):</a:t>
            </a:r>
          </a:p>
          <a:p>
            <a:r>
              <a:rPr lang="en-US" sz="2800" dirty="0"/>
              <a:t>    """</a:t>
            </a:r>
          </a:p>
          <a:p>
            <a:r>
              <a:rPr lang="en-US" sz="2800" dirty="0"/>
              <a:t>    Clean and preprocess text using </a:t>
            </a:r>
            <a:r>
              <a:rPr lang="en-US" sz="2800" dirty="0" err="1"/>
              <a:t>spaCy</a:t>
            </a:r>
            <a:r>
              <a:rPr lang="en-US" sz="2800" dirty="0"/>
              <a:t> and regular expressions.</a:t>
            </a:r>
          </a:p>
          <a:p>
            <a:endParaRPr lang="en-US" sz="2800" dirty="0"/>
          </a:p>
          <a:p>
            <a:r>
              <a:rPr lang="en-US" sz="2800" dirty="0"/>
              <a:t>    Parameters:</a:t>
            </a:r>
          </a:p>
          <a:p>
            <a:r>
              <a:rPr lang="en-US" sz="2800" dirty="0"/>
              <a:t>    text (</a:t>
            </a:r>
            <a:r>
              <a:rPr lang="en-US" sz="2800" dirty="0" err="1"/>
              <a:t>str</a:t>
            </a:r>
            <a:r>
              <a:rPr lang="en-US" sz="2800" dirty="0"/>
              <a:t>): The input text to be cleaned.</a:t>
            </a:r>
          </a:p>
          <a:p>
            <a:endParaRPr lang="en-US" sz="2800" dirty="0"/>
          </a:p>
          <a:p>
            <a:r>
              <a:rPr lang="en-US" sz="2800" dirty="0"/>
              <a:t>    Returns: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</a:t>
            </a:r>
            <a:r>
              <a:rPr lang="en-US" sz="2800" dirty="0"/>
              <a:t>: The cleaned and preprocessed text.</a:t>
            </a:r>
          </a:p>
          <a:p>
            <a:r>
              <a:rPr lang="en-US" sz="2800" dirty="0"/>
              <a:t>    """</a:t>
            </a:r>
          </a:p>
          <a:p>
            <a:r>
              <a:rPr lang="en-US" sz="2800" dirty="0"/>
              <a:t>    # Converting to lowercase</a:t>
            </a:r>
          </a:p>
          <a:p>
            <a:r>
              <a:rPr lang="en-US" sz="2800" dirty="0"/>
              <a:t>    text = </a:t>
            </a:r>
            <a:r>
              <a:rPr lang="en-US" sz="2800" dirty="0" err="1"/>
              <a:t>text.lower</a:t>
            </a:r>
            <a:r>
              <a:rPr lang="en-US" sz="2800" dirty="0"/>
              <a:t>()</a:t>
            </a:r>
          </a:p>
          <a:p>
            <a:endParaRPr lang="en-US" sz="2800" dirty="0"/>
          </a:p>
          <a:p>
            <a:r>
              <a:rPr lang="en-US" sz="2800" dirty="0"/>
              <a:t>    # Removing special characters</a:t>
            </a:r>
          </a:p>
          <a:p>
            <a:r>
              <a:rPr lang="en-US" sz="2800" dirty="0"/>
              <a:t>    text = </a:t>
            </a:r>
            <a:r>
              <a:rPr lang="en-US" sz="2800" dirty="0" err="1"/>
              <a:t>re.sub</a:t>
            </a:r>
            <a:r>
              <a:rPr lang="en-US" sz="2800" dirty="0"/>
              <a:t>(r'[^a-z\s]', '', text)</a:t>
            </a:r>
          </a:p>
          <a:p>
            <a:endParaRPr lang="en-IN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IN" sz="1200" dirty="0"/>
              <a:t># Handling empty strings</a:t>
            </a:r>
          </a:p>
          <a:p>
            <a:r>
              <a:rPr lang="en-IN" sz="1200" dirty="0"/>
              <a:t>    if not </a:t>
            </a:r>
            <a:r>
              <a:rPr lang="en-IN" sz="1200" dirty="0" err="1"/>
              <a:t>text.strip</a:t>
            </a:r>
            <a:r>
              <a:rPr lang="en-IN" sz="1200" dirty="0"/>
              <a:t>():</a:t>
            </a:r>
          </a:p>
          <a:p>
            <a:r>
              <a:rPr lang="en-IN" sz="1200" dirty="0"/>
              <a:t>        return ''</a:t>
            </a:r>
          </a:p>
          <a:p>
            <a:endParaRPr lang="en-IN" sz="1200" dirty="0"/>
          </a:p>
          <a:p>
            <a:r>
              <a:rPr lang="en-IN" sz="1200" dirty="0"/>
              <a:t>    # Using </a:t>
            </a:r>
            <a:r>
              <a:rPr lang="en-IN" sz="1200" dirty="0" err="1"/>
              <a:t>spaCy</a:t>
            </a:r>
            <a:r>
              <a:rPr lang="en-IN" sz="1200" dirty="0"/>
              <a:t> to lemmatize, remove stop words, and punctuations</a:t>
            </a:r>
          </a:p>
          <a:p>
            <a:r>
              <a:rPr lang="en-IN" sz="1200" dirty="0"/>
              <a:t>    doc = </a:t>
            </a:r>
            <a:r>
              <a:rPr lang="en-IN" sz="1200" dirty="0" err="1"/>
              <a:t>nlp</a:t>
            </a:r>
            <a:r>
              <a:rPr lang="en-IN" sz="1200" dirty="0"/>
              <a:t>(text)</a:t>
            </a:r>
          </a:p>
          <a:p>
            <a:r>
              <a:rPr lang="en-IN" sz="1200" dirty="0"/>
              <a:t>    tokens = []</a:t>
            </a:r>
          </a:p>
          <a:p>
            <a:r>
              <a:rPr lang="en-IN" sz="1200" dirty="0"/>
              <a:t>    for token in doc:</a:t>
            </a:r>
          </a:p>
          <a:p>
            <a:r>
              <a:rPr lang="en-IN" sz="1200" dirty="0"/>
              <a:t>      if not </a:t>
            </a:r>
            <a:r>
              <a:rPr lang="en-IN" sz="1200" dirty="0" err="1"/>
              <a:t>token.is_stop</a:t>
            </a:r>
            <a:r>
              <a:rPr lang="en-IN" sz="1200" dirty="0"/>
              <a:t> and not </a:t>
            </a:r>
            <a:r>
              <a:rPr lang="en-IN" sz="1200" dirty="0" err="1"/>
              <a:t>token.is_punct</a:t>
            </a:r>
            <a:r>
              <a:rPr lang="en-IN" sz="1200" dirty="0"/>
              <a:t>: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tokens.append</a:t>
            </a:r>
            <a:r>
              <a:rPr lang="en-IN" sz="1200" dirty="0"/>
              <a:t>(</a:t>
            </a:r>
            <a:r>
              <a:rPr lang="en-IN" sz="1200" dirty="0" err="1"/>
              <a:t>token.lemma</a:t>
            </a:r>
            <a:r>
              <a:rPr lang="en-IN" sz="1200" dirty="0"/>
              <a:t>_)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cleaned_text</a:t>
            </a:r>
            <a:r>
              <a:rPr lang="en-IN" sz="1200" dirty="0"/>
              <a:t> = ' '.join(tokens)</a:t>
            </a:r>
          </a:p>
          <a:p>
            <a:endParaRPr lang="en-IN" sz="1200" dirty="0"/>
          </a:p>
          <a:p>
            <a:r>
              <a:rPr lang="en-IN" sz="1200" dirty="0"/>
              <a:t>    return </a:t>
            </a:r>
            <a:r>
              <a:rPr lang="en-IN" sz="1200" dirty="0" err="1"/>
              <a:t>cleaned_text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5830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Encoding</a:t>
            </a:r>
            <a:br>
              <a:rPr lang="en-US" sz="1600" b="1" dirty="0"/>
            </a:br>
            <a:r>
              <a:rPr lang="en-US" sz="1600" cap="none" dirty="0" err="1" smtClean="0"/>
              <a:t>Encoding</a:t>
            </a:r>
            <a:r>
              <a:rPr lang="en-US" sz="1600" cap="none" dirty="0" smtClean="0"/>
              <a:t> the categorical data into the numerical by the help of using the </a:t>
            </a:r>
            <a:r>
              <a:rPr lang="en-US" sz="1600" cap="none" dirty="0" err="1" smtClean="0"/>
              <a:t>sklearn</a:t>
            </a:r>
            <a:r>
              <a:rPr lang="en-US" sz="1600" cap="none" dirty="0" smtClean="0"/>
              <a:t> function label encoder</a:t>
            </a:r>
            <a:r>
              <a:rPr lang="en-US" sz="1600" dirty="0"/>
              <a:t/>
            </a:r>
            <a:br>
              <a:rPr lang="en-US" sz="1600" dirty="0"/>
            </a:b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operator import le</a:t>
            </a:r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LabelEncoder</a:t>
            </a:r>
            <a:endParaRPr lang="en-IN" dirty="0"/>
          </a:p>
          <a:p>
            <a:r>
              <a:rPr lang="en-IN" dirty="0"/>
              <a:t>le=</a:t>
            </a:r>
            <a:r>
              <a:rPr lang="en-IN" dirty="0" err="1"/>
              <a:t>LabelEncoder</a:t>
            </a:r>
            <a:r>
              <a:rPr lang="en-IN" dirty="0"/>
              <a:t>()</a:t>
            </a:r>
          </a:p>
          <a:p>
            <a:r>
              <a:rPr lang="en-IN" dirty="0"/>
              <a:t>df1['</a:t>
            </a:r>
            <a:r>
              <a:rPr lang="en-IN" dirty="0" err="1"/>
              <a:t>product_category_tree</a:t>
            </a:r>
            <a:r>
              <a:rPr lang="en-IN" dirty="0"/>
              <a:t>']=</a:t>
            </a:r>
            <a:r>
              <a:rPr lang="en-IN" dirty="0" err="1"/>
              <a:t>le.fit_transform</a:t>
            </a:r>
            <a:r>
              <a:rPr lang="en-IN" dirty="0"/>
              <a:t>(df1['</a:t>
            </a:r>
            <a:r>
              <a:rPr lang="en-IN" dirty="0" err="1"/>
              <a:t>product_category_tree</a:t>
            </a:r>
            <a:r>
              <a:rPr lang="en-IN" dirty="0" smtClean="0"/>
              <a:t>'])</a:t>
            </a:r>
          </a:p>
          <a:p>
            <a:endParaRPr lang="en-IN" dirty="0"/>
          </a:p>
          <a:p>
            <a:r>
              <a:rPr lang="en-IN" dirty="0" smtClean="0"/>
              <a:t>df1</a:t>
            </a:r>
            <a:r>
              <a:rPr lang="en-IN" dirty="0"/>
              <a:t>['</a:t>
            </a:r>
            <a:r>
              <a:rPr lang="en-IN" dirty="0" err="1"/>
              <a:t>product_category_tree</a:t>
            </a:r>
            <a:r>
              <a:rPr lang="en-IN" dirty="0"/>
              <a:t>'].</a:t>
            </a:r>
            <a:r>
              <a:rPr lang="en-IN" dirty="0" err="1"/>
              <a:t>value_counts</a:t>
            </a:r>
            <a:r>
              <a:rPr lang="en-IN" dirty="0" smtClean="0"/>
              <a:t>()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Answer in Notebook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8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4. Feature Engineering/Text to Features: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cap="none" dirty="0" smtClean="0"/>
              <a:t>Split the dataset into independent and dependent features</a:t>
            </a:r>
            <a:br>
              <a:rPr lang="en-US" sz="1400" b="1" cap="none" dirty="0" smtClean="0"/>
            </a:br>
            <a:r>
              <a:rPr lang="en-US" sz="1400" b="1" cap="none" dirty="0" smtClean="0"/>
              <a:t>convert text to numerical representation using TF-IDF</a:t>
            </a:r>
            <a:r>
              <a:rPr lang="en-US" sz="1400" b="1" cap="none" dirty="0" smtClean="0">
                <a:hlinkClick r:id="rId2"/>
              </a:rPr>
              <a:t>¶</a:t>
            </a:r>
            <a:endParaRPr lang="en-IN" sz="1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sklearn.feature_extraction.text</a:t>
            </a:r>
            <a:r>
              <a:rPr lang="en-IN" dirty="0"/>
              <a:t> import </a:t>
            </a:r>
            <a:r>
              <a:rPr lang="en-IN" dirty="0" err="1"/>
              <a:t>TfidfVectorizer</a:t>
            </a:r>
            <a:endParaRPr lang="en-IN" dirty="0"/>
          </a:p>
          <a:p>
            <a:r>
              <a:rPr lang="en-IN" dirty="0"/>
              <a:t># Convert text to numerical representation using TF-IDF</a:t>
            </a:r>
          </a:p>
          <a:p>
            <a:r>
              <a:rPr lang="en-IN" dirty="0" err="1"/>
              <a:t>vectorizer</a:t>
            </a:r>
            <a:r>
              <a:rPr lang="en-IN" dirty="0"/>
              <a:t> = </a:t>
            </a:r>
            <a:r>
              <a:rPr lang="en-IN" dirty="0" err="1"/>
              <a:t>TfidfVectorizer</a:t>
            </a:r>
            <a:r>
              <a:rPr lang="en-IN" dirty="0"/>
              <a:t>()</a:t>
            </a:r>
          </a:p>
          <a:p>
            <a:r>
              <a:rPr lang="en-IN" dirty="0"/>
              <a:t>X = </a:t>
            </a:r>
            <a:r>
              <a:rPr lang="en-IN" dirty="0" err="1"/>
              <a:t>vectorizer.fit_transform</a:t>
            </a:r>
            <a:r>
              <a:rPr lang="en-IN" dirty="0"/>
              <a:t>(df1['description'])</a:t>
            </a:r>
          </a:p>
          <a:p>
            <a:r>
              <a:rPr lang="en-IN" dirty="0"/>
              <a:t>y = df1['</a:t>
            </a:r>
            <a:r>
              <a:rPr lang="en-IN" dirty="0" err="1"/>
              <a:t>product_category_tree</a:t>
            </a:r>
            <a:r>
              <a:rPr lang="en-IN" dirty="0" smtClean="0"/>
              <a:t>']</a:t>
            </a:r>
          </a:p>
          <a:p>
            <a:r>
              <a:rPr lang="en-IN" dirty="0" err="1" smtClean="0"/>
              <a:t>X.shape</a:t>
            </a:r>
            <a:endParaRPr lang="en-IN" dirty="0" smtClean="0"/>
          </a:p>
          <a:p>
            <a:r>
              <a:rPr lang="en-US" dirty="0" smtClean="0"/>
              <a:t>Answer is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(14998, 16307)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05078" y="3244334"/>
            <a:ext cx="1581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(14998, 16307)</a:t>
            </a:r>
          </a:p>
        </p:txBody>
      </p:sp>
    </p:spTree>
    <p:extLst>
      <p:ext uri="{BB962C8B-B14F-4D97-AF65-F5344CB8AC3E}">
        <p14:creationId xmlns:p14="http://schemas.microsoft.com/office/powerpoint/2010/main" val="128727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Address Class Imbalance: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 </a:t>
            </a: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=(5,5))</a:t>
            </a:r>
          </a:p>
          <a:p>
            <a:r>
              <a:rPr lang="en-IN" dirty="0" err="1"/>
              <a:t>sns.lineplot</a:t>
            </a:r>
            <a:r>
              <a:rPr lang="en-IN" dirty="0"/>
              <a:t>(</a:t>
            </a:r>
            <a:r>
              <a:rPr lang="en-IN" dirty="0" err="1"/>
              <a:t>SS_df,x</a:t>
            </a:r>
            <a:r>
              <a:rPr lang="en-IN" dirty="0"/>
              <a:t>='</a:t>
            </a:r>
            <a:r>
              <a:rPr lang="en-IN" dirty="0" err="1"/>
              <a:t>percentage',y</a:t>
            </a:r>
            <a:r>
              <a:rPr lang="en-IN" dirty="0"/>
              <a:t>='</a:t>
            </a:r>
            <a:r>
              <a:rPr lang="en-IN" dirty="0" err="1"/>
              <a:t>Product_Category</a:t>
            </a:r>
            <a:r>
              <a:rPr lang="en-IN" dirty="0"/>
              <a:t>',)</a:t>
            </a:r>
          </a:p>
          <a:p>
            <a:r>
              <a:rPr lang="en-IN" dirty="0" err="1"/>
              <a:t>sns.scatterplot</a:t>
            </a:r>
            <a:r>
              <a:rPr lang="en-IN" dirty="0"/>
              <a:t>(</a:t>
            </a:r>
            <a:r>
              <a:rPr lang="en-IN" dirty="0" err="1"/>
              <a:t>SS_df,x</a:t>
            </a:r>
            <a:r>
              <a:rPr lang="en-IN" dirty="0"/>
              <a:t>='</a:t>
            </a:r>
            <a:r>
              <a:rPr lang="en-IN" dirty="0" err="1"/>
              <a:t>percentage',y</a:t>
            </a:r>
            <a:r>
              <a:rPr lang="en-IN" dirty="0"/>
              <a:t>='Product_Category',</a:t>
            </a:r>
            <a:r>
              <a:rPr lang="en-IN" dirty="0" err="1"/>
              <a:t>color</a:t>
            </a:r>
            <a:r>
              <a:rPr lang="en-IN" dirty="0"/>
              <a:t>='red')</a:t>
            </a:r>
          </a:p>
          <a:p>
            <a:r>
              <a:rPr lang="en-IN" dirty="0" err="1"/>
              <a:t>plt.title</a:t>
            </a:r>
            <a:r>
              <a:rPr lang="en-IN" dirty="0"/>
              <a:t>('Product Category Distribution')</a:t>
            </a:r>
          </a:p>
          <a:p>
            <a:r>
              <a:rPr lang="en-IN" dirty="0" err="1"/>
              <a:t>plt.show</a:t>
            </a:r>
            <a:r>
              <a:rPr lang="en-IN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76" y="3657600"/>
            <a:ext cx="7162800" cy="28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5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Analysis: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Proportions: Categories like Clothing and </a:t>
            </a:r>
            <a:r>
              <a:rPr lang="en-US" dirty="0" err="1"/>
              <a:t>Jewellery</a:t>
            </a:r>
            <a:r>
              <a:rPr lang="en-US" dirty="0"/>
              <a:t> dominate the dataset with a significant percentage of the instances.</a:t>
            </a:r>
          </a:p>
          <a:p>
            <a:r>
              <a:rPr lang="en-US" dirty="0"/>
              <a:t>Low Proportions: Categories such as Bags, Wallets &amp; Belts and Baby Care have much lower proportions, indicating they are underrepresented.</a:t>
            </a:r>
          </a:p>
          <a:p>
            <a:r>
              <a:rPr lang="en-US" dirty="0"/>
              <a:t>Imbalance: The chart clearly shows that some categories are heavily favored over others. This imbalance can impact machine learning models, as models may become biased towards the more frequent categories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28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Objectives 1-3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This hackathon focuses on creating accurate and efficient solutions for </a:t>
            </a:r>
            <a:r>
              <a:rPr lang="en-US" sz="1800" dirty="0" err="1"/>
              <a:t>eCommerce</a:t>
            </a:r>
            <a:r>
              <a:rPr lang="en-US" sz="1800" dirty="0"/>
              <a:t> product categorization. The key objectives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/>
              <a:t>Data Exploration and Preparation</a:t>
            </a:r>
          </a:p>
          <a:p>
            <a:r>
              <a:rPr lang="en-US" dirty="0"/>
              <a:t>Explore and analyze the dataset to understand key features, detect missing data, and identify ambiguities.</a:t>
            </a:r>
          </a:p>
          <a:p>
            <a:r>
              <a:rPr lang="en-US" dirty="0"/>
              <a:t>Preprocess the dataset for consistency, noise reduction, and missing value handling.</a:t>
            </a:r>
          </a:p>
          <a:p>
            <a:pPr marL="0" indent="0">
              <a:buNone/>
            </a:pPr>
            <a:r>
              <a:rPr lang="en-US" b="1" dirty="0"/>
              <a:t>2. Descriptive Analysis</a:t>
            </a:r>
          </a:p>
          <a:p>
            <a:r>
              <a:rPr lang="en-US" dirty="0"/>
              <a:t>Perform descriptive analysis to identify data patterns, category distributions, and inconsistencies, especially for text data.</a:t>
            </a:r>
          </a:p>
          <a:p>
            <a:r>
              <a:rPr lang="en-US" dirty="0"/>
              <a:t>Visualize data insights using word clouds and other text visualization techniques.</a:t>
            </a:r>
          </a:p>
          <a:p>
            <a:pPr marL="0" indent="0">
              <a:buNone/>
            </a:pPr>
            <a:r>
              <a:rPr lang="en-US" b="1" dirty="0"/>
              <a:t>3. Feature Engineering/Text to Features</a:t>
            </a:r>
          </a:p>
          <a:p>
            <a:r>
              <a:rPr lang="en-US" dirty="0"/>
              <a:t>Transform raw product data into informative features suitable for machine learning models.</a:t>
            </a:r>
          </a:p>
          <a:p>
            <a:r>
              <a:rPr lang="en-US" dirty="0"/>
              <a:t>Convert text descriptions into numerical features using techniques such as TF-IDF, word </a:t>
            </a:r>
            <a:r>
              <a:rPr lang="en-US" dirty="0" smtClean="0"/>
              <a:t>embedding's, </a:t>
            </a:r>
            <a:r>
              <a:rPr lang="en-US" dirty="0"/>
              <a:t>or custom methods.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11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b="1" i="1" dirty="0"/>
              <a:t>Using the smote here to treating the </a:t>
            </a:r>
            <a:r>
              <a:rPr lang="en-US" sz="1600" b="1" i="1" dirty="0" err="1"/>
              <a:t>imbalce</a:t>
            </a:r>
            <a:r>
              <a:rPr lang="en-US" sz="1600" b="1" i="1" dirty="0"/>
              <a:t> dataset treating</a:t>
            </a:r>
            <a:br>
              <a:rPr lang="en-US" sz="1600" b="1" i="1" dirty="0"/>
            </a:br>
            <a:r>
              <a:rPr lang="en-US" sz="1600" b="1" dirty="0"/>
              <a:t>installing imbalanced-using the smote here to treating the </a:t>
            </a:r>
            <a:r>
              <a:rPr lang="en-US" sz="1600" b="1" dirty="0" err="1"/>
              <a:t>imbalce</a:t>
            </a:r>
            <a:r>
              <a:rPr lang="en-US" sz="1600" b="1" dirty="0"/>
              <a:t> dataset treating</a:t>
            </a:r>
            <a:br>
              <a:rPr lang="en-US" sz="1600" b="1" dirty="0"/>
            </a:b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imbalanced-learn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pypi.org/simple</a:t>
            </a:r>
            <a:endParaRPr lang="en-US" dirty="0" smtClean="0"/>
          </a:p>
          <a:p>
            <a:r>
              <a:rPr lang="en-US" dirty="0"/>
              <a:t>pip install imbalanced-learn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pypi.tuna.tsinghua.edu.cn/simple</a:t>
            </a:r>
            <a:endParaRPr lang="en-US" dirty="0" smtClean="0"/>
          </a:p>
          <a:p>
            <a:r>
              <a:rPr lang="en-US" dirty="0"/>
              <a:t>pip install --upgrade pip </a:t>
            </a:r>
            <a:r>
              <a:rPr lang="en-US" dirty="0" err="1"/>
              <a:t>setuptools</a:t>
            </a:r>
            <a:r>
              <a:rPr lang="en-US" dirty="0"/>
              <a:t> </a:t>
            </a:r>
            <a:r>
              <a:rPr lang="en-US" dirty="0" smtClean="0"/>
              <a:t>wheel</a:t>
            </a:r>
          </a:p>
          <a:p>
            <a:r>
              <a:rPr lang="en-IN" dirty="0"/>
              <a:t>pip install --upgrade </a:t>
            </a:r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r>
              <a:rPr lang="en-IN" dirty="0"/>
              <a:t>pip install </a:t>
            </a:r>
            <a:r>
              <a:rPr lang="en-IN" dirty="0" err="1"/>
              <a:t>scikit</a:t>
            </a:r>
            <a:r>
              <a:rPr lang="en-IN" dirty="0"/>
              <a:t>-learn==</a:t>
            </a:r>
            <a:r>
              <a:rPr lang="en-IN" dirty="0" smtClean="0"/>
              <a:t>1.2.2</a:t>
            </a:r>
          </a:p>
          <a:p>
            <a:r>
              <a:rPr lang="en-IN" dirty="0"/>
              <a:t>from </a:t>
            </a:r>
            <a:r>
              <a:rPr lang="en-IN" dirty="0" err="1"/>
              <a:t>imblearn.over_sampling</a:t>
            </a:r>
            <a:r>
              <a:rPr lang="en-IN" dirty="0"/>
              <a:t> import </a:t>
            </a:r>
            <a:r>
              <a:rPr lang="en-IN" dirty="0" smtClean="0"/>
              <a:t>SMOTE</a:t>
            </a:r>
          </a:p>
          <a:p>
            <a:r>
              <a:rPr lang="en-US" dirty="0"/>
              <a:t># Apply SMOTE to balance the training set</a:t>
            </a:r>
          </a:p>
          <a:p>
            <a:r>
              <a:rPr lang="en-US" dirty="0"/>
              <a:t>smote = SMOTE(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 err="1"/>
              <a:t>X_train_balanced</a:t>
            </a:r>
            <a:r>
              <a:rPr lang="en-US" dirty="0"/>
              <a:t>, </a:t>
            </a:r>
            <a:r>
              <a:rPr lang="en-US" dirty="0" err="1"/>
              <a:t>y_train_balanced</a:t>
            </a:r>
            <a:r>
              <a:rPr lang="en-US" dirty="0"/>
              <a:t> = </a:t>
            </a:r>
            <a:r>
              <a:rPr lang="en-US" dirty="0" err="1"/>
              <a:t>smote.fit_resample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8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6. Develop Machine Learning- Multi-class text classifier:</a:t>
            </a:r>
            <a:br>
              <a:rPr lang="en-US" sz="2000" b="1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LogisticRegression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classification_report</a:t>
            </a:r>
            <a:endParaRPr lang="en-IN" dirty="0"/>
          </a:p>
          <a:p>
            <a:r>
              <a:rPr lang="en-IN" dirty="0"/>
              <a:t># Train model</a:t>
            </a:r>
          </a:p>
          <a:p>
            <a:r>
              <a:rPr lang="en-IN" dirty="0"/>
              <a:t>model = </a:t>
            </a:r>
            <a:r>
              <a:rPr lang="en-IN" dirty="0" err="1"/>
              <a:t>LogisticRegression</a:t>
            </a:r>
            <a:r>
              <a:rPr lang="en-IN" dirty="0"/>
              <a:t>(</a:t>
            </a:r>
            <a:r>
              <a:rPr lang="en-IN" dirty="0" err="1"/>
              <a:t>max_iter</a:t>
            </a:r>
            <a:r>
              <a:rPr lang="en-IN" dirty="0"/>
              <a:t>=1000)</a:t>
            </a:r>
          </a:p>
          <a:p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X_train_balanced</a:t>
            </a:r>
            <a:r>
              <a:rPr lang="en-IN" dirty="0"/>
              <a:t>, </a:t>
            </a:r>
            <a:r>
              <a:rPr lang="en-IN" dirty="0" err="1"/>
              <a:t>y_train_balanced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Predict and evaluate</a:t>
            </a:r>
          </a:p>
          <a:p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model.predict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 smtClean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classification_report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5124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0       0.98      0.98      0.98       198</a:t>
            </a:r>
          </a:p>
          <a:p>
            <a:r>
              <a:rPr lang="en-US" dirty="0"/>
              <a:t>           1       0.85      0.86      0.85        51</a:t>
            </a:r>
          </a:p>
          <a:p>
            <a:r>
              <a:rPr lang="en-US" dirty="0"/>
              <a:t>           2       0.91      0.97      0.94        31</a:t>
            </a:r>
          </a:p>
          <a:p>
            <a:r>
              <a:rPr lang="en-US" dirty="0"/>
              <a:t>           3       0.99      0.99      0.99      1083</a:t>
            </a:r>
          </a:p>
          <a:p>
            <a:r>
              <a:rPr lang="en-US" dirty="0"/>
              <a:t>           4       0.94      0.95      0.95       107</a:t>
            </a:r>
          </a:p>
          <a:p>
            <a:r>
              <a:rPr lang="en-US" dirty="0"/>
              <a:t>           5       1.00      0.98      0.99       220</a:t>
            </a:r>
          </a:p>
          <a:p>
            <a:r>
              <a:rPr lang="en-US" dirty="0"/>
              <a:t>           6       0.98      0.99      0.98       154</a:t>
            </a:r>
          </a:p>
          <a:p>
            <a:r>
              <a:rPr lang="en-US" dirty="0"/>
              <a:t>           7       1.00      1.00      1.00       608</a:t>
            </a:r>
          </a:p>
          <a:p>
            <a:r>
              <a:rPr lang="en-US" dirty="0"/>
              <a:t>           8       0.95      0.98      0.97       114</a:t>
            </a:r>
          </a:p>
          <a:p>
            <a:r>
              <a:rPr lang="en-US" dirty="0"/>
              <a:t>           9       0.97      0.97      0.97       171</a:t>
            </a:r>
          </a:p>
          <a:p>
            <a:r>
              <a:rPr lang="en-US" dirty="0"/>
              <a:t>          10       0.84      0.88      0.86        41</a:t>
            </a:r>
          </a:p>
          <a:p>
            <a:r>
              <a:rPr lang="en-US" dirty="0"/>
              <a:t>          11       1.00      0.99      0.99        79</a:t>
            </a:r>
          </a:p>
          <a:p>
            <a:r>
              <a:rPr lang="en-US" dirty="0"/>
              <a:t>          12       0.86      0.79      0.83        48</a:t>
            </a:r>
          </a:p>
          <a:p>
            <a:r>
              <a:rPr lang="en-US" dirty="0"/>
              <a:t>          13       1.00      1.00      1.00        95</a:t>
            </a:r>
          </a:p>
          <a:p>
            <a:endParaRPr lang="en-US" dirty="0"/>
          </a:p>
          <a:p>
            <a:r>
              <a:rPr lang="en-US" dirty="0"/>
              <a:t>    accuracy                           </a:t>
            </a:r>
            <a:r>
              <a:rPr lang="en-US" dirty="0" smtClean="0"/>
              <a:t>      0.98      </a:t>
            </a:r>
            <a:r>
              <a:rPr lang="en-US" dirty="0"/>
              <a:t>3000</a:t>
            </a:r>
          </a:p>
          <a:p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0.95      0.95     </a:t>
            </a:r>
            <a:r>
              <a:rPr lang="en-US" dirty="0" smtClean="0"/>
              <a:t>  </a:t>
            </a:r>
            <a:r>
              <a:rPr lang="en-US" dirty="0"/>
              <a:t>0.95      3000</a:t>
            </a:r>
          </a:p>
          <a:p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0.98      0.98      0.98      3000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84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02834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GridSearchCV</a:t>
            </a:r>
            <a:endParaRPr lang="en-IN" dirty="0"/>
          </a:p>
          <a:p>
            <a:endParaRPr lang="en-IN" dirty="0"/>
          </a:p>
          <a:p>
            <a:r>
              <a:rPr lang="en-IN" dirty="0"/>
              <a:t># Define parameter grid</a:t>
            </a:r>
          </a:p>
          <a:p>
            <a:r>
              <a:rPr lang="en-IN" dirty="0" err="1"/>
              <a:t>param_grid</a:t>
            </a:r>
            <a:r>
              <a:rPr lang="en-IN" dirty="0"/>
              <a:t> = {</a:t>
            </a:r>
          </a:p>
          <a:p>
            <a:r>
              <a:rPr lang="en-IN" dirty="0"/>
              <a:t>    'C': [0.1, 1, 10],</a:t>
            </a:r>
          </a:p>
          <a:p>
            <a:r>
              <a:rPr lang="en-IN" dirty="0"/>
              <a:t>    'solver': ['</a:t>
            </a:r>
            <a:r>
              <a:rPr lang="en-IN" dirty="0" err="1"/>
              <a:t>liblinear</a:t>
            </a:r>
            <a:r>
              <a:rPr lang="en-IN" dirty="0"/>
              <a:t>', '</a:t>
            </a:r>
            <a:r>
              <a:rPr lang="en-IN" dirty="0" err="1"/>
              <a:t>lbfgs</a:t>
            </a:r>
            <a:r>
              <a:rPr lang="en-IN" dirty="0"/>
              <a:t>']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# Initialize </a:t>
            </a:r>
            <a:r>
              <a:rPr lang="en-IN" dirty="0" err="1"/>
              <a:t>GridSearchCV</a:t>
            </a:r>
            <a:endParaRPr lang="en-IN" dirty="0"/>
          </a:p>
          <a:p>
            <a:r>
              <a:rPr lang="en-IN" dirty="0" err="1"/>
              <a:t>grid_search</a:t>
            </a:r>
            <a:r>
              <a:rPr lang="en-IN" dirty="0"/>
              <a:t> = </a:t>
            </a:r>
            <a:r>
              <a:rPr lang="en-IN" dirty="0" err="1"/>
              <a:t>GridSearchCV</a:t>
            </a:r>
            <a:r>
              <a:rPr lang="en-IN" dirty="0"/>
              <a:t>(</a:t>
            </a:r>
            <a:r>
              <a:rPr lang="en-IN" dirty="0" err="1"/>
              <a:t>LogisticRegression</a:t>
            </a:r>
            <a:r>
              <a:rPr lang="en-IN" dirty="0"/>
              <a:t>(</a:t>
            </a:r>
            <a:r>
              <a:rPr lang="en-IN" dirty="0" err="1"/>
              <a:t>max_iter</a:t>
            </a:r>
            <a:r>
              <a:rPr lang="en-IN" dirty="0"/>
              <a:t>=1000), </a:t>
            </a:r>
            <a:r>
              <a:rPr lang="en-IN" dirty="0" err="1"/>
              <a:t>param_grid</a:t>
            </a:r>
            <a:r>
              <a:rPr lang="en-IN" dirty="0"/>
              <a:t>, cv=5, </a:t>
            </a:r>
            <a:r>
              <a:rPr lang="en-IN" dirty="0" err="1"/>
              <a:t>n_jobs</a:t>
            </a:r>
            <a:r>
              <a:rPr lang="en-IN" dirty="0"/>
              <a:t>=-1)</a:t>
            </a:r>
          </a:p>
          <a:p>
            <a:r>
              <a:rPr lang="en-IN" dirty="0" err="1"/>
              <a:t>grid_search.fit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Best parameters and model</a:t>
            </a:r>
          </a:p>
          <a:p>
            <a:r>
              <a:rPr lang="en-IN" dirty="0"/>
              <a:t>print("Best Parameters:", </a:t>
            </a:r>
            <a:r>
              <a:rPr lang="en-IN" dirty="0" err="1"/>
              <a:t>grid_search.best_params</a:t>
            </a:r>
            <a:r>
              <a:rPr lang="en-IN" dirty="0"/>
              <a:t>_)</a:t>
            </a:r>
          </a:p>
          <a:p>
            <a:r>
              <a:rPr lang="en-IN" dirty="0" err="1"/>
              <a:t>best_model</a:t>
            </a:r>
            <a:r>
              <a:rPr lang="en-IN" dirty="0"/>
              <a:t> = </a:t>
            </a:r>
            <a:r>
              <a:rPr lang="en-IN" dirty="0" err="1"/>
              <a:t>grid_search.best_estimator</a:t>
            </a:r>
            <a:r>
              <a:rPr lang="en-IN" dirty="0" smtClean="0"/>
              <a:t>_</a:t>
            </a:r>
          </a:p>
          <a:p>
            <a:endParaRPr lang="en-US" dirty="0"/>
          </a:p>
          <a:p>
            <a:r>
              <a:rPr lang="en-IN" dirty="0" smtClean="0"/>
              <a:t>Answer - : Best </a:t>
            </a:r>
            <a:r>
              <a:rPr lang="en-IN" dirty="0"/>
              <a:t>Parameters: {'C': 10, 'solver': '</a:t>
            </a:r>
            <a:r>
              <a:rPr lang="en-IN" dirty="0" err="1"/>
              <a:t>lbfgs</a:t>
            </a:r>
            <a:r>
              <a:rPr lang="en-IN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68787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best_model</a:t>
            </a:r>
            <a:r>
              <a:rPr lang="en-IN" dirty="0"/>
              <a:t> = </a:t>
            </a:r>
            <a:r>
              <a:rPr lang="en-IN" dirty="0" err="1"/>
              <a:t>LogisticRegression</a:t>
            </a:r>
            <a:r>
              <a:rPr lang="en-IN" dirty="0"/>
              <a:t>(</a:t>
            </a:r>
            <a:r>
              <a:rPr lang="en-IN" dirty="0" err="1"/>
              <a:t>max_iter</a:t>
            </a:r>
            <a:r>
              <a:rPr lang="en-IN" dirty="0"/>
              <a:t>=1000, C=10, solver='</a:t>
            </a:r>
            <a:r>
              <a:rPr lang="en-IN" dirty="0" err="1"/>
              <a:t>lbfgs</a:t>
            </a:r>
            <a:r>
              <a:rPr lang="en-IN" dirty="0" smtClean="0"/>
              <a:t>')</a:t>
            </a:r>
            <a:endParaRPr lang="en-IN" dirty="0"/>
          </a:p>
          <a:p>
            <a:r>
              <a:rPr lang="en-IN" dirty="0" err="1"/>
              <a:t>best_model.fit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US" dirty="0" smtClean="0"/>
              <a:t>Answer - :- </a:t>
            </a:r>
            <a:endParaRPr lang="en-IN" dirty="0"/>
          </a:p>
          <a:p>
            <a:r>
              <a:rPr lang="en-IN" dirty="0" err="1" smtClean="0"/>
              <a:t>LogisticRegression</a:t>
            </a:r>
            <a:endParaRPr lang="en-IN" dirty="0"/>
          </a:p>
          <a:p>
            <a:r>
              <a:rPr lang="en-IN" dirty="0" err="1"/>
              <a:t>LogisticRegression</a:t>
            </a:r>
            <a:r>
              <a:rPr lang="en-IN" dirty="0"/>
              <a:t>(C=10, </a:t>
            </a:r>
            <a:r>
              <a:rPr lang="en-IN" dirty="0" err="1"/>
              <a:t>max_iter</a:t>
            </a:r>
            <a:r>
              <a:rPr lang="en-IN" dirty="0"/>
              <a:t>=1000)</a:t>
            </a:r>
          </a:p>
        </p:txBody>
      </p:sp>
    </p:spTree>
    <p:extLst>
      <p:ext uri="{BB962C8B-B14F-4D97-AF65-F5344CB8AC3E}">
        <p14:creationId xmlns:p14="http://schemas.microsoft.com/office/powerpoint/2010/main" val="33508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r>
              <a:rPr lang="en-US" dirty="0"/>
              <a:t>, </a:t>
            </a:r>
            <a:r>
              <a:rPr lang="en-US" dirty="0" err="1"/>
              <a:t>classification_report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Predict and evaluate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best_model.predict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Classification report</a:t>
            </a:r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Answer :-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 precision    recall  f1-score   </a:t>
            </a:r>
            <a:r>
              <a:rPr lang="en-US" dirty="0" smtClean="0"/>
              <a:t>support</a:t>
            </a:r>
            <a:endParaRPr lang="en-US" dirty="0"/>
          </a:p>
          <a:p>
            <a:r>
              <a:rPr lang="en-US" dirty="0"/>
              <a:t>           0       0.98      0.99      0.99       198</a:t>
            </a:r>
          </a:p>
          <a:p>
            <a:r>
              <a:rPr lang="en-US" dirty="0"/>
              <a:t>           1       0.93      0.80      0.86        51</a:t>
            </a:r>
          </a:p>
          <a:p>
            <a:r>
              <a:rPr lang="en-US" dirty="0"/>
              <a:t>           2       0.94      0.97      0.95        31</a:t>
            </a:r>
          </a:p>
          <a:p>
            <a:r>
              <a:rPr lang="en-US" dirty="0"/>
              <a:t>           3       0.99      1.00      0.99      1083</a:t>
            </a:r>
          </a:p>
          <a:p>
            <a:r>
              <a:rPr lang="en-US" dirty="0"/>
              <a:t>           4       0.95      0.96      0.96       107</a:t>
            </a:r>
          </a:p>
          <a:p>
            <a:r>
              <a:rPr lang="en-US" dirty="0"/>
              <a:t>           5       1.00      0.99      0.99       220</a:t>
            </a:r>
          </a:p>
          <a:p>
            <a:r>
              <a:rPr lang="en-US" dirty="0"/>
              <a:t>           6       0.97      0.99      0.98       154</a:t>
            </a:r>
          </a:p>
          <a:p>
            <a:r>
              <a:rPr lang="en-US" dirty="0"/>
              <a:t>           7       1.00      1.00      1.00       608</a:t>
            </a:r>
          </a:p>
          <a:p>
            <a:r>
              <a:rPr lang="en-US" dirty="0"/>
              <a:t>           8       0.96      0.98      0.97       114</a:t>
            </a:r>
          </a:p>
          <a:p>
            <a:r>
              <a:rPr lang="en-US" dirty="0"/>
              <a:t>           9       0.98      0.95      0.96       171</a:t>
            </a:r>
          </a:p>
          <a:p>
            <a:r>
              <a:rPr lang="en-US" dirty="0"/>
              <a:t>          10       0.81      0.85      0.83        41</a:t>
            </a:r>
          </a:p>
          <a:p>
            <a:r>
              <a:rPr lang="en-US" dirty="0"/>
              <a:t>          11       1.00      0.99      0.99        79</a:t>
            </a:r>
          </a:p>
          <a:p>
            <a:r>
              <a:rPr lang="en-US" dirty="0"/>
              <a:t>          12       0.86      0.75      0.80        48</a:t>
            </a:r>
          </a:p>
          <a:p>
            <a:r>
              <a:rPr lang="en-US" dirty="0"/>
              <a:t>          13       1.00      1.00      1.00        95</a:t>
            </a:r>
          </a:p>
          <a:p>
            <a:endParaRPr lang="en-US" dirty="0"/>
          </a:p>
          <a:p>
            <a:r>
              <a:rPr lang="en-US" dirty="0"/>
              <a:t>    accuracy                       </a:t>
            </a:r>
            <a:r>
              <a:rPr lang="en-US" dirty="0" smtClean="0"/>
              <a:t>          </a:t>
            </a:r>
            <a:r>
              <a:rPr lang="en-US" dirty="0"/>
              <a:t>0.98      3000</a:t>
            </a:r>
          </a:p>
          <a:p>
            <a:r>
              <a:rPr lang="en-US" dirty="0"/>
              <a:t>   macro </a:t>
            </a:r>
            <a:r>
              <a:rPr lang="en-US" dirty="0" err="1"/>
              <a:t>avg</a:t>
            </a:r>
            <a:r>
              <a:rPr lang="en-US" dirty="0"/>
              <a:t>       0.96      0.94      0.95      3000</a:t>
            </a:r>
          </a:p>
          <a:p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0.98      0.98      0.98      3000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656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cm = </a:t>
            </a:r>
            <a:r>
              <a:rPr lang="en-IN" dirty="0" err="1"/>
              <a:t>confusion_matrix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r>
              <a:rPr lang="en-IN" dirty="0" err="1"/>
              <a:t>sns.heatmap</a:t>
            </a:r>
            <a:r>
              <a:rPr lang="en-IN" dirty="0"/>
              <a:t>(cm,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fmt</a:t>
            </a:r>
            <a:r>
              <a:rPr lang="en-IN" dirty="0"/>
              <a:t>='d', </a:t>
            </a:r>
            <a:r>
              <a:rPr lang="en-IN" dirty="0" err="1"/>
              <a:t>cmap</a:t>
            </a:r>
            <a:r>
              <a:rPr lang="en-IN" dirty="0"/>
              <a:t>='Blues')</a:t>
            </a:r>
          </a:p>
          <a:p>
            <a:r>
              <a:rPr lang="en-IN" dirty="0" err="1"/>
              <a:t>plt.title</a:t>
            </a:r>
            <a:r>
              <a:rPr lang="en-IN" dirty="0"/>
              <a:t>('Confusion Matrix</a:t>
            </a:r>
            <a:r>
              <a:rPr lang="en-IN" dirty="0" smtClean="0"/>
              <a:t>')</a:t>
            </a:r>
          </a:p>
          <a:p>
            <a:r>
              <a:rPr lang="en-US" dirty="0" smtClean="0"/>
              <a:t>Answer </a:t>
            </a:r>
            <a:r>
              <a:rPr lang="en-US" dirty="0"/>
              <a:t>:- Text(0.5, 1.0, 'Confusion Matrix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r>
              <a:rPr lang="en-US" dirty="0" smtClean="0"/>
              <a:t>op=open</a:t>
            </a:r>
            <a:r>
              <a:rPr lang="en-US" dirty="0"/>
              <a:t>('model_logi_nlp.</a:t>
            </a:r>
            <a:r>
              <a:rPr lang="en-US" dirty="0" err="1"/>
              <a:t>pkl</a:t>
            </a:r>
            <a:r>
              <a:rPr lang="en-US" dirty="0"/>
              <a:t>','</a:t>
            </a:r>
            <a:r>
              <a:rPr lang="en-US" dirty="0" err="1"/>
              <a:t>wb</a:t>
            </a:r>
            <a:r>
              <a:rPr lang="en-US" dirty="0"/>
              <a:t>')</a:t>
            </a:r>
          </a:p>
          <a:p>
            <a:r>
              <a:rPr lang="en-US" dirty="0" err="1"/>
              <a:t>pickle.dump</a:t>
            </a:r>
            <a:r>
              <a:rPr lang="en-US" dirty="0"/>
              <a:t>(</a:t>
            </a:r>
            <a:r>
              <a:rPr lang="en-US" dirty="0" err="1"/>
              <a:t>best_model,op</a:t>
            </a:r>
            <a:r>
              <a:rPr lang="en-US" dirty="0"/>
              <a:t>)</a:t>
            </a:r>
          </a:p>
          <a:p>
            <a:r>
              <a:rPr lang="en-US" dirty="0" err="1"/>
              <a:t>op.close</a:t>
            </a:r>
            <a:r>
              <a:rPr lang="en-US" dirty="0" smtClean="0"/>
              <a:t>()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91" y="2180496"/>
            <a:ext cx="5038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58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32" y="713755"/>
            <a:ext cx="11029616" cy="51074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Decision </a:t>
            </a:r>
            <a:r>
              <a:rPr lang="en-IN" b="1" dirty="0" smtClean="0"/>
              <a:t>tree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4332" y="2690336"/>
            <a:ext cx="456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Pridict</a:t>
            </a:r>
            <a:r>
              <a:rPr lang="en-IN" dirty="0"/>
              <a:t> and evaluate</a:t>
            </a:r>
          </a:p>
          <a:p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model.predict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Classification report</a:t>
            </a:r>
          </a:p>
          <a:p>
            <a:r>
              <a:rPr lang="en-IN" dirty="0"/>
              <a:t>print(</a:t>
            </a:r>
            <a:r>
              <a:rPr lang="en-IN" dirty="0" err="1"/>
              <a:t>classification_report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2831" y="612845"/>
            <a:ext cx="6949439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precision    </a:t>
            </a:r>
            <a:r>
              <a:rPr lang="en-US" sz="1400" dirty="0"/>
              <a:t>recall  f1-score   support</a:t>
            </a:r>
          </a:p>
          <a:p>
            <a:endParaRPr lang="en-US" sz="1400" dirty="0"/>
          </a:p>
          <a:p>
            <a:r>
              <a:rPr lang="en-US" sz="1400" dirty="0"/>
              <a:t>           0       0.98      0.98      0.98       198</a:t>
            </a:r>
          </a:p>
          <a:p>
            <a:r>
              <a:rPr lang="en-US" sz="1400" dirty="0"/>
              <a:t>           1       0.85      0.86      0.85        51</a:t>
            </a:r>
          </a:p>
          <a:p>
            <a:r>
              <a:rPr lang="en-US" sz="1400" dirty="0"/>
              <a:t>           2       0.91      0.97      0.94        31</a:t>
            </a:r>
          </a:p>
          <a:p>
            <a:r>
              <a:rPr lang="en-US" sz="1400" dirty="0"/>
              <a:t>           3       0.99      0.99      0.99      1083</a:t>
            </a:r>
          </a:p>
          <a:p>
            <a:r>
              <a:rPr lang="en-US" sz="1400" dirty="0"/>
              <a:t>           4       0.94      0.95      0.95       107</a:t>
            </a:r>
          </a:p>
          <a:p>
            <a:r>
              <a:rPr lang="en-US" sz="1400" dirty="0"/>
              <a:t>           5       1.00      0.98      0.99       220</a:t>
            </a:r>
          </a:p>
          <a:p>
            <a:r>
              <a:rPr lang="en-US" sz="1400" dirty="0"/>
              <a:t>           6       0.98      0.99      0.98       154</a:t>
            </a:r>
          </a:p>
          <a:p>
            <a:r>
              <a:rPr lang="en-US" sz="1400" dirty="0"/>
              <a:t>           7       1.00      1.00      1.00       608</a:t>
            </a:r>
          </a:p>
          <a:p>
            <a:r>
              <a:rPr lang="en-US" sz="1400" dirty="0"/>
              <a:t>           8       0.95      0.98      0.97       114</a:t>
            </a:r>
          </a:p>
          <a:p>
            <a:r>
              <a:rPr lang="en-US" sz="1400" dirty="0"/>
              <a:t>           9       0.97      0.97      0.97       171</a:t>
            </a:r>
          </a:p>
          <a:p>
            <a:r>
              <a:rPr lang="en-US" sz="1400" dirty="0"/>
              <a:t>          10       0.84      0.88      0.86        41</a:t>
            </a:r>
          </a:p>
          <a:p>
            <a:r>
              <a:rPr lang="en-US" sz="1400" dirty="0"/>
              <a:t>          11       1.00      0.99      0.99        79</a:t>
            </a:r>
          </a:p>
          <a:p>
            <a:r>
              <a:rPr lang="en-US" sz="1400" dirty="0"/>
              <a:t>          12       0.86      0.79      0.83        48</a:t>
            </a:r>
          </a:p>
          <a:p>
            <a:r>
              <a:rPr lang="en-US" sz="1400" dirty="0"/>
              <a:t>          13       1.00      1.00      1.00        95</a:t>
            </a:r>
          </a:p>
          <a:p>
            <a:endParaRPr lang="en-US" sz="1400" dirty="0"/>
          </a:p>
          <a:p>
            <a:r>
              <a:rPr lang="en-US" sz="1400" dirty="0"/>
              <a:t>    accuracy                           0.98      3000</a:t>
            </a:r>
          </a:p>
          <a:p>
            <a:r>
              <a:rPr lang="en-US" sz="1400" dirty="0"/>
              <a:t>   macro </a:t>
            </a:r>
            <a:r>
              <a:rPr lang="en-US" sz="1400" dirty="0" err="1"/>
              <a:t>avg</a:t>
            </a:r>
            <a:r>
              <a:rPr lang="en-US" sz="1400" dirty="0"/>
              <a:t>       0.95      0.95      0.95      3000</a:t>
            </a:r>
          </a:p>
          <a:p>
            <a:r>
              <a:rPr lang="en-US" sz="1400" dirty="0"/>
              <a:t>weighted </a:t>
            </a:r>
            <a:r>
              <a:rPr lang="en-US" sz="1400" dirty="0" err="1"/>
              <a:t>avg</a:t>
            </a:r>
            <a:r>
              <a:rPr lang="en-US" sz="1400" dirty="0"/>
              <a:t>       0.98      0.98      0.98      3000</a:t>
            </a:r>
          </a:p>
        </p:txBody>
      </p:sp>
    </p:spTree>
    <p:extLst>
      <p:ext uri="{BB962C8B-B14F-4D97-AF65-F5344CB8AC3E}">
        <p14:creationId xmlns:p14="http://schemas.microsoft.com/office/powerpoint/2010/main" val="149982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226" y="842840"/>
            <a:ext cx="51762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plt.figure</a:t>
            </a:r>
            <a:r>
              <a:rPr lang="en-IN" dirty="0" smtClean="0"/>
              <a:t>(</a:t>
            </a:r>
            <a:r>
              <a:rPr lang="en-IN" dirty="0" err="1" smtClean="0"/>
              <a:t>figsize</a:t>
            </a:r>
            <a:r>
              <a:rPr lang="en-IN" dirty="0" smtClean="0"/>
              <a:t>=(10,10))</a:t>
            </a:r>
          </a:p>
          <a:p>
            <a:r>
              <a:rPr lang="en-IN" dirty="0" smtClean="0"/>
              <a:t>cm = </a:t>
            </a:r>
            <a:r>
              <a:rPr lang="en-IN" dirty="0" err="1" smtClean="0"/>
              <a:t>confusion_matrix</a:t>
            </a:r>
            <a:r>
              <a:rPr lang="en-IN" dirty="0" smtClean="0"/>
              <a:t>(</a:t>
            </a:r>
            <a:r>
              <a:rPr lang="en-IN" dirty="0" err="1" smtClean="0"/>
              <a:t>y_test</a:t>
            </a:r>
            <a:r>
              <a:rPr lang="en-IN" dirty="0" smtClean="0"/>
              <a:t>, </a:t>
            </a:r>
            <a:r>
              <a:rPr lang="en-IN" dirty="0" err="1" smtClean="0"/>
              <a:t>y_pred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sns.heatmap</a:t>
            </a:r>
            <a:r>
              <a:rPr lang="en-IN" dirty="0" smtClean="0"/>
              <a:t>(cm, </a:t>
            </a:r>
            <a:r>
              <a:rPr lang="en-IN" dirty="0" err="1" smtClean="0"/>
              <a:t>annot</a:t>
            </a:r>
            <a:r>
              <a:rPr lang="en-IN" dirty="0" smtClean="0"/>
              <a:t>=True, </a:t>
            </a:r>
            <a:r>
              <a:rPr lang="en-IN" dirty="0" err="1" smtClean="0"/>
              <a:t>fmt</a:t>
            </a:r>
            <a:r>
              <a:rPr lang="en-IN" dirty="0" smtClean="0"/>
              <a:t>='d', </a:t>
            </a:r>
            <a:r>
              <a:rPr lang="en-IN" dirty="0" err="1" smtClean="0"/>
              <a:t>cmap</a:t>
            </a:r>
            <a:r>
              <a:rPr lang="en-IN" dirty="0" smtClean="0"/>
              <a:t>='Blues')</a:t>
            </a:r>
          </a:p>
          <a:p>
            <a:r>
              <a:rPr lang="en-IN" dirty="0" err="1" smtClean="0"/>
              <a:t>plt.title</a:t>
            </a:r>
            <a:r>
              <a:rPr lang="en-IN" dirty="0" smtClean="0"/>
              <a:t>('Confusion Matrix')</a:t>
            </a:r>
          </a:p>
          <a:p>
            <a:r>
              <a:rPr lang="en-IN" dirty="0" err="1" smtClean="0"/>
              <a:t>plt.xlabel</a:t>
            </a:r>
            <a:r>
              <a:rPr lang="en-IN" dirty="0" smtClean="0"/>
              <a:t>('Predicted Labels')</a:t>
            </a:r>
          </a:p>
          <a:p>
            <a:r>
              <a:rPr lang="en-IN" dirty="0" err="1" smtClean="0"/>
              <a:t>plt.ylabel</a:t>
            </a:r>
            <a:r>
              <a:rPr lang="en-IN" dirty="0" smtClean="0"/>
              <a:t>('True Labels')</a:t>
            </a:r>
          </a:p>
          <a:p>
            <a:r>
              <a:rPr lang="en-IN" dirty="0" err="1" smtClean="0"/>
              <a:t>plt.show</a:t>
            </a:r>
            <a:r>
              <a:rPr lang="en-IN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692" y="1733384"/>
            <a:ext cx="7667625" cy="49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12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 model</a:t>
            </a:r>
            <a:r>
              <a:rPr lang="en-IN" b="1" dirty="0">
                <a:hlinkClick r:id="rId2"/>
              </a:rPr>
              <a:t>¶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6304638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r>
              <a:rPr lang="en-US" dirty="0"/>
              <a:t>, </a:t>
            </a:r>
            <a:r>
              <a:rPr lang="en-US" dirty="0" err="1"/>
              <a:t>accuracy_score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Predict on the test set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Print the classification report</a:t>
            </a:r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Print the accuracy score</a:t>
            </a:r>
          </a:p>
          <a:p>
            <a:r>
              <a:rPr lang="en-US" dirty="0"/>
              <a:t>print("Accuracy:",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85832" y="222637"/>
            <a:ext cx="516039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400" dirty="0" smtClean="0"/>
          </a:p>
          <a:p>
            <a:r>
              <a:rPr lang="en-US" sz="1400" dirty="0" smtClean="0"/>
              <a:t>precision    </a:t>
            </a:r>
            <a:r>
              <a:rPr lang="en-US" sz="1400" dirty="0"/>
              <a:t>recall  f1-score   support</a:t>
            </a:r>
          </a:p>
          <a:p>
            <a:endParaRPr lang="en-US" sz="1400" dirty="0"/>
          </a:p>
          <a:p>
            <a:r>
              <a:rPr lang="en-US" sz="1400" dirty="0"/>
              <a:t>           0       0.98      0.98      0.98       198</a:t>
            </a:r>
          </a:p>
          <a:p>
            <a:r>
              <a:rPr lang="en-US" sz="1400" dirty="0"/>
              <a:t>           1       0.85      0.86      0.85        51</a:t>
            </a:r>
          </a:p>
          <a:p>
            <a:r>
              <a:rPr lang="en-US" sz="1400" dirty="0"/>
              <a:t>           2       0.91      0.97      0.94        31</a:t>
            </a:r>
          </a:p>
          <a:p>
            <a:r>
              <a:rPr lang="en-US" sz="1400" dirty="0"/>
              <a:t>           3       0.99      0.99      0.99      1083</a:t>
            </a:r>
          </a:p>
          <a:p>
            <a:r>
              <a:rPr lang="en-US" sz="1400" dirty="0"/>
              <a:t>           4       0.94      0.95      0.95       107</a:t>
            </a:r>
          </a:p>
          <a:p>
            <a:r>
              <a:rPr lang="en-US" sz="1400" dirty="0"/>
              <a:t>           5       1.00      0.98      0.99       220</a:t>
            </a:r>
          </a:p>
          <a:p>
            <a:r>
              <a:rPr lang="en-US" sz="1400" dirty="0"/>
              <a:t>           6       0.98      0.99      0.98       154</a:t>
            </a:r>
          </a:p>
          <a:p>
            <a:r>
              <a:rPr lang="en-US" sz="1400" dirty="0"/>
              <a:t>           7       1.00      1.00      1.00       608</a:t>
            </a:r>
          </a:p>
          <a:p>
            <a:r>
              <a:rPr lang="en-US" sz="1400" dirty="0"/>
              <a:t>           8       0.95      0.98      0.97       114</a:t>
            </a:r>
          </a:p>
          <a:p>
            <a:r>
              <a:rPr lang="en-US" sz="1400" dirty="0"/>
              <a:t>           9       0.97      0.97      0.97       171</a:t>
            </a:r>
          </a:p>
          <a:p>
            <a:r>
              <a:rPr lang="en-US" sz="1400" dirty="0"/>
              <a:t>          10       0.84      0.88      0.86        41</a:t>
            </a:r>
          </a:p>
          <a:p>
            <a:r>
              <a:rPr lang="en-US" sz="1400" dirty="0"/>
              <a:t>          11       1.00      0.99      0.99        79</a:t>
            </a:r>
          </a:p>
          <a:p>
            <a:r>
              <a:rPr lang="en-US" sz="1400" dirty="0"/>
              <a:t>          12       0.86      0.79      0.83        48</a:t>
            </a:r>
          </a:p>
          <a:p>
            <a:r>
              <a:rPr lang="en-US" sz="1400" dirty="0"/>
              <a:t>          13       1.00      1.00      1.00        95</a:t>
            </a:r>
          </a:p>
          <a:p>
            <a:endParaRPr lang="en-US" sz="1400" dirty="0"/>
          </a:p>
          <a:p>
            <a:r>
              <a:rPr lang="en-US" sz="1400" dirty="0"/>
              <a:t>    accuracy                           0.98      3000</a:t>
            </a:r>
          </a:p>
          <a:p>
            <a:r>
              <a:rPr lang="en-US" sz="1400" dirty="0"/>
              <a:t>   macro </a:t>
            </a:r>
            <a:r>
              <a:rPr lang="en-US" sz="1400" dirty="0" err="1"/>
              <a:t>avg</a:t>
            </a:r>
            <a:r>
              <a:rPr lang="en-US" sz="1400" dirty="0"/>
              <a:t>       0.95      0.95      0.95      3000</a:t>
            </a:r>
          </a:p>
          <a:p>
            <a:r>
              <a:rPr lang="en-US" sz="1400" dirty="0"/>
              <a:t>weighted </a:t>
            </a:r>
            <a:r>
              <a:rPr lang="en-US" sz="1400" dirty="0" err="1"/>
              <a:t>avg</a:t>
            </a:r>
            <a:r>
              <a:rPr lang="en-US" sz="1400" dirty="0"/>
              <a:t>       0.98      0.98      0.98      3000</a:t>
            </a:r>
          </a:p>
          <a:p>
            <a:endParaRPr lang="en-US" sz="1400" dirty="0"/>
          </a:p>
          <a:p>
            <a:r>
              <a:rPr lang="en-US" sz="1400" dirty="0"/>
              <a:t>Accuracy: 0.982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2346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Objectives </a:t>
            </a:r>
            <a:r>
              <a:rPr lang="en-US" sz="1800" b="1" dirty="0" smtClean="0"/>
              <a:t>4-6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This hackathon focuses on creating accurate and efficient solutions for </a:t>
            </a:r>
            <a:r>
              <a:rPr lang="en-US" sz="1800" dirty="0" err="1"/>
              <a:t>eCommerce</a:t>
            </a:r>
            <a:r>
              <a:rPr lang="en-US" sz="1800" dirty="0"/>
              <a:t> product categorization. The key objectives are: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b="1" dirty="0"/>
              <a:t>4. Predictive Modeling</a:t>
            </a:r>
          </a:p>
          <a:p>
            <a:r>
              <a:rPr lang="en-US" sz="2600" dirty="0"/>
              <a:t>Design and develop machine learning models using text data for accurate product categorization.</a:t>
            </a:r>
          </a:p>
          <a:p>
            <a:r>
              <a:rPr lang="en-US" sz="2600" dirty="0"/>
              <a:t>Consider classification, clustering, or hybrid models based on problem requirements.</a:t>
            </a:r>
          </a:p>
          <a:p>
            <a:r>
              <a:rPr lang="en-US" sz="2600" dirty="0"/>
              <a:t>Ensure the model can handle ambiguous products.</a:t>
            </a:r>
          </a:p>
          <a:p>
            <a:pPr marL="0" indent="0">
              <a:buNone/>
            </a:pPr>
            <a:r>
              <a:rPr lang="en-US" sz="2600" b="1" dirty="0"/>
              <a:t>5. Fine Tuning</a:t>
            </a:r>
          </a:p>
          <a:p>
            <a:r>
              <a:rPr lang="en-US" sz="2600" dirty="0"/>
              <a:t>Optimize models by tuning </a:t>
            </a:r>
            <a:r>
              <a:rPr lang="en-US" sz="2600" dirty="0" err="1"/>
              <a:t>hyperparameters</a:t>
            </a:r>
            <a:r>
              <a:rPr lang="en-US" sz="2600" dirty="0"/>
              <a:t> and selecting relevant features.</a:t>
            </a:r>
          </a:p>
          <a:p>
            <a:r>
              <a:rPr lang="en-US" sz="2600" dirty="0"/>
              <a:t>Evaluate and compare models using metrics such as accuracy, F1 score, precision, and recall.</a:t>
            </a:r>
          </a:p>
          <a:p>
            <a:r>
              <a:rPr lang="en-US" sz="2600" dirty="0"/>
              <a:t>Validate models through cross-validation or a separate test dataset.</a:t>
            </a:r>
          </a:p>
          <a:p>
            <a:pPr marL="0" indent="0">
              <a:buNone/>
            </a:pPr>
            <a:r>
              <a:rPr lang="en-US" sz="2600" b="1" dirty="0"/>
              <a:t>6. Enhance Categorization Accuracy</a:t>
            </a:r>
          </a:p>
          <a:p>
            <a:r>
              <a:rPr lang="en-US" sz="2600" dirty="0"/>
              <a:t>Improve model accuracy by incorporating domain-specific knowledge or ensemble methods.</a:t>
            </a:r>
          </a:p>
          <a:p>
            <a:r>
              <a:rPr lang="en-US" sz="2600" dirty="0"/>
              <a:t>Ensure solutions can accurately categorize unconventional product names and handle ambiguities.</a:t>
            </a:r>
          </a:p>
          <a:p>
            <a:r>
              <a:rPr lang="en-US" sz="2600" dirty="0"/>
              <a:t>Develop models that support scalable, real-time categorization.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8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490" y="564544"/>
            <a:ext cx="87702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sklearn</a:t>
            </a:r>
            <a:r>
              <a:rPr lang="en-IN" dirty="0"/>
              <a:t> import metrics</a:t>
            </a:r>
          </a:p>
          <a:p>
            <a:endParaRPr lang="en-IN" dirty="0"/>
          </a:p>
          <a:p>
            <a:r>
              <a:rPr lang="en-IN" dirty="0"/>
              <a:t># Calculate the F1 score with weighted average</a:t>
            </a:r>
          </a:p>
          <a:p>
            <a:r>
              <a:rPr lang="en-IN" dirty="0"/>
              <a:t>f1_score = metrics.f1_score(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, average='weighted')</a:t>
            </a:r>
          </a:p>
          <a:p>
            <a:endParaRPr lang="en-IN" dirty="0"/>
          </a:p>
          <a:p>
            <a:r>
              <a:rPr lang="en-IN" dirty="0"/>
              <a:t># Print the F1 score</a:t>
            </a:r>
          </a:p>
          <a:p>
            <a:r>
              <a:rPr lang="en-IN" dirty="0"/>
              <a:t>print("Random forest F1 score:", f1_score)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490" y="2981739"/>
            <a:ext cx="4564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Random forest F1 score: 0.9820024046342529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489" y="2413338"/>
            <a:ext cx="90962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plt.figure</a:t>
            </a:r>
            <a:r>
              <a:rPr lang="en-IN" dirty="0" smtClean="0"/>
              <a:t>(</a:t>
            </a:r>
            <a:r>
              <a:rPr lang="en-IN" dirty="0" err="1" smtClean="0"/>
              <a:t>figsize</a:t>
            </a:r>
            <a:r>
              <a:rPr lang="en-IN" dirty="0"/>
              <a:t>=(10,10))</a:t>
            </a:r>
          </a:p>
          <a:p>
            <a:r>
              <a:rPr lang="en-IN" dirty="0"/>
              <a:t>cm = </a:t>
            </a:r>
            <a:r>
              <a:rPr lang="en-IN" dirty="0" err="1"/>
              <a:t>confusion_matrix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r>
              <a:rPr lang="en-IN" dirty="0" err="1"/>
              <a:t>sns.heatmap</a:t>
            </a:r>
            <a:r>
              <a:rPr lang="en-IN" dirty="0"/>
              <a:t>(cm,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fmt</a:t>
            </a:r>
            <a:r>
              <a:rPr lang="en-IN" dirty="0"/>
              <a:t>='d', </a:t>
            </a:r>
            <a:r>
              <a:rPr lang="en-IN" dirty="0" err="1"/>
              <a:t>cmap</a:t>
            </a:r>
            <a:r>
              <a:rPr lang="en-IN" dirty="0"/>
              <a:t>='Blues')</a:t>
            </a:r>
          </a:p>
          <a:p>
            <a:r>
              <a:rPr lang="en-IN" dirty="0" err="1"/>
              <a:t>plt.title</a:t>
            </a:r>
            <a:r>
              <a:rPr lang="en-IN" dirty="0"/>
              <a:t>('Confusion Matrix')</a:t>
            </a:r>
          </a:p>
          <a:p>
            <a:r>
              <a:rPr lang="en-IN" dirty="0" err="1"/>
              <a:t>plt.xlabel</a:t>
            </a:r>
            <a:r>
              <a:rPr lang="en-IN" dirty="0"/>
              <a:t>('Predicted Labels')</a:t>
            </a:r>
          </a:p>
          <a:p>
            <a:r>
              <a:rPr lang="en-IN" dirty="0" err="1"/>
              <a:t>plt.ylabel</a:t>
            </a:r>
            <a:r>
              <a:rPr lang="en-IN" dirty="0"/>
              <a:t>('True Labels')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19" y="2595869"/>
            <a:ext cx="3892123" cy="4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6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Model </a:t>
            </a:r>
            <a:r>
              <a:rPr lang="en-IN" b="1" smtClean="0"/>
              <a:t>Building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75894" y="2274838"/>
            <a:ext cx="11029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inherit"/>
              </a:rPr>
              <a:t>Deep learning model</a:t>
            </a:r>
          </a:p>
          <a:p>
            <a:r>
              <a:rPr lang="en-IN" b="1" dirty="0">
                <a:solidFill>
                  <a:srgbClr val="000000"/>
                </a:solidFill>
                <a:latin typeface="inherit"/>
              </a:rPr>
              <a:t>Import Libraries for deep learning model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Import all the necessary libraries and modules needed for data manipulation, model building,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Sequential, Dense, Dropout, Embedding, LSTM, Bidirectional from </a:t>
            </a:r>
            <a:r>
              <a:rPr lang="en-IN" dirty="0" err="1">
                <a:solidFill>
                  <a:srgbClr val="000000"/>
                </a:solidFill>
                <a:latin typeface="Helvetica Neue"/>
              </a:rPr>
              <a:t>TensorFlow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/ </a:t>
            </a:r>
            <a:r>
              <a:rPr lang="en-IN" dirty="0" err="1">
                <a:solidFill>
                  <a:srgbClr val="000000"/>
                </a:solidFill>
                <a:latin typeface="Helvetica Neue"/>
              </a:rPr>
              <a:t>Keras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 for building the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Tokenizer and </a:t>
            </a:r>
            <a:r>
              <a:rPr lang="en-IN" dirty="0" err="1">
                <a:solidFill>
                  <a:srgbClr val="000000"/>
                </a:solidFill>
                <a:latin typeface="Helvetica Neue"/>
              </a:rPr>
              <a:t>pad_sequences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 for text </a:t>
            </a:r>
            <a:r>
              <a:rPr lang="en-IN" dirty="0" err="1">
                <a:solidFill>
                  <a:srgbClr val="000000"/>
                </a:solidFill>
                <a:latin typeface="Helvetica Neue"/>
              </a:rPr>
              <a:t>preprocessing</a:t>
            </a: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5895" y="3244334"/>
            <a:ext cx="6362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 smtClean="0">
              <a:solidFill>
                <a:srgbClr val="000000"/>
              </a:solidFill>
              <a:latin typeface="Helvetica Neue"/>
            </a:endParaRP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endParaRPr lang="en-IN" b="1" dirty="0" smtClean="0">
              <a:solidFill>
                <a:srgbClr val="000000"/>
              </a:solidFill>
              <a:latin typeface="Helvetica Neue"/>
            </a:endParaRP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r>
              <a:rPr lang="en-IN" b="1" dirty="0" smtClean="0">
                <a:solidFill>
                  <a:srgbClr val="000000"/>
                </a:solidFill>
                <a:latin typeface="Helvetica Neue"/>
              </a:rPr>
              <a:t>Data 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cleaning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893" y="2967335"/>
            <a:ext cx="85681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000000"/>
              </a:solidFill>
              <a:latin typeface="Helvetica Neue"/>
            </a:endParaRP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endParaRPr lang="en-US" b="1" dirty="0" smtClean="0">
              <a:solidFill>
                <a:srgbClr val="000000"/>
              </a:solidFill>
              <a:latin typeface="Helvetica Neue"/>
            </a:endParaRP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endParaRPr lang="en-US" b="1" dirty="0" smtClean="0">
              <a:solidFill>
                <a:srgbClr val="000000"/>
              </a:solidFill>
              <a:latin typeface="Helvetica Neue"/>
            </a:endParaRP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endParaRPr lang="en-US" b="1" dirty="0" smtClean="0">
              <a:solidFill>
                <a:srgbClr val="000000"/>
              </a:solidFill>
              <a:latin typeface="Helvetica Neue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Tokenization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and Padding: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Convert text to sequences of integers.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Pad sequences to ensure uniform input size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6251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Distribution of the category into the dataset</a:t>
            </a:r>
            <a:br>
              <a:rPr lang="en-US" sz="2000" b="1" dirty="0"/>
            </a:br>
            <a:r>
              <a:rPr lang="en-US" sz="2000" b="1" dirty="0"/>
              <a:t>Label Encoding:</a:t>
            </a:r>
            <a:br>
              <a:rPr lang="en-US" sz="2000" b="1" dirty="0"/>
            </a:br>
            <a:r>
              <a:rPr lang="en-US" sz="2000" cap="none" dirty="0" smtClean="0"/>
              <a:t>Convert categorical target labels to integers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100" dirty="0"/>
              <a:t>#  df1 is  </a:t>
            </a:r>
            <a:r>
              <a:rPr lang="en-IN" sz="1100" dirty="0" err="1"/>
              <a:t>DataFrame</a:t>
            </a:r>
            <a:r>
              <a:rPr lang="en-IN" sz="1100" dirty="0"/>
              <a:t> and '</a:t>
            </a:r>
            <a:r>
              <a:rPr lang="en-IN" sz="1100" dirty="0" err="1"/>
              <a:t>product_category_tree</a:t>
            </a:r>
            <a:r>
              <a:rPr lang="en-IN" sz="1100" dirty="0"/>
              <a:t>' is the column we're encoding</a:t>
            </a:r>
          </a:p>
          <a:p>
            <a:r>
              <a:rPr lang="en-IN" sz="1100" dirty="0" err="1"/>
              <a:t>label_encoder</a:t>
            </a:r>
            <a:r>
              <a:rPr lang="en-IN" sz="1100" dirty="0"/>
              <a:t> = </a:t>
            </a:r>
            <a:r>
              <a:rPr lang="en-IN" sz="1100" dirty="0" err="1"/>
              <a:t>LabelEncoder</a:t>
            </a:r>
            <a:r>
              <a:rPr lang="en-IN" sz="1100" dirty="0" smtClean="0"/>
              <a:t>()</a:t>
            </a:r>
            <a:endParaRPr lang="en-IN" sz="1100" dirty="0"/>
          </a:p>
          <a:p>
            <a:r>
              <a:rPr lang="en-IN" sz="1100" dirty="0"/>
              <a:t># Fit the </a:t>
            </a:r>
            <a:r>
              <a:rPr lang="en-IN" sz="1100" dirty="0" err="1"/>
              <a:t>LabelEncoder</a:t>
            </a:r>
            <a:r>
              <a:rPr lang="en-IN" sz="1100" dirty="0"/>
              <a:t> on the specified column</a:t>
            </a:r>
          </a:p>
          <a:p>
            <a:r>
              <a:rPr lang="en-IN" sz="1100" dirty="0"/>
              <a:t>y = </a:t>
            </a:r>
            <a:r>
              <a:rPr lang="en-IN" sz="1100" dirty="0" err="1"/>
              <a:t>label_encoder.fit_transform</a:t>
            </a:r>
            <a:r>
              <a:rPr lang="en-IN" sz="1100" dirty="0"/>
              <a:t>(df1['</a:t>
            </a:r>
            <a:r>
              <a:rPr lang="en-IN" sz="1100" dirty="0" err="1"/>
              <a:t>product_category_tree</a:t>
            </a:r>
            <a:r>
              <a:rPr lang="en-IN" sz="1100" dirty="0" smtClean="0"/>
              <a:t>'])</a:t>
            </a:r>
            <a:endParaRPr lang="en-IN" sz="1100" dirty="0"/>
          </a:p>
          <a:p>
            <a:r>
              <a:rPr lang="en-IN" sz="1100" dirty="0"/>
              <a:t># Save the fitted </a:t>
            </a:r>
            <a:r>
              <a:rPr lang="en-IN" sz="1100" dirty="0" err="1"/>
              <a:t>LabelEncoder</a:t>
            </a:r>
            <a:r>
              <a:rPr lang="en-IN" sz="1100" dirty="0"/>
              <a:t> to a file using pickle</a:t>
            </a:r>
          </a:p>
          <a:p>
            <a:r>
              <a:rPr lang="en-IN" sz="1100" dirty="0"/>
              <a:t>with open('label_encoder2.pkl', '</a:t>
            </a:r>
            <a:r>
              <a:rPr lang="en-IN" sz="1100" dirty="0" err="1"/>
              <a:t>wb</a:t>
            </a:r>
            <a:r>
              <a:rPr lang="en-IN" sz="1100" dirty="0"/>
              <a:t>') as f:</a:t>
            </a:r>
          </a:p>
          <a:p>
            <a:r>
              <a:rPr lang="en-IN" sz="1100" dirty="0"/>
              <a:t>    </a:t>
            </a:r>
            <a:r>
              <a:rPr lang="en-IN" sz="1100" dirty="0" err="1"/>
              <a:t>pickle.dump</a:t>
            </a:r>
            <a:r>
              <a:rPr lang="en-IN" sz="1100" dirty="0"/>
              <a:t>(</a:t>
            </a:r>
            <a:r>
              <a:rPr lang="en-IN" sz="1100" dirty="0" err="1"/>
              <a:t>label_encoder</a:t>
            </a:r>
            <a:r>
              <a:rPr lang="en-IN" sz="1100" dirty="0"/>
              <a:t>, f</a:t>
            </a:r>
            <a:r>
              <a:rPr lang="en-IN" sz="1100" dirty="0" smtClean="0"/>
              <a:t>)</a:t>
            </a:r>
          </a:p>
          <a:p>
            <a:r>
              <a:rPr lang="en-US" sz="1100" dirty="0" err="1"/>
              <a:t>X_train</a:t>
            </a:r>
            <a:r>
              <a:rPr lang="en-US" sz="1100" dirty="0"/>
              <a:t>, </a:t>
            </a:r>
            <a:r>
              <a:rPr lang="en-US" sz="1100" dirty="0" err="1"/>
              <a:t>X_test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, </a:t>
            </a:r>
            <a:r>
              <a:rPr lang="en-US" sz="1100" dirty="0" err="1"/>
              <a:t>y_test</a:t>
            </a:r>
            <a:r>
              <a:rPr lang="en-US" sz="1100" dirty="0"/>
              <a:t> = </a:t>
            </a:r>
            <a:r>
              <a:rPr lang="en-US" sz="1100" dirty="0" err="1"/>
              <a:t>train_test_split</a:t>
            </a:r>
            <a:r>
              <a:rPr lang="en-US" sz="1100" dirty="0"/>
              <a:t>(X, y, </a:t>
            </a:r>
            <a:r>
              <a:rPr lang="en-US" sz="1100" dirty="0" err="1"/>
              <a:t>test_size</a:t>
            </a:r>
            <a:r>
              <a:rPr lang="en-US" sz="1100" dirty="0"/>
              <a:t>=0.2, </a:t>
            </a:r>
            <a:r>
              <a:rPr lang="en-US" sz="1100" dirty="0" err="1"/>
              <a:t>random_state</a:t>
            </a:r>
            <a:r>
              <a:rPr lang="en-US" sz="1100" dirty="0"/>
              <a:t>=42</a:t>
            </a:r>
            <a:r>
              <a:rPr lang="en-US" sz="1100" dirty="0" smtClean="0"/>
              <a:t>)</a:t>
            </a:r>
          </a:p>
          <a:p>
            <a:endParaRPr lang="en-US" sz="1100" dirty="0"/>
          </a:p>
          <a:p>
            <a:r>
              <a:rPr lang="en-US" sz="1100" dirty="0"/>
              <a:t># Apply SMOTE to balance the training set</a:t>
            </a:r>
          </a:p>
          <a:p>
            <a:r>
              <a:rPr lang="en-US" sz="1100" dirty="0"/>
              <a:t>smote = SMOTE(</a:t>
            </a:r>
            <a:r>
              <a:rPr lang="en-US" sz="1100" dirty="0" err="1"/>
              <a:t>random_state</a:t>
            </a:r>
            <a:r>
              <a:rPr lang="en-US" sz="1100" dirty="0"/>
              <a:t>=42)</a:t>
            </a:r>
          </a:p>
          <a:p>
            <a:r>
              <a:rPr lang="en-US" sz="1100" dirty="0" err="1"/>
              <a:t>X_train_balanced</a:t>
            </a:r>
            <a:r>
              <a:rPr lang="en-US" sz="1100" dirty="0"/>
              <a:t>, </a:t>
            </a:r>
            <a:r>
              <a:rPr lang="en-US" sz="1100" dirty="0" err="1"/>
              <a:t>y_train_balanced</a:t>
            </a:r>
            <a:r>
              <a:rPr lang="en-US" sz="1100" dirty="0"/>
              <a:t> = </a:t>
            </a:r>
            <a:r>
              <a:rPr lang="en-US" sz="1100" dirty="0" err="1"/>
              <a:t>smote.fit_resample</a:t>
            </a:r>
            <a:r>
              <a:rPr lang="en-US" sz="1100" dirty="0"/>
              <a:t>(</a:t>
            </a:r>
            <a:r>
              <a:rPr lang="en-US" sz="1100" dirty="0" err="1"/>
              <a:t>X_train</a:t>
            </a:r>
            <a:r>
              <a:rPr lang="en-US" sz="1100" dirty="0"/>
              <a:t>, </a:t>
            </a:r>
            <a:r>
              <a:rPr lang="en-US" sz="1100" dirty="0" err="1"/>
              <a:t>y_train</a:t>
            </a:r>
            <a:r>
              <a:rPr lang="en-US" sz="11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018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Sequential</a:t>
            </a:r>
            <a:r>
              <a:rPr lang="en-US" sz="1800" b="1" dirty="0" smtClean="0"/>
              <a:t>():</a:t>
            </a:r>
            <a:r>
              <a:rPr lang="en-US" sz="1800" b="1" cap="none" dirty="0" smtClean="0"/>
              <a:t/>
            </a:r>
            <a:br>
              <a:rPr lang="en-US" sz="1800" b="1" cap="none" dirty="0" smtClean="0"/>
            </a:br>
            <a:r>
              <a:rPr lang="en-US" sz="1800" cap="none" dirty="0" smtClean="0"/>
              <a:t>This initializes a linear stack of layers. You can add layers to the model one by one. The output of one layer will be the input to the next layer.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model_deep</a:t>
            </a:r>
            <a:r>
              <a:rPr lang="en-IN" dirty="0"/>
              <a:t>=Sequential()</a:t>
            </a:r>
          </a:p>
          <a:p>
            <a:r>
              <a:rPr lang="en-IN" dirty="0" err="1"/>
              <a:t>model_deep.add</a:t>
            </a:r>
            <a:r>
              <a:rPr lang="en-IN" dirty="0"/>
              <a:t>(Embedding(</a:t>
            </a:r>
            <a:r>
              <a:rPr lang="en-IN" dirty="0" err="1"/>
              <a:t>input_dim</a:t>
            </a:r>
            <a:r>
              <a:rPr lang="en-IN" dirty="0"/>
              <a:t>=10000,output_dim=128,input_length=100))</a:t>
            </a:r>
          </a:p>
          <a:p>
            <a:r>
              <a:rPr lang="en-IN" dirty="0" err="1"/>
              <a:t>model_deep.add</a:t>
            </a:r>
            <a:r>
              <a:rPr lang="en-IN" dirty="0"/>
              <a:t>(Bidirectional(LSTM(64)))</a:t>
            </a:r>
          </a:p>
          <a:p>
            <a:r>
              <a:rPr lang="en-IN" dirty="0" err="1"/>
              <a:t>model_deep.add</a:t>
            </a:r>
            <a:r>
              <a:rPr lang="en-IN" dirty="0"/>
              <a:t>(Dropout(0.5))</a:t>
            </a:r>
          </a:p>
          <a:p>
            <a:r>
              <a:rPr lang="en-IN" dirty="0" err="1"/>
              <a:t>model_deep.add</a:t>
            </a:r>
            <a:r>
              <a:rPr lang="en-IN" dirty="0"/>
              <a:t>(Dense(64,activation='</a:t>
            </a:r>
            <a:r>
              <a:rPr lang="en-IN" dirty="0" err="1"/>
              <a:t>relu</a:t>
            </a:r>
            <a:r>
              <a:rPr lang="en-IN" dirty="0"/>
              <a:t>'))</a:t>
            </a:r>
          </a:p>
          <a:p>
            <a:r>
              <a:rPr lang="en-IN" dirty="0" err="1"/>
              <a:t>model_deep.add</a:t>
            </a:r>
            <a:r>
              <a:rPr lang="en-IN" dirty="0"/>
              <a:t>(Dropout(0.5))</a:t>
            </a:r>
          </a:p>
          <a:p>
            <a:r>
              <a:rPr lang="en-IN" dirty="0" err="1"/>
              <a:t>model_deep.add</a:t>
            </a:r>
            <a:r>
              <a:rPr lang="en-IN" dirty="0"/>
              <a:t>(Dense(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label_encoder.classes</a:t>
            </a:r>
            <a:r>
              <a:rPr lang="en-IN" dirty="0"/>
              <a:t>_),activation='</a:t>
            </a:r>
            <a:r>
              <a:rPr lang="en-IN" dirty="0" err="1"/>
              <a:t>softmax</a:t>
            </a:r>
            <a:r>
              <a:rPr lang="en-IN" dirty="0"/>
              <a:t>'))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467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4443" y="891923"/>
            <a:ext cx="11545294" cy="549634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Embedding Layer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Embedding():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This layer is used for turning positive integers (indexes) into dense vectors of fixed size. It's often used as the first layer in a model dealing with text data.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Parameters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input_dim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=10000: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The size of the vocabulary. In this case, it means we have 10,000 unique words in our vocabulary.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output_dim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=128: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The size of the dense embedding vectors. Each word will be represented as a 128-dimensional vector.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input_length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=100: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The length of input sequences. Each input sequence will be padded/truncated to this length.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Bidirectional Wrapper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Bidirectional():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This wrapper allows an RNN (like LSTM or GRU) to learn information from both the past and future by processing the input sequence in both forward and backward directions.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Parameters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LSTM(64):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An LSTM (Long Short-Term Memory) layer with 64 units. LSTMs are a type of recurrent neural network (RNN) that can learn long-term dependencies. Using LSTM inside Bidirectional means we have one LSTM layer processing the sequence forward and another processing it backward, and their outputs are concatenated.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Dropout Layer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Dropout(0.5):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Dropout is a regularization technique used to prevent overfitting. It randomly sets a fraction of the input units to 0 at each update during training time, which helps in making the model robust. The fraction (0.5) means that 50% of the input units are set to 0.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Dense Layer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Dense(64):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A fully connected (dense) layer with 64 units. Each unit receives input from all units of the previous layer.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activation='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relu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':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ReLU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(Rectified Linear Unit) activation function. It introduces non-linearity to the model, allowing it to learn more complex patterns.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ReLU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outputs 0 if the input is negative, and outputs the input itself if the input is positive.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Dropout(0.5)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: Another dropout layer with a dropout rate of 50%. This helps further in reducing overfitting.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Output Layer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Dense(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len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label_encoder.classes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_)):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A dense layer with a number of units equal to the number of unique classes in your target variable (as given by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label_encoder.classes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). This layer represents the output of the model.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activation='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softmax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':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softmax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activation function. It is used in the output layer of a classification model to output a probability distribution over the classes. Each unit will output a probability value, and all these values will sum to 1, which allows the model to predict the class probabilities for the given input.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35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Excel Using the test </a:t>
            </a:r>
            <a:r>
              <a:rPr lang="en-US" b="1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visualize in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26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THE end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70849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walkthrough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smtClean="0"/>
              <a:t>END Thank you.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6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Expected Outcomes</a:t>
            </a:r>
            <a:br>
              <a:rPr lang="en-US" sz="1600" b="1" dirty="0"/>
            </a:br>
            <a:r>
              <a:rPr lang="en-US" sz="1600" dirty="0"/>
              <a:t>By the end of the hackathon, participants are expected to deliver the following outcomes:</a:t>
            </a:r>
            <a:br>
              <a:rPr lang="en-US" sz="1600" dirty="0"/>
            </a:b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Predictive Model</a:t>
            </a:r>
          </a:p>
          <a:p>
            <a:r>
              <a:rPr lang="en-US" dirty="0"/>
              <a:t>A text-based predictive machine learning model capable of accurate product categorization across multiple categories.</a:t>
            </a:r>
          </a:p>
          <a:p>
            <a:r>
              <a:rPr lang="en-US" dirty="0"/>
              <a:t>The model will be evaluated using accuracy, F1 score, precision, and recall, ensuring high classification performance.</a:t>
            </a:r>
          </a:p>
          <a:p>
            <a:pPr marL="0" indent="0">
              <a:buNone/>
            </a:pPr>
            <a:r>
              <a:rPr lang="en-US" b="1" dirty="0"/>
              <a:t>2. Visualizations</a:t>
            </a:r>
          </a:p>
          <a:p>
            <a:r>
              <a:rPr lang="en-US" dirty="0"/>
              <a:t>A comprehensive set of visualizations will accompany the model, providing insights into data patterns, category distributions, word clouds,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8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importing the libraries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warnings</a:t>
            </a:r>
          </a:p>
          <a:p>
            <a:r>
              <a:rPr lang="en-IN" dirty="0" err="1"/>
              <a:t>warnings.filterwarnings</a:t>
            </a:r>
            <a:r>
              <a:rPr lang="en-IN" dirty="0"/>
              <a:t>('ignore')</a:t>
            </a:r>
          </a:p>
        </p:txBody>
      </p:sp>
    </p:spTree>
    <p:extLst>
      <p:ext uri="{BB962C8B-B14F-4D97-AF65-F5344CB8AC3E}">
        <p14:creationId xmlns:p14="http://schemas.microsoft.com/office/powerpoint/2010/main" val="117106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</a:t>
            </a:r>
            <a:r>
              <a:rPr lang="en-IN" b="1" dirty="0" err="1"/>
              <a:t>Analyze</a:t>
            </a:r>
            <a:r>
              <a:rPr lang="en-IN" b="1" dirty="0"/>
              <a:t> the Dataset: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850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Connect and read the dataset to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=</a:t>
            </a:r>
            <a:r>
              <a:rPr lang="en-IN" dirty="0" err="1" smtClean="0"/>
              <a:t>pd.read_csv</a:t>
            </a:r>
            <a:r>
              <a:rPr lang="en-IN" dirty="0"/>
              <a:t>('C:/Rohan Data/train_product_data.csv</a:t>
            </a:r>
            <a:r>
              <a:rPr lang="en-IN" dirty="0" smtClean="0"/>
              <a:t>')</a:t>
            </a:r>
          </a:p>
          <a:p>
            <a:pPr marL="0" indent="0">
              <a:buNone/>
            </a:pPr>
            <a:r>
              <a:rPr lang="en-US" dirty="0" smtClean="0"/>
              <a:t>2. Check the data set </a:t>
            </a:r>
          </a:p>
          <a:p>
            <a:r>
              <a:rPr lang="en-IN" dirty="0" err="1"/>
              <a:t>df.head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3. Check the data size </a:t>
            </a:r>
          </a:p>
          <a:p>
            <a:r>
              <a:rPr lang="en-IN" dirty="0" err="1" smtClean="0"/>
              <a:t>df.shape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4. Check the info about the dataset </a:t>
            </a:r>
          </a:p>
          <a:p>
            <a:r>
              <a:rPr lang="en-US" dirty="0"/>
              <a:t>df.info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5. Describe the dataset </a:t>
            </a:r>
          </a:p>
          <a:p>
            <a:r>
              <a:rPr lang="en-US" dirty="0" err="1"/>
              <a:t>df.describe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6. defining features for analysis</a:t>
            </a:r>
          </a:p>
          <a:p>
            <a:r>
              <a:rPr lang="en-US" dirty="0"/>
              <a:t>x=['</a:t>
            </a:r>
            <a:r>
              <a:rPr lang="en-US" dirty="0" err="1"/>
              <a:t>product_category_tree','description</a:t>
            </a:r>
            <a:r>
              <a:rPr lang="en-US" dirty="0" smtClean="0"/>
              <a:t>']</a:t>
            </a:r>
          </a:p>
          <a:p>
            <a:r>
              <a:rPr lang="en-IN" dirty="0"/>
              <a:t>df1=</a:t>
            </a:r>
            <a:r>
              <a:rPr lang="en-IN" dirty="0" err="1"/>
              <a:t>df</a:t>
            </a:r>
            <a:r>
              <a:rPr lang="en-IN" dirty="0"/>
              <a:t>[x]</a:t>
            </a:r>
          </a:p>
          <a:p>
            <a:r>
              <a:rPr lang="en-IN" dirty="0"/>
              <a:t>df1.head()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2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EDA</a:t>
            </a:r>
            <a:br>
              <a:rPr lang="en-IN" b="1" dirty="0"/>
            </a:br>
            <a:r>
              <a:rPr lang="en-IN" b="1" dirty="0"/>
              <a:t>handling the missing </a:t>
            </a:r>
            <a:r>
              <a:rPr lang="en-IN" b="1" dirty="0" smtClean="0"/>
              <a:t>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68558"/>
            <a:ext cx="11029615" cy="4826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df1.isnull().sum</a:t>
            </a:r>
            <a:r>
              <a:rPr lang="en-US" dirty="0" smtClean="0"/>
              <a:t>()</a:t>
            </a:r>
          </a:p>
          <a:p>
            <a:r>
              <a:rPr lang="en-US" sz="1400" dirty="0" err="1"/>
              <a:t>product_category_tree</a:t>
            </a:r>
            <a:r>
              <a:rPr lang="en-US" sz="1400" dirty="0"/>
              <a:t>    0</a:t>
            </a:r>
          </a:p>
          <a:p>
            <a:r>
              <a:rPr lang="en-US" sz="1400" dirty="0"/>
              <a:t>description              1</a:t>
            </a:r>
          </a:p>
          <a:p>
            <a:r>
              <a:rPr lang="en-US" sz="1400" dirty="0" err="1"/>
              <a:t>dtype</a:t>
            </a:r>
            <a:r>
              <a:rPr lang="en-US" sz="1400" dirty="0"/>
              <a:t>: int64</a:t>
            </a:r>
            <a:endParaRPr lang="en-US" sz="1400" dirty="0" smtClean="0"/>
          </a:p>
          <a:p>
            <a:pPr marL="0" indent="0">
              <a:buNone/>
            </a:pPr>
            <a:r>
              <a:rPr lang="en-IN" dirty="0" smtClean="0"/>
              <a:t>2. df1.dropna(</a:t>
            </a:r>
            <a:r>
              <a:rPr lang="en-IN" dirty="0" err="1" smtClean="0"/>
              <a:t>inplace</a:t>
            </a:r>
            <a:r>
              <a:rPr lang="en-IN" dirty="0" smtClean="0"/>
              <a:t>=True)</a:t>
            </a:r>
          </a:p>
          <a:p>
            <a:r>
              <a:rPr lang="en-IN" dirty="0" smtClean="0"/>
              <a:t>df1.shape</a:t>
            </a:r>
          </a:p>
          <a:p>
            <a:r>
              <a:rPr lang="en-IN" dirty="0"/>
              <a:t>(14998, 2)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df1.describe() </a:t>
            </a:r>
          </a:p>
          <a:p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product_category_tree 0 description 1 dtype: int64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product_category_tree 0 description 1 dtype: int64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(14998, 2)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62486"/>
              </p:ext>
            </p:extLst>
          </p:nvPr>
        </p:nvGraphicFramePr>
        <p:xfrm>
          <a:off x="2536467" y="4667417"/>
          <a:ext cx="9074340" cy="2103120"/>
        </p:xfrm>
        <a:graphic>
          <a:graphicData uri="http://schemas.openxmlformats.org/drawingml/2006/table">
            <a:tbl>
              <a:tblPr/>
              <a:tblGrid>
                <a:gridCol w="2642095">
                  <a:extLst>
                    <a:ext uri="{9D8B030D-6E8A-4147-A177-3AD203B41FA5}">
                      <a16:colId xmlns:a16="http://schemas.microsoft.com/office/drawing/2014/main" val="693098016"/>
                    </a:ext>
                  </a:extLst>
                </a:gridCol>
                <a:gridCol w="2115250">
                  <a:extLst>
                    <a:ext uri="{9D8B030D-6E8A-4147-A177-3AD203B41FA5}">
                      <a16:colId xmlns:a16="http://schemas.microsoft.com/office/drawing/2014/main" val="2433999863"/>
                    </a:ext>
                  </a:extLst>
                </a:gridCol>
                <a:gridCol w="4316995">
                  <a:extLst>
                    <a:ext uri="{9D8B030D-6E8A-4147-A177-3AD203B41FA5}">
                      <a16:colId xmlns:a16="http://schemas.microsoft.com/office/drawing/2014/main" val="3243232424"/>
                    </a:ext>
                  </a:extLst>
                </a:gridCol>
              </a:tblGrid>
              <a:tr h="35262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product_category_tree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7719349"/>
                  </a:ext>
                </a:extLst>
              </a:tr>
              <a:tr h="35262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14998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14998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91449"/>
                  </a:ext>
                </a:extLst>
              </a:tr>
              <a:tr h="35262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unique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13163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19824"/>
                  </a:ext>
                </a:extLst>
              </a:tr>
              <a:tr h="61709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Clothing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Fashion </a:t>
                      </a:r>
                      <a:r>
                        <a:rPr lang="en-US" dirty="0" err="1">
                          <a:effectLst/>
                        </a:rPr>
                        <a:t>Jewellery</a:t>
                      </a:r>
                      <a:r>
                        <a:rPr lang="en-US" dirty="0">
                          <a:effectLst/>
                        </a:rPr>
                        <a:t> Alloy Necklace - Buy Fashion...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4236"/>
                  </a:ext>
                </a:extLst>
              </a:tr>
              <a:tr h="35262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freq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44786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568271" y="5033176"/>
            <a:ext cx="473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68271" y="4667417"/>
            <a:ext cx="473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68271" y="4667417"/>
            <a:ext cx="0" cy="36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8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93625"/>
          </a:xfrm>
        </p:spPr>
        <p:txBody>
          <a:bodyPr>
            <a:normAutofit/>
          </a:bodyPr>
          <a:lstStyle/>
          <a:p>
            <a:r>
              <a:rPr lang="en-IN" b="1" dirty="0"/>
              <a:t>2. Visualize the Data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16836" y="1720840"/>
            <a:ext cx="89134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#</a:t>
            </a:r>
            <a:r>
              <a:rPr lang="en-IN" dirty="0"/>
              <a:t>Identify Non-Numeric </a:t>
            </a:r>
            <a:r>
              <a:rPr lang="en-IN" dirty="0" smtClean="0"/>
              <a:t>Values</a:t>
            </a:r>
          </a:p>
          <a:p>
            <a:endParaRPr lang="en-IN" dirty="0"/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endParaRPr lang="en-IN" dirty="0"/>
          </a:p>
          <a:p>
            <a:r>
              <a:rPr lang="en-IN" dirty="0"/>
              <a:t># Example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/>
              <a:t>data = {'</a:t>
            </a:r>
            <a:r>
              <a:rPr lang="en-IN" dirty="0" err="1"/>
              <a:t>product_category_tree</a:t>
            </a:r>
            <a:r>
              <a:rPr lang="en-IN" dirty="0"/>
              <a:t>': ['123.45', '678.90', 'Clothing ']}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endParaRPr lang="en-IN" dirty="0"/>
          </a:p>
          <a:p>
            <a:r>
              <a:rPr lang="en-IN" dirty="0"/>
              <a:t># Check for non-numeric values</a:t>
            </a:r>
          </a:p>
          <a:p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product_category_tree</a:t>
            </a:r>
            <a:r>
              <a:rPr lang="en-IN" dirty="0"/>
              <a:t>'] = </a:t>
            </a:r>
            <a:r>
              <a:rPr lang="en-IN" dirty="0" err="1"/>
              <a:t>pd.to_numeric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product_category_tree</a:t>
            </a:r>
            <a:r>
              <a:rPr lang="en-IN" dirty="0"/>
              <a:t>'], errors='coerce')</a:t>
            </a:r>
          </a:p>
          <a:p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3468" y="5355675"/>
            <a:ext cx="2362826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product_category_tree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0   123.45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1   678.90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9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Clean Your </a:t>
            </a:r>
            <a:r>
              <a:rPr lang="en-IN" b="1" i="1" dirty="0" smtClean="0"/>
              <a:t>Data – step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#Remove Non-Numeric Values</a:t>
            </a:r>
          </a:p>
          <a:p>
            <a:endParaRPr lang="en-IN" dirty="0"/>
          </a:p>
          <a:p>
            <a:r>
              <a:rPr lang="en-IN" dirty="0"/>
              <a:t># Example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/>
              <a:t>data = {'</a:t>
            </a:r>
            <a:r>
              <a:rPr lang="en-IN" dirty="0" err="1"/>
              <a:t>product_category_tree</a:t>
            </a:r>
            <a:r>
              <a:rPr lang="en-IN" dirty="0"/>
              <a:t>': ['123.45', '678.90', 'Clothing ']}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endParaRPr lang="en-IN" dirty="0"/>
          </a:p>
          <a:p>
            <a:r>
              <a:rPr lang="en-IN" dirty="0"/>
              <a:t># Remove rows with non-numeric values</a:t>
            </a:r>
          </a:p>
          <a:p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product_category_tree</a:t>
            </a:r>
            <a:r>
              <a:rPr lang="en-IN" dirty="0"/>
              <a:t>'] = </a:t>
            </a:r>
            <a:r>
              <a:rPr lang="en-IN" dirty="0" err="1"/>
              <a:t>pd.to_numeric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product_category_tree</a:t>
            </a:r>
            <a:r>
              <a:rPr lang="en-IN" dirty="0"/>
              <a:t>'], errors='coerce')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df.dropna</a:t>
            </a:r>
            <a:r>
              <a:rPr lang="en-IN" dirty="0"/>
              <a:t>()  # Drop rows with </a:t>
            </a:r>
            <a:r>
              <a:rPr lang="en-IN" dirty="0" err="1"/>
              <a:t>NaN</a:t>
            </a:r>
            <a:r>
              <a:rPr lang="en-IN" dirty="0"/>
              <a:t>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5314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753</TotalTime>
  <Words>3191</Words>
  <Application>Microsoft Office PowerPoint</Application>
  <PresentationFormat>Widescreen</PresentationFormat>
  <Paragraphs>514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Agency FB</vt:lpstr>
      <vt:lpstr>Arial</vt:lpstr>
      <vt:lpstr>Courier New</vt:lpstr>
      <vt:lpstr>Gill Sans MT</vt:lpstr>
      <vt:lpstr>Helvetica Neue</vt:lpstr>
      <vt:lpstr>inherit</vt:lpstr>
      <vt:lpstr>Wingdings 2</vt:lpstr>
      <vt:lpstr>Dividend</vt:lpstr>
      <vt:lpstr>Welcome to KnowledgeHut AI hackathon </vt:lpstr>
      <vt:lpstr>Objectives 1-3 This hackathon focuses on creating accurate and efficient solutions for eCommerce product categorization. The key objectives are:</vt:lpstr>
      <vt:lpstr>Objectives 4-6 This hackathon focuses on creating accurate and efficient solutions for eCommerce product categorization. The key objectives are:</vt:lpstr>
      <vt:lpstr>Expected Outcomes By the end of the hackathon, participants are expected to deliver the following outcomes: </vt:lpstr>
      <vt:lpstr>importing the libraries </vt:lpstr>
      <vt:lpstr>1. Analyze the Dataset: </vt:lpstr>
      <vt:lpstr>EDA handling the missing values</vt:lpstr>
      <vt:lpstr>2. Visualize the Data:</vt:lpstr>
      <vt:lpstr>Clean Your Data – step 1</vt:lpstr>
      <vt:lpstr>Clean Your Data – step 2</vt:lpstr>
      <vt:lpstr>1. Ensure Proper Data Types 2. Check for Extra Spaces</vt:lpstr>
      <vt:lpstr>visualization using pie chart</vt:lpstr>
      <vt:lpstr>Find out unique  value </vt:lpstr>
      <vt:lpstr>Create word cloud </vt:lpstr>
      <vt:lpstr>Data preprocessing cleaning the data here by using the spacy library which is use here for            text data cleaning</vt:lpstr>
      <vt:lpstr>Encoding Encoding the categorical data into the numerical by the help of using the sklearn function label encoder </vt:lpstr>
      <vt:lpstr>4. Feature Engineering/Text to Features: Split the dataset into independent and dependent features convert text to numerical representation using TF-IDF¶</vt:lpstr>
      <vt:lpstr>5. Address Class Imbalance: </vt:lpstr>
      <vt:lpstr>Analysis: </vt:lpstr>
      <vt:lpstr>Using the smote here to treating the imbalce dataset treating installing imbalanced-using the smote here to treating the imbalce dataset treating </vt:lpstr>
      <vt:lpstr>6. Develop Machine Learning- Multi-class text classifier: </vt:lpstr>
      <vt:lpstr>PowerPoint Presentation</vt:lpstr>
      <vt:lpstr>PowerPoint Presentation</vt:lpstr>
      <vt:lpstr>PowerPoint Presentation</vt:lpstr>
      <vt:lpstr>Classification report</vt:lpstr>
      <vt:lpstr>Confusion matrix</vt:lpstr>
      <vt:lpstr>Decision tree</vt:lpstr>
      <vt:lpstr>PowerPoint Presentation</vt:lpstr>
      <vt:lpstr>Random forest model¶ </vt:lpstr>
      <vt:lpstr>PowerPoint Presentation</vt:lpstr>
      <vt:lpstr>Model Building </vt:lpstr>
      <vt:lpstr>Distribution of the category into the dataset Label Encoding: Convert categorical target labels to integers.</vt:lpstr>
      <vt:lpstr>Sequential(): This initializes a linear stack of layers. You can add layers to the model one by one. The output of one layer will be the input to the next layer.</vt:lpstr>
      <vt:lpstr>PowerPoint Presentation</vt:lpstr>
      <vt:lpstr>Excel Using the test dataset</vt:lpstr>
      <vt:lpstr>THE end</vt:lpstr>
      <vt:lpstr>Video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KnowledgeHut AI hackathon</dc:title>
  <dc:creator>Rohan</dc:creator>
  <cp:lastModifiedBy>Rohan</cp:lastModifiedBy>
  <cp:revision>20</cp:revision>
  <dcterms:created xsi:type="dcterms:W3CDTF">2024-08-04T08:33:53Z</dcterms:created>
  <dcterms:modified xsi:type="dcterms:W3CDTF">2024-08-05T06:21:57Z</dcterms:modified>
</cp:coreProperties>
</file>