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74" r:id="rId9"/>
    <p:sldId id="275" r:id="rId10"/>
    <p:sldId id="264" r:id="rId11"/>
    <p:sldId id="271" r:id="rId12"/>
    <p:sldId id="263" r:id="rId13"/>
    <p:sldId id="262" r:id="rId14"/>
    <p:sldId id="276" r:id="rId15"/>
    <p:sldId id="278" r:id="rId16"/>
    <p:sldId id="277" r:id="rId17"/>
    <p:sldId id="266" r:id="rId18"/>
    <p:sldId id="267" r:id="rId19"/>
    <p:sldId id="268" r:id="rId20"/>
    <p:sldId id="269" r:id="rId21"/>
    <p:sldId id="273" r:id="rId22"/>
    <p:sldId id="270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8A3DE-B16E-4C91-AFBD-CCFF32E8AF17}" v="347" dt="2022-06-21T12:49:06.240"/>
    <p1510:client id="{5CA6156A-AA14-4980-9404-E548FB4EE2E9}" v="74" dt="2022-06-21T09:20:41.388"/>
    <p1510:client id="{C1E96D41-3969-4749-B66F-23880CE6E76A}" v="2204" dt="2022-06-21T00:27:0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1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unedinUV/status/1538931166547283968?s=20&amp;t=FzXYsEn7Fs4fcdaqZbGoC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govt.nz/indicators/uv-intens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unsafety/health-effects-uv-radi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sunsafety/health-effects-uv-radi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iwa.co.nz/our-services/online-services/uv-and-ozone/uvi-displ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hesterfirst.com/weather/weather-glossary/uv-index-defined-what-it-means-and-how-its-measure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A684BB12-FCB9-E552-F76B-BE2AAED1A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49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alibri Light"/>
              </a:rPr>
              <a:t>UV light Twitter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cs typeface="Calibri"/>
              </a:rPr>
              <a:t>Ike Callaghan</a:t>
            </a:r>
          </a:p>
          <a:p>
            <a:pPr>
              <a:lnSpc>
                <a:spcPct val="120000"/>
              </a:lnSpc>
            </a:pPr>
            <a:r>
              <a:rPr lang="en-US" sz="1500">
                <a:cs typeface="Calibri"/>
              </a:rPr>
              <a:t>ID620: Project 02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FB77-840D-AF8A-4F42-B65CC932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4D52-60B5-B682-AE39-A72BF049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9g Micro Servo: *2</a:t>
            </a:r>
          </a:p>
          <a:p>
            <a:r>
              <a:rPr lang="en-US" dirty="0" err="1"/>
              <a:t>NodeMCU</a:t>
            </a:r>
            <a:r>
              <a:rPr lang="en-US" dirty="0"/>
              <a:t> ESP8266</a:t>
            </a:r>
          </a:p>
          <a:p>
            <a:r>
              <a:rPr lang="en-US" dirty="0">
                <a:ea typeface="+mn-lt"/>
                <a:cs typeface="+mn-lt"/>
              </a:rPr>
              <a:t>XC4518 Ultraviolet Sensor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Planned Additions:</a:t>
            </a:r>
            <a:endParaRPr lang="en-US" b="1" dirty="0"/>
          </a:p>
          <a:p>
            <a:r>
              <a:rPr lang="en-US" dirty="0"/>
              <a:t>DH22 Temperature / Humidity Sensor</a:t>
            </a:r>
            <a:endParaRPr lang="en-US" b="1" dirty="0"/>
          </a:p>
          <a:p>
            <a:r>
              <a:rPr lang="en-US" dirty="0"/>
              <a:t>Air quality monitor</a:t>
            </a:r>
          </a:p>
          <a:p>
            <a:r>
              <a:rPr lang="en-US" dirty="0"/>
              <a:t>XC4603 Rain Sensor Module 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0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A5436-F112-DB45-268C-8660A49E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Services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A2E8-73D2-8934-72A4-B70E1B5EF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IFTTTT (API platform)</a:t>
            </a:r>
          </a:p>
          <a:p>
            <a:r>
              <a:rPr lang="en-US" dirty="0"/>
              <a:t>Home / Mobile network</a:t>
            </a:r>
          </a:p>
          <a:p>
            <a:r>
              <a:rPr lang="en-US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67694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C4F5B57-EA6C-3BAE-D1F1-EF6134288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" y="1"/>
            <a:ext cx="12188003" cy="6857999"/>
          </a:xfrm>
        </p:spPr>
      </p:pic>
    </p:spTree>
    <p:extLst>
      <p:ext uri="{BB962C8B-B14F-4D97-AF65-F5344CB8AC3E}">
        <p14:creationId xmlns:p14="http://schemas.microsoft.com/office/powerpoint/2010/main" val="151019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F5D5C8C-CA86-3C7F-B93D-A838A7CE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17" b="131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0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DA792-1B76-E370-7956-13CBD05A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3D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C4985E-E261-243B-0E9D-FE65C08E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Waterproof housing to protect main components.</a:t>
            </a:r>
          </a:p>
          <a:p>
            <a:r>
              <a:rPr lang="en-US" dirty="0"/>
              <a:t>Modularity for maintenance</a:t>
            </a:r>
          </a:p>
          <a:p>
            <a:r>
              <a:rPr lang="en-US" dirty="0"/>
              <a:t>Cable port to UV sensor housing.</a:t>
            </a:r>
          </a:p>
          <a:p>
            <a:r>
              <a:rPr lang="en-US" dirty="0"/>
              <a:t>Accommodates further additions.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F9551A1-F29C-683E-9D82-7BB3E2D1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30" y="199704"/>
            <a:ext cx="4577976" cy="3410591"/>
          </a:xfrm>
          <a:prstGeom prst="rect">
            <a:avLst/>
          </a:prstGeom>
        </p:spPr>
      </p:pic>
      <p:pic>
        <p:nvPicPr>
          <p:cNvPr id="5" name="Picture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D4D4E9DE-96B4-EDC5-B33F-3A978E5B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46" y="3619753"/>
            <a:ext cx="4573858" cy="26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icture containing text, container, box&#10;&#10;Description automatically generated">
            <a:extLst>
              <a:ext uri="{FF2B5EF4-FFF2-40B4-BE49-F238E27FC236}">
                <a16:creationId xmlns:a16="http://schemas.microsoft.com/office/drawing/2014/main" id="{C8AD2392-287E-0277-67DA-A7B59C2B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" y="0"/>
            <a:ext cx="6090241" cy="3429000"/>
          </a:xfrm>
        </p:spPr>
      </p:pic>
      <p:pic>
        <p:nvPicPr>
          <p:cNvPr id="10" name="Picture 10" descr="A picture containing text, container, box&#10;&#10;Description automatically generated">
            <a:extLst>
              <a:ext uri="{FF2B5EF4-FFF2-40B4-BE49-F238E27FC236}">
                <a16:creationId xmlns:a16="http://schemas.microsoft.com/office/drawing/2014/main" id="{FA7DFEAD-4CB2-0FC5-7248-F406BC4A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7" y="-11353"/>
            <a:ext cx="6088565" cy="3437329"/>
          </a:xfrm>
          <a:prstGeom prst="rect">
            <a:avLst/>
          </a:prstGeom>
        </p:spPr>
      </p:pic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1EDB162D-9149-F1D2-9F19-4603446E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" y="3428259"/>
            <a:ext cx="6088565" cy="3430482"/>
          </a:xfrm>
          <a:prstGeom prst="rect">
            <a:avLst/>
          </a:prstGeom>
        </p:spPr>
      </p:pic>
      <p:pic>
        <p:nvPicPr>
          <p:cNvPr id="12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B478055E-657E-F6A3-83E9-170B9B6DE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249" y="3428331"/>
            <a:ext cx="6107500" cy="34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70909-4E7C-2EC9-747A-A9EF5CE6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Sensor Housing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BE87CB-7C51-B970-8E46-B1385E7F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 in progress</a:t>
            </a:r>
          </a:p>
          <a:p>
            <a:r>
              <a:rPr lang="en-US" dirty="0"/>
              <a:t>Requires a lot of space to accommodate servo</a:t>
            </a:r>
          </a:p>
          <a:p>
            <a:r>
              <a:rPr lang="en-US" dirty="0"/>
              <a:t>Requires many 'window frames' to allow for light entry.</a:t>
            </a:r>
          </a:p>
          <a:p>
            <a:endParaRPr lang="en-US" dirty="0"/>
          </a:p>
        </p:txBody>
      </p:sp>
      <p:pic>
        <p:nvPicPr>
          <p:cNvPr id="4" name="Picture 4" descr="A picture containing text, stationary, envelope, businesscard&#10;&#10;Description automatically generated">
            <a:extLst>
              <a:ext uri="{FF2B5EF4-FFF2-40B4-BE49-F238E27FC236}">
                <a16:creationId xmlns:a16="http://schemas.microsoft.com/office/drawing/2014/main" id="{5E4E23D5-3E1B-A730-F4DE-44255FCC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10" y="1329509"/>
            <a:ext cx="6274504" cy="45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897B5-7A08-8CB5-D305-EA6BD76F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5620-6614-1094-E98B-66CD4BAE6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29969"/>
            <a:ext cx="10102653" cy="4186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readUV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Reads output from XC4518 sensor, converts reading to voltage. Voltage is then converted to UV index. 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If the UV index reading is higher than the UV post variable, it is assigned to UV post. </a:t>
            </a:r>
            <a:endParaRPr lang="en-US" sz="1600" dirty="0"/>
          </a:p>
          <a:p>
            <a:r>
              <a:rPr lang="en-US" b="1" dirty="0" err="1">
                <a:ea typeface="+mn-lt"/>
                <a:cs typeface="+mn-lt"/>
              </a:rPr>
              <a:t>spfCalc</a:t>
            </a:r>
            <a:r>
              <a:rPr lang="en-US" b="1" dirty="0">
                <a:ea typeface="+mn-lt"/>
                <a:cs typeface="+mn-lt"/>
              </a:rPr>
              <a:t>()</a:t>
            </a:r>
          </a:p>
          <a:p>
            <a:pPr lvl="1"/>
            <a:r>
              <a:rPr lang="en-US" b="0" dirty="0">
                <a:ea typeface="+mn-lt"/>
                <a:cs typeface="+mn-lt"/>
              </a:rPr>
              <a:t>Reads UV post value to decide which message to send to twitter. </a:t>
            </a:r>
            <a:endParaRPr lang="en-US" dirty="0"/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0 - 3: "apply SPF 15".</a:t>
            </a:r>
            <a:endParaRPr lang="en-US" dirty="0">
              <a:ea typeface="+mn-lt"/>
              <a:cs typeface="+mn-lt"/>
            </a:endParaRP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3 - 5: "apply SPF 15+ and wear protective clothing".</a:t>
            </a:r>
            <a:endParaRPr lang="en-US" dirty="0">
              <a:ea typeface="+mn-lt"/>
              <a:cs typeface="+mn-lt"/>
            </a:endParaRP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5 - 7: "apply SPF 30+ and wear protective clothing".</a:t>
            </a: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 7 - 10: "apply SPF 50, wear protective clothing and seek shade".</a:t>
            </a:r>
          </a:p>
          <a:p>
            <a:pPr marL="560070" lvl="1" indent="-285750">
              <a:buFont typeface="Courier New"/>
              <a:buChar char="o"/>
            </a:pPr>
            <a:r>
              <a:rPr lang="en-US" b="0" dirty="0">
                <a:ea typeface="+mn-lt"/>
                <a:cs typeface="+mn-lt"/>
              </a:rPr>
              <a:t>10+: "apply SPF 50+, wear protective clothing and avoid the sun between 10am and 4pm".</a:t>
            </a:r>
            <a:endParaRPr lang="en-US" dirty="0"/>
          </a:p>
          <a:p>
            <a:pPr marL="560070" lvl="1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23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9FE0-49F9-02C2-434E-76ACF2B9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 Cont.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F67D-6932-CAB1-EA67-3691B7F7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actionTilt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sz="1600" dirty="0">
                <a:ea typeface="+mn-lt"/>
                <a:cs typeface="+mn-lt"/>
              </a:rPr>
              <a:t>Called after every completed pan motion. Moves the tilt servo up and down while reading UV data from </a:t>
            </a:r>
            <a:r>
              <a:rPr lang="en-US" sz="1600" dirty="0" err="1">
                <a:ea typeface="+mn-lt"/>
                <a:cs typeface="+mn-lt"/>
              </a:rPr>
              <a:t>readUV</a:t>
            </a:r>
            <a:r>
              <a:rPr lang="en-US" sz="1600" dirty="0">
                <a:ea typeface="+mn-lt"/>
                <a:cs typeface="+mn-lt"/>
              </a:rPr>
              <a:t>(). </a:t>
            </a:r>
            <a:endParaRPr lang="en-US" sz="1600"/>
          </a:p>
          <a:p>
            <a:r>
              <a:rPr lang="en-US" b="1" dirty="0" err="1"/>
              <a:t>twitterRequest</a:t>
            </a:r>
            <a:r>
              <a:rPr lang="en-US" b="1" dirty="0"/>
              <a:t>()</a:t>
            </a:r>
          </a:p>
          <a:p>
            <a:pPr lvl="1"/>
            <a:r>
              <a:rPr lang="en-US" b="0" dirty="0">
                <a:ea typeface="+mn-lt"/>
                <a:cs typeface="+mn-lt"/>
              </a:rPr>
              <a:t>Makes a twitter post request using an IFTTT applet.</a:t>
            </a:r>
            <a:endParaRPr lang="en-US" dirty="0"/>
          </a:p>
          <a:p>
            <a:pPr lvl="1"/>
            <a:r>
              <a:rPr lang="en-US" b="0" dirty="0">
                <a:ea typeface="+mn-lt"/>
                <a:cs typeface="+mn-lt"/>
              </a:rPr>
              <a:t>Posts </a:t>
            </a:r>
            <a:r>
              <a:rPr lang="en-US" b="0" dirty="0" err="1">
                <a:ea typeface="+mn-lt"/>
                <a:cs typeface="+mn-lt"/>
              </a:rPr>
              <a:t>uvPost</a:t>
            </a:r>
            <a:r>
              <a:rPr lang="en-US" b="0" dirty="0">
                <a:ea typeface="+mn-lt"/>
                <a:cs typeface="+mn-lt"/>
              </a:rPr>
              <a:t> variable from </a:t>
            </a:r>
            <a:r>
              <a:rPr lang="en-US" b="0" dirty="0" err="1">
                <a:ea typeface="+mn-lt"/>
                <a:cs typeface="+mn-lt"/>
              </a:rPr>
              <a:t>readUV</a:t>
            </a:r>
            <a:r>
              <a:rPr lang="en-US" b="0" dirty="0">
                <a:ea typeface="+mn-lt"/>
                <a:cs typeface="+mn-lt"/>
              </a:rPr>
              <a:t>() and </a:t>
            </a:r>
            <a:r>
              <a:rPr lang="en-US" b="0" dirty="0" err="1">
                <a:ea typeface="+mn-lt"/>
                <a:cs typeface="+mn-lt"/>
              </a:rPr>
              <a:t>uvMessage</a:t>
            </a:r>
            <a:r>
              <a:rPr lang="en-US" b="0" dirty="0">
                <a:ea typeface="+mn-lt"/>
                <a:cs typeface="+mn-lt"/>
              </a:rPr>
              <a:t> from </a:t>
            </a:r>
            <a:r>
              <a:rPr lang="en-US" b="0" dirty="0" err="1">
                <a:ea typeface="+mn-lt"/>
                <a:cs typeface="+mn-lt"/>
              </a:rPr>
              <a:t>spfCalc</a:t>
            </a:r>
            <a:r>
              <a:rPr lang="en-US" b="0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787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477-9C9D-D7B2-C13F-C1329512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Functions Cont.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1EE5-B2F2-D769-98A0-9370A415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actionPan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b="1">
              <a:ea typeface="+mn-lt"/>
              <a:cs typeface="+mn-lt"/>
            </a:endParaRPr>
          </a:p>
          <a:p>
            <a:pPr lvl="1"/>
            <a:r>
              <a:rPr lang="en-US" b="0" dirty="0">
                <a:ea typeface="+mn-lt"/>
                <a:cs typeface="+mn-lt"/>
              </a:rPr>
              <a:t>Attaches both servos to their respective pins at beginning of function call.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b="0" dirty="0">
                <a:ea typeface="+mn-lt"/>
                <a:cs typeface="+mn-lt"/>
              </a:rPr>
              <a:t>Pans 90 degrees in one direction while reading UV data from </a:t>
            </a:r>
            <a:r>
              <a:rPr lang="en-US" b="0" dirty="0" err="1">
                <a:ea typeface="+mn-lt"/>
                <a:cs typeface="+mn-lt"/>
              </a:rPr>
              <a:t>readUV</a:t>
            </a:r>
            <a:r>
              <a:rPr lang="en-US" b="0" dirty="0">
                <a:ea typeface="+mn-lt"/>
                <a:cs typeface="+mn-lt"/>
              </a:rPr>
              <a:t>().</a:t>
            </a:r>
            <a:endParaRPr lang="en-US"/>
          </a:p>
          <a:p>
            <a:pPr lvl="1"/>
            <a:r>
              <a:rPr lang="en-US" b="0" dirty="0">
                <a:ea typeface="+mn-lt"/>
                <a:cs typeface="+mn-lt"/>
              </a:rPr>
              <a:t>Once panned 90 degrees, </a:t>
            </a:r>
            <a:r>
              <a:rPr lang="en-US" b="0" dirty="0" err="1">
                <a:ea typeface="+mn-lt"/>
                <a:cs typeface="+mn-lt"/>
              </a:rPr>
              <a:t>actionTilt</a:t>
            </a:r>
            <a:r>
              <a:rPr lang="en-US" b="0" dirty="0">
                <a:ea typeface="+mn-lt"/>
                <a:cs typeface="+mn-lt"/>
              </a:rPr>
              <a:t>() is called. </a:t>
            </a:r>
            <a:endParaRPr lang="en-US"/>
          </a:p>
          <a:p>
            <a:pPr lvl="1"/>
            <a:r>
              <a:rPr lang="en-US" b="0" dirty="0">
                <a:ea typeface="+mn-lt"/>
                <a:cs typeface="+mn-lt"/>
              </a:rPr>
              <a:t>The servo will make two 180 degree motions before calling </a:t>
            </a:r>
            <a:r>
              <a:rPr lang="en-US" b="0" dirty="0" err="1">
                <a:ea typeface="+mn-lt"/>
                <a:cs typeface="+mn-lt"/>
              </a:rPr>
              <a:t>spfCalc</a:t>
            </a:r>
            <a:r>
              <a:rPr lang="en-US" b="0" dirty="0">
                <a:ea typeface="+mn-lt"/>
                <a:cs typeface="+mn-lt"/>
              </a:rPr>
              <a:t>(), </a:t>
            </a:r>
            <a:r>
              <a:rPr lang="en-US" b="0" dirty="0" err="1">
                <a:ea typeface="+mn-lt"/>
                <a:cs typeface="+mn-lt"/>
              </a:rPr>
              <a:t>detatching</a:t>
            </a:r>
            <a:r>
              <a:rPr lang="en-US" b="0" dirty="0">
                <a:ea typeface="+mn-lt"/>
                <a:cs typeface="+mn-lt"/>
              </a:rPr>
              <a:t> servo motors,  resetting the </a:t>
            </a:r>
            <a:r>
              <a:rPr lang="en-US" b="0" dirty="0" err="1">
                <a:ea typeface="+mn-lt"/>
                <a:cs typeface="+mn-lt"/>
              </a:rPr>
              <a:t>uvPost</a:t>
            </a:r>
            <a:r>
              <a:rPr lang="en-US" b="0" dirty="0">
                <a:ea typeface="+mn-lt"/>
                <a:cs typeface="+mn-lt"/>
              </a:rPr>
              <a:t> value to 0 and sets a delay for 1 hour. </a:t>
            </a:r>
            <a:endParaRPr lang="en-US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5928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C2849-9A89-F0BA-5FFB-3B06DADA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448A-DD01-1755-8A8A-3C442773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 a system that routinely measures UV light.</a:t>
            </a:r>
          </a:p>
          <a:p>
            <a:r>
              <a:rPr lang="en-US" dirty="0"/>
              <a:t>Develop solutions to maintain 24/7 monitoring.</a:t>
            </a:r>
          </a:p>
          <a:p>
            <a:r>
              <a:rPr lang="en-US" dirty="0"/>
              <a:t>Use a microcontroller to communicate over the internet using an HTTP client and API service.</a:t>
            </a:r>
          </a:p>
          <a:p>
            <a:r>
              <a:rPr lang="en-US" dirty="0"/>
              <a:t>Program servos to provide maximum detection range for sensors. </a:t>
            </a:r>
          </a:p>
          <a:p>
            <a:r>
              <a:rPr lang="en-US" dirty="0"/>
              <a:t>Develop an encasing prototype.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42ABE-84AF-8A56-F891-7796A860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Video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AA2BF-68D4-4280-58A5-43254A69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Dunedin UV Bot - Video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84897A-DC3E-49CF-E035-50621F2F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10" y="4003959"/>
            <a:ext cx="5414058" cy="1096020"/>
          </a:xfrm>
          <a:prstGeom prst="rect">
            <a:avLst/>
          </a:prstGeom>
        </p:spPr>
      </p:pic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DA1B834C-BAEC-8743-2032-2108C37E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47" y="756400"/>
            <a:ext cx="5506985" cy="30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A0D0-71AA-BA60-7B6B-435AEBDD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Development Constraints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3E62-AC42-C542-868B-C16811E5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95017"/>
            <a:ext cx="8476434" cy="374062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Installing drivers for the ESP8266 / NODEMCU was a lengthy process for a first-time user. </a:t>
            </a:r>
          </a:p>
          <a:p>
            <a:r>
              <a:rPr lang="en-US" dirty="0"/>
              <a:t>The networking libraries are different on the ESP8266 compared to conventional Arduinos. To make it worse, NODEMCU ESP8266 boards have their own libraries too.  A lot of research had to be put in to understand the boards. </a:t>
            </a:r>
          </a:p>
          <a:p>
            <a:r>
              <a:rPr lang="en-US" dirty="0"/>
              <a:t>The pin layouts on the NODEMCU were very unfamiliar to me. Using GPIO pins instead of standard digital pins. </a:t>
            </a:r>
          </a:p>
          <a:p>
            <a:r>
              <a:rPr lang="en-US" dirty="0"/>
              <a:t>NODEMCU Amica 3.3v input.</a:t>
            </a:r>
          </a:p>
          <a:p>
            <a:r>
              <a:rPr lang="en-US" dirty="0"/>
              <a:t>Connecting the ESP8266 to my home </a:t>
            </a:r>
            <a:r>
              <a:rPr lang="en-US" dirty="0" err="1"/>
              <a:t>WiFi</a:t>
            </a:r>
            <a:r>
              <a:rPr lang="en-US" dirty="0"/>
              <a:t> network was a nightmare.</a:t>
            </a:r>
          </a:p>
          <a:p>
            <a:r>
              <a:rPr lang="en-US" dirty="0"/>
              <a:t>Setting up Twitter automation was also very difficult. Twitter has changed their automation policies in recent times, making it very difficult to easily set up bots. </a:t>
            </a:r>
          </a:p>
          <a:p>
            <a:r>
              <a:rPr lang="en-US" dirty="0"/>
              <a:t>The tilt-pan mount I purchased from </a:t>
            </a:r>
            <a:r>
              <a:rPr lang="en-US" dirty="0" err="1"/>
              <a:t>Jaycar</a:t>
            </a:r>
            <a:r>
              <a:rPr lang="en-US" dirty="0"/>
              <a:t> is a bit on the cheap side, the bottom servo will often fall out if knocked around too much. </a:t>
            </a:r>
          </a:p>
          <a:p>
            <a:r>
              <a:rPr lang="en-US" dirty="0"/>
              <a:t>I ran into trouble with getting the correct outputs on the UV sensor. It also started smoking at some point. (I think it's ok).</a:t>
            </a:r>
          </a:p>
          <a:p>
            <a:r>
              <a:rPr lang="en-US" dirty="0"/>
              <a:t>API service only allows 25 packets a day for free users. Will not be a problem once fully deployed, but made it annoying to develop and test. </a:t>
            </a:r>
          </a:p>
          <a:p>
            <a:r>
              <a:rPr lang="en-US" dirty="0"/>
              <a:t>Hesitant to attempt any soldering, as it may affect future adaptions / developments.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E2FC-6CA2-ED6E-09BA-FE063F98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Future Plans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CCC1-E89D-9268-BE27-D48A1025D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Continued maintenance for this system / API.</a:t>
            </a:r>
          </a:p>
          <a:p>
            <a:r>
              <a:rPr lang="en-US" dirty="0"/>
              <a:t>Addition of various sensors. </a:t>
            </a:r>
          </a:p>
          <a:p>
            <a:r>
              <a:rPr lang="en-US" dirty="0"/>
              <a:t>Designing and printing a specialized housing. </a:t>
            </a:r>
          </a:p>
          <a:p>
            <a:r>
              <a:rPr lang="en-US" dirty="0"/>
              <a:t>Plotting data over time.</a:t>
            </a:r>
          </a:p>
          <a:p>
            <a:r>
              <a:rPr lang="en-US" dirty="0"/>
              <a:t>Developing more Arduino API systems. </a:t>
            </a:r>
          </a:p>
          <a:p>
            <a:r>
              <a:rPr lang="en-US" dirty="0"/>
              <a:t>Hosting webserver for storage and display of collected 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0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832DF-AB61-EE85-FAA1-1AC97CCC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924F-BBB9-5957-AAB0-63954B7B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provide health and safety information to the local population.</a:t>
            </a:r>
          </a:p>
          <a:p>
            <a:r>
              <a:rPr lang="en-US" dirty="0"/>
              <a:t>Decrease skin cancer rates and UV damage.</a:t>
            </a:r>
          </a:p>
          <a:p>
            <a:r>
              <a:rPr lang="en-US" dirty="0"/>
              <a:t>Serve as a platform to add more environment monitoring sensors.</a:t>
            </a:r>
          </a:p>
          <a:p>
            <a:r>
              <a:rPr lang="en-US" dirty="0"/>
              <a:t>Develop skills in Twitter APIs and automation. </a:t>
            </a:r>
          </a:p>
        </p:txBody>
      </p:sp>
    </p:spTree>
    <p:extLst>
      <p:ext uri="{BB962C8B-B14F-4D97-AF65-F5344CB8AC3E}">
        <p14:creationId xmlns:p14="http://schemas.microsoft.com/office/powerpoint/2010/main" val="199443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F6CD-5AA0-922B-1F09-0CB20DD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Skin cancer in New Zealand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8E401FEA-1786-113E-E6D0-EFD3BB29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222" y="2286000"/>
            <a:ext cx="5314536" cy="4358268"/>
          </a:xfrm>
        </p:spPr>
      </p:pic>
    </p:spTree>
    <p:extLst>
      <p:ext uri="{BB962C8B-B14F-4D97-AF65-F5344CB8AC3E}">
        <p14:creationId xmlns:p14="http://schemas.microsoft.com/office/powerpoint/2010/main" val="366941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CF6CD-5AA0-922B-1F09-0CB20DDF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Skin cancer in New Zealand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8FF36F35-1E76-77BD-7E32-F6B638CD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41" y="2332348"/>
            <a:ext cx="8969994" cy="381023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C084D-8100-4425-5421-E1127E522179}"/>
              </a:ext>
            </a:extLst>
          </p:cNvPr>
          <p:cNvSpPr txBox="1"/>
          <p:nvPr/>
        </p:nvSpPr>
        <p:spPr>
          <a:xfrm>
            <a:off x="1933161" y="6215270"/>
            <a:ext cx="53522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hlinkClick r:id="rId3"/>
              </a:rPr>
              <a:t>https://www.stats.govt.nz/indicators/uv-intensity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91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Basal cell carcinomas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6A43-206B-A54D-7EA2-EA0067F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Health Effects of UV Radiation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4BB-2656-2701-5E6F-120C493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Melanoma</a:t>
            </a:r>
            <a:endParaRPr lang="en-US" dirty="0"/>
          </a:p>
          <a:p>
            <a:r>
              <a:rPr lang="en-US" b="1" dirty="0"/>
              <a:t>Nonmelanoma Skin Cancers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   Basal cell carcinomas</a:t>
            </a:r>
            <a:endParaRPr lang="en-US" i="1" dirty="0"/>
          </a:p>
          <a:p>
            <a:pPr lvl="1"/>
            <a:r>
              <a:rPr lang="en-US" i="1" dirty="0">
                <a:ea typeface="+mn-lt"/>
                <a:cs typeface="+mn-lt"/>
              </a:rPr>
              <a:t>   Squamous cell carcinomas</a:t>
            </a:r>
            <a:endParaRPr lang="en-US" i="1" dirty="0"/>
          </a:p>
          <a:p>
            <a:r>
              <a:rPr lang="en-US" b="1" dirty="0"/>
              <a:t>Premature Aging</a:t>
            </a:r>
            <a:endParaRPr lang="en-US" dirty="0"/>
          </a:p>
          <a:p>
            <a:r>
              <a:rPr lang="en-US" b="1" dirty="0"/>
              <a:t>Cataracts and Other Eye Damage</a:t>
            </a:r>
            <a:endParaRPr lang="en-US" dirty="0"/>
          </a:p>
          <a:p>
            <a:r>
              <a:rPr lang="en-US" b="1" dirty="0"/>
              <a:t>Immune Suppression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https://www.epa.gov/sunsafety/health-effects-uv-radiation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Basal cell carcinomas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6A43-206B-A54D-7EA2-EA0067F3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Health Effects of UV Radiation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64BB-2656-2701-5E6F-120C493F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Melanoma</a:t>
            </a:r>
            <a:endParaRPr lang="en-US" dirty="0"/>
          </a:p>
          <a:p>
            <a:r>
              <a:rPr lang="en-US" b="1" dirty="0"/>
              <a:t>Nonmelanoma Skin Cancers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   Basal cell carcinomas</a:t>
            </a:r>
            <a:endParaRPr lang="en-US" i="1" dirty="0"/>
          </a:p>
          <a:p>
            <a:pPr lvl="1"/>
            <a:r>
              <a:rPr lang="en-US" i="1" dirty="0">
                <a:ea typeface="+mn-lt"/>
                <a:cs typeface="+mn-lt"/>
              </a:rPr>
              <a:t>   Squamous cell carcinomas</a:t>
            </a:r>
            <a:endParaRPr lang="en-US" i="1" dirty="0"/>
          </a:p>
          <a:p>
            <a:r>
              <a:rPr lang="en-US" b="1" dirty="0"/>
              <a:t>Premature Aging</a:t>
            </a:r>
            <a:endParaRPr lang="en-US" dirty="0"/>
          </a:p>
          <a:p>
            <a:r>
              <a:rPr lang="en-US" b="1" dirty="0"/>
              <a:t>Cataracts and Other Eye Damage</a:t>
            </a:r>
            <a:endParaRPr lang="en-US" dirty="0"/>
          </a:p>
          <a:p>
            <a:r>
              <a:rPr lang="en-US" b="1" dirty="0"/>
              <a:t>Immune Suppression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https://www.epa.gov/sunsafety/health-effects-uv-radiation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7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EB41E-CEA0-5F2E-DB10-909263D3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8735-143B-8DF8-2A5D-9B876D94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On-site UV index display</a:t>
            </a:r>
          </a:p>
          <a:p>
            <a:r>
              <a:rPr lang="en-US" dirty="0">
                <a:ea typeface="+mn-lt"/>
                <a:cs typeface="+mn-lt"/>
              </a:rPr>
              <a:t>NIWA has developed a real time UV display in consultation with the Cancer Society and </a:t>
            </a:r>
            <a:r>
              <a:rPr lang="en-US" dirty="0" err="1">
                <a:ea typeface="+mn-lt"/>
                <a:cs typeface="+mn-lt"/>
              </a:rPr>
              <a:t>Sunsmart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FA1C0E-713B-65C8-FE9A-2CB301D1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597810"/>
            <a:ext cx="4577976" cy="366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9D7B7-BC53-503D-BD67-65D8E2EC743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0E20C-41C9-AD69-A89F-A619B3996286}"/>
              </a:ext>
            </a:extLst>
          </p:cNvPr>
          <p:cNvSpPr txBox="1"/>
          <p:nvPr/>
        </p:nvSpPr>
        <p:spPr>
          <a:xfrm>
            <a:off x="6762982" y="5331909"/>
            <a:ext cx="494556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i="1" dirty="0">
                <a:ea typeface="+mn-lt"/>
                <a:cs typeface="+mn-lt"/>
                <a:hlinkClick r:id="rId3"/>
              </a:rPr>
              <a:t>https://niwa.co.nz/our-services/online-services/uv-and-ozone/uvi-display</a:t>
            </a:r>
            <a:endParaRPr lang="en-US" sz="1200" i="1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8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56A541A-F12F-942F-6AB0-9AE4F1B41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2075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BF81A-8754-5A90-F50E-B45D56D04CC3}"/>
              </a:ext>
            </a:extLst>
          </p:cNvPr>
          <p:cNvSpPr txBox="1"/>
          <p:nvPr/>
        </p:nvSpPr>
        <p:spPr>
          <a:xfrm>
            <a:off x="367294" y="6342489"/>
            <a:ext cx="11664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hlinkClick r:id="rId3"/>
              </a:rPr>
              <a:t>https://www.rochesterfirst.com/weather/weather-glossary/uv-index-defined-what-it-means-and-how-its-measured/</a:t>
            </a:r>
            <a:endParaRPr 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78B66-462C-30B0-EF69-3A3C468ECBCA}"/>
              </a:ext>
            </a:extLst>
          </p:cNvPr>
          <p:cNvSpPr txBox="1"/>
          <p:nvPr/>
        </p:nvSpPr>
        <p:spPr>
          <a:xfrm>
            <a:off x="5438775" y="3914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6839213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25AED6"/>
      </a:accent1>
      <a:accent2>
        <a:srgbClr val="14B597"/>
      </a:accent2>
      <a:accent3>
        <a:srgbClr val="21B85C"/>
      </a:accent3>
      <a:accent4>
        <a:srgbClr val="18BA14"/>
      </a:accent4>
      <a:accent5>
        <a:srgbClr val="62B520"/>
      </a:accent5>
      <a:accent6>
        <a:srgbClr val="95AB13"/>
      </a:accent6>
      <a:hlink>
        <a:srgbClr val="4B933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PortalVTI</vt:lpstr>
      <vt:lpstr>UV light Twitter bot</vt:lpstr>
      <vt:lpstr>Scope</vt:lpstr>
      <vt:lpstr>Purpose</vt:lpstr>
      <vt:lpstr>Skin cancer in New Zealand </vt:lpstr>
      <vt:lpstr>Skin cancer in New Zealand </vt:lpstr>
      <vt:lpstr>Health Effects of UV Radiation</vt:lpstr>
      <vt:lpstr>Health Effects of UV Radiation</vt:lpstr>
      <vt:lpstr>Real world Applications</vt:lpstr>
      <vt:lpstr>PowerPoint Presentation</vt:lpstr>
      <vt:lpstr>Components</vt:lpstr>
      <vt:lpstr>Services</vt:lpstr>
      <vt:lpstr>PowerPoint Presentation</vt:lpstr>
      <vt:lpstr>PowerPoint Presentation</vt:lpstr>
      <vt:lpstr>3D models</vt:lpstr>
      <vt:lpstr>PowerPoint Presentation</vt:lpstr>
      <vt:lpstr>Sensor Housing</vt:lpstr>
      <vt:lpstr>Functions</vt:lpstr>
      <vt:lpstr>Functions Cont.</vt:lpstr>
      <vt:lpstr>Functions Cont.</vt:lpstr>
      <vt:lpstr>Video</vt:lpstr>
      <vt:lpstr>PowerPoint Presentation</vt:lpstr>
      <vt:lpstr>Development Constraints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438</cp:revision>
  <dcterms:created xsi:type="dcterms:W3CDTF">2022-06-20T15:42:01Z</dcterms:created>
  <dcterms:modified xsi:type="dcterms:W3CDTF">2022-06-21T12:49:46Z</dcterms:modified>
</cp:coreProperties>
</file>