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79"/>
  </p:notesMasterIdLst>
  <p:handoutMasterIdLst>
    <p:handoutMasterId r:id="rId80"/>
  </p:handoutMasterIdLst>
  <p:sldIdLst>
    <p:sldId id="256" r:id="rId2"/>
    <p:sldId id="269" r:id="rId3"/>
    <p:sldId id="271" r:id="rId4"/>
    <p:sldId id="273" r:id="rId5"/>
    <p:sldId id="272" r:id="rId6"/>
    <p:sldId id="289" r:id="rId7"/>
    <p:sldId id="290" r:id="rId8"/>
    <p:sldId id="279" r:id="rId9"/>
    <p:sldId id="291" r:id="rId10"/>
    <p:sldId id="293" r:id="rId11"/>
    <p:sldId id="324" r:id="rId12"/>
    <p:sldId id="280" r:id="rId13"/>
    <p:sldId id="335" r:id="rId14"/>
    <p:sldId id="292" r:id="rId15"/>
    <p:sldId id="274" r:id="rId16"/>
    <p:sldId id="276" r:id="rId17"/>
    <p:sldId id="275" r:id="rId18"/>
    <p:sldId id="277" r:id="rId19"/>
    <p:sldId id="278" r:id="rId20"/>
    <p:sldId id="284" r:id="rId21"/>
    <p:sldId id="281" r:id="rId22"/>
    <p:sldId id="282" r:id="rId23"/>
    <p:sldId id="283" r:id="rId24"/>
    <p:sldId id="285" r:id="rId25"/>
    <p:sldId id="286" r:id="rId26"/>
    <p:sldId id="326" r:id="rId27"/>
    <p:sldId id="287" r:id="rId28"/>
    <p:sldId id="288" r:id="rId29"/>
    <p:sldId id="294" r:id="rId30"/>
    <p:sldId id="295" r:id="rId31"/>
    <p:sldId id="296" r:id="rId32"/>
    <p:sldId id="333" r:id="rId33"/>
    <p:sldId id="297" r:id="rId34"/>
    <p:sldId id="298" r:id="rId35"/>
    <p:sldId id="299" r:id="rId36"/>
    <p:sldId id="336" r:id="rId37"/>
    <p:sldId id="337" r:id="rId38"/>
    <p:sldId id="300" r:id="rId39"/>
    <p:sldId id="327" r:id="rId40"/>
    <p:sldId id="328" r:id="rId41"/>
    <p:sldId id="304" r:id="rId42"/>
    <p:sldId id="305" r:id="rId43"/>
    <p:sldId id="329" r:id="rId44"/>
    <p:sldId id="330" r:id="rId45"/>
    <p:sldId id="339" r:id="rId46"/>
    <p:sldId id="347" r:id="rId47"/>
    <p:sldId id="340" r:id="rId48"/>
    <p:sldId id="341" r:id="rId49"/>
    <p:sldId id="342" r:id="rId50"/>
    <p:sldId id="343" r:id="rId51"/>
    <p:sldId id="344" r:id="rId52"/>
    <p:sldId id="345" r:id="rId53"/>
    <p:sldId id="346" r:id="rId54"/>
    <p:sldId id="338" r:id="rId55"/>
    <p:sldId id="348" r:id="rId56"/>
    <p:sldId id="307" r:id="rId57"/>
    <p:sldId id="334" r:id="rId58"/>
    <p:sldId id="308" r:id="rId59"/>
    <p:sldId id="309" r:id="rId60"/>
    <p:sldId id="310" r:id="rId61"/>
    <p:sldId id="311" r:id="rId62"/>
    <p:sldId id="312" r:id="rId63"/>
    <p:sldId id="313" r:id="rId64"/>
    <p:sldId id="314" r:id="rId65"/>
    <p:sldId id="349" r:id="rId66"/>
    <p:sldId id="315" r:id="rId67"/>
    <p:sldId id="316" r:id="rId68"/>
    <p:sldId id="317" r:id="rId69"/>
    <p:sldId id="318" r:id="rId70"/>
    <p:sldId id="319" r:id="rId71"/>
    <p:sldId id="332" r:id="rId72"/>
    <p:sldId id="350" r:id="rId73"/>
    <p:sldId id="320" r:id="rId74"/>
    <p:sldId id="321" r:id="rId75"/>
    <p:sldId id="322" r:id="rId76"/>
    <p:sldId id="323" r:id="rId77"/>
    <p:sldId id="325" r:id="rId78"/>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817" autoAdjust="0"/>
  </p:normalViewPr>
  <p:slideViewPr>
    <p:cSldViewPr>
      <p:cViewPr>
        <p:scale>
          <a:sx n="69" d="100"/>
          <a:sy n="69" d="100"/>
        </p:scale>
        <p:origin x="-12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29" tIns="46415" rIns="92829" bIns="46415" rtlCol="0"/>
          <a:lstStyle>
            <a:lvl1pPr algn="l">
              <a:defRPr sz="1200"/>
            </a:lvl1pPr>
          </a:lstStyle>
          <a:p>
            <a:endParaRPr lang="en-CA"/>
          </a:p>
        </p:txBody>
      </p:sp>
      <p:sp>
        <p:nvSpPr>
          <p:cNvPr id="3" name="Date Placeholder 2"/>
          <p:cNvSpPr>
            <a:spLocks noGrp="1"/>
          </p:cNvSpPr>
          <p:nvPr>
            <p:ph type="dt" sz="quarter" idx="1"/>
          </p:nvPr>
        </p:nvSpPr>
        <p:spPr>
          <a:xfrm>
            <a:off x="3970939" y="0"/>
            <a:ext cx="3037840" cy="461804"/>
          </a:xfrm>
          <a:prstGeom prst="rect">
            <a:avLst/>
          </a:prstGeom>
        </p:spPr>
        <p:txBody>
          <a:bodyPr vert="horz" lIns="92829" tIns="46415" rIns="92829" bIns="46415" rtlCol="0"/>
          <a:lstStyle>
            <a:lvl1pPr algn="r">
              <a:defRPr sz="1200"/>
            </a:lvl1pPr>
          </a:lstStyle>
          <a:p>
            <a:fld id="{DFE1A66C-07A2-490E-83E6-38D90CE79E5A}" type="datetimeFigureOut">
              <a:rPr lang="en-CA" smtClean="0"/>
              <a:t>01/10/2018</a:t>
            </a:fld>
            <a:endParaRPr lang="en-CA"/>
          </a:p>
        </p:txBody>
      </p:sp>
      <p:sp>
        <p:nvSpPr>
          <p:cNvPr id="4" name="Footer Placeholder 3"/>
          <p:cNvSpPr>
            <a:spLocks noGrp="1"/>
          </p:cNvSpPr>
          <p:nvPr>
            <p:ph type="ftr" sz="quarter" idx="2"/>
          </p:nvPr>
        </p:nvSpPr>
        <p:spPr>
          <a:xfrm>
            <a:off x="0" y="8772668"/>
            <a:ext cx="3037840" cy="461804"/>
          </a:xfrm>
          <a:prstGeom prst="rect">
            <a:avLst/>
          </a:prstGeom>
        </p:spPr>
        <p:txBody>
          <a:bodyPr vert="horz" lIns="92829" tIns="46415" rIns="92829" bIns="46415" rtlCol="0" anchor="b"/>
          <a:lstStyle>
            <a:lvl1pPr algn="l">
              <a:defRPr sz="1200"/>
            </a:lvl1pPr>
          </a:lstStyle>
          <a:p>
            <a:endParaRPr lang="en-CA"/>
          </a:p>
        </p:txBody>
      </p:sp>
      <p:sp>
        <p:nvSpPr>
          <p:cNvPr id="5" name="Slide Number Placeholder 4"/>
          <p:cNvSpPr>
            <a:spLocks noGrp="1"/>
          </p:cNvSpPr>
          <p:nvPr>
            <p:ph type="sldNum" sz="quarter" idx="3"/>
          </p:nvPr>
        </p:nvSpPr>
        <p:spPr>
          <a:xfrm>
            <a:off x="3970939" y="8772668"/>
            <a:ext cx="3037840" cy="461804"/>
          </a:xfrm>
          <a:prstGeom prst="rect">
            <a:avLst/>
          </a:prstGeom>
        </p:spPr>
        <p:txBody>
          <a:bodyPr vert="horz" lIns="92829" tIns="46415" rIns="92829" bIns="46415" rtlCol="0" anchor="b"/>
          <a:lstStyle>
            <a:lvl1pPr algn="r">
              <a:defRPr sz="1200"/>
            </a:lvl1pPr>
          </a:lstStyle>
          <a:p>
            <a:fld id="{8369437D-81DD-4F63-BCAE-BC87B61DF6C8}" type="slidenum">
              <a:rPr lang="en-CA" smtClean="0"/>
              <a:t>‹#›</a:t>
            </a:fld>
            <a:endParaRPr lang="en-CA"/>
          </a:p>
        </p:txBody>
      </p:sp>
    </p:spTree>
    <p:extLst>
      <p:ext uri="{BB962C8B-B14F-4D97-AF65-F5344CB8AC3E}">
        <p14:creationId xmlns:p14="http://schemas.microsoft.com/office/powerpoint/2010/main" val="2376270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29" tIns="46415" rIns="92829" bIns="46415" rtlCol="0"/>
          <a:lstStyle>
            <a:lvl1pPr algn="l">
              <a:defRPr sz="1200"/>
            </a:lvl1pPr>
          </a:lstStyle>
          <a:p>
            <a:endParaRPr lang="en-CA"/>
          </a:p>
        </p:txBody>
      </p:sp>
      <p:sp>
        <p:nvSpPr>
          <p:cNvPr id="3" name="Date Placeholder 2"/>
          <p:cNvSpPr>
            <a:spLocks noGrp="1"/>
          </p:cNvSpPr>
          <p:nvPr>
            <p:ph type="dt" idx="1"/>
          </p:nvPr>
        </p:nvSpPr>
        <p:spPr>
          <a:xfrm>
            <a:off x="3970939" y="0"/>
            <a:ext cx="3037840" cy="461804"/>
          </a:xfrm>
          <a:prstGeom prst="rect">
            <a:avLst/>
          </a:prstGeom>
        </p:spPr>
        <p:txBody>
          <a:bodyPr vert="horz" lIns="92829" tIns="46415" rIns="92829" bIns="46415" rtlCol="0"/>
          <a:lstStyle>
            <a:lvl1pPr algn="r">
              <a:defRPr sz="1200"/>
            </a:lvl1pPr>
          </a:lstStyle>
          <a:p>
            <a:fld id="{9D0B313F-6203-4563-A843-1A257B092DA3}" type="datetimeFigureOut">
              <a:rPr lang="en-CA" smtClean="0"/>
              <a:t>01/10/2018</a:t>
            </a:fld>
            <a:endParaRPr lang="en-CA"/>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2829" tIns="46415" rIns="92829" bIns="46415" rtlCol="0" anchor="ctr"/>
          <a:lstStyle/>
          <a:p>
            <a:endParaRPr lang="en-CA"/>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29" tIns="46415" rIns="92829"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772668"/>
            <a:ext cx="3037840" cy="461804"/>
          </a:xfrm>
          <a:prstGeom prst="rect">
            <a:avLst/>
          </a:prstGeom>
        </p:spPr>
        <p:txBody>
          <a:bodyPr vert="horz" lIns="92829" tIns="46415" rIns="92829" bIns="46415" rtlCol="0" anchor="b"/>
          <a:lstStyle>
            <a:lvl1pPr algn="l">
              <a:defRPr sz="1200"/>
            </a:lvl1pPr>
          </a:lstStyle>
          <a:p>
            <a:endParaRPr lang="en-CA"/>
          </a:p>
        </p:txBody>
      </p:sp>
      <p:sp>
        <p:nvSpPr>
          <p:cNvPr id="7" name="Slide Number Placeholder 6"/>
          <p:cNvSpPr>
            <a:spLocks noGrp="1"/>
          </p:cNvSpPr>
          <p:nvPr>
            <p:ph type="sldNum" sz="quarter" idx="5"/>
          </p:nvPr>
        </p:nvSpPr>
        <p:spPr>
          <a:xfrm>
            <a:off x="3970939" y="8772668"/>
            <a:ext cx="3037840" cy="461804"/>
          </a:xfrm>
          <a:prstGeom prst="rect">
            <a:avLst/>
          </a:prstGeom>
        </p:spPr>
        <p:txBody>
          <a:bodyPr vert="horz" lIns="92829" tIns="46415" rIns="92829" bIns="46415" rtlCol="0" anchor="b"/>
          <a:lstStyle>
            <a:lvl1pPr algn="r">
              <a:defRPr sz="1200"/>
            </a:lvl1pPr>
          </a:lstStyle>
          <a:p>
            <a:fld id="{29371976-1826-4651-9C7D-612D44677B5F}" type="slidenum">
              <a:rPr lang="en-CA" smtClean="0"/>
              <a:t>‹#›</a:t>
            </a:fld>
            <a:endParaRPr lang="en-CA"/>
          </a:p>
        </p:txBody>
      </p:sp>
    </p:spTree>
    <p:extLst>
      <p:ext uri="{BB962C8B-B14F-4D97-AF65-F5344CB8AC3E}">
        <p14:creationId xmlns:p14="http://schemas.microsoft.com/office/powerpoint/2010/main" val="2991711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20</a:t>
            </a:fld>
            <a:endParaRPr lang="en-CA"/>
          </a:p>
        </p:txBody>
      </p:sp>
    </p:spTree>
    <p:extLst>
      <p:ext uri="{BB962C8B-B14F-4D97-AF65-F5344CB8AC3E}">
        <p14:creationId xmlns:p14="http://schemas.microsoft.com/office/powerpoint/2010/main" val="2780209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34</a:t>
            </a:fld>
            <a:endParaRPr lang="en-CA"/>
          </a:p>
        </p:txBody>
      </p:sp>
    </p:spTree>
    <p:extLst>
      <p:ext uri="{BB962C8B-B14F-4D97-AF65-F5344CB8AC3E}">
        <p14:creationId xmlns:p14="http://schemas.microsoft.com/office/powerpoint/2010/main" val="3722730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35</a:t>
            </a:fld>
            <a:endParaRPr lang="en-CA"/>
          </a:p>
        </p:txBody>
      </p:sp>
    </p:spTree>
    <p:extLst>
      <p:ext uri="{BB962C8B-B14F-4D97-AF65-F5344CB8AC3E}">
        <p14:creationId xmlns:p14="http://schemas.microsoft.com/office/powerpoint/2010/main" val="985657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38</a:t>
            </a:fld>
            <a:endParaRPr lang="en-CA"/>
          </a:p>
        </p:txBody>
      </p:sp>
    </p:spTree>
    <p:extLst>
      <p:ext uri="{BB962C8B-B14F-4D97-AF65-F5344CB8AC3E}">
        <p14:creationId xmlns:p14="http://schemas.microsoft.com/office/powerpoint/2010/main" val="175648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39</a:t>
            </a:fld>
            <a:endParaRPr lang="en-CA"/>
          </a:p>
        </p:txBody>
      </p:sp>
    </p:spTree>
    <p:extLst>
      <p:ext uri="{BB962C8B-B14F-4D97-AF65-F5344CB8AC3E}">
        <p14:creationId xmlns:p14="http://schemas.microsoft.com/office/powerpoint/2010/main" val="175648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40</a:t>
            </a:fld>
            <a:endParaRPr lang="en-CA"/>
          </a:p>
        </p:txBody>
      </p:sp>
    </p:spTree>
    <p:extLst>
      <p:ext uri="{BB962C8B-B14F-4D97-AF65-F5344CB8AC3E}">
        <p14:creationId xmlns:p14="http://schemas.microsoft.com/office/powerpoint/2010/main" val="2942875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3BE4A-FBBD-46F0-9B7B-45F2129ABB41}" type="slidenum">
              <a:rPr lang="fr-CA" altLang="en-US"/>
              <a:pPr/>
              <a:t>41</a:t>
            </a:fld>
            <a:endParaRPr lang="fr-CA"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a:p>
            <a:endParaRPr lang="fr-CA" altLang="en-US"/>
          </a:p>
        </p:txBody>
      </p:sp>
    </p:spTree>
    <p:extLst>
      <p:ext uri="{BB962C8B-B14F-4D97-AF65-F5344CB8AC3E}">
        <p14:creationId xmlns:p14="http://schemas.microsoft.com/office/powerpoint/2010/main" val="403613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42</a:t>
            </a:fld>
            <a:endParaRPr lang="en-CA"/>
          </a:p>
        </p:txBody>
      </p:sp>
    </p:spTree>
    <p:extLst>
      <p:ext uri="{BB962C8B-B14F-4D97-AF65-F5344CB8AC3E}">
        <p14:creationId xmlns:p14="http://schemas.microsoft.com/office/powerpoint/2010/main" val="426147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43</a:t>
            </a:fld>
            <a:endParaRPr lang="en-CA"/>
          </a:p>
        </p:txBody>
      </p:sp>
    </p:spTree>
    <p:extLst>
      <p:ext uri="{BB962C8B-B14F-4D97-AF65-F5344CB8AC3E}">
        <p14:creationId xmlns:p14="http://schemas.microsoft.com/office/powerpoint/2010/main" val="1497838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44</a:t>
            </a:fld>
            <a:endParaRPr lang="en-CA"/>
          </a:p>
        </p:txBody>
      </p:sp>
    </p:spTree>
    <p:extLst>
      <p:ext uri="{BB962C8B-B14F-4D97-AF65-F5344CB8AC3E}">
        <p14:creationId xmlns:p14="http://schemas.microsoft.com/office/powerpoint/2010/main" val="149783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45</a:t>
            </a:fld>
            <a:endParaRPr lang="en-CA"/>
          </a:p>
        </p:txBody>
      </p:sp>
    </p:spTree>
    <p:extLst>
      <p:ext uri="{BB962C8B-B14F-4D97-AF65-F5344CB8AC3E}">
        <p14:creationId xmlns:p14="http://schemas.microsoft.com/office/powerpoint/2010/main" val="3378470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altLang="en-US" dirty="0" smtClean="0">
                <a:cs typeface="Times New Roman" pitchFamily="18" charset="0"/>
              </a:rPr>
              <a:t>the dog's owner?</a:t>
            </a:r>
          </a:p>
          <a:p>
            <a:pPr lvl="4"/>
            <a:r>
              <a:rPr lang="en-US" altLang="en-US" dirty="0" smtClean="0">
                <a:cs typeface="Times New Roman" pitchFamily="18" charset="0"/>
              </a:rPr>
              <a:t>a person who is out walking the dog?</a:t>
            </a:r>
          </a:p>
          <a:p>
            <a:pPr lvl="4"/>
            <a:r>
              <a:rPr lang="en-US" altLang="en-US" dirty="0" smtClean="0">
                <a:cs typeface="Times New Roman" pitchFamily="18" charset="0"/>
              </a:rPr>
              <a:t>a park official?</a:t>
            </a:r>
          </a:p>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25</a:t>
            </a:fld>
            <a:endParaRPr lang="en-CA"/>
          </a:p>
        </p:txBody>
      </p:sp>
    </p:spTree>
    <p:extLst>
      <p:ext uri="{BB962C8B-B14F-4D97-AF65-F5344CB8AC3E}">
        <p14:creationId xmlns:p14="http://schemas.microsoft.com/office/powerpoint/2010/main" val="254658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47</a:t>
            </a:fld>
            <a:endParaRPr lang="en-CA"/>
          </a:p>
        </p:txBody>
      </p:sp>
    </p:spTree>
    <p:extLst>
      <p:ext uri="{BB962C8B-B14F-4D97-AF65-F5344CB8AC3E}">
        <p14:creationId xmlns:p14="http://schemas.microsoft.com/office/powerpoint/2010/main" val="1538761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48</a:t>
            </a:fld>
            <a:endParaRPr lang="en-CA"/>
          </a:p>
        </p:txBody>
      </p:sp>
    </p:spTree>
    <p:extLst>
      <p:ext uri="{BB962C8B-B14F-4D97-AF65-F5344CB8AC3E}">
        <p14:creationId xmlns:p14="http://schemas.microsoft.com/office/powerpoint/2010/main" val="224426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49</a:t>
            </a:fld>
            <a:endParaRPr lang="en-CA"/>
          </a:p>
        </p:txBody>
      </p:sp>
    </p:spTree>
    <p:extLst>
      <p:ext uri="{BB962C8B-B14F-4D97-AF65-F5344CB8AC3E}">
        <p14:creationId xmlns:p14="http://schemas.microsoft.com/office/powerpoint/2010/main" val="3450214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Para (b) cannot</a:t>
            </a:r>
            <a:r>
              <a:rPr lang="en-CA" baseline="0" dirty="0" smtClean="0"/>
              <a:t> be read grammatically with the opening words.</a:t>
            </a:r>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50</a:t>
            </a:fld>
            <a:endParaRPr lang="en-CA"/>
          </a:p>
        </p:txBody>
      </p:sp>
    </p:spTree>
    <p:extLst>
      <p:ext uri="{BB962C8B-B14F-4D97-AF65-F5344CB8AC3E}">
        <p14:creationId xmlns:p14="http://schemas.microsoft.com/office/powerpoint/2010/main" val="37381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smtClean="0">
                <a:cs typeface="Times New Roman" pitchFamily="18" charset="0"/>
              </a:rPr>
              <a:t>Example 1: the paragraphs have different grammatical functions:</a:t>
            </a:r>
          </a:p>
          <a:p>
            <a:pPr lvl="1"/>
            <a:r>
              <a:rPr lang="en-US" altLang="en-US" dirty="0" smtClean="0">
                <a:cs typeface="Times New Roman" pitchFamily="18" charset="0"/>
              </a:rPr>
              <a:t>paragraph (a) is a </a:t>
            </a:r>
            <a:r>
              <a:rPr lang="en-US" altLang="en-US" i="1" dirty="0" smtClean="0">
                <a:cs typeface="Times New Roman" pitchFamily="18" charset="0"/>
              </a:rPr>
              <a:t>phrase</a:t>
            </a:r>
            <a:r>
              <a:rPr lang="en-US" altLang="en-US" dirty="0" smtClean="0">
                <a:cs typeface="Times New Roman" pitchFamily="18" charset="0"/>
              </a:rPr>
              <a:t> </a:t>
            </a:r>
          </a:p>
          <a:p>
            <a:pPr lvl="1"/>
            <a:r>
              <a:rPr lang="en-US" altLang="en-US" dirty="0" smtClean="0">
                <a:cs typeface="Times New Roman" pitchFamily="18" charset="0"/>
              </a:rPr>
              <a:t>paragraph (b) is a </a:t>
            </a:r>
            <a:r>
              <a:rPr lang="en-US" altLang="en-US" i="1" dirty="0" smtClean="0">
                <a:cs typeface="Times New Roman" pitchFamily="18" charset="0"/>
              </a:rPr>
              <a:t>clause</a:t>
            </a:r>
            <a:r>
              <a:rPr lang="en-US" altLang="en-US" dirty="0" smtClean="0">
                <a:cs typeface="Times New Roman" pitchFamily="18" charset="0"/>
              </a:rPr>
              <a:t>.</a:t>
            </a:r>
          </a:p>
          <a:p>
            <a:pPr lvl="1"/>
            <a:endParaRPr lang="en-US" altLang="en-US" dirty="0" smtClean="0">
              <a:cs typeface="Times New Roman" pitchFamily="18" charset="0"/>
            </a:endParaRPr>
          </a:p>
          <a:p>
            <a:pPr>
              <a:buFont typeface="Symbol" pitchFamily="18" charset="2"/>
              <a:buNone/>
            </a:pPr>
            <a:r>
              <a:rPr lang="en-US" altLang="en-US" dirty="0" smtClean="0">
                <a:cs typeface="Times New Roman" pitchFamily="18" charset="0"/>
              </a:rPr>
              <a:t>Example 2:</a:t>
            </a:r>
            <a:r>
              <a:rPr lang="en-US" altLang="en-US" baseline="0" dirty="0" smtClean="0">
                <a:cs typeface="Times New Roman" pitchFamily="18" charset="0"/>
              </a:rPr>
              <a:t> </a:t>
            </a:r>
            <a:r>
              <a:rPr lang="en-US" altLang="en-US" dirty="0" smtClean="0">
                <a:cs typeface="Times New Roman" pitchFamily="18" charset="0"/>
              </a:rPr>
              <a:t>the paragraphs modify different things</a:t>
            </a:r>
          </a:p>
          <a:p>
            <a:pPr lvl="2"/>
            <a:r>
              <a:rPr lang="en-US" altLang="en-US" dirty="0" smtClean="0">
                <a:cs typeface="Times New Roman" pitchFamily="18" charset="0"/>
              </a:rPr>
              <a:t>paragraph (a) modifies the verb "issue”</a:t>
            </a:r>
          </a:p>
          <a:p>
            <a:pPr lvl="2"/>
            <a:r>
              <a:rPr lang="en-US" altLang="en-US" dirty="0" smtClean="0">
                <a:cs typeface="Times New Roman" pitchFamily="18" charset="0"/>
              </a:rPr>
              <a:t>paragraph (b) modifies the noun "</a:t>
            </a:r>
            <a:r>
              <a:rPr lang="en-US" altLang="en-US" dirty="0" err="1" smtClean="0">
                <a:cs typeface="Times New Roman" pitchFamily="18" charset="0"/>
              </a:rPr>
              <a:t>licence</a:t>
            </a:r>
            <a:r>
              <a:rPr lang="en-US" altLang="en-US" dirty="0" smtClean="0">
                <a:cs typeface="Times New Roman" pitchFamily="18" charset="0"/>
              </a:rPr>
              <a:t>”</a:t>
            </a:r>
          </a:p>
          <a:p>
            <a:pPr lvl="0"/>
            <a:endParaRPr lang="en-US" altLang="en-US" dirty="0" smtClean="0">
              <a:cs typeface="Times New Roman" pitchFamily="18" charset="0"/>
            </a:endParaRPr>
          </a:p>
          <a:p>
            <a:pPr lvl="0"/>
            <a:r>
              <a:rPr lang="en-US" altLang="en-US" dirty="0" smtClean="0">
                <a:cs typeface="Times New Roman" pitchFamily="18" charset="0"/>
              </a:rPr>
              <a:t>Another way to detect an equivalence problem is to check whether the conjunction between the paragraphs would occur in ordinary speech.</a:t>
            </a:r>
          </a:p>
          <a:p>
            <a:pPr lvl="2"/>
            <a:r>
              <a:rPr lang="en-US" altLang="en-US" dirty="0" smtClean="0">
                <a:cs typeface="Times New Roman" pitchFamily="18" charset="0"/>
              </a:rPr>
              <a:t>In both of the examples just given,  a conjunction would not be used.</a:t>
            </a:r>
          </a:p>
          <a:p>
            <a:endParaRPr lang="fr-CA" altLang="en-US" dirty="0" smtClean="0"/>
          </a:p>
          <a:p>
            <a:pPr lvl="0"/>
            <a:endParaRPr lang="fr-CA" altLang="en-US" dirty="0" smtClean="0">
              <a:cs typeface="Times New Roman" pitchFamily="18" charset="0"/>
            </a:endParaRPr>
          </a:p>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51</a:t>
            </a:fld>
            <a:endParaRPr lang="en-CA"/>
          </a:p>
        </p:txBody>
      </p:sp>
    </p:spTree>
    <p:extLst>
      <p:ext uri="{BB962C8B-B14F-4D97-AF65-F5344CB8AC3E}">
        <p14:creationId xmlns:p14="http://schemas.microsoft.com/office/powerpoint/2010/main" val="326671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altLang="en-US" dirty="0" smtClean="0">
                <a:cs typeface="Times New Roman" pitchFamily="18" charset="0"/>
              </a:rPr>
              <a:t>Each paragraph contains 2 modifiers relating to different things: </a:t>
            </a:r>
          </a:p>
          <a:p>
            <a:pPr lvl="1"/>
            <a:r>
              <a:rPr lang="en-US" altLang="en-US" dirty="0" smtClean="0">
                <a:cs typeface="Times New Roman" pitchFamily="18" charset="0"/>
              </a:rPr>
              <a:t>The verb phrases beginning with "manufactured" and "imported" relate to the "widgets", </a:t>
            </a:r>
          </a:p>
          <a:p>
            <a:pPr lvl="1"/>
            <a:r>
              <a:rPr lang="en-US" altLang="en-US" dirty="0" smtClean="0">
                <a:cs typeface="Times New Roman" pitchFamily="18" charset="0"/>
              </a:rPr>
              <a:t>while the verb phrases beginning with "is payable" relate to the "tax".  </a:t>
            </a:r>
          </a:p>
          <a:p>
            <a:pPr lvl="1"/>
            <a:r>
              <a:rPr lang="en-US" altLang="en-US" dirty="0" smtClean="0">
                <a:cs typeface="Times New Roman" pitchFamily="18" charset="0"/>
              </a:rPr>
              <a:t>The verb  phrase "is payable" in paragraph (a) disrupts the reading of paragraph (b), which begins by shifting the focus back to the "widgets".</a:t>
            </a:r>
          </a:p>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52</a:t>
            </a:fld>
            <a:endParaRPr lang="en-CA"/>
          </a:p>
        </p:txBody>
      </p:sp>
    </p:spTree>
    <p:extLst>
      <p:ext uri="{BB962C8B-B14F-4D97-AF65-F5344CB8AC3E}">
        <p14:creationId xmlns:p14="http://schemas.microsoft.com/office/powerpoint/2010/main" val="209483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53</a:t>
            </a:fld>
            <a:endParaRPr lang="en-CA"/>
          </a:p>
        </p:txBody>
      </p:sp>
    </p:spTree>
    <p:extLst>
      <p:ext uri="{BB962C8B-B14F-4D97-AF65-F5344CB8AC3E}">
        <p14:creationId xmlns:p14="http://schemas.microsoft.com/office/powerpoint/2010/main" val="2036961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56</a:t>
            </a:fld>
            <a:endParaRPr lang="en-CA"/>
          </a:p>
        </p:txBody>
      </p:sp>
    </p:spTree>
    <p:extLst>
      <p:ext uri="{BB962C8B-B14F-4D97-AF65-F5344CB8AC3E}">
        <p14:creationId xmlns:p14="http://schemas.microsoft.com/office/powerpoint/2010/main" val="4227181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58</a:t>
            </a:fld>
            <a:endParaRPr lang="en-CA"/>
          </a:p>
        </p:txBody>
      </p:sp>
    </p:spTree>
    <p:extLst>
      <p:ext uri="{BB962C8B-B14F-4D97-AF65-F5344CB8AC3E}">
        <p14:creationId xmlns:p14="http://schemas.microsoft.com/office/powerpoint/2010/main" val="4169642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59</a:t>
            </a:fld>
            <a:endParaRPr lang="en-CA"/>
          </a:p>
        </p:txBody>
      </p:sp>
    </p:spTree>
    <p:extLst>
      <p:ext uri="{BB962C8B-B14F-4D97-AF65-F5344CB8AC3E}">
        <p14:creationId xmlns:p14="http://schemas.microsoft.com/office/powerpoint/2010/main" val="308928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altLang="en-US" dirty="0" smtClean="0">
                <a:cs typeface="Times New Roman" pitchFamily="18" charset="0"/>
              </a:rPr>
              <a:t>the dog's owner?</a:t>
            </a:r>
          </a:p>
          <a:p>
            <a:pPr lvl="4"/>
            <a:r>
              <a:rPr lang="en-US" altLang="en-US" dirty="0" smtClean="0">
                <a:cs typeface="Times New Roman" pitchFamily="18" charset="0"/>
              </a:rPr>
              <a:t>a person who is out walking the dog?</a:t>
            </a:r>
          </a:p>
          <a:p>
            <a:pPr lvl="4"/>
            <a:r>
              <a:rPr lang="en-US" altLang="en-US" dirty="0" smtClean="0">
                <a:cs typeface="Times New Roman" pitchFamily="18" charset="0"/>
              </a:rPr>
              <a:t>a park official?</a:t>
            </a:r>
          </a:p>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26</a:t>
            </a:fld>
            <a:endParaRPr lang="en-CA"/>
          </a:p>
        </p:txBody>
      </p:sp>
    </p:spTree>
    <p:extLst>
      <p:ext uri="{BB962C8B-B14F-4D97-AF65-F5344CB8AC3E}">
        <p14:creationId xmlns:p14="http://schemas.microsoft.com/office/powerpoint/2010/main" val="2546586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60</a:t>
            </a:fld>
            <a:endParaRPr lang="en-CA"/>
          </a:p>
        </p:txBody>
      </p:sp>
    </p:spTree>
    <p:extLst>
      <p:ext uri="{BB962C8B-B14F-4D97-AF65-F5344CB8AC3E}">
        <p14:creationId xmlns:p14="http://schemas.microsoft.com/office/powerpoint/2010/main" val="38299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Post</a:t>
            </a:r>
          </a:p>
          <a:p>
            <a:pPr marL="227388" indent="-227388">
              <a:buFont typeface="+mj-lt"/>
              <a:buAutoNum type="arabicPeriod"/>
            </a:pPr>
            <a:r>
              <a:rPr lang="en-CA" dirty="0" smtClean="0"/>
              <a:t>Wooden pole fixed in the ground (fence post, hitching post) (n.)</a:t>
            </a:r>
          </a:p>
          <a:p>
            <a:pPr marL="227388" indent="-227388">
              <a:buFont typeface="+mj-lt"/>
              <a:buAutoNum type="arabicPeriod"/>
            </a:pPr>
            <a:r>
              <a:rPr lang="en-CA" dirty="0" smtClean="0"/>
              <a:t>Mail delivery service</a:t>
            </a:r>
            <a:r>
              <a:rPr lang="en-CA" baseline="0" dirty="0" smtClean="0"/>
              <a:t> (post office) (n.)</a:t>
            </a:r>
          </a:p>
          <a:p>
            <a:pPr marL="227388" indent="-227388">
              <a:buFont typeface="+mj-lt"/>
              <a:buAutoNum type="arabicPeriod"/>
            </a:pPr>
            <a:r>
              <a:rPr lang="en-CA" baseline="0" dirty="0" smtClean="0"/>
              <a:t>Position of employment or responsibility (“leave your post”)</a:t>
            </a:r>
          </a:p>
          <a:p>
            <a:pPr marL="227388" indent="-227388">
              <a:buFont typeface="+mj-lt"/>
              <a:buAutoNum type="arabicPeriod"/>
            </a:pPr>
            <a:r>
              <a:rPr lang="en-CA" baseline="0" dirty="0" smtClean="0"/>
              <a:t>Mail (a letter) (v.)</a:t>
            </a:r>
          </a:p>
          <a:p>
            <a:pPr marL="227388" indent="-227388">
              <a:buFont typeface="+mj-lt"/>
              <a:buAutoNum type="arabicPeriod"/>
            </a:pPr>
            <a:r>
              <a:rPr lang="en-CA" baseline="0" dirty="0" smtClean="0"/>
              <a:t>Put up a notice, poster or blog (v.)</a:t>
            </a:r>
          </a:p>
          <a:p>
            <a:pPr marL="227388" indent="-227388">
              <a:buFont typeface="+mj-lt"/>
              <a:buAutoNum type="arabicPeriod"/>
            </a:pPr>
            <a:r>
              <a:rPr lang="en-CA" baseline="0" dirty="0" smtClean="0"/>
              <a:t>Have a profit or loss (“post a loss”) (v.)</a:t>
            </a:r>
          </a:p>
          <a:p>
            <a:pPr marL="227388" indent="-227388">
              <a:buFont typeface="+mj-lt"/>
              <a:buAutoNum type="arabicPeriod"/>
            </a:pPr>
            <a:r>
              <a:rPr lang="en-CA" baseline="0" dirty="0" smtClean="0"/>
              <a:t>After (prepositional)</a:t>
            </a:r>
          </a:p>
          <a:p>
            <a:pPr marL="227388" indent="-227388">
              <a:buFont typeface="+mj-lt"/>
              <a:buAutoNum type="arabicPeriod"/>
            </a:pPr>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61</a:t>
            </a:fld>
            <a:endParaRPr lang="en-CA"/>
          </a:p>
        </p:txBody>
      </p:sp>
    </p:spTree>
    <p:extLst>
      <p:ext uri="{BB962C8B-B14F-4D97-AF65-F5344CB8AC3E}">
        <p14:creationId xmlns:p14="http://schemas.microsoft.com/office/powerpoint/2010/main" val="255160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62</a:t>
            </a:fld>
            <a:endParaRPr lang="en-CA"/>
          </a:p>
        </p:txBody>
      </p:sp>
    </p:spTree>
    <p:extLst>
      <p:ext uri="{BB962C8B-B14F-4D97-AF65-F5344CB8AC3E}">
        <p14:creationId xmlns:p14="http://schemas.microsoft.com/office/powerpoint/2010/main" val="2255653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Kemp: issue is whether “bring</a:t>
            </a:r>
            <a:r>
              <a:rPr lang="en-CA" baseline="0" dirty="0" smtClean="0"/>
              <a:t> an action” requires not only issuance of a writ, but also its service. </a:t>
            </a:r>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63</a:t>
            </a:fld>
            <a:endParaRPr lang="en-CA"/>
          </a:p>
        </p:txBody>
      </p:sp>
    </p:spTree>
    <p:extLst>
      <p:ext uri="{BB962C8B-B14F-4D97-AF65-F5344CB8AC3E}">
        <p14:creationId xmlns:p14="http://schemas.microsoft.com/office/powerpoint/2010/main" val="438657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Kemp: issue is whether “bring</a:t>
            </a:r>
            <a:r>
              <a:rPr lang="en-CA" baseline="0" dirty="0" smtClean="0"/>
              <a:t> an action” requires not only issuance of a writ, but also its service. </a:t>
            </a:r>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64</a:t>
            </a:fld>
            <a:endParaRPr lang="en-CA"/>
          </a:p>
        </p:txBody>
      </p:sp>
    </p:spTree>
    <p:extLst>
      <p:ext uri="{BB962C8B-B14F-4D97-AF65-F5344CB8AC3E}">
        <p14:creationId xmlns:p14="http://schemas.microsoft.com/office/powerpoint/2010/main" val="438657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b="1" dirty="0"/>
              <a:t>Background and Recommendation</a:t>
            </a:r>
          </a:p>
          <a:p>
            <a:r>
              <a:rPr lang="en-CA" sz="1000" dirty="0"/>
              <a:t>The expression "pursuant to" is used in legal drafting to link a provision to another provision or to some factual matter. Although it is used in legal writing and in the legal community, it is not used in ordinary speech or writing. It is also sometimes ambiguous because it has a number of different meanings. For these reasons, legislative counsel should use another word or expression that is more common and, if there is a risk of ambiguity, more precise.</a:t>
            </a:r>
          </a:p>
          <a:p>
            <a:r>
              <a:rPr lang="en-CA" sz="1000" b="1" dirty="0"/>
              <a:t>Alternatives to "pursuant to"</a:t>
            </a:r>
          </a:p>
          <a:p>
            <a:r>
              <a:rPr lang="en-CA" sz="1000" dirty="0"/>
              <a:t>"Under" is perhaps the most generally applicable alternative. It is a more common word and has a range of meanings that match the many meanings of "pursuant to". For example, in </a:t>
            </a:r>
            <a:r>
              <a:rPr lang="en-CA" sz="1000" i="1" dirty="0"/>
              <a:t>Osman v. </a:t>
            </a:r>
            <a:r>
              <a:rPr lang="en-CA" sz="1000" i="1" dirty="0" err="1"/>
              <a:t>Callander</a:t>
            </a:r>
            <a:r>
              <a:rPr lang="en-CA" sz="1000" dirty="0"/>
              <a:t> (1986), 48 </a:t>
            </a:r>
            <a:r>
              <a:rPr lang="en-CA" sz="1000" dirty="0" err="1"/>
              <a:t>Sask.R</a:t>
            </a:r>
            <a:r>
              <a:rPr lang="en-CA" sz="1000" dirty="0"/>
              <a:t>. 23 (QB) at 24, the judge said:</a:t>
            </a:r>
          </a:p>
          <a:p>
            <a:pPr lvl="1"/>
            <a:r>
              <a:rPr lang="en-CA" sz="1000" dirty="0"/>
              <a:t>The word "under" has many meanings -- in many instances, it denotes a lower or subservient state, but it also denotes a reference to or relationship with some other thing.</a:t>
            </a:r>
          </a:p>
          <a:p>
            <a:r>
              <a:rPr lang="en-CA" sz="1000" dirty="0"/>
              <a:t>This comment also suggests that "under" is a broader term. "Pursuant to" tends to denote things that are principally or specifically dependent on a related provision, while "under" also includes things that are merely related to it.</a:t>
            </a:r>
          </a:p>
          <a:p>
            <a:r>
              <a:rPr lang="en-CA" sz="1000" dirty="0"/>
              <a:t>Other alternatives are "in accordance with", "as required by", "described in", "authorized by", "on the basis of", "because of" and "as a result of". The following examples and commentary explain how these alternatives may be used.</a:t>
            </a:r>
          </a:p>
          <a:p>
            <a:r>
              <a:rPr lang="en-CA" sz="1000" b="1" dirty="0"/>
              <a:t>Links to other Provisions</a:t>
            </a:r>
          </a:p>
          <a:p>
            <a:r>
              <a:rPr lang="en-CA" sz="1000" dirty="0"/>
              <a:t>If a provision involves something that is established, issued or done, "under" can provide the link necessary to refer to the provision. For example:</a:t>
            </a:r>
          </a:p>
          <a:p>
            <a:pPr lvl="1"/>
            <a:r>
              <a:rPr lang="en-CA" sz="1000" dirty="0"/>
              <a:t>an offence under section 5</a:t>
            </a:r>
          </a:p>
          <a:p>
            <a:r>
              <a:rPr lang="en-CA" sz="1000" dirty="0"/>
              <a:t>This example could be used if section 5 creates the offence. However, it would also be appropriate if section 5 establishes procedures to which the offence is subject. If it is necessary to make the latter meaning clear, it is better to say</a:t>
            </a:r>
          </a:p>
          <a:p>
            <a:pPr lvl="1"/>
            <a:r>
              <a:rPr lang="en-CA" sz="1000" dirty="0"/>
              <a:t>an offence described in section 5</a:t>
            </a:r>
          </a:p>
          <a:p>
            <a:r>
              <a:rPr lang="en-CA" sz="1000" dirty="0"/>
              <a:t>Similar concerns arise with the following example:</a:t>
            </a:r>
          </a:p>
          <a:p>
            <a:pPr lvl="1"/>
            <a:r>
              <a:rPr lang="en-CA" sz="1000" dirty="0"/>
              <a:t>a licence issued under section 5</a:t>
            </a:r>
          </a:p>
          <a:p>
            <a:r>
              <a:rPr lang="en-CA" sz="1000" dirty="0"/>
              <a:t>In this example, "under" would most often link the licence to the authority for its issuance. However, section 5 may be related in another way. It may instead provide rules about issuing licences. If it is necessary to clearly refer to the authority for its issuance, it is better to say:</a:t>
            </a:r>
          </a:p>
          <a:p>
            <a:pPr lvl="1"/>
            <a:r>
              <a:rPr lang="en-CA" sz="1000" dirty="0"/>
              <a:t>a licence authorized by section 5</a:t>
            </a:r>
          </a:p>
          <a:p>
            <a:r>
              <a:rPr lang="en-CA" sz="1000" dirty="0"/>
              <a:t>By the same token, in order to convey unambiguously the sense of conformity with a set of rules, "in accordance with" or "as required by" should be used. For example:</a:t>
            </a:r>
          </a:p>
          <a:p>
            <a:pPr lvl="1"/>
            <a:r>
              <a:rPr lang="en-CA" sz="1000" dirty="0"/>
              <a:t>a licence issued in accordance with section 5</a:t>
            </a:r>
          </a:p>
          <a:p>
            <a:pPr lvl="1"/>
            <a:r>
              <a:rPr lang="en-CA" sz="1000" dirty="0"/>
              <a:t>a licence issued as required by section 5</a:t>
            </a:r>
          </a:p>
          <a:p>
            <a:r>
              <a:rPr lang="en-CA" sz="1000" dirty="0"/>
              <a:t>These examples suggest not only that section 5 provides authority for issuing the licence, but also that it sets out rules governing or requiring its issuance.</a:t>
            </a:r>
          </a:p>
          <a:p>
            <a:r>
              <a:rPr lang="en-CA" sz="1000" b="1" dirty="0"/>
              <a:t>Links to Factual Matters</a:t>
            </a:r>
          </a:p>
          <a:p>
            <a:r>
              <a:rPr lang="en-CA" sz="1000" dirty="0"/>
              <a:t>When a reference is made to some factual matter, rather than another legislative provision, "on the basis of", "because of" and "as a result of" are good alternatives. For example:</a:t>
            </a:r>
          </a:p>
          <a:p>
            <a:pPr lvl="1"/>
            <a:r>
              <a:rPr lang="en-CA" sz="1000" dirty="0"/>
              <a:t>a warrant issued on the basis of information provided by a peace officer</a:t>
            </a:r>
          </a:p>
          <a:p>
            <a:pPr lvl="1"/>
            <a:r>
              <a:rPr lang="en-CA" sz="1000" dirty="0"/>
              <a:t>weeks for which benefits may be paid because of [or as a result of] illness </a:t>
            </a:r>
          </a:p>
          <a:p>
            <a:endParaRPr lang="en-CA" sz="1000" dirty="0"/>
          </a:p>
        </p:txBody>
      </p:sp>
      <p:sp>
        <p:nvSpPr>
          <p:cNvPr id="4" name="Slide Number Placeholder 3"/>
          <p:cNvSpPr>
            <a:spLocks noGrp="1"/>
          </p:cNvSpPr>
          <p:nvPr>
            <p:ph type="sldNum" sz="quarter" idx="10"/>
          </p:nvPr>
        </p:nvSpPr>
        <p:spPr/>
        <p:txBody>
          <a:bodyPr/>
          <a:lstStyle/>
          <a:p>
            <a:fld id="{29371976-1826-4651-9C7D-612D44677B5F}" type="slidenum">
              <a:rPr lang="en-CA" smtClean="0"/>
              <a:t>65</a:t>
            </a:fld>
            <a:endParaRPr lang="en-CA"/>
          </a:p>
        </p:txBody>
      </p:sp>
    </p:spTree>
    <p:extLst>
      <p:ext uri="{BB962C8B-B14F-4D97-AF65-F5344CB8AC3E}">
        <p14:creationId xmlns:p14="http://schemas.microsoft.com/office/powerpoint/2010/main" val="35212761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66</a:t>
            </a:fld>
            <a:endParaRPr lang="en-CA"/>
          </a:p>
        </p:txBody>
      </p:sp>
    </p:spTree>
    <p:extLst>
      <p:ext uri="{BB962C8B-B14F-4D97-AF65-F5344CB8AC3E}">
        <p14:creationId xmlns:p14="http://schemas.microsoft.com/office/powerpoint/2010/main" val="37792058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67</a:t>
            </a:fld>
            <a:endParaRPr lang="en-CA"/>
          </a:p>
        </p:txBody>
      </p:sp>
    </p:spTree>
    <p:extLst>
      <p:ext uri="{BB962C8B-B14F-4D97-AF65-F5344CB8AC3E}">
        <p14:creationId xmlns:p14="http://schemas.microsoft.com/office/powerpoint/2010/main" val="3726446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68</a:t>
            </a:fld>
            <a:endParaRPr lang="en-CA"/>
          </a:p>
        </p:txBody>
      </p:sp>
    </p:spTree>
    <p:extLst>
      <p:ext uri="{BB962C8B-B14F-4D97-AF65-F5344CB8AC3E}">
        <p14:creationId xmlns:p14="http://schemas.microsoft.com/office/powerpoint/2010/main" val="8427252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69</a:t>
            </a:fld>
            <a:endParaRPr lang="en-CA"/>
          </a:p>
        </p:txBody>
      </p:sp>
    </p:spTree>
    <p:extLst>
      <p:ext uri="{BB962C8B-B14F-4D97-AF65-F5344CB8AC3E}">
        <p14:creationId xmlns:p14="http://schemas.microsoft.com/office/powerpoint/2010/main" val="1650478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4"/>
            <a:r>
              <a:rPr lang="en-US" altLang="en-US" dirty="0" smtClean="0">
                <a:cs typeface="Times New Roman" pitchFamily="18" charset="0"/>
              </a:rPr>
              <a:t>the dog's owner?</a:t>
            </a:r>
          </a:p>
          <a:p>
            <a:pPr lvl="4"/>
            <a:r>
              <a:rPr lang="en-US" altLang="en-US" dirty="0" smtClean="0">
                <a:cs typeface="Times New Roman" pitchFamily="18" charset="0"/>
              </a:rPr>
              <a:t>a person who is out walking the dog?</a:t>
            </a:r>
          </a:p>
          <a:p>
            <a:pPr lvl="4"/>
            <a:r>
              <a:rPr lang="en-US" altLang="en-US" smtClean="0">
                <a:cs typeface="Times New Roman" pitchFamily="18" charset="0"/>
              </a:rPr>
              <a:t>a park official?</a:t>
            </a:r>
          </a:p>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27</a:t>
            </a:fld>
            <a:endParaRPr lang="en-CA"/>
          </a:p>
        </p:txBody>
      </p:sp>
    </p:spTree>
    <p:extLst>
      <p:ext uri="{BB962C8B-B14F-4D97-AF65-F5344CB8AC3E}">
        <p14:creationId xmlns:p14="http://schemas.microsoft.com/office/powerpoint/2010/main" val="2546586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70</a:t>
            </a:fld>
            <a:endParaRPr lang="en-CA"/>
          </a:p>
        </p:txBody>
      </p:sp>
    </p:spTree>
    <p:extLst>
      <p:ext uri="{BB962C8B-B14F-4D97-AF65-F5344CB8AC3E}">
        <p14:creationId xmlns:p14="http://schemas.microsoft.com/office/powerpoint/2010/main" val="2062108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71</a:t>
            </a:fld>
            <a:endParaRPr lang="en-CA"/>
          </a:p>
        </p:txBody>
      </p:sp>
    </p:spTree>
    <p:extLst>
      <p:ext uri="{BB962C8B-B14F-4D97-AF65-F5344CB8AC3E}">
        <p14:creationId xmlns:p14="http://schemas.microsoft.com/office/powerpoint/2010/main" val="2062108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72</a:t>
            </a:fld>
            <a:endParaRPr lang="en-CA"/>
          </a:p>
        </p:txBody>
      </p:sp>
    </p:spTree>
    <p:extLst>
      <p:ext uri="{BB962C8B-B14F-4D97-AF65-F5344CB8AC3E}">
        <p14:creationId xmlns:p14="http://schemas.microsoft.com/office/powerpoint/2010/main" val="3382375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73</a:t>
            </a:fld>
            <a:endParaRPr lang="en-CA"/>
          </a:p>
        </p:txBody>
      </p:sp>
    </p:spTree>
    <p:extLst>
      <p:ext uri="{BB962C8B-B14F-4D97-AF65-F5344CB8AC3E}">
        <p14:creationId xmlns:p14="http://schemas.microsoft.com/office/powerpoint/2010/main" val="386090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74</a:t>
            </a:fld>
            <a:endParaRPr lang="en-CA"/>
          </a:p>
        </p:txBody>
      </p:sp>
    </p:spTree>
    <p:extLst>
      <p:ext uri="{BB962C8B-B14F-4D97-AF65-F5344CB8AC3E}">
        <p14:creationId xmlns:p14="http://schemas.microsoft.com/office/powerpoint/2010/main" val="678725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75</a:t>
            </a:fld>
            <a:endParaRPr lang="en-CA"/>
          </a:p>
        </p:txBody>
      </p:sp>
    </p:spTree>
    <p:extLst>
      <p:ext uri="{BB962C8B-B14F-4D97-AF65-F5344CB8AC3E}">
        <p14:creationId xmlns:p14="http://schemas.microsoft.com/office/powerpoint/2010/main" val="1910765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76</a:t>
            </a:fld>
            <a:endParaRPr lang="en-CA"/>
          </a:p>
        </p:txBody>
      </p:sp>
    </p:spTree>
    <p:extLst>
      <p:ext uri="{BB962C8B-B14F-4D97-AF65-F5344CB8AC3E}">
        <p14:creationId xmlns:p14="http://schemas.microsoft.com/office/powerpoint/2010/main" val="249973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29</a:t>
            </a:fld>
            <a:endParaRPr lang="en-CA"/>
          </a:p>
        </p:txBody>
      </p:sp>
    </p:spTree>
    <p:extLst>
      <p:ext uri="{BB962C8B-B14F-4D97-AF65-F5344CB8AC3E}">
        <p14:creationId xmlns:p14="http://schemas.microsoft.com/office/powerpoint/2010/main" val="119360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dirty="0" smtClean="0"/>
              <a:t>“must” also in IA of </a:t>
            </a:r>
            <a:r>
              <a:rPr lang="en-CA" dirty="0" err="1" smtClean="0"/>
              <a:t>Sask</a:t>
            </a:r>
            <a:r>
              <a:rPr lang="en-CA" dirty="0" smtClean="0"/>
              <a:t>,</a:t>
            </a:r>
            <a:r>
              <a:rPr lang="en-CA" baseline="0" dirty="0" smtClean="0"/>
              <a:t> AB and many Australian jurisdictions</a:t>
            </a:r>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30</a:t>
            </a:fld>
            <a:endParaRPr lang="en-CA"/>
          </a:p>
        </p:txBody>
      </p:sp>
    </p:spTree>
    <p:extLst>
      <p:ext uri="{BB962C8B-B14F-4D97-AF65-F5344CB8AC3E}">
        <p14:creationId xmlns:p14="http://schemas.microsoft.com/office/powerpoint/2010/main" val="4781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31</a:t>
            </a:fld>
            <a:endParaRPr lang="en-CA"/>
          </a:p>
        </p:txBody>
      </p:sp>
    </p:spTree>
    <p:extLst>
      <p:ext uri="{BB962C8B-B14F-4D97-AF65-F5344CB8AC3E}">
        <p14:creationId xmlns:p14="http://schemas.microsoft.com/office/powerpoint/2010/main" val="4781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A" dirty="0"/>
          </a:p>
        </p:txBody>
      </p:sp>
      <p:sp>
        <p:nvSpPr>
          <p:cNvPr id="4" name="Slide Number Placeholder 3"/>
          <p:cNvSpPr>
            <a:spLocks noGrp="1"/>
          </p:cNvSpPr>
          <p:nvPr>
            <p:ph type="sldNum" sz="quarter" idx="10"/>
          </p:nvPr>
        </p:nvSpPr>
        <p:spPr/>
        <p:txBody>
          <a:bodyPr/>
          <a:lstStyle/>
          <a:p>
            <a:fld id="{29371976-1826-4651-9C7D-612D44677B5F}" type="slidenum">
              <a:rPr lang="en-CA" smtClean="0"/>
              <a:t>32</a:t>
            </a:fld>
            <a:endParaRPr lang="en-CA"/>
          </a:p>
        </p:txBody>
      </p:sp>
    </p:spTree>
    <p:extLst>
      <p:ext uri="{BB962C8B-B14F-4D97-AF65-F5344CB8AC3E}">
        <p14:creationId xmlns:p14="http://schemas.microsoft.com/office/powerpoint/2010/main" val="4781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9371976-1826-4651-9C7D-612D44677B5F}" type="slidenum">
              <a:rPr lang="en-CA" smtClean="0"/>
              <a:t>33</a:t>
            </a:fld>
            <a:endParaRPr lang="en-CA"/>
          </a:p>
        </p:txBody>
      </p:sp>
    </p:spTree>
    <p:extLst>
      <p:ext uri="{BB962C8B-B14F-4D97-AF65-F5344CB8AC3E}">
        <p14:creationId xmlns:p14="http://schemas.microsoft.com/office/powerpoint/2010/main" val="394591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E6A270D-BBBD-4917-8A8C-2B04810C5263}" type="datetime1">
              <a:rPr lang="en-CA" smtClean="0"/>
              <a:t>01/10/2018</a:t>
            </a:fld>
            <a:endParaRPr lang="en-CA"/>
          </a:p>
        </p:txBody>
      </p:sp>
      <p:sp>
        <p:nvSpPr>
          <p:cNvPr id="17" name="Footer Placeholder 16"/>
          <p:cNvSpPr>
            <a:spLocks noGrp="1"/>
          </p:cNvSpPr>
          <p:nvPr>
            <p:ph type="ftr" sz="quarter" idx="11"/>
          </p:nvPr>
        </p:nvSpPr>
        <p:spPr>
          <a:xfrm>
            <a:off x="5410200" y="4205288"/>
            <a:ext cx="1295400" cy="457200"/>
          </a:xfrm>
        </p:spPr>
        <p:txBody>
          <a:bodyPr/>
          <a:lstStyle/>
          <a:p>
            <a:endParaRPr lang="en-CA"/>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7FD00EF-3839-4352-BCF5-AFED0631F85B}"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B62830-4AF9-4265-A744-4A54CFEA94E2}" type="datetime1">
              <a:rPr lang="en-CA" smtClean="0"/>
              <a:t>01/10/2018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A48BF-3D6D-4EAE-AA60-A84B0ADB4A93}" type="datetime1">
              <a:rPr lang="en-CA" smtClean="0"/>
              <a:t>01/10/2018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066800"/>
          </a:xfrm>
        </p:spPr>
        <p:txBody>
          <a:bodyPr/>
          <a:lstStyle>
            <a:lvl1pPr>
              <a:defRPr/>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840192"/>
            <a:ext cx="8229600" cy="4325112"/>
          </a:xfrm>
        </p:spPr>
        <p:txBody>
          <a:bodyPr/>
          <a:lstStyle>
            <a:lvl1pPr>
              <a:defRPr sz="2400">
                <a:latin typeface="Arial" pitchFamily="34" charset="0"/>
                <a:cs typeface="Arial" pitchFamily="34" charset="0"/>
              </a:defRPr>
            </a:lvl1pPr>
            <a:lvl2pPr marL="658368" indent="-246888">
              <a:buFont typeface="Wingdings" pitchFamily="2" charset="2"/>
              <a:buChar char="Ø"/>
              <a:defRPr sz="2000">
                <a:solidFill>
                  <a:schemeClr val="tx1"/>
                </a:solidFill>
                <a:latin typeface="Arial" pitchFamily="34" charset="0"/>
                <a:cs typeface="Arial" pitchFamily="34" charset="0"/>
              </a:defRPr>
            </a:lvl2pPr>
            <a:lvl3pPr marL="923544" indent="-219456">
              <a:buFont typeface="Wingdings" pitchFamily="2" charset="2"/>
              <a:buChar char="v"/>
              <a:defRPr sz="1800">
                <a:solidFill>
                  <a:schemeClr val="tx1"/>
                </a:solidFill>
              </a:defRPr>
            </a:lvl3pPr>
            <a:lvl4pPr>
              <a:defRPr sz="1800">
                <a:solidFill>
                  <a:schemeClr val="tx1"/>
                </a:solidFill>
              </a:defRPr>
            </a:lvl4pPr>
            <a:lvl5pPr>
              <a:defRPr sz="1800">
                <a:solidFill>
                  <a:schemeClr val="tx1"/>
                </a:solidFill>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B2108733-6E34-4679-830B-CC086ACD1DA9}" type="datetime1">
              <a:rPr lang="en-CA" smtClean="0"/>
              <a:t>01/10/2018</a:t>
            </a:fld>
            <a:endParaRPr lang="en-CA"/>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a:xfrm>
            <a:off x="8174736" y="6381328"/>
            <a:ext cx="762000" cy="365760"/>
          </a:xfrm>
        </p:spPr>
        <p:txBody>
          <a:bodyPr/>
          <a:lstStyle/>
          <a:p>
            <a:fld id="{AC1BD9A5-9312-43EA-8E17-AD201F7BBAE8}" type="slidenum">
              <a:rPr lang="en-CA" smtClean="0">
                <a:solidFill>
                  <a:schemeClr val="accent6">
                    <a:lumMod val="50000"/>
                  </a:schemeClr>
                </a:solidFill>
              </a:rPr>
              <a:pPr/>
              <a:t>‹#›</a:t>
            </a:fld>
            <a:endParaRPr lang="en-CA" dirty="0">
              <a:solidFill>
                <a:schemeClr val="accent6">
                  <a:lumMod val="50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A9B32D-4ECD-4B20-A73E-E32248629BDF}" type="datetime1">
              <a:rPr lang="en-CA" smtClean="0"/>
              <a:t>01/10/2018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9E06736-3407-4E7B-89F1-D010132615FE}" type="datetime1">
              <a:rPr lang="en-CA" smtClean="0"/>
              <a:t>01/10/2018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ED22F25-487C-4F7B-B56B-3AA42EB06AC3}" type="datetime1">
              <a:rPr lang="en-CA" smtClean="0"/>
              <a:t>01/10/2018</a:t>
            </a:fld>
            <a:endParaRPr lang="en-CA"/>
          </a:p>
        </p:txBody>
      </p:sp>
      <p:sp>
        <p:nvSpPr>
          <p:cNvPr id="27" name="Slide Number Placeholder 26"/>
          <p:cNvSpPr>
            <a:spLocks noGrp="1"/>
          </p:cNvSpPr>
          <p:nvPr>
            <p:ph type="sldNum" sz="quarter" idx="11"/>
          </p:nvPr>
        </p:nvSpPr>
        <p:spPr/>
        <p:txBody>
          <a:bodyPr rtlCol="0"/>
          <a:lstStyle/>
          <a:p>
            <a:fld id="{D7FD00EF-3839-4352-BCF5-AFED0631F85B}" type="slidenum">
              <a:rPr lang="en-CA" smtClean="0"/>
              <a:t>‹#›</a:t>
            </a:fld>
            <a:endParaRPr lang="en-CA"/>
          </a:p>
        </p:txBody>
      </p:sp>
      <p:sp>
        <p:nvSpPr>
          <p:cNvPr id="28" name="Footer Placeholder 27"/>
          <p:cNvSpPr>
            <a:spLocks noGrp="1"/>
          </p:cNvSpPr>
          <p:nvPr>
            <p:ph type="ftr" sz="quarter" idx="12"/>
          </p:nvPr>
        </p:nvSpPr>
        <p:spPr/>
        <p:txBody>
          <a:bodyPr rtlCol="0"/>
          <a:lstStyle/>
          <a:p>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B4189766-8C9A-434E-AEBD-803CF923BE1C}" type="datetime1">
              <a:rPr lang="en-CA" smtClean="0"/>
              <a:t>01/10/2018</a:t>
            </a:fld>
            <a:endParaRPr lang="en-CA"/>
          </a:p>
        </p:txBody>
      </p:sp>
      <p:sp>
        <p:nvSpPr>
          <p:cNvPr id="4" name="Footer Placeholder 3"/>
          <p:cNvSpPr>
            <a:spLocks noGrp="1"/>
          </p:cNvSpPr>
          <p:nvPr>
            <p:ph type="ftr" sz="quarter" idx="11"/>
          </p:nvPr>
        </p:nvSpPr>
        <p:spPr>
          <a:xfrm>
            <a:off x="5257800" y="612648"/>
            <a:ext cx="1325880" cy="457200"/>
          </a:xfrm>
        </p:spPr>
        <p:txBody>
          <a:bodyPr/>
          <a:lstStyle/>
          <a:p>
            <a:endParaRPr lang="en-CA"/>
          </a:p>
        </p:txBody>
      </p:sp>
      <p:sp>
        <p:nvSpPr>
          <p:cNvPr id="5" name="Slide Number Placeholder 4"/>
          <p:cNvSpPr>
            <a:spLocks noGrp="1"/>
          </p:cNvSpPr>
          <p:nvPr>
            <p:ph type="sldNum" sz="quarter" idx="12"/>
          </p:nvPr>
        </p:nvSpPr>
        <p:spPr>
          <a:xfrm>
            <a:off x="8174736" y="2272"/>
            <a:ext cx="762000" cy="365760"/>
          </a:xfrm>
        </p:spPr>
        <p:txBody>
          <a:bodyPr/>
          <a:lstStyle/>
          <a:p>
            <a:fld id="{D7FD00EF-3839-4352-BCF5-AFED0631F85B}"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AD082-FCB1-4C00-AF24-012A7F4836A2}" type="datetime1">
              <a:rPr lang="en-CA" smtClean="0"/>
              <a:t>01/10/2018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8174736" y="6375608"/>
            <a:ext cx="762000" cy="365760"/>
          </a:xfrm>
        </p:spPr>
        <p:txBody>
          <a:bodyPr/>
          <a:lstStyle/>
          <a:p>
            <a:fld id="{D7FD00EF-3839-4352-BCF5-AFED0631F85B}"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6E5D997-BC9E-47D1-AE14-F2FD19278BA3}" type="datetime1">
              <a:rPr lang="en-CA" smtClean="0"/>
              <a:t>01/10/2018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940BF4-2E67-4E93-AC35-587198E46D9C}" type="datetime1">
              <a:rPr lang="en-CA" smtClean="0"/>
              <a:t>01/10/2018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7FD00EF-3839-4352-BCF5-AFED0631F8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4D2F604-904A-4530-82D7-9A73AAE49566}" type="datetime1">
              <a:rPr lang="en-CA" smtClean="0"/>
              <a:t>01/10/2018</a:t>
            </a:fld>
            <a:endParaRPr lang="en-CA"/>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CA"/>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7FD00EF-3839-4352-BCF5-AFED0631F8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bs-sct.gc.ca/pol/doc-fra.aspx?id=30683" TargetMode="External"/><Relationship Id="rId2" Type="http://schemas.openxmlformats.org/officeDocument/2006/relationships/hyperlink" Target="https://www.tbs-sct.gc.ca/pol/doc-eng.aspx?id=3068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ulcc.ca/fr/lois-uniformes-nouvelle-structure/lois-uniformes-courantes/547-josetta-1-fr-fr/lois-uniformes/conventions-de-la-redaction/67-protocole-de-redaction-uniforme" TargetMode="External"/><Relationship Id="rId2" Type="http://schemas.openxmlformats.org/officeDocument/2006/relationships/hyperlink" Target="http://www.ulcc.ca/en/uniform-acts-en-gb-1/546-drafting-conventions/66-drafting-conventions-act" TargetMode="External"/><Relationship Id="rId1" Type="http://schemas.openxmlformats.org/officeDocument/2006/relationships/slideLayout" Target="../slideLayouts/slideLayout2.xml"/><Relationship Id="rId4" Type="http://schemas.openxmlformats.org/officeDocument/2006/relationships/hyperlink" Target="http://www.opc.gov.au/plain/index.ht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aws-lois.justice.gc.ca/eng/acts/W-6/FullText.html" TargetMode="External"/><Relationship Id="rId2" Type="http://schemas.openxmlformats.org/officeDocument/2006/relationships/hyperlink" Target="http://laws-lois.justice.gc.ca/eng/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ulcc.ca/en/uniform-acts-en-gb-1/546-drafting-conventions/66-drafting-conventions-ac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ulcc.ca/fr/lois-uniformes-nouvelle-structure/lois-uniformes-courantes/547-josetta-1-fr-fr/lois-uniformes/conventions-de-la-redaction/67-protocole-de-redaction-uniforme"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canlii.org/en/bc/bcca/doc/2000/2000bcca462/2000bcca462.html?autocompleteStr=kemp%20v.%20m&amp;autocompletePos=1"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canada.justice.gc.ca/eng/rp-pr/csj-sjc/legis-redact/legistics/p1p23.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canada.justice.gc.ca/eng/rp-pr/csj-sjc/legis-redact/legistics/p1p15.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canada.justice.gc.ca/fra/pr-rp/sjc-csj/redact-legis/juril/no39.html"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btb.termiumplus.gc.ca/tcdnstyl-chap?lang=eng&amp;lettr=chapsect13&amp;info0=13#zz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2856"/>
            <a:ext cx="8435280" cy="1470025"/>
          </a:xfrm>
        </p:spPr>
        <p:txBody>
          <a:bodyPr>
            <a:normAutofit fontScale="90000"/>
          </a:bodyPr>
          <a:lstStyle/>
          <a:p>
            <a:r>
              <a:rPr lang="en-CA" sz="2700" dirty="0" smtClean="0"/>
              <a:t>Presentation to Measurement Canada</a:t>
            </a:r>
            <a:r>
              <a:rPr lang="en-CA" dirty="0" smtClean="0"/>
              <a:t/>
            </a:r>
            <a:br>
              <a:rPr lang="en-CA" dirty="0" smtClean="0"/>
            </a:br>
            <a:r>
              <a:rPr lang="en-CA" dirty="0" smtClean="0"/>
              <a:t>Plain Language and Legal Drafting </a:t>
            </a:r>
            <a:br>
              <a:rPr lang="en-CA" dirty="0" smtClean="0"/>
            </a:br>
            <a:r>
              <a:rPr lang="en-CA" dirty="0" smtClean="0"/>
              <a:t>A Contradiction in Terms?</a:t>
            </a:r>
            <a:endParaRPr lang="en-CA" dirty="0"/>
          </a:p>
        </p:txBody>
      </p:sp>
      <p:sp>
        <p:nvSpPr>
          <p:cNvPr id="3" name="Subtitle 2"/>
          <p:cNvSpPr>
            <a:spLocks noGrp="1"/>
          </p:cNvSpPr>
          <p:nvPr>
            <p:ph type="subTitle" idx="1"/>
          </p:nvPr>
        </p:nvSpPr>
        <p:spPr/>
        <p:txBody>
          <a:bodyPr>
            <a:normAutofit lnSpcReduction="10000"/>
          </a:bodyPr>
          <a:lstStyle/>
          <a:p>
            <a:endParaRPr lang="en-CA" sz="2000" dirty="0" smtClean="0"/>
          </a:p>
          <a:p>
            <a:r>
              <a:rPr lang="en-CA" sz="2000" dirty="0" smtClean="0"/>
              <a:t>John Mark Keyes</a:t>
            </a:r>
          </a:p>
          <a:p>
            <a:r>
              <a:rPr lang="en-CA" sz="2000" dirty="0" smtClean="0"/>
              <a:t>Sessional Professor</a:t>
            </a:r>
          </a:p>
          <a:p>
            <a:r>
              <a:rPr lang="en-CA" sz="2000" dirty="0" smtClean="0"/>
              <a:t>University of Ottawa</a:t>
            </a:r>
          </a:p>
          <a:p>
            <a:r>
              <a:rPr lang="en-CA" sz="2000" dirty="0" smtClean="0"/>
              <a:t>March 22 &amp; April 19, 2017</a:t>
            </a:r>
            <a:endParaRPr lang="en-CA" sz="2000" dirty="0"/>
          </a:p>
        </p:txBody>
      </p:sp>
    </p:spTree>
    <p:extLst>
      <p:ext uri="{BB962C8B-B14F-4D97-AF65-F5344CB8AC3E}">
        <p14:creationId xmlns:p14="http://schemas.microsoft.com/office/powerpoint/2010/main" val="582944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a:bodyPr>
          <a:lstStyle/>
          <a:p>
            <a:r>
              <a:rPr lang="en-CA" dirty="0" smtClean="0"/>
              <a:t>What is Plain Language?</a:t>
            </a:r>
          </a:p>
          <a:p>
            <a:pPr lvl="1"/>
            <a:r>
              <a:rPr lang="en-CA" dirty="0" smtClean="0"/>
              <a:t>An approach to writing that works with</a:t>
            </a:r>
          </a:p>
          <a:p>
            <a:pPr lvl="2"/>
            <a:r>
              <a:rPr lang="en-CA" dirty="0" smtClean="0"/>
              <a:t>Audience analysis</a:t>
            </a:r>
          </a:p>
          <a:p>
            <a:pPr lvl="2"/>
            <a:r>
              <a:rPr lang="en-CA" dirty="0" smtClean="0"/>
              <a:t>Organizational principles</a:t>
            </a:r>
          </a:p>
          <a:p>
            <a:pPr lvl="2"/>
            <a:r>
              <a:rPr lang="en-CA" dirty="0"/>
              <a:t>Document design</a:t>
            </a:r>
          </a:p>
          <a:p>
            <a:pPr lvl="2"/>
            <a:r>
              <a:rPr lang="en-CA" dirty="0"/>
              <a:t>Sentence </a:t>
            </a:r>
            <a:r>
              <a:rPr lang="en-CA" dirty="0" smtClean="0"/>
              <a:t>structure (syntax)</a:t>
            </a:r>
            <a:endParaRPr lang="en-CA" dirty="0"/>
          </a:p>
          <a:p>
            <a:pPr lvl="2"/>
            <a:r>
              <a:rPr lang="en-CA" dirty="0" smtClean="0"/>
              <a:t>Vocabulary</a:t>
            </a:r>
          </a:p>
          <a:p>
            <a:pPr lvl="2"/>
            <a:r>
              <a:rPr lang="en-CA" dirty="0" smtClean="0"/>
              <a:t>Usability testing</a:t>
            </a:r>
          </a:p>
          <a:p>
            <a:pPr lvl="2"/>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10</a:t>
            </a:fld>
            <a:endParaRPr lang="en-CA" dirty="0">
              <a:solidFill>
                <a:schemeClr val="accent6">
                  <a:lumMod val="50000"/>
                </a:schemeClr>
              </a:solidFill>
            </a:endParaRPr>
          </a:p>
        </p:txBody>
      </p:sp>
    </p:spTree>
    <p:extLst>
      <p:ext uri="{BB962C8B-B14F-4D97-AF65-F5344CB8AC3E}">
        <p14:creationId xmlns:p14="http://schemas.microsoft.com/office/powerpoint/2010/main" val="160696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a:xfrm>
            <a:off x="457200" y="1912200"/>
            <a:ext cx="8229600" cy="4541136"/>
          </a:xfrm>
        </p:spPr>
        <p:txBody>
          <a:bodyPr>
            <a:normAutofit fontScale="92500" lnSpcReduction="20000"/>
          </a:bodyPr>
          <a:lstStyle/>
          <a:p>
            <a:r>
              <a:rPr lang="en-US" dirty="0" smtClean="0"/>
              <a:t>Why use Plain Language?</a:t>
            </a:r>
          </a:p>
          <a:p>
            <a:pPr lvl="1"/>
            <a:r>
              <a:rPr lang="en-US" dirty="0" smtClean="0"/>
              <a:t>Treasury Board – </a:t>
            </a:r>
            <a:r>
              <a:rPr lang="en-US" dirty="0" smtClean="0">
                <a:hlinkClick r:id="rId2"/>
              </a:rPr>
              <a:t>Policy </a:t>
            </a:r>
            <a:r>
              <a:rPr lang="en-US" dirty="0">
                <a:hlinkClick r:id="rId2"/>
              </a:rPr>
              <a:t>on Communications and Federal </a:t>
            </a:r>
            <a:r>
              <a:rPr lang="en-US" dirty="0" smtClean="0">
                <a:hlinkClick r:id="rId2"/>
              </a:rPr>
              <a:t>Identity</a:t>
            </a:r>
            <a:endParaRPr lang="en-US" dirty="0" smtClean="0"/>
          </a:p>
          <a:p>
            <a:pPr marL="960120" lvl="3" indent="0">
              <a:buNone/>
            </a:pPr>
            <a:r>
              <a:rPr lang="en-US" dirty="0" smtClean="0"/>
              <a:t>4.3 </a:t>
            </a:r>
            <a:r>
              <a:rPr lang="en-US" b="1" i="1" dirty="0" smtClean="0"/>
              <a:t>Government </a:t>
            </a:r>
            <a:r>
              <a:rPr lang="en-US" b="1" i="1" dirty="0"/>
              <a:t>communications must be objective, factual, non-partisan, clear, and written in plain language</a:t>
            </a:r>
            <a:r>
              <a:rPr lang="en-US" dirty="0"/>
              <a:t>. The communications function entails more than simply providing or receiving information. The way in which the government delivers its communications affects the value of the information, how it is received by the public, and the credibility of its source. Tailoring messages to specific audiences increases the impact of how the information is received</a:t>
            </a:r>
            <a:r>
              <a:rPr lang="en-US" dirty="0" smtClean="0"/>
              <a:t>.</a:t>
            </a:r>
          </a:p>
          <a:p>
            <a:pPr lvl="1"/>
            <a:r>
              <a:rPr lang="en-US" dirty="0" err="1" smtClean="0">
                <a:hlinkClick r:id="rId3"/>
              </a:rPr>
              <a:t>Conseil</a:t>
            </a:r>
            <a:r>
              <a:rPr lang="en-US" dirty="0" smtClean="0">
                <a:hlinkClick r:id="rId3"/>
              </a:rPr>
              <a:t> du </a:t>
            </a:r>
            <a:r>
              <a:rPr lang="en-US" dirty="0" err="1" smtClean="0">
                <a:hlinkClick r:id="rId3"/>
              </a:rPr>
              <a:t>Trésor</a:t>
            </a:r>
            <a:r>
              <a:rPr lang="en-US" dirty="0" smtClean="0">
                <a:hlinkClick r:id="rId3"/>
              </a:rPr>
              <a:t> - Politique sur les communications et </a:t>
            </a:r>
            <a:r>
              <a:rPr lang="en-US" dirty="0" err="1" smtClean="0">
                <a:hlinkClick r:id="rId3"/>
              </a:rPr>
              <a:t>l’image</a:t>
            </a:r>
            <a:r>
              <a:rPr lang="en-US" dirty="0" smtClean="0">
                <a:hlinkClick r:id="rId3"/>
              </a:rPr>
              <a:t> de marque</a:t>
            </a:r>
            <a:endParaRPr lang="en-US" dirty="0" smtClean="0"/>
          </a:p>
          <a:p>
            <a:pPr marL="932688" lvl="3" indent="0">
              <a:buNone/>
            </a:pPr>
            <a:r>
              <a:rPr lang="fr-FR" dirty="0"/>
              <a:t>4.3Les communications du gouvernement doivent être objectives, factuelles, claires, simples et non partisanes. La fonction de communication ne se résume pas seulement à fournir ou à recevoir des renseignements. La méthode utilisée par le gouvernement influe sur la valeur de l’information, la façon dont elle est accueillie par le public et la crédibilité de la source. Concevoir les messages en fonction de publics précis a une incidence notable sur l’accueil réservé à l’information</a:t>
            </a:r>
            <a:r>
              <a:rPr lang="fr-FR" dirty="0" smtClean="0"/>
              <a:t>.</a:t>
            </a:r>
            <a:endParaRPr lang="en-US"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11</a:t>
            </a:fld>
            <a:endParaRPr lang="en-CA" dirty="0">
              <a:solidFill>
                <a:schemeClr val="accent6">
                  <a:lumMod val="50000"/>
                </a:schemeClr>
              </a:solidFill>
            </a:endParaRPr>
          </a:p>
        </p:txBody>
      </p:sp>
    </p:spTree>
    <p:extLst>
      <p:ext uri="{BB962C8B-B14F-4D97-AF65-F5344CB8AC3E}">
        <p14:creationId xmlns:p14="http://schemas.microsoft.com/office/powerpoint/2010/main" val="90377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a:bodyPr>
          <a:lstStyle/>
          <a:p>
            <a:r>
              <a:rPr lang="en-CA" sz="2600" dirty="0" smtClean="0"/>
              <a:t>Plain Language challenges some legal drafting conventions</a:t>
            </a:r>
          </a:p>
          <a:p>
            <a:pPr lvl="1"/>
            <a:r>
              <a:rPr lang="en-CA" dirty="0" smtClean="0"/>
              <a:t>But it has also influenced legislative drafting</a:t>
            </a:r>
          </a:p>
          <a:p>
            <a:pPr lvl="2"/>
            <a:r>
              <a:rPr lang="en-CA" dirty="0" smtClean="0"/>
              <a:t>Elmer </a:t>
            </a:r>
            <a:r>
              <a:rPr lang="en-CA" dirty="0" err="1" smtClean="0"/>
              <a:t>Driedger</a:t>
            </a:r>
            <a:endParaRPr lang="en-CA" dirty="0" smtClean="0"/>
          </a:p>
          <a:p>
            <a:pPr marL="1188720" lvl="4" indent="0">
              <a:buNone/>
            </a:pPr>
            <a:r>
              <a:rPr lang="en-CA" dirty="0" smtClean="0"/>
              <a:t>“Statutes, regulations, ordinances and other expressions of law, like all other literary works, consist of sentences. A legislative sentence is a grammatical sentence and must be composed according to the ordinary rules of grammar and composition. There is no special language for statutes.”</a:t>
            </a:r>
          </a:p>
          <a:p>
            <a:pPr marL="1474470" lvl="4" indent="-285750"/>
            <a:r>
              <a:rPr lang="en-CA" i="1" dirty="0" smtClean="0"/>
              <a:t>The Composition of Legislation </a:t>
            </a:r>
            <a:r>
              <a:rPr lang="en-CA" dirty="0" smtClean="0"/>
              <a:t>(1976) at p. 1</a:t>
            </a:r>
          </a:p>
          <a:p>
            <a:pPr marL="1170432" lvl="4" indent="0">
              <a:buNone/>
            </a:pPr>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12</a:t>
            </a:fld>
            <a:endParaRPr lang="en-CA" dirty="0">
              <a:solidFill>
                <a:schemeClr val="accent6">
                  <a:lumMod val="50000"/>
                </a:schemeClr>
              </a:solidFill>
            </a:endParaRPr>
          </a:p>
        </p:txBody>
      </p:sp>
    </p:spTree>
    <p:extLst>
      <p:ext uri="{BB962C8B-B14F-4D97-AF65-F5344CB8AC3E}">
        <p14:creationId xmlns:p14="http://schemas.microsoft.com/office/powerpoint/2010/main" val="265627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fontScale="92500" lnSpcReduction="10000"/>
          </a:bodyPr>
          <a:lstStyle/>
          <a:p>
            <a:r>
              <a:rPr lang="en-CA" sz="2600" dirty="0" smtClean="0"/>
              <a:t>Plain Language challenges some legal drafting conventions</a:t>
            </a:r>
          </a:p>
          <a:p>
            <a:pPr lvl="1"/>
            <a:r>
              <a:rPr lang="en-CA" dirty="0" smtClean="0"/>
              <a:t>But it has also influenced legislative drafting</a:t>
            </a:r>
          </a:p>
          <a:p>
            <a:pPr lvl="2"/>
            <a:r>
              <a:rPr lang="en-CA" i="1" dirty="0" smtClean="0">
                <a:hlinkClick r:id="rId2"/>
              </a:rPr>
              <a:t>Uniform Law Conference of Canada Drafting Conventions</a:t>
            </a:r>
            <a:endParaRPr lang="en-CA" i="1" dirty="0" smtClean="0"/>
          </a:p>
          <a:p>
            <a:pPr marL="1170432" lvl="4" indent="0">
              <a:buNone/>
            </a:pPr>
            <a:r>
              <a:rPr lang="en-US" dirty="0"/>
              <a:t>2. An Act should be written simply, clearly and concisely, with the required degree of precision, and as much as possible in ordinary language</a:t>
            </a:r>
            <a:r>
              <a:rPr lang="en-US" dirty="0" smtClean="0"/>
              <a:t>.</a:t>
            </a:r>
          </a:p>
          <a:p>
            <a:pPr lvl="2"/>
            <a:r>
              <a:rPr lang="en-CA" i="1" dirty="0">
                <a:hlinkClick r:id="rId3"/>
              </a:rPr>
              <a:t>Protocole de </a:t>
            </a:r>
            <a:r>
              <a:rPr lang="en-CA" i="1" dirty="0" err="1">
                <a:hlinkClick r:id="rId3"/>
              </a:rPr>
              <a:t>rédaction</a:t>
            </a:r>
            <a:r>
              <a:rPr lang="en-CA" i="1" dirty="0">
                <a:hlinkClick r:id="rId3"/>
              </a:rPr>
              <a:t> </a:t>
            </a:r>
            <a:r>
              <a:rPr lang="en-CA" i="1" dirty="0" err="1" smtClean="0">
                <a:hlinkClick r:id="rId3"/>
              </a:rPr>
              <a:t>uniforme</a:t>
            </a:r>
            <a:r>
              <a:rPr lang="en-CA" i="1" dirty="0" smtClean="0">
                <a:hlinkClick r:id="rId3"/>
              </a:rPr>
              <a:t> de la </a:t>
            </a:r>
            <a:r>
              <a:rPr lang="en-CA" i="1" dirty="0" err="1" smtClean="0">
                <a:hlinkClick r:id="rId3"/>
              </a:rPr>
              <a:t>Conférence</a:t>
            </a:r>
            <a:r>
              <a:rPr lang="en-CA" i="1" dirty="0" smtClean="0">
                <a:hlinkClick r:id="rId3"/>
              </a:rPr>
              <a:t> pour </a:t>
            </a:r>
            <a:r>
              <a:rPr lang="en-CA" i="1" dirty="0" err="1" smtClean="0">
                <a:hlinkClick r:id="rId3"/>
              </a:rPr>
              <a:t>l’harmonisation</a:t>
            </a:r>
            <a:r>
              <a:rPr lang="en-CA" i="1" dirty="0" smtClean="0">
                <a:hlinkClick r:id="rId3"/>
              </a:rPr>
              <a:t> des </a:t>
            </a:r>
            <a:r>
              <a:rPr lang="en-CA" i="1" dirty="0" err="1" smtClean="0">
                <a:hlinkClick r:id="rId3"/>
              </a:rPr>
              <a:t>lois</a:t>
            </a:r>
            <a:r>
              <a:rPr lang="en-CA" i="1" dirty="0" smtClean="0">
                <a:hlinkClick r:id="rId3"/>
              </a:rPr>
              <a:t> au Canada</a:t>
            </a:r>
            <a:r>
              <a:rPr lang="en-CA" i="1" dirty="0" smtClean="0"/>
              <a:t> </a:t>
            </a:r>
            <a:endParaRPr lang="fr-FR" b="1" i="1" dirty="0"/>
          </a:p>
          <a:p>
            <a:pPr marL="1133856" lvl="4" indent="0">
              <a:buNone/>
            </a:pPr>
            <a:r>
              <a:rPr lang="fr-FR" dirty="0"/>
              <a:t>2. Le texte de loi est d'un style simple, clair et concis et comporte le degré de précision nécessaire. Il convient d'employer, autant que possible, le langage courant</a:t>
            </a:r>
            <a:r>
              <a:rPr lang="fr-FR" dirty="0" smtClean="0"/>
              <a:t>.</a:t>
            </a:r>
            <a:endParaRPr lang="en-US" dirty="0" smtClean="0"/>
          </a:p>
          <a:p>
            <a:pPr marL="989838" lvl="2" indent="-285750"/>
            <a:r>
              <a:rPr lang="en-CA" dirty="0" smtClean="0">
                <a:hlinkClick r:id="rId4"/>
              </a:rPr>
              <a:t>Commonwealth </a:t>
            </a:r>
            <a:r>
              <a:rPr lang="en-CA" dirty="0">
                <a:hlinkClick r:id="rId4"/>
              </a:rPr>
              <a:t>Parliamentary Counsel </a:t>
            </a:r>
            <a:r>
              <a:rPr lang="en-CA" dirty="0" smtClean="0">
                <a:hlinkClick r:id="rId4"/>
              </a:rPr>
              <a:t>Office</a:t>
            </a:r>
            <a:r>
              <a:rPr lang="en-CA" dirty="0" smtClean="0"/>
              <a:t> (Australia)</a:t>
            </a:r>
          </a:p>
          <a:p>
            <a:pPr marL="1170432" lvl="4" indent="0">
              <a:buNone/>
            </a:pPr>
            <a:r>
              <a:rPr lang="en-US" dirty="0"/>
              <a:t>The Office of Parliamentary Counsel has been active in encouraging the use of plain language in legislation and in developing and using plain language techniques</a:t>
            </a:r>
            <a:endParaRPr lang="en-CA" dirty="0"/>
          </a:p>
          <a:p>
            <a:pPr marL="1170432" lvl="4" indent="0">
              <a:buNone/>
            </a:pPr>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13</a:t>
            </a:fld>
            <a:endParaRPr lang="en-CA" dirty="0">
              <a:solidFill>
                <a:schemeClr val="accent6">
                  <a:lumMod val="50000"/>
                </a:schemeClr>
              </a:solidFill>
            </a:endParaRPr>
          </a:p>
        </p:txBody>
      </p:sp>
    </p:spTree>
    <p:extLst>
      <p:ext uri="{BB962C8B-B14F-4D97-AF65-F5344CB8AC3E}">
        <p14:creationId xmlns:p14="http://schemas.microsoft.com/office/powerpoint/2010/main" val="98335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a:bodyPr>
          <a:lstStyle/>
          <a:p>
            <a:r>
              <a:rPr lang="en-CA" dirty="0" smtClean="0"/>
              <a:t>Plain Language challenges many legal drafting conventions</a:t>
            </a:r>
          </a:p>
          <a:p>
            <a:pPr lvl="1"/>
            <a:r>
              <a:rPr lang="en-CA" dirty="0" smtClean="0"/>
              <a:t> but its effect on private sector legal drafting has been mixed</a:t>
            </a:r>
          </a:p>
          <a:p>
            <a:pPr lvl="2"/>
            <a:r>
              <a:rPr lang="en-CA" dirty="0" smtClean="0"/>
              <a:t>Australia is a world leader in legal plain language</a:t>
            </a:r>
          </a:p>
          <a:p>
            <a:pPr lvl="2"/>
            <a:r>
              <a:rPr lang="en-CA" dirty="0" smtClean="0"/>
              <a:t>Canadian banking industry has embraced it in its consumer agreements</a:t>
            </a:r>
          </a:p>
          <a:p>
            <a:pPr lvl="3"/>
            <a:r>
              <a:rPr lang="en-CA" dirty="0"/>
              <a:t>b</a:t>
            </a:r>
            <a:r>
              <a:rPr lang="en-CA" dirty="0" smtClean="0"/>
              <a:t>ut the Canadian legal profession has been less enthusiastic </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14</a:t>
            </a:fld>
            <a:endParaRPr lang="en-CA" dirty="0">
              <a:solidFill>
                <a:schemeClr val="accent6">
                  <a:lumMod val="50000"/>
                </a:schemeClr>
              </a:solidFill>
            </a:endParaRPr>
          </a:p>
        </p:txBody>
      </p:sp>
    </p:spTree>
    <p:extLst>
      <p:ext uri="{BB962C8B-B14F-4D97-AF65-F5344CB8AC3E}">
        <p14:creationId xmlns:p14="http://schemas.microsoft.com/office/powerpoint/2010/main" val="2778368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Audience</a:t>
            </a:r>
            <a:endParaRPr lang="en-CA" u="sng" dirty="0"/>
          </a:p>
        </p:txBody>
      </p:sp>
      <p:sp>
        <p:nvSpPr>
          <p:cNvPr id="3" name="Content Placeholder 2"/>
          <p:cNvSpPr>
            <a:spLocks noGrp="1"/>
          </p:cNvSpPr>
          <p:nvPr>
            <p:ph idx="1"/>
          </p:nvPr>
        </p:nvSpPr>
        <p:spPr/>
        <p:txBody>
          <a:bodyPr/>
          <a:lstStyle/>
          <a:p>
            <a:r>
              <a:rPr lang="en-CA" dirty="0" smtClean="0"/>
              <a:t>Who needs to understand legal texts?</a:t>
            </a:r>
          </a:p>
          <a:p>
            <a:pPr lvl="1"/>
            <a:r>
              <a:rPr lang="en-CA" dirty="0" smtClean="0"/>
              <a:t>Law-makers?</a:t>
            </a:r>
          </a:p>
          <a:p>
            <a:pPr lvl="1"/>
            <a:r>
              <a:rPr lang="en-CA" dirty="0" smtClean="0"/>
              <a:t>Judges?</a:t>
            </a:r>
          </a:p>
          <a:p>
            <a:pPr lvl="1"/>
            <a:r>
              <a:rPr lang="en-CA" dirty="0" smtClean="0"/>
              <a:t>Lawyers?</a:t>
            </a:r>
          </a:p>
          <a:p>
            <a:pPr lvl="1"/>
            <a:r>
              <a:rPr lang="en-CA" dirty="0" smtClean="0"/>
              <a:t>Administrative officials?</a:t>
            </a:r>
          </a:p>
          <a:p>
            <a:pPr lvl="1"/>
            <a:r>
              <a:rPr lang="en-CA" dirty="0" smtClean="0"/>
              <a:t>People the texts apply to?</a:t>
            </a:r>
          </a:p>
          <a:p>
            <a:pPr lvl="1"/>
            <a:r>
              <a:rPr lang="en-CA" dirty="0" smtClean="0"/>
              <a:t>Everybody? </a:t>
            </a:r>
          </a:p>
          <a:p>
            <a:endParaRPr lang="en-CA" dirty="0" smtClean="0"/>
          </a:p>
          <a:p>
            <a:r>
              <a:rPr lang="en-CA" dirty="0" smtClean="0"/>
              <a:t>Who needs to understand the texts </a:t>
            </a:r>
            <a:r>
              <a:rPr lang="en-CA" i="1" dirty="0" smtClean="0"/>
              <a:t>you write</a:t>
            </a:r>
            <a:r>
              <a:rPr lang="en-CA" dirty="0" smtClean="0"/>
              <a:t>?</a:t>
            </a:r>
          </a:p>
          <a:p>
            <a:pPr marL="109728" indent="0">
              <a:buNone/>
            </a:pP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15</a:t>
            </a:fld>
            <a:endParaRPr lang="en-CA" dirty="0">
              <a:solidFill>
                <a:schemeClr val="accent6">
                  <a:lumMod val="50000"/>
                </a:schemeClr>
              </a:solidFill>
            </a:endParaRPr>
          </a:p>
        </p:txBody>
      </p:sp>
    </p:spTree>
    <p:extLst>
      <p:ext uri="{BB962C8B-B14F-4D97-AF65-F5344CB8AC3E}">
        <p14:creationId xmlns:p14="http://schemas.microsoft.com/office/powerpoint/2010/main" val="382774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Audience</a:t>
            </a:r>
            <a:endParaRPr lang="en-CA" u="sng" dirty="0"/>
          </a:p>
        </p:txBody>
      </p:sp>
      <p:sp>
        <p:nvSpPr>
          <p:cNvPr id="3" name="Content Placeholder 2"/>
          <p:cNvSpPr>
            <a:spLocks noGrp="1"/>
          </p:cNvSpPr>
          <p:nvPr>
            <p:ph idx="1"/>
          </p:nvPr>
        </p:nvSpPr>
        <p:spPr/>
        <p:txBody>
          <a:bodyPr/>
          <a:lstStyle/>
          <a:p>
            <a:r>
              <a:rPr lang="en-CA" dirty="0" smtClean="0"/>
              <a:t>And how can you help them understand?</a:t>
            </a:r>
          </a:p>
          <a:p>
            <a:pPr marL="745236" lvl="1" indent="-342900"/>
            <a:r>
              <a:rPr lang="en-CA" dirty="0" smtClean="0"/>
              <a:t>Good organization and formatting</a:t>
            </a:r>
          </a:p>
          <a:p>
            <a:pPr marL="745236" lvl="1" indent="-342900"/>
            <a:r>
              <a:rPr lang="en-CA" dirty="0" smtClean="0"/>
              <a:t>Well-constructed sentences</a:t>
            </a:r>
          </a:p>
          <a:p>
            <a:pPr marL="745236" lvl="1" indent="-342900"/>
            <a:r>
              <a:rPr lang="en-CA" dirty="0" smtClean="0"/>
              <a:t>Understandable words that convey the right concepts</a:t>
            </a:r>
          </a:p>
          <a:p>
            <a:pPr marL="452628" indent="-342900"/>
            <a:endParaRPr lang="en-CA" dirty="0" smtClean="0"/>
          </a:p>
          <a:p>
            <a:pPr marL="452628" indent="-342900"/>
            <a:r>
              <a:rPr lang="en-CA" dirty="0" smtClean="0"/>
              <a:t>Let’s begin with organization and formatting…</a:t>
            </a:r>
          </a:p>
          <a:p>
            <a:pPr marL="745236" lvl="1" indent="-342900"/>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16</a:t>
            </a:fld>
            <a:endParaRPr lang="en-CA" dirty="0">
              <a:solidFill>
                <a:schemeClr val="accent6">
                  <a:lumMod val="50000"/>
                </a:schemeClr>
              </a:solidFill>
            </a:endParaRPr>
          </a:p>
        </p:txBody>
      </p:sp>
    </p:spTree>
    <p:extLst>
      <p:ext uri="{BB962C8B-B14F-4D97-AF65-F5344CB8AC3E}">
        <p14:creationId xmlns:p14="http://schemas.microsoft.com/office/powerpoint/2010/main" val="16696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u="sng" dirty="0" smtClean="0"/>
              <a:t>Organization and Document Design</a:t>
            </a:r>
            <a:endParaRPr lang="en-CA" u="sng" dirty="0"/>
          </a:p>
        </p:txBody>
      </p:sp>
      <p:sp>
        <p:nvSpPr>
          <p:cNvPr id="3" name="Content Placeholder 2"/>
          <p:cNvSpPr>
            <a:spLocks noGrp="1"/>
          </p:cNvSpPr>
          <p:nvPr>
            <p:ph idx="1"/>
          </p:nvPr>
        </p:nvSpPr>
        <p:spPr/>
        <p:txBody>
          <a:bodyPr/>
          <a:lstStyle/>
          <a:p>
            <a:r>
              <a:rPr lang="en-CA" dirty="0" smtClean="0"/>
              <a:t>Organization and document design go hand in hand</a:t>
            </a:r>
          </a:p>
          <a:p>
            <a:pPr lvl="1"/>
            <a:endParaRPr lang="en-CA" dirty="0" smtClean="0"/>
          </a:p>
          <a:p>
            <a:pPr lvl="1"/>
            <a:r>
              <a:rPr lang="en-CA" dirty="0" smtClean="0"/>
              <a:t>Organization reduces running around</a:t>
            </a:r>
          </a:p>
          <a:p>
            <a:pPr lvl="2"/>
            <a:r>
              <a:rPr lang="en-CA" dirty="0" smtClean="0"/>
              <a:t>Like things are together</a:t>
            </a:r>
          </a:p>
          <a:p>
            <a:pPr lvl="2"/>
            <a:r>
              <a:rPr lang="en-CA" dirty="0" smtClean="0"/>
              <a:t>Things are in places readers expect them to be</a:t>
            </a:r>
          </a:p>
          <a:p>
            <a:pPr lvl="1"/>
            <a:endParaRPr lang="en-CA" dirty="0" smtClean="0"/>
          </a:p>
          <a:p>
            <a:pPr lvl="1"/>
            <a:r>
              <a:rPr lang="en-CA" dirty="0" smtClean="0"/>
              <a:t>Document design helps readers find and understand what they need to read</a:t>
            </a:r>
          </a:p>
          <a:p>
            <a:pPr lvl="2"/>
            <a:r>
              <a:rPr lang="en-CA" dirty="0" smtClean="0"/>
              <a:t>Navigation aids</a:t>
            </a:r>
          </a:p>
          <a:p>
            <a:pPr lvl="2"/>
            <a:r>
              <a:rPr lang="en-CA" dirty="0" smtClean="0"/>
              <a:t>Page layout</a:t>
            </a:r>
          </a:p>
          <a:p>
            <a:pPr lvl="2"/>
            <a:r>
              <a:rPr lang="en-CA" dirty="0" smtClean="0"/>
              <a:t>Typeface</a:t>
            </a:r>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17</a:t>
            </a:fld>
            <a:endParaRPr lang="en-CA" dirty="0">
              <a:solidFill>
                <a:schemeClr val="accent6">
                  <a:lumMod val="50000"/>
                </a:schemeClr>
              </a:solidFill>
            </a:endParaRPr>
          </a:p>
        </p:txBody>
      </p:sp>
    </p:spTree>
    <p:extLst>
      <p:ext uri="{BB962C8B-B14F-4D97-AF65-F5344CB8AC3E}">
        <p14:creationId xmlns:p14="http://schemas.microsoft.com/office/powerpoint/2010/main" val="319384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Organization</a:t>
            </a:r>
            <a:endParaRPr lang="en-CA" u="sng" dirty="0"/>
          </a:p>
        </p:txBody>
      </p:sp>
      <p:sp>
        <p:nvSpPr>
          <p:cNvPr id="3" name="Content Placeholder 2"/>
          <p:cNvSpPr>
            <a:spLocks noGrp="1"/>
          </p:cNvSpPr>
          <p:nvPr>
            <p:ph idx="1"/>
          </p:nvPr>
        </p:nvSpPr>
        <p:spPr/>
        <p:txBody>
          <a:bodyPr>
            <a:normAutofit lnSpcReduction="10000"/>
          </a:bodyPr>
          <a:lstStyle/>
          <a:p>
            <a:pPr>
              <a:spcBef>
                <a:spcPts val="600"/>
              </a:spcBef>
              <a:spcAft>
                <a:spcPts val="600"/>
              </a:spcAft>
              <a:buFont typeface="Symbol" pitchFamily="18" charset="2"/>
              <a:buChar char="·"/>
            </a:pPr>
            <a:r>
              <a:rPr lang="en-CA" altLang="en-US" dirty="0" smtClean="0"/>
              <a:t>Good organization depends </a:t>
            </a:r>
            <a:r>
              <a:rPr lang="en-CA" altLang="en-US" dirty="0"/>
              <a:t>on what </a:t>
            </a:r>
            <a:r>
              <a:rPr lang="en-CA" altLang="en-US" dirty="0" smtClean="0"/>
              <a:t>readers want </a:t>
            </a:r>
            <a:r>
              <a:rPr lang="en-CA" altLang="en-US" dirty="0"/>
              <a:t>to do with the </a:t>
            </a:r>
            <a:r>
              <a:rPr lang="en-CA" altLang="en-US" dirty="0" smtClean="0"/>
              <a:t>text</a:t>
            </a:r>
            <a:endParaRPr lang="en-CA" altLang="en-US" dirty="0"/>
          </a:p>
          <a:p>
            <a:pPr lvl="1">
              <a:spcAft>
                <a:spcPts val="300"/>
              </a:spcAft>
              <a:buFont typeface="Symbol" pitchFamily="18" charset="2"/>
              <a:buChar char="Þ"/>
            </a:pPr>
            <a:r>
              <a:rPr lang="en-CA" altLang="en-US" dirty="0" smtClean="0"/>
              <a:t>texts </a:t>
            </a:r>
            <a:r>
              <a:rPr lang="en-CA" altLang="en-US" dirty="0"/>
              <a:t>intended to communicate information have 2 main </a:t>
            </a:r>
            <a:r>
              <a:rPr lang="en-CA" altLang="en-US" dirty="0" smtClean="0"/>
              <a:t>functions</a:t>
            </a:r>
            <a:endParaRPr lang="en-CA" altLang="en-US" sz="1800" dirty="0"/>
          </a:p>
          <a:p>
            <a:pPr lvl="2">
              <a:spcAft>
                <a:spcPts val="300"/>
              </a:spcAft>
            </a:pPr>
            <a:r>
              <a:rPr lang="en-CA" altLang="en-US" i="1" dirty="0"/>
              <a:t>Reference </a:t>
            </a:r>
            <a:r>
              <a:rPr lang="en-CA" altLang="en-US" i="1" dirty="0" smtClean="0"/>
              <a:t>texts</a:t>
            </a:r>
            <a:endParaRPr lang="en-CA" altLang="en-US" i="1" dirty="0"/>
          </a:p>
          <a:p>
            <a:pPr lvl="3">
              <a:spcAft>
                <a:spcPts val="300"/>
              </a:spcAft>
              <a:buFont typeface="Arial" panose="020B0604020202020204" pitchFamily="34" charset="0"/>
              <a:buChar char="•"/>
            </a:pPr>
            <a:r>
              <a:rPr lang="en-CA" altLang="en-US" dirty="0"/>
              <a:t>used to find particular information quickly</a:t>
            </a:r>
          </a:p>
          <a:p>
            <a:pPr lvl="3">
              <a:buFont typeface="Arial" panose="020B0604020202020204" pitchFamily="34" charset="0"/>
              <a:buChar char="•"/>
            </a:pPr>
            <a:r>
              <a:rPr lang="en-CA" altLang="en-US" dirty="0"/>
              <a:t>alphabetical arrangement is often useful for this purpose, for example a dictionary or encyclopedia</a:t>
            </a:r>
          </a:p>
          <a:p>
            <a:pPr lvl="3">
              <a:buFont typeface="Arial" panose="020B0604020202020204" pitchFamily="34" charset="0"/>
              <a:buChar char="•"/>
            </a:pPr>
            <a:r>
              <a:rPr lang="en-CA" altLang="en-US" dirty="0"/>
              <a:t>search tools are available for most </a:t>
            </a:r>
            <a:r>
              <a:rPr lang="en-CA" altLang="en-US" dirty="0" smtClean="0"/>
              <a:t>texts </a:t>
            </a:r>
            <a:r>
              <a:rPr lang="en-CA" altLang="en-US" dirty="0"/>
              <a:t>in electronic formats</a:t>
            </a:r>
          </a:p>
          <a:p>
            <a:pPr lvl="2">
              <a:spcAft>
                <a:spcPts val="300"/>
              </a:spcAft>
            </a:pPr>
            <a:r>
              <a:rPr lang="en-CA" altLang="en-US" i="1" dirty="0"/>
              <a:t>Teaching </a:t>
            </a:r>
            <a:r>
              <a:rPr lang="en-CA" altLang="en-US" i="1" dirty="0" smtClean="0"/>
              <a:t>texts</a:t>
            </a:r>
            <a:r>
              <a:rPr lang="en-CA" altLang="en-US" dirty="0" smtClean="0"/>
              <a:t> </a:t>
            </a:r>
            <a:endParaRPr lang="en-CA" altLang="en-US" dirty="0"/>
          </a:p>
          <a:p>
            <a:pPr lvl="3">
              <a:spcAft>
                <a:spcPts val="300"/>
              </a:spcAft>
              <a:buFont typeface="Arial" panose="020B0604020202020204" pitchFamily="34" charset="0"/>
              <a:buChar char="•"/>
            </a:pPr>
            <a:r>
              <a:rPr lang="en-CA" altLang="en-US" dirty="0"/>
              <a:t>used to learn things more generally</a:t>
            </a:r>
          </a:p>
          <a:p>
            <a:pPr lvl="3">
              <a:spcAft>
                <a:spcPts val="300"/>
              </a:spcAft>
              <a:buFont typeface="Arial" panose="020B0604020202020204" pitchFamily="34" charset="0"/>
              <a:buChar char="•"/>
            </a:pPr>
            <a:r>
              <a:rPr lang="en-CA" altLang="en-US" dirty="0"/>
              <a:t>should be organized so that the reader can gain knowledge or understanding in a sequential </a:t>
            </a:r>
            <a:r>
              <a:rPr lang="en-CA" altLang="en-US" dirty="0" smtClean="0"/>
              <a:t>fashion</a:t>
            </a:r>
          </a:p>
          <a:p>
            <a:pPr lvl="1">
              <a:spcAft>
                <a:spcPts val="300"/>
              </a:spcAft>
              <a:buFont typeface="Symbol" panose="05050102010706020507" pitchFamily="18" charset="2"/>
              <a:buChar char="Þ"/>
            </a:pPr>
            <a:r>
              <a:rPr lang="en-CA" altLang="en-US" dirty="0" smtClean="0"/>
              <a:t>Why do people read legal texts?</a:t>
            </a:r>
            <a:endParaRPr lang="en-CA" altLang="en-US" dirty="0"/>
          </a:p>
          <a:p>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18</a:t>
            </a:fld>
            <a:endParaRPr lang="en-CA" dirty="0">
              <a:solidFill>
                <a:schemeClr val="accent6">
                  <a:lumMod val="50000"/>
                </a:schemeClr>
              </a:solidFill>
            </a:endParaRPr>
          </a:p>
        </p:txBody>
      </p:sp>
    </p:spTree>
    <p:extLst>
      <p:ext uri="{BB962C8B-B14F-4D97-AF65-F5344CB8AC3E}">
        <p14:creationId xmlns:p14="http://schemas.microsoft.com/office/powerpoint/2010/main" val="308217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Organization</a:t>
            </a:r>
            <a:endParaRPr lang="en-CA" u="sng" dirty="0"/>
          </a:p>
        </p:txBody>
      </p:sp>
      <p:sp>
        <p:nvSpPr>
          <p:cNvPr id="3" name="Content Placeholder 2"/>
          <p:cNvSpPr>
            <a:spLocks noGrp="1"/>
          </p:cNvSpPr>
          <p:nvPr>
            <p:ph idx="1"/>
          </p:nvPr>
        </p:nvSpPr>
        <p:spPr/>
        <p:txBody>
          <a:bodyPr>
            <a:normAutofit/>
          </a:bodyPr>
          <a:lstStyle/>
          <a:p>
            <a:pPr>
              <a:spcBef>
                <a:spcPts val="600"/>
              </a:spcBef>
              <a:spcAft>
                <a:spcPts val="600"/>
              </a:spcAft>
              <a:buFont typeface="Symbol" pitchFamily="18" charset="2"/>
              <a:buChar char="·"/>
            </a:pPr>
            <a:r>
              <a:rPr lang="en-CA" altLang="en-US" sz="2000" dirty="0" smtClean="0"/>
              <a:t>Good organization involves 3 basic concepts</a:t>
            </a:r>
          </a:p>
          <a:p>
            <a:pPr marL="868680" lvl="1" indent="-457200">
              <a:spcAft>
                <a:spcPts val="300"/>
              </a:spcAft>
              <a:buFont typeface="+mj-lt"/>
              <a:buAutoNum type="arabicPeriod"/>
            </a:pPr>
            <a:r>
              <a:rPr lang="en-CA" altLang="en-US" i="1" dirty="0"/>
              <a:t>division</a:t>
            </a:r>
            <a:r>
              <a:rPr lang="en-CA" altLang="en-US" dirty="0"/>
              <a:t> (including subdivision) of the subject-matter to be organized (</a:t>
            </a:r>
            <a:r>
              <a:rPr lang="en-CA" altLang="en-US" i="1" dirty="0"/>
              <a:t>planning</a:t>
            </a:r>
            <a:r>
              <a:rPr lang="en-CA" altLang="en-US" dirty="0"/>
              <a:t>)</a:t>
            </a:r>
          </a:p>
          <a:p>
            <a:pPr marL="868680" lvl="1" indent="-457200">
              <a:spcAft>
                <a:spcPts val="300"/>
              </a:spcAft>
              <a:buFont typeface="+mj-lt"/>
              <a:buAutoNum type="arabicPeriod"/>
            </a:pPr>
            <a:r>
              <a:rPr lang="en-CA" altLang="en-US" i="1" dirty="0"/>
              <a:t>sequence </a:t>
            </a:r>
            <a:r>
              <a:rPr lang="en-CA" altLang="en-US" dirty="0"/>
              <a:t>of divisions and subdivisions (</a:t>
            </a:r>
            <a:r>
              <a:rPr lang="en-CA" altLang="en-US" i="1" dirty="0"/>
              <a:t>ordering</a:t>
            </a:r>
            <a:r>
              <a:rPr lang="en-CA" altLang="en-US" dirty="0"/>
              <a:t>)</a:t>
            </a:r>
          </a:p>
          <a:p>
            <a:pPr marL="868680" lvl="1" indent="-457200">
              <a:spcAft>
                <a:spcPts val="300"/>
              </a:spcAft>
              <a:buFont typeface="+mj-lt"/>
              <a:buAutoNum type="arabicPeriod"/>
            </a:pPr>
            <a:r>
              <a:rPr lang="en-CA" altLang="en-US" i="1" dirty="0"/>
              <a:t>classification</a:t>
            </a:r>
            <a:r>
              <a:rPr lang="en-CA" altLang="en-US" dirty="0"/>
              <a:t> of things into the divisions </a:t>
            </a:r>
            <a:r>
              <a:rPr lang="en-CA" altLang="en-US" dirty="0" smtClean="0"/>
              <a:t>and subdivisions </a:t>
            </a:r>
            <a:r>
              <a:rPr lang="en-CA" altLang="en-US" dirty="0"/>
              <a:t>(</a:t>
            </a:r>
            <a:r>
              <a:rPr lang="en-CA" altLang="en-US" i="1" dirty="0"/>
              <a:t>sorting</a:t>
            </a:r>
            <a:r>
              <a:rPr lang="en-CA" altLang="en-US" dirty="0" smtClean="0"/>
              <a:t>)</a:t>
            </a:r>
          </a:p>
          <a:p>
            <a:pPr lvl="1">
              <a:spcAft>
                <a:spcPts val="300"/>
              </a:spcAft>
            </a:pPr>
            <a:r>
              <a:rPr lang="en-CA" altLang="en-US" dirty="0" smtClean="0"/>
              <a:t>And logical rules for applying these concepts, for example</a:t>
            </a:r>
          </a:p>
          <a:p>
            <a:pPr lvl="2">
              <a:spcAft>
                <a:spcPts val="300"/>
              </a:spcAft>
            </a:pPr>
            <a:r>
              <a:rPr lang="en-CA" altLang="en-US" dirty="0" smtClean="0"/>
              <a:t>division results in groups that are mutually distinct (no overlap)</a:t>
            </a:r>
          </a:p>
          <a:p>
            <a:pPr lvl="2">
              <a:spcAft>
                <a:spcPts val="300"/>
              </a:spcAft>
            </a:pPr>
            <a:r>
              <a:rPr lang="en-CA" altLang="en-US" dirty="0"/>
              <a:t>g</a:t>
            </a:r>
            <a:r>
              <a:rPr lang="en-CA" altLang="en-US" dirty="0" smtClean="0"/>
              <a:t>eneral provisions come before specific ones or exceptions</a:t>
            </a:r>
          </a:p>
          <a:p>
            <a:pPr lvl="2">
              <a:spcAft>
                <a:spcPts val="300"/>
              </a:spcAft>
            </a:pPr>
            <a:r>
              <a:rPr lang="en-CA" altLang="en-US" dirty="0" smtClean="0"/>
              <a:t>provisions describing a process follow the order of the process</a:t>
            </a:r>
            <a:endParaRPr lang="en-CA" altLang="en-US" dirty="0"/>
          </a:p>
          <a:p>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19</a:t>
            </a:fld>
            <a:endParaRPr lang="en-CA" dirty="0">
              <a:solidFill>
                <a:schemeClr val="accent6">
                  <a:lumMod val="50000"/>
                </a:schemeClr>
              </a:solidFill>
            </a:endParaRPr>
          </a:p>
        </p:txBody>
      </p:sp>
    </p:spTree>
    <p:extLst>
      <p:ext uri="{BB962C8B-B14F-4D97-AF65-F5344CB8AC3E}">
        <p14:creationId xmlns:p14="http://schemas.microsoft.com/office/powerpoint/2010/main" val="1574761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u="sng" dirty="0" smtClean="0"/>
              <a:t>Overview</a:t>
            </a:r>
            <a:endParaRPr lang="en-CA" u="sng" dirty="0"/>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pPr lvl="1"/>
            <a:r>
              <a:rPr lang="en-US" dirty="0" smtClean="0"/>
              <a:t>What is this workshop about?</a:t>
            </a:r>
          </a:p>
          <a:p>
            <a:pPr lvl="1"/>
            <a:r>
              <a:rPr lang="en-US" dirty="0" smtClean="0"/>
              <a:t>What is legal drafting about?</a:t>
            </a:r>
          </a:p>
          <a:p>
            <a:pPr lvl="1"/>
            <a:r>
              <a:rPr lang="en-US" dirty="0" smtClean="0"/>
              <a:t>What is Plain Language about?</a:t>
            </a:r>
          </a:p>
          <a:p>
            <a:r>
              <a:rPr lang="en-US" dirty="0" smtClean="0"/>
              <a:t>Audience</a:t>
            </a:r>
          </a:p>
          <a:p>
            <a:pPr lvl="1"/>
            <a:r>
              <a:rPr lang="en-US" dirty="0" smtClean="0"/>
              <a:t>Who needs to understand legal texts?</a:t>
            </a:r>
          </a:p>
          <a:p>
            <a:r>
              <a:rPr lang="en-US" dirty="0" smtClean="0"/>
              <a:t>Organization </a:t>
            </a:r>
            <a:r>
              <a:rPr lang="en-US" dirty="0"/>
              <a:t>and </a:t>
            </a:r>
            <a:r>
              <a:rPr lang="en-US" dirty="0" smtClean="0"/>
              <a:t>document design</a:t>
            </a:r>
          </a:p>
          <a:p>
            <a:pPr lvl="1"/>
            <a:r>
              <a:rPr lang="en-US" dirty="0" smtClean="0"/>
              <a:t>Does packaging make a difference?</a:t>
            </a:r>
          </a:p>
          <a:p>
            <a:r>
              <a:rPr lang="en-US" dirty="0" smtClean="0"/>
              <a:t>Sentence structure</a:t>
            </a:r>
          </a:p>
          <a:p>
            <a:pPr lvl="1"/>
            <a:r>
              <a:rPr lang="en-US" dirty="0" smtClean="0"/>
              <a:t>Do word-order and sentence-length matter? </a:t>
            </a:r>
            <a:endParaRPr lang="en-US" dirty="0"/>
          </a:p>
          <a:p>
            <a:r>
              <a:rPr lang="en-US" dirty="0" smtClean="0"/>
              <a:t>Word-choice</a:t>
            </a:r>
          </a:p>
          <a:p>
            <a:pPr lvl="1"/>
            <a:r>
              <a:rPr lang="en-US" dirty="0" smtClean="0"/>
              <a:t>What words cause problems?</a:t>
            </a:r>
          </a:p>
          <a:p>
            <a:r>
              <a:rPr lang="en-US" dirty="0" smtClean="0"/>
              <a:t>Conclusion</a:t>
            </a:r>
          </a:p>
          <a:p>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a:t>
            </a:fld>
            <a:endParaRPr lang="en-CA" dirty="0">
              <a:solidFill>
                <a:schemeClr val="accent6">
                  <a:lumMod val="50000"/>
                </a:schemeClr>
              </a:solidFill>
            </a:endParaRPr>
          </a:p>
        </p:txBody>
      </p:sp>
    </p:spTree>
    <p:extLst>
      <p:ext uri="{BB962C8B-B14F-4D97-AF65-F5344CB8AC3E}">
        <p14:creationId xmlns:p14="http://schemas.microsoft.com/office/powerpoint/2010/main" val="2471452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472" y="764704"/>
            <a:ext cx="8382000" cy="1069848"/>
          </a:xfrm>
        </p:spPr>
        <p:txBody>
          <a:bodyPr/>
          <a:lstStyle/>
          <a:p>
            <a:r>
              <a:rPr lang="en-CA" altLang="en-US" u="sng" dirty="0" smtClean="0">
                <a:solidFill>
                  <a:schemeClr val="tx1"/>
                </a:solidFill>
              </a:rPr>
              <a:t>Document design</a:t>
            </a:r>
            <a:endParaRPr lang="en-US" dirty="0"/>
          </a:p>
        </p:txBody>
      </p:sp>
      <p:sp>
        <p:nvSpPr>
          <p:cNvPr id="3" name="Text Placeholder 2"/>
          <p:cNvSpPr>
            <a:spLocks noGrp="1"/>
          </p:cNvSpPr>
          <p:nvPr>
            <p:ph type="body" idx="1"/>
          </p:nvPr>
        </p:nvSpPr>
        <p:spPr>
          <a:xfrm>
            <a:off x="381000" y="1916832"/>
            <a:ext cx="4041648" cy="457200"/>
          </a:xfrm>
        </p:spPr>
        <p:txBody>
          <a:bodyPr/>
          <a:lstStyle/>
          <a:p>
            <a:r>
              <a:rPr lang="en-CA" dirty="0" smtClean="0"/>
              <a:t>Compare these texts</a:t>
            </a:r>
            <a:endParaRPr lang="en-US" dirty="0"/>
          </a:p>
        </p:txBody>
      </p:sp>
      <p:sp>
        <p:nvSpPr>
          <p:cNvPr id="4" name="Text Placeholder 3"/>
          <p:cNvSpPr>
            <a:spLocks noGrp="1"/>
          </p:cNvSpPr>
          <p:nvPr>
            <p:ph type="body" sz="half" idx="3"/>
          </p:nvPr>
        </p:nvSpPr>
        <p:spPr>
          <a:xfrm>
            <a:off x="4721225" y="1916832"/>
            <a:ext cx="4041775" cy="457200"/>
          </a:xfrm>
        </p:spPr>
        <p:txBody>
          <a:bodyPr/>
          <a:lstStyle/>
          <a:p>
            <a:r>
              <a:rPr lang="en-CA" dirty="0" smtClean="0"/>
              <a:t>What’s the difference?</a:t>
            </a:r>
            <a:endParaRPr lang="en-US" dirty="0"/>
          </a:p>
        </p:txBody>
      </p:sp>
      <p:sp>
        <p:nvSpPr>
          <p:cNvPr id="5" name="Content Placeholder 4"/>
          <p:cNvSpPr>
            <a:spLocks noGrp="1"/>
          </p:cNvSpPr>
          <p:nvPr>
            <p:ph sz="quarter" idx="2"/>
          </p:nvPr>
        </p:nvSpPr>
        <p:spPr>
          <a:xfrm>
            <a:off x="381000" y="2420888"/>
            <a:ext cx="4041648" cy="4176464"/>
          </a:xfrm>
        </p:spPr>
        <p:txBody>
          <a:bodyPr/>
          <a:lstStyle/>
          <a:p>
            <a:pPr marL="109728" indent="0" algn="just">
              <a:buNone/>
            </a:pPr>
            <a:r>
              <a:rPr lang="en-US" sz="1200" dirty="0" smtClean="0">
                <a:latin typeface="Courier New" panose="02070309020205020404" pitchFamily="49" charset="0"/>
                <a:cs typeface="Courier New" panose="02070309020205020404" pitchFamily="49" charset="0"/>
              </a:rPr>
              <a:t>Subject </a:t>
            </a:r>
            <a:r>
              <a:rPr lang="en-US" sz="1200" dirty="0">
                <a:latin typeface="Courier New" panose="02070309020205020404" pitchFamily="49" charset="0"/>
                <a:cs typeface="Courier New" panose="02070309020205020404" pitchFamily="49" charset="0"/>
              </a:rPr>
              <a:t>to the Agency’s rules, two members constitute a quorum</a:t>
            </a:r>
            <a:r>
              <a:rPr lang="en-US" sz="1200" dirty="0" smtClean="0">
                <a:latin typeface="Courier New" panose="02070309020205020404" pitchFamily="49" charset="0"/>
                <a:cs typeface="Courier New" panose="02070309020205020404" pitchFamily="49" charset="0"/>
              </a:rPr>
              <a:t>. Where </a:t>
            </a:r>
            <a:r>
              <a:rPr lang="en-US" sz="1200" dirty="0">
                <a:latin typeface="Courier New" panose="02070309020205020404" pitchFamily="49" charset="0"/>
                <a:cs typeface="Courier New" panose="02070309020205020404" pitchFamily="49" charset="0"/>
              </a:rPr>
              <a:t>a member who is conducting a hearing in respect of a matter becomes incapacitated or dies during the hearing or after the conclusion of the hearing but before rendering a decision and quorum is lost as a result, the Chairperson may, with the consent of all the parties to the hearing</a:t>
            </a:r>
            <a:r>
              <a:rPr lang="en-US" sz="1200" dirty="0" smtClean="0">
                <a:latin typeface="Courier New" panose="02070309020205020404" pitchFamily="49" charset="0"/>
                <a:cs typeface="Courier New" panose="02070309020205020404" pitchFamily="49" charset="0"/>
              </a:rPr>
              <a:t>, </a:t>
            </a:r>
            <a:r>
              <a:rPr lang="en-US" sz="1200" dirty="0" smtClean="0">
                <a:solidFill>
                  <a:schemeClr val="tx1"/>
                </a:solidFill>
                <a:latin typeface="Courier New" panose="02070309020205020404" pitchFamily="49" charset="0"/>
                <a:cs typeface="Courier New" panose="02070309020205020404" pitchFamily="49" charset="0"/>
              </a:rPr>
              <a:t>if </a:t>
            </a:r>
            <a:r>
              <a:rPr lang="en-US" sz="1200" dirty="0">
                <a:solidFill>
                  <a:schemeClr val="tx1"/>
                </a:solidFill>
                <a:latin typeface="Courier New" panose="02070309020205020404" pitchFamily="49" charset="0"/>
                <a:cs typeface="Courier New" panose="02070309020205020404" pitchFamily="49" charset="0"/>
              </a:rPr>
              <a:t>the incapacity or death occurs during the hearing, authorize another member to continue the hearing and render a decision, </a:t>
            </a:r>
            <a:r>
              <a:rPr lang="en-US" sz="1200" dirty="0" smtClean="0">
                <a:solidFill>
                  <a:schemeClr val="tx1"/>
                </a:solidFill>
                <a:latin typeface="Courier New" panose="02070309020205020404" pitchFamily="49" charset="0"/>
                <a:cs typeface="Courier New" panose="02070309020205020404" pitchFamily="49" charset="0"/>
              </a:rPr>
              <a:t>or </a:t>
            </a:r>
            <a:r>
              <a:rPr lang="en-US" sz="1200" dirty="0">
                <a:solidFill>
                  <a:schemeClr val="tx1"/>
                </a:solidFill>
                <a:latin typeface="Courier New" panose="02070309020205020404" pitchFamily="49" charset="0"/>
                <a:cs typeface="Courier New" panose="02070309020205020404" pitchFamily="49" charset="0"/>
              </a:rPr>
              <a:t> if the incapacity or death occurs after the conclusion of the hearing, authorize another member to examine the evidence presented at the hearing and render a decision</a:t>
            </a:r>
            <a:r>
              <a:rPr lang="en-US" sz="1200" dirty="0" smtClean="0">
                <a:solidFill>
                  <a:schemeClr val="tx1"/>
                </a:solidFill>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and </a:t>
            </a:r>
            <a:r>
              <a:rPr lang="en-US" sz="1200" dirty="0">
                <a:latin typeface="Courier New" panose="02070309020205020404" pitchFamily="49" charset="0"/>
                <a:cs typeface="Courier New" panose="02070309020205020404" pitchFamily="49" charset="0"/>
              </a:rPr>
              <a:t>in either case, the quorum in respect of the matter is deemed never to have been lost.</a:t>
            </a:r>
          </a:p>
          <a:p>
            <a:pPr marL="109728" indent="0">
              <a:buNone/>
            </a:pPr>
            <a:endParaRPr lang="en-US" dirty="0"/>
          </a:p>
        </p:txBody>
      </p:sp>
      <p:sp>
        <p:nvSpPr>
          <p:cNvPr id="6" name="Content Placeholder 5"/>
          <p:cNvSpPr>
            <a:spLocks noGrp="1"/>
          </p:cNvSpPr>
          <p:nvPr>
            <p:ph sz="quarter" idx="4"/>
          </p:nvPr>
        </p:nvSpPr>
        <p:spPr>
          <a:xfrm>
            <a:off x="4718304" y="2420888"/>
            <a:ext cx="4041775" cy="4104456"/>
          </a:xfrm>
        </p:spPr>
        <p:txBody>
          <a:bodyPr>
            <a:noAutofit/>
          </a:bodyPr>
          <a:lstStyle/>
          <a:p>
            <a:pPr marL="109728" indent="0">
              <a:buNone/>
            </a:pPr>
            <a:r>
              <a:rPr lang="en-US" sz="1200" b="1" dirty="0" smtClean="0"/>
              <a:t>Quorum</a:t>
            </a:r>
          </a:p>
          <a:p>
            <a:pPr marL="109728" indent="0">
              <a:buNone/>
            </a:pPr>
            <a:r>
              <a:rPr lang="en-US" sz="1200" b="1" dirty="0" smtClean="0">
                <a:latin typeface="Calibri" panose="020F0502020204030204" pitchFamily="34" charset="0"/>
              </a:rPr>
              <a:t>16</a:t>
            </a:r>
            <a:r>
              <a:rPr lang="en-US" sz="1200" b="1" dirty="0">
                <a:latin typeface="Calibri" panose="020F0502020204030204" pitchFamily="34" charset="0"/>
              </a:rPr>
              <a:t> (1)</a:t>
            </a:r>
            <a:r>
              <a:rPr lang="en-US" sz="1200" dirty="0">
                <a:latin typeface="Calibri" panose="020F0502020204030204" pitchFamily="34" charset="0"/>
              </a:rPr>
              <a:t> Subject to the Agency’s rules, two members constitute a quorum.</a:t>
            </a:r>
          </a:p>
          <a:p>
            <a:pPr marL="109728" indent="0">
              <a:buNone/>
            </a:pPr>
            <a:r>
              <a:rPr lang="en-US" sz="1200" b="1" dirty="0" smtClean="0"/>
              <a:t>Quorum </a:t>
            </a:r>
            <a:r>
              <a:rPr lang="en-US" sz="1200" b="1" dirty="0"/>
              <a:t>lost because of incapacity of member</a:t>
            </a:r>
          </a:p>
          <a:p>
            <a:pPr marL="109728" indent="0">
              <a:buNone/>
            </a:pPr>
            <a:r>
              <a:rPr lang="en-US" sz="1200" b="1" dirty="0">
                <a:latin typeface="Calibri" panose="020F0502020204030204" pitchFamily="34" charset="0"/>
              </a:rPr>
              <a:t>(2)</a:t>
            </a:r>
            <a:r>
              <a:rPr lang="en-US" sz="1200" dirty="0">
                <a:latin typeface="Calibri" panose="020F0502020204030204" pitchFamily="34" charset="0"/>
              </a:rPr>
              <a:t> Where a member who is conducting a hearing in respect of a matter becomes incapacitated or dies during the hearing or after the conclusion of the hearing but before rendering a decision and quorum is lost as a result, the Chairperson may, with the consent of all the parties to the hearing,</a:t>
            </a:r>
          </a:p>
          <a:p>
            <a:pPr marL="411480" lvl="1" indent="0">
              <a:buNone/>
            </a:pPr>
            <a:r>
              <a:rPr lang="en-US" sz="1200" dirty="0">
                <a:solidFill>
                  <a:schemeClr val="tx1"/>
                </a:solidFill>
                <a:latin typeface="Calibri" panose="020F0502020204030204" pitchFamily="34" charset="0"/>
              </a:rPr>
              <a:t>(a) if the incapacity or death occurs during the hearing, authorize another member to continue the hearing and render a decision, or</a:t>
            </a:r>
          </a:p>
          <a:p>
            <a:pPr marL="411480" lvl="1" indent="0">
              <a:buNone/>
            </a:pPr>
            <a:r>
              <a:rPr lang="en-US" sz="1200" dirty="0">
                <a:solidFill>
                  <a:schemeClr val="tx1"/>
                </a:solidFill>
                <a:latin typeface="Calibri" panose="020F0502020204030204" pitchFamily="34" charset="0"/>
              </a:rPr>
              <a:t>(b) if the incapacity or death occurs after the conclusion of the hearing, authorize another member to examine the evidence presented at the hearing and render a decision,</a:t>
            </a:r>
          </a:p>
          <a:p>
            <a:pPr marL="109728" indent="0">
              <a:buNone/>
            </a:pPr>
            <a:r>
              <a:rPr lang="en-US" sz="1200" dirty="0">
                <a:latin typeface="Calibri" panose="020F0502020204030204" pitchFamily="34" charset="0"/>
              </a:rPr>
              <a:t>and in either case, the quorum in respect of the matter is deemed never to have been lost</a:t>
            </a:r>
            <a:r>
              <a:rPr lang="en-US" sz="1200" dirty="0" smtClean="0">
                <a:latin typeface="Calibri" panose="020F0502020204030204" pitchFamily="34" charset="0"/>
              </a:rPr>
              <a:t>.</a:t>
            </a:r>
            <a:endParaRPr lang="en-US" sz="1200" dirty="0">
              <a:latin typeface="Calibri" panose="020F0502020204030204" pitchFamily="34" charset="0"/>
            </a:endParaRPr>
          </a:p>
        </p:txBody>
      </p:sp>
      <p:sp>
        <p:nvSpPr>
          <p:cNvPr id="7" name="Slide Number Placeholder 6"/>
          <p:cNvSpPr>
            <a:spLocks noGrp="1"/>
          </p:cNvSpPr>
          <p:nvPr>
            <p:ph type="sldNum" sz="quarter" idx="11"/>
          </p:nvPr>
        </p:nvSpPr>
        <p:spPr/>
        <p:txBody>
          <a:bodyPr/>
          <a:lstStyle/>
          <a:p>
            <a:fld id="{D7FD00EF-3839-4352-BCF5-AFED0631F85B}" type="slidenum">
              <a:rPr lang="en-CA" smtClean="0"/>
              <a:t>20</a:t>
            </a:fld>
            <a:endParaRPr lang="en-CA"/>
          </a:p>
        </p:txBody>
      </p:sp>
    </p:spTree>
    <p:extLst>
      <p:ext uri="{BB962C8B-B14F-4D97-AF65-F5344CB8AC3E}">
        <p14:creationId xmlns:p14="http://schemas.microsoft.com/office/powerpoint/2010/main" val="4002312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u="sng" dirty="0">
                <a:solidFill>
                  <a:schemeClr val="tx1"/>
                </a:solidFill>
              </a:rPr>
              <a:t>Document </a:t>
            </a:r>
            <a:r>
              <a:rPr lang="en-CA" altLang="en-US" u="sng" dirty="0" smtClean="0">
                <a:solidFill>
                  <a:schemeClr val="tx1"/>
                </a:solidFill>
              </a:rPr>
              <a:t>Design</a:t>
            </a:r>
            <a:endParaRPr lang="en-CA" u="sng" dirty="0"/>
          </a:p>
        </p:txBody>
      </p:sp>
      <p:sp>
        <p:nvSpPr>
          <p:cNvPr id="3" name="Content Placeholder 2"/>
          <p:cNvSpPr>
            <a:spLocks noGrp="1"/>
          </p:cNvSpPr>
          <p:nvPr>
            <p:ph idx="1"/>
          </p:nvPr>
        </p:nvSpPr>
        <p:spPr/>
        <p:txBody>
          <a:bodyPr>
            <a:normAutofit lnSpcReduction="10000"/>
          </a:bodyPr>
          <a:lstStyle/>
          <a:p>
            <a:pPr>
              <a:spcBef>
                <a:spcPts val="600"/>
              </a:spcBef>
              <a:spcAft>
                <a:spcPts val="300"/>
              </a:spcAft>
              <a:buFont typeface="Symbol" pitchFamily="18" charset="2"/>
              <a:buChar char="·"/>
            </a:pPr>
            <a:r>
              <a:rPr lang="en-CA" altLang="en-US" dirty="0"/>
              <a:t>Basic design elements:</a:t>
            </a:r>
          </a:p>
          <a:p>
            <a:pPr lvl="1">
              <a:spcBef>
                <a:spcPts val="600"/>
              </a:spcBef>
              <a:spcAft>
                <a:spcPts val="300"/>
              </a:spcAft>
            </a:pPr>
            <a:r>
              <a:rPr lang="en-CA" altLang="en-US" dirty="0" smtClean="0"/>
              <a:t>Navigation aids</a:t>
            </a:r>
          </a:p>
          <a:p>
            <a:pPr lvl="2">
              <a:spcBef>
                <a:spcPts val="600"/>
              </a:spcBef>
              <a:spcAft>
                <a:spcPts val="300"/>
              </a:spcAft>
            </a:pPr>
            <a:r>
              <a:rPr lang="en-CA" altLang="en-US" dirty="0" smtClean="0"/>
              <a:t>Headings, notes, numbering</a:t>
            </a:r>
          </a:p>
          <a:p>
            <a:pPr lvl="1">
              <a:spcBef>
                <a:spcPts val="600"/>
              </a:spcBef>
              <a:spcAft>
                <a:spcPts val="300"/>
              </a:spcAft>
            </a:pPr>
            <a:r>
              <a:rPr lang="en-CA" altLang="en-US" dirty="0" smtClean="0"/>
              <a:t>Page </a:t>
            </a:r>
            <a:r>
              <a:rPr lang="en-CA" altLang="en-US" dirty="0"/>
              <a:t>layout - whitespace</a:t>
            </a:r>
          </a:p>
          <a:p>
            <a:pPr lvl="2">
              <a:spcBef>
                <a:spcPts val="600"/>
              </a:spcBef>
              <a:spcAft>
                <a:spcPts val="300"/>
              </a:spcAft>
            </a:pPr>
            <a:r>
              <a:rPr lang="en-CA" altLang="en-US" dirty="0"/>
              <a:t>Lines </a:t>
            </a:r>
            <a:r>
              <a:rPr lang="en-CA" altLang="en-US" dirty="0" smtClean="0"/>
              <a:t>: spacing </a:t>
            </a:r>
            <a:r>
              <a:rPr lang="en-CA" altLang="en-US" dirty="0"/>
              <a:t>(leading</a:t>
            </a:r>
            <a:r>
              <a:rPr lang="en-CA" altLang="en-US" dirty="0" smtClean="0"/>
              <a:t>), length</a:t>
            </a:r>
            <a:endParaRPr lang="en-CA" altLang="en-US" dirty="0"/>
          </a:p>
          <a:p>
            <a:pPr lvl="2">
              <a:spcBef>
                <a:spcPts val="600"/>
              </a:spcBef>
              <a:spcAft>
                <a:spcPts val="300"/>
              </a:spcAft>
            </a:pPr>
            <a:r>
              <a:rPr lang="en-CA" altLang="en-US" dirty="0" smtClean="0"/>
              <a:t>Margins: indentation, justification</a:t>
            </a:r>
            <a:endParaRPr lang="en-CA" altLang="en-US" dirty="0"/>
          </a:p>
          <a:p>
            <a:pPr lvl="1">
              <a:spcBef>
                <a:spcPts val="600"/>
              </a:spcBef>
              <a:spcAft>
                <a:spcPts val="300"/>
              </a:spcAft>
            </a:pPr>
            <a:r>
              <a:rPr lang="en-CA" altLang="en-US" dirty="0"/>
              <a:t>Type</a:t>
            </a:r>
          </a:p>
          <a:p>
            <a:pPr lvl="2">
              <a:spcBef>
                <a:spcPts val="600"/>
              </a:spcBef>
              <a:spcAft>
                <a:spcPts val="300"/>
              </a:spcAft>
            </a:pPr>
            <a:r>
              <a:rPr lang="en-CA" altLang="en-US" dirty="0"/>
              <a:t>Font (character typeface)</a:t>
            </a:r>
          </a:p>
          <a:p>
            <a:pPr lvl="2">
              <a:spcBef>
                <a:spcPts val="600"/>
              </a:spcBef>
              <a:spcAft>
                <a:spcPts val="300"/>
              </a:spcAft>
            </a:pPr>
            <a:r>
              <a:rPr lang="en-CA" altLang="en-US" dirty="0"/>
              <a:t>Size</a:t>
            </a:r>
          </a:p>
          <a:p>
            <a:pPr lvl="2">
              <a:spcBef>
                <a:spcPts val="600"/>
              </a:spcBef>
              <a:spcAft>
                <a:spcPts val="300"/>
              </a:spcAft>
            </a:pPr>
            <a:r>
              <a:rPr lang="en-CA" altLang="en-US" dirty="0"/>
              <a:t>Capitalization</a:t>
            </a:r>
          </a:p>
          <a:p>
            <a:pPr lvl="2">
              <a:spcBef>
                <a:spcPts val="600"/>
              </a:spcBef>
              <a:spcAft>
                <a:spcPts val="300"/>
              </a:spcAft>
            </a:pPr>
            <a:r>
              <a:rPr lang="en-CA" altLang="en-US" dirty="0" smtClean="0"/>
              <a:t>Colour</a:t>
            </a:r>
            <a:endParaRPr lang="en-CA" altLang="en-US"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21</a:t>
            </a:fld>
            <a:endParaRPr lang="en-CA" dirty="0">
              <a:solidFill>
                <a:schemeClr val="accent6">
                  <a:lumMod val="50000"/>
                </a:schemeClr>
              </a:solidFill>
            </a:endParaRPr>
          </a:p>
        </p:txBody>
      </p:sp>
    </p:spTree>
    <p:extLst>
      <p:ext uri="{BB962C8B-B14F-4D97-AF65-F5344CB8AC3E}">
        <p14:creationId xmlns:p14="http://schemas.microsoft.com/office/powerpoint/2010/main" val="146415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u="sng" dirty="0">
                <a:solidFill>
                  <a:schemeClr val="tx1"/>
                </a:solidFill>
              </a:rPr>
              <a:t>Document </a:t>
            </a:r>
            <a:r>
              <a:rPr lang="en-CA" altLang="en-US" u="sng" dirty="0" smtClean="0">
                <a:solidFill>
                  <a:schemeClr val="tx1"/>
                </a:solidFill>
              </a:rPr>
              <a:t>Design</a:t>
            </a:r>
            <a:endParaRPr lang="en-CA" u="sng" dirty="0"/>
          </a:p>
        </p:txBody>
      </p:sp>
      <p:sp>
        <p:nvSpPr>
          <p:cNvPr id="3" name="Content Placeholder 2"/>
          <p:cNvSpPr>
            <a:spLocks noGrp="1"/>
          </p:cNvSpPr>
          <p:nvPr>
            <p:ph idx="1"/>
          </p:nvPr>
        </p:nvSpPr>
        <p:spPr/>
        <p:txBody>
          <a:bodyPr>
            <a:normAutofit/>
          </a:bodyPr>
          <a:lstStyle/>
          <a:p>
            <a:r>
              <a:rPr lang="en-CA" altLang="en-US" dirty="0" smtClean="0"/>
              <a:t>Word </a:t>
            </a:r>
            <a:r>
              <a:rPr lang="en-CA" altLang="en-US" dirty="0"/>
              <a:t>processing applications </a:t>
            </a:r>
            <a:r>
              <a:rPr lang="en-CA" altLang="en-US" dirty="0" smtClean="0"/>
              <a:t>put </a:t>
            </a:r>
            <a:r>
              <a:rPr lang="en-CA" altLang="en-US" dirty="0"/>
              <a:t>these elements within reach of legal drafters </a:t>
            </a:r>
            <a:endParaRPr lang="en-CA" altLang="en-US" dirty="0" smtClean="0"/>
          </a:p>
          <a:p>
            <a:pPr lvl="1"/>
            <a:r>
              <a:rPr lang="en-CA" altLang="en-US" dirty="0" smtClean="0"/>
              <a:t>MS Word has a extensive array of formatting functions</a:t>
            </a:r>
          </a:p>
          <a:p>
            <a:pPr lvl="1"/>
            <a:r>
              <a:rPr lang="en-CA" altLang="en-US" dirty="0" smtClean="0"/>
              <a:t>but most users ignore them</a:t>
            </a:r>
          </a:p>
          <a:p>
            <a:pPr marL="365760" lvl="1" indent="-256032">
              <a:buClr>
                <a:schemeClr val="accent3"/>
              </a:buClr>
              <a:buFont typeface="Georgia"/>
              <a:buChar char="•"/>
            </a:pPr>
            <a:r>
              <a:rPr lang="en-CA" altLang="en-US" sz="2400" dirty="0" smtClean="0"/>
              <a:t>Re-designed format for Federal Acts and Regulations </a:t>
            </a:r>
          </a:p>
          <a:p>
            <a:pPr marL="717804" lvl="2" indent="-342900">
              <a:buClr>
                <a:schemeClr val="accent3"/>
              </a:buClr>
              <a:buFont typeface="Wingdings" panose="05000000000000000000" pitchFamily="2" charset="2"/>
              <a:buChar char="Ø"/>
            </a:pPr>
            <a:r>
              <a:rPr lang="en-CA" altLang="en-US" sz="2200" dirty="0" smtClean="0">
                <a:latin typeface="Arial" panose="020B0604020202020204" pitchFamily="34" charset="0"/>
                <a:cs typeface="Arial" panose="020B0604020202020204" pitchFamily="34" charset="0"/>
              </a:rPr>
              <a:t>implemented in </a:t>
            </a:r>
            <a:r>
              <a:rPr lang="en-CA" sz="2200" dirty="0">
                <a:latin typeface="Arial" panose="020B0604020202020204" pitchFamily="34" charset="0"/>
                <a:cs typeface="Arial" panose="020B0604020202020204" pitchFamily="34" charset="0"/>
                <a:hlinkClick r:id="rId2"/>
              </a:rPr>
              <a:t>January </a:t>
            </a:r>
            <a:r>
              <a:rPr lang="en-CA" sz="2200" dirty="0" smtClean="0">
                <a:latin typeface="Arial" panose="020B0604020202020204" pitchFamily="34" charset="0"/>
                <a:cs typeface="Arial" panose="020B0604020202020204" pitchFamily="34" charset="0"/>
                <a:hlinkClick r:id="rId2"/>
              </a:rPr>
              <a:t>2016</a:t>
            </a:r>
            <a:endParaRPr lang="en-CA" sz="2200" dirty="0" smtClean="0">
              <a:latin typeface="Arial" panose="020B0604020202020204" pitchFamily="34" charset="0"/>
              <a:cs typeface="Arial" panose="020B0604020202020204" pitchFamily="34" charset="0"/>
            </a:endParaRPr>
          </a:p>
          <a:p>
            <a:pPr marL="717804" lvl="2" indent="-342900">
              <a:buClr>
                <a:schemeClr val="accent3"/>
              </a:buClr>
              <a:buFont typeface="Wingdings" panose="05000000000000000000" pitchFamily="2" charset="2"/>
              <a:buChar char="Ø"/>
            </a:pPr>
            <a:r>
              <a:rPr lang="en-CA" sz="2200" dirty="0" smtClean="0">
                <a:latin typeface="Arial" panose="020B0604020202020204" pitchFamily="34" charset="0"/>
                <a:cs typeface="Arial" panose="020B0604020202020204" pitchFamily="34" charset="0"/>
              </a:rPr>
              <a:t>for example: </a:t>
            </a:r>
            <a:r>
              <a:rPr lang="en-CA" sz="2200" i="1" dirty="0" smtClean="0">
                <a:latin typeface="Arial" panose="020B0604020202020204" pitchFamily="34" charset="0"/>
                <a:cs typeface="Arial" panose="020B0604020202020204" pitchFamily="34" charset="0"/>
                <a:hlinkClick r:id="rId3"/>
              </a:rPr>
              <a:t>Weights and Measures Act</a:t>
            </a:r>
            <a:endParaRPr lang="en-CA" sz="2200" i="1" dirty="0">
              <a:latin typeface="Arial" panose="020B0604020202020204" pitchFamily="34" charset="0"/>
              <a:cs typeface="Arial" panose="020B0604020202020204" pitchFamily="34" charset="0"/>
            </a:endParaRPr>
          </a:p>
          <a:p>
            <a:endParaRPr lang="en-CA" altLang="en-US"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22</a:t>
            </a:fld>
            <a:endParaRPr lang="en-CA" dirty="0">
              <a:solidFill>
                <a:schemeClr val="accent6">
                  <a:lumMod val="50000"/>
                </a:schemeClr>
              </a:solidFill>
            </a:endParaRPr>
          </a:p>
        </p:txBody>
      </p:sp>
    </p:spTree>
    <p:extLst>
      <p:ext uri="{BB962C8B-B14F-4D97-AF65-F5344CB8AC3E}">
        <p14:creationId xmlns:p14="http://schemas.microsoft.com/office/powerpoint/2010/main" val="639640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lstStyle/>
          <a:p>
            <a:r>
              <a:rPr lang="en-CA" dirty="0" smtClean="0"/>
              <a:t>Legal texts consist of sentences</a:t>
            </a:r>
          </a:p>
          <a:p>
            <a:pPr lvl="1"/>
            <a:r>
              <a:rPr lang="en-CA" dirty="0" smtClean="0"/>
              <a:t>But sentences have to accomplish a legal result by creating</a:t>
            </a:r>
          </a:p>
          <a:p>
            <a:pPr lvl="2"/>
            <a:r>
              <a:rPr lang="en-CA" dirty="0" smtClean="0"/>
              <a:t>requirements </a:t>
            </a:r>
          </a:p>
          <a:p>
            <a:pPr lvl="2"/>
            <a:r>
              <a:rPr lang="en-CA" dirty="0" smtClean="0"/>
              <a:t>prohibitions</a:t>
            </a:r>
          </a:p>
          <a:p>
            <a:pPr lvl="2"/>
            <a:r>
              <a:rPr lang="en-CA" dirty="0" smtClean="0"/>
              <a:t>rights</a:t>
            </a:r>
          </a:p>
          <a:p>
            <a:pPr lvl="1"/>
            <a:r>
              <a:rPr lang="en-CA" dirty="0" smtClean="0"/>
              <a:t>Which means they must have</a:t>
            </a:r>
          </a:p>
          <a:p>
            <a:pPr lvl="2"/>
            <a:r>
              <a:rPr lang="en-CA" dirty="0" smtClean="0"/>
              <a:t>A legal subject</a:t>
            </a:r>
          </a:p>
          <a:p>
            <a:pPr lvl="3"/>
            <a:r>
              <a:rPr lang="en-CA" dirty="0" smtClean="0"/>
              <a:t>the person who is subject to the requirement or prohibition, or has the right</a:t>
            </a:r>
          </a:p>
          <a:p>
            <a:pPr lvl="2"/>
            <a:r>
              <a:rPr lang="en-CA" dirty="0" smtClean="0"/>
              <a:t>A legal action</a:t>
            </a:r>
          </a:p>
          <a:p>
            <a:pPr lvl="3"/>
            <a:r>
              <a:rPr lang="en-CA" dirty="0" smtClean="0"/>
              <a:t>the substance of the requirement, prohibition or right</a:t>
            </a:r>
          </a:p>
          <a:p>
            <a:pPr lvl="2"/>
            <a:r>
              <a:rPr lang="en-CA" dirty="0" smtClean="0"/>
              <a:t>And (very often) cases or conditions limiting their application</a:t>
            </a:r>
          </a:p>
          <a:p>
            <a:pPr lvl="3"/>
            <a:r>
              <a:rPr lang="en-CA" dirty="0" smtClean="0"/>
              <a:t>there are very few absolute requirements, prohibitions or rights</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23</a:t>
            </a:fld>
            <a:endParaRPr lang="en-CA" dirty="0">
              <a:solidFill>
                <a:schemeClr val="accent6">
                  <a:lumMod val="50000"/>
                </a:schemeClr>
              </a:solidFill>
            </a:endParaRPr>
          </a:p>
        </p:txBody>
      </p:sp>
    </p:spTree>
    <p:extLst>
      <p:ext uri="{BB962C8B-B14F-4D97-AF65-F5344CB8AC3E}">
        <p14:creationId xmlns:p14="http://schemas.microsoft.com/office/powerpoint/2010/main" val="233770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lstStyle/>
          <a:p>
            <a:r>
              <a:rPr lang="en-US" altLang="en-US" dirty="0">
                <a:cs typeface="Times New Roman" pitchFamily="18" charset="0"/>
              </a:rPr>
              <a:t>For example:</a:t>
            </a:r>
          </a:p>
          <a:p>
            <a:pPr lvl="1">
              <a:buFont typeface="Symbol" pitchFamily="18" charset="2"/>
              <a:buNone/>
            </a:pPr>
            <a:r>
              <a:rPr lang="en-US" altLang="en-US" dirty="0">
                <a:latin typeface="+mn-lt"/>
                <a:cs typeface="Arial" charset="0"/>
              </a:rPr>
              <a:t>   If a vehicle comes to a red traffic light (</a:t>
            </a:r>
            <a:r>
              <a:rPr lang="en-US" altLang="en-US" i="1" dirty="0">
                <a:latin typeface="+mn-lt"/>
                <a:cs typeface="Arial" charset="0"/>
              </a:rPr>
              <a:t>case</a:t>
            </a:r>
            <a:r>
              <a:rPr lang="en-US" altLang="en-US" dirty="0">
                <a:latin typeface="+mn-lt"/>
                <a:cs typeface="Arial" charset="0"/>
              </a:rPr>
              <a:t>), the driver (</a:t>
            </a:r>
            <a:r>
              <a:rPr lang="en-US" altLang="en-US" i="1" dirty="0">
                <a:latin typeface="+mn-lt"/>
                <a:cs typeface="Arial" charset="0"/>
              </a:rPr>
              <a:t>legal subject</a:t>
            </a:r>
            <a:r>
              <a:rPr lang="en-US" altLang="en-US" dirty="0">
                <a:latin typeface="+mn-lt"/>
                <a:cs typeface="Arial" charset="0"/>
              </a:rPr>
              <a:t>) </a:t>
            </a:r>
            <a:r>
              <a:rPr lang="en-US" altLang="en-US" dirty="0" smtClean="0">
                <a:latin typeface="+mn-lt"/>
                <a:cs typeface="Arial" charset="0"/>
              </a:rPr>
              <a:t>may </a:t>
            </a:r>
            <a:r>
              <a:rPr lang="en-US" altLang="en-US" dirty="0">
                <a:latin typeface="+mn-lt"/>
                <a:cs typeface="Arial" charset="0"/>
              </a:rPr>
              <a:t>turn right (</a:t>
            </a:r>
            <a:r>
              <a:rPr lang="en-US" altLang="en-US" i="1" dirty="0">
                <a:latin typeface="+mn-lt"/>
                <a:cs typeface="Arial" charset="0"/>
              </a:rPr>
              <a:t>legal action</a:t>
            </a:r>
            <a:r>
              <a:rPr lang="en-US" altLang="en-US" dirty="0">
                <a:latin typeface="+mn-lt"/>
                <a:cs typeface="Arial" charset="0"/>
              </a:rPr>
              <a:t>) as long as he or she stops first and makes sure there is no oncoming traffic (</a:t>
            </a:r>
            <a:r>
              <a:rPr lang="en-US" altLang="en-US" i="1" dirty="0">
                <a:latin typeface="+mn-lt"/>
                <a:cs typeface="Arial" charset="0"/>
              </a:rPr>
              <a:t>conditions</a:t>
            </a:r>
            <a:r>
              <a:rPr lang="en-US" altLang="en-US" dirty="0" smtClean="0">
                <a:latin typeface="+mn-lt"/>
                <a:cs typeface="Arial" charset="0"/>
              </a:rPr>
              <a:t>).</a:t>
            </a:r>
          </a:p>
          <a:p>
            <a:endParaRPr lang="en-US" altLang="en-US" dirty="0" smtClean="0"/>
          </a:p>
          <a:p>
            <a:r>
              <a:rPr lang="en-US" altLang="en-US" dirty="0" smtClean="0"/>
              <a:t>Let’s look at each of these elements…</a:t>
            </a:r>
            <a:endParaRPr lang="en-US" altLang="en-US" dirty="0"/>
          </a:p>
          <a:p>
            <a:pPr marL="109728" indent="0">
              <a:buNone/>
            </a:pP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24</a:t>
            </a:fld>
            <a:endParaRPr lang="en-CA" dirty="0">
              <a:solidFill>
                <a:schemeClr val="accent6">
                  <a:lumMod val="50000"/>
                </a:schemeClr>
              </a:solidFill>
            </a:endParaRPr>
          </a:p>
        </p:txBody>
      </p:sp>
    </p:spTree>
    <p:extLst>
      <p:ext uri="{BB962C8B-B14F-4D97-AF65-F5344CB8AC3E}">
        <p14:creationId xmlns:p14="http://schemas.microsoft.com/office/powerpoint/2010/main" val="3251643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normAutofit/>
          </a:bodyPr>
          <a:lstStyle/>
          <a:p>
            <a:r>
              <a:rPr lang="en-US" altLang="en-US" dirty="0" smtClean="0">
                <a:cs typeface="Times New Roman" pitchFamily="18" charset="0"/>
              </a:rPr>
              <a:t>Legal Subject</a:t>
            </a:r>
          </a:p>
          <a:p>
            <a:pPr lvl="1"/>
            <a:r>
              <a:rPr lang="en-US" altLang="en-US" dirty="0" smtClean="0">
                <a:latin typeface="Arial" charset="0"/>
                <a:cs typeface="Times New Roman" pitchFamily="18" charset="0"/>
              </a:rPr>
              <a:t>Obvious if it is the grammatical subject</a:t>
            </a:r>
          </a:p>
          <a:p>
            <a:pPr lvl="1"/>
            <a:r>
              <a:rPr lang="en-US" altLang="en-US" dirty="0" smtClean="0">
                <a:cs typeface="Times New Roman" pitchFamily="18" charset="0"/>
              </a:rPr>
              <a:t>But not when the passive voice is used</a:t>
            </a:r>
          </a:p>
          <a:p>
            <a:pPr lvl="2"/>
            <a:r>
              <a:rPr lang="en-US" altLang="en-US" dirty="0">
                <a:cs typeface="Times New Roman" pitchFamily="18" charset="0"/>
              </a:rPr>
              <a:t>Consider the following example:</a:t>
            </a:r>
          </a:p>
          <a:p>
            <a:pPr lvl="4">
              <a:buFont typeface="Times" pitchFamily="18" charset="0"/>
              <a:buNone/>
            </a:pPr>
            <a:r>
              <a:rPr lang="en-US" altLang="en-US" dirty="0">
                <a:cs typeface="Arial" charset="0"/>
              </a:rPr>
              <a:t>	</a:t>
            </a:r>
            <a:r>
              <a:rPr lang="en-US" altLang="en-US" dirty="0" smtClean="0">
                <a:cs typeface="Arial" charset="0"/>
              </a:rPr>
              <a:t>Dogs </a:t>
            </a:r>
            <a:r>
              <a:rPr lang="en-US" altLang="en-US" dirty="0">
                <a:cs typeface="Arial" charset="0"/>
              </a:rPr>
              <a:t>must be kept on a leash when </a:t>
            </a:r>
            <a:r>
              <a:rPr lang="en-US" altLang="en-US" dirty="0" smtClean="0">
                <a:cs typeface="Arial" charset="0"/>
              </a:rPr>
              <a:t>they are </a:t>
            </a:r>
            <a:r>
              <a:rPr lang="en-US" altLang="en-US" dirty="0">
                <a:cs typeface="Arial" charset="0"/>
              </a:rPr>
              <a:t>is in the park.</a:t>
            </a:r>
          </a:p>
          <a:p>
            <a:pPr lvl="3"/>
            <a:r>
              <a:rPr lang="en-US" altLang="en-US" dirty="0" smtClean="0">
                <a:cs typeface="Times New Roman" pitchFamily="18" charset="0"/>
              </a:rPr>
              <a:t>Who is the legal subject?</a:t>
            </a:r>
          </a:p>
          <a:p>
            <a:pPr lvl="2"/>
            <a:endParaRPr lang="en-US" altLang="en-US" dirty="0" smtClean="0">
              <a:cs typeface="Times New Roman" pitchFamily="18" charset="0"/>
            </a:endParaRPr>
          </a:p>
          <a:p>
            <a:pPr lvl="3"/>
            <a:r>
              <a:rPr lang="en-US" altLang="en-US" dirty="0" smtClean="0">
                <a:cs typeface="Times New Roman" pitchFamily="18" charset="0"/>
              </a:rPr>
              <a:t>Does it make a difference if you do not know who it is?</a:t>
            </a:r>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25</a:t>
            </a:fld>
            <a:endParaRPr lang="en-CA" dirty="0">
              <a:solidFill>
                <a:schemeClr val="accent6">
                  <a:lumMod val="50000"/>
                </a:schemeClr>
              </a:solidFill>
            </a:endParaRPr>
          </a:p>
        </p:txBody>
      </p:sp>
    </p:spTree>
    <p:extLst>
      <p:ext uri="{BB962C8B-B14F-4D97-AF65-F5344CB8AC3E}">
        <p14:creationId xmlns:p14="http://schemas.microsoft.com/office/powerpoint/2010/main" val="758878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normAutofit/>
          </a:bodyPr>
          <a:lstStyle/>
          <a:p>
            <a:r>
              <a:rPr lang="en-US" altLang="en-US" dirty="0" smtClean="0">
                <a:cs typeface="Times New Roman" pitchFamily="18" charset="0"/>
              </a:rPr>
              <a:t>Legal Subject</a:t>
            </a:r>
          </a:p>
          <a:p>
            <a:pPr lvl="1"/>
            <a:r>
              <a:rPr lang="en-US" altLang="en-US" dirty="0" smtClean="0">
                <a:cs typeface="Times New Roman" pitchFamily="18" charset="0"/>
              </a:rPr>
              <a:t>Yes, passive </a:t>
            </a:r>
            <a:r>
              <a:rPr lang="en-US" altLang="en-US" dirty="0">
                <a:cs typeface="Times New Roman" pitchFamily="18" charset="0"/>
              </a:rPr>
              <a:t>sentences might </a:t>
            </a:r>
            <a:r>
              <a:rPr lang="en-US" altLang="en-US" dirty="0" smtClean="0">
                <a:cs typeface="Times New Roman" pitchFamily="18" charset="0"/>
              </a:rPr>
              <a:t>be </a:t>
            </a:r>
            <a:r>
              <a:rPr lang="en-US" altLang="en-US" dirty="0">
                <a:cs typeface="Times New Roman" pitchFamily="18" charset="0"/>
              </a:rPr>
              <a:t>legally unenforceable. </a:t>
            </a:r>
          </a:p>
          <a:p>
            <a:pPr lvl="2"/>
            <a:r>
              <a:rPr lang="en-US" altLang="en-US" dirty="0" smtClean="0">
                <a:cs typeface="Times New Roman" pitchFamily="18" charset="0"/>
              </a:rPr>
              <a:t>If </a:t>
            </a:r>
            <a:r>
              <a:rPr lang="en-US" altLang="en-US" dirty="0">
                <a:cs typeface="Times New Roman" pitchFamily="18" charset="0"/>
              </a:rPr>
              <a:t>it is not clear who is </a:t>
            </a:r>
            <a:r>
              <a:rPr lang="en-US" altLang="en-US" dirty="0" smtClean="0">
                <a:cs typeface="Times New Roman" pitchFamily="18" charset="0"/>
              </a:rPr>
              <a:t>responsible for compliance with a rule, it </a:t>
            </a:r>
            <a:r>
              <a:rPr lang="en-US" altLang="en-US" dirty="0">
                <a:cs typeface="Times New Roman" pitchFamily="18" charset="0"/>
              </a:rPr>
              <a:t>cannot be enforced</a:t>
            </a:r>
          </a:p>
          <a:p>
            <a:pPr lvl="3"/>
            <a:r>
              <a:rPr lang="en-US" altLang="en-US" i="1" dirty="0" smtClean="0">
                <a:cs typeface="Times New Roman" pitchFamily="18" charset="0"/>
              </a:rPr>
              <a:t>R</a:t>
            </a:r>
            <a:r>
              <a:rPr lang="en-US" altLang="en-US" i="1" dirty="0">
                <a:cs typeface="Times New Roman" pitchFamily="18" charset="0"/>
              </a:rPr>
              <a:t>. v. Elm Tree Nursing Home Inc.</a:t>
            </a:r>
            <a:r>
              <a:rPr lang="en-US" altLang="en-US" dirty="0">
                <a:cs typeface="Times New Roman" pitchFamily="18" charset="0"/>
              </a:rPr>
              <a:t> </a:t>
            </a:r>
            <a:r>
              <a:rPr lang="en-GB" altLang="en-US" dirty="0">
                <a:cs typeface="Times New Roman" pitchFamily="18" charset="0"/>
              </a:rPr>
              <a:t>(1987), 20 OAC 277 (CA)</a:t>
            </a:r>
            <a:r>
              <a:rPr lang="en-US" altLang="en-US" dirty="0">
                <a:cs typeface="Times New Roman" pitchFamily="18" charset="0"/>
              </a:rPr>
              <a:t>.</a:t>
            </a:r>
          </a:p>
          <a:p>
            <a:pPr marL="109728" indent="0">
              <a:buNone/>
            </a:pP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26</a:t>
            </a:fld>
            <a:endParaRPr lang="en-CA" dirty="0">
              <a:solidFill>
                <a:schemeClr val="accent6">
                  <a:lumMod val="50000"/>
                </a:schemeClr>
              </a:solidFill>
            </a:endParaRPr>
          </a:p>
        </p:txBody>
      </p:sp>
    </p:spTree>
    <p:extLst>
      <p:ext uri="{BB962C8B-B14F-4D97-AF65-F5344CB8AC3E}">
        <p14:creationId xmlns:p14="http://schemas.microsoft.com/office/powerpoint/2010/main" val="265257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normAutofit/>
          </a:bodyPr>
          <a:lstStyle/>
          <a:p>
            <a:r>
              <a:rPr lang="en-US" altLang="en-US" dirty="0" smtClean="0">
                <a:cs typeface="Times New Roman" pitchFamily="18" charset="0"/>
              </a:rPr>
              <a:t>Legal Subject</a:t>
            </a:r>
          </a:p>
          <a:p>
            <a:pPr lvl="1"/>
            <a:r>
              <a:rPr lang="en-CA" altLang="en-US" dirty="0" smtClean="0">
                <a:latin typeface="Arial" charset="0"/>
                <a:cs typeface="Times New Roman" pitchFamily="18" charset="0"/>
              </a:rPr>
              <a:t>Must be a “legal” person</a:t>
            </a:r>
          </a:p>
          <a:p>
            <a:pPr lvl="2"/>
            <a:r>
              <a:rPr lang="en-CA" altLang="en-US" dirty="0" smtClean="0">
                <a:latin typeface="Arial" charset="0"/>
                <a:cs typeface="Times New Roman" pitchFamily="18" charset="0"/>
              </a:rPr>
              <a:t>Individual</a:t>
            </a:r>
          </a:p>
          <a:p>
            <a:pPr lvl="2"/>
            <a:r>
              <a:rPr lang="en-CA" altLang="en-US" dirty="0" smtClean="0">
                <a:latin typeface="Arial" charset="0"/>
                <a:cs typeface="Times New Roman" pitchFamily="18" charset="0"/>
              </a:rPr>
              <a:t>Corporation</a:t>
            </a:r>
          </a:p>
          <a:p>
            <a:pPr lvl="2"/>
            <a:r>
              <a:rPr lang="en-CA" altLang="en-US" dirty="0" smtClean="0">
                <a:latin typeface="Arial" charset="0"/>
                <a:cs typeface="Times New Roman" pitchFamily="18" charset="0"/>
              </a:rPr>
              <a:t>Government</a:t>
            </a:r>
          </a:p>
          <a:p>
            <a:pPr lvl="1"/>
            <a:r>
              <a:rPr lang="en-CA" altLang="en-US" dirty="0" smtClean="0">
                <a:latin typeface="Arial" charset="0"/>
                <a:cs typeface="Times New Roman" pitchFamily="18" charset="0"/>
              </a:rPr>
              <a:t>“Person” is typically used as the legal subject</a:t>
            </a:r>
          </a:p>
          <a:p>
            <a:pPr lvl="2"/>
            <a:r>
              <a:rPr lang="en-CA" altLang="en-US" dirty="0" smtClean="0">
                <a:cs typeface="Times New Roman" pitchFamily="18" charset="0"/>
              </a:rPr>
              <a:t>For example</a:t>
            </a:r>
          </a:p>
          <a:p>
            <a:pPr marL="1170432" lvl="4" indent="0">
              <a:buNone/>
            </a:pPr>
            <a:r>
              <a:rPr lang="en-CA" altLang="en-US" dirty="0" smtClean="0">
                <a:cs typeface="Times New Roman" pitchFamily="18" charset="0"/>
              </a:rPr>
              <a:t>A person who fishes without licence commits an offence.</a:t>
            </a:r>
          </a:p>
          <a:p>
            <a:pPr marL="724662" lvl="1" indent="-285750"/>
            <a:r>
              <a:rPr lang="en-CA" altLang="en-US" dirty="0" smtClean="0">
                <a:cs typeface="Times New Roman" pitchFamily="18" charset="0"/>
              </a:rPr>
              <a:t>But other generic words can be used as well</a:t>
            </a:r>
          </a:p>
          <a:p>
            <a:pPr marL="989838" lvl="2" indent="-285750"/>
            <a:r>
              <a:rPr lang="en-CA" altLang="en-US" dirty="0" smtClean="0">
                <a:cs typeface="Times New Roman" pitchFamily="18" charset="0"/>
              </a:rPr>
              <a:t>For example,</a:t>
            </a:r>
          </a:p>
          <a:p>
            <a:pPr marL="1170432" lvl="4" indent="0">
              <a:buNone/>
            </a:pPr>
            <a:r>
              <a:rPr lang="en-CA" altLang="en-US" dirty="0" smtClean="0">
                <a:cs typeface="Times New Roman" pitchFamily="18" charset="0"/>
              </a:rPr>
              <a:t>A driver who exceeds the posted speed limit commits an offence. </a:t>
            </a:r>
            <a:endParaRPr lang="en-US" altLang="en-US" dirty="0">
              <a:cs typeface="Times New Roman" pitchFamily="18" charset="0"/>
            </a:endParaRPr>
          </a:p>
          <a:p>
            <a:pPr marL="109728" indent="0">
              <a:buNone/>
            </a:pP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27</a:t>
            </a:fld>
            <a:endParaRPr lang="en-CA" dirty="0">
              <a:solidFill>
                <a:schemeClr val="accent6">
                  <a:lumMod val="50000"/>
                </a:schemeClr>
              </a:solidFill>
            </a:endParaRPr>
          </a:p>
        </p:txBody>
      </p:sp>
    </p:spTree>
    <p:extLst>
      <p:ext uri="{BB962C8B-B14F-4D97-AF65-F5344CB8AC3E}">
        <p14:creationId xmlns:p14="http://schemas.microsoft.com/office/powerpoint/2010/main" val="3317514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a:t>
            </a:r>
            <a:endParaRPr lang="en-CA" u="sng" dirty="0"/>
          </a:p>
        </p:txBody>
      </p:sp>
      <p:sp>
        <p:nvSpPr>
          <p:cNvPr id="3" name="Content Placeholder 2"/>
          <p:cNvSpPr>
            <a:spLocks noGrp="1"/>
          </p:cNvSpPr>
          <p:nvPr>
            <p:ph idx="1"/>
          </p:nvPr>
        </p:nvSpPr>
        <p:spPr/>
        <p:txBody>
          <a:bodyPr/>
          <a:lstStyle/>
          <a:p>
            <a:r>
              <a:rPr lang="en-CA" dirty="0" smtClean="0"/>
              <a:t>Legal Action</a:t>
            </a:r>
          </a:p>
          <a:p>
            <a:pPr lvl="1"/>
            <a:r>
              <a:rPr lang="en-CA" dirty="0" smtClean="0"/>
              <a:t>Usually involves compound verbs</a:t>
            </a:r>
          </a:p>
          <a:p>
            <a:pPr lvl="2"/>
            <a:r>
              <a:rPr lang="en-CA" dirty="0" smtClean="0"/>
              <a:t>Auxiliary (“may”, “shall”, “must”, “is [to]”, “will”)</a:t>
            </a:r>
          </a:p>
          <a:p>
            <a:pPr lvl="2"/>
            <a:r>
              <a:rPr lang="en-CA" dirty="0" smtClean="0"/>
              <a:t>Main verb</a:t>
            </a:r>
          </a:p>
          <a:p>
            <a:pPr marL="960120" lvl="3" indent="0">
              <a:buNone/>
            </a:pPr>
            <a:r>
              <a:rPr lang="en-CA" dirty="0" smtClean="0"/>
              <a:t>“… the driver </a:t>
            </a:r>
            <a:r>
              <a:rPr lang="en-CA" b="1" i="1" dirty="0" smtClean="0"/>
              <a:t>may turn </a:t>
            </a:r>
            <a:r>
              <a:rPr lang="en-CA" dirty="0" smtClean="0"/>
              <a:t>right …”</a:t>
            </a:r>
          </a:p>
          <a:p>
            <a:pPr lvl="1"/>
            <a:r>
              <a:rPr lang="en-CA" dirty="0" smtClean="0"/>
              <a:t>Traditional legal drafting uses</a:t>
            </a:r>
          </a:p>
          <a:p>
            <a:pPr lvl="2"/>
            <a:r>
              <a:rPr lang="en-CA" dirty="0" smtClean="0"/>
              <a:t>“may” for permissive legal action</a:t>
            </a:r>
          </a:p>
          <a:p>
            <a:pPr lvl="2"/>
            <a:r>
              <a:rPr lang="en-CA" dirty="0" smtClean="0"/>
              <a:t>“shall” for required legal action</a:t>
            </a:r>
          </a:p>
          <a:p>
            <a:pPr lvl="1"/>
            <a:r>
              <a:rPr lang="en-CA" dirty="0" smtClean="0"/>
              <a:t>But “shall” has also been used in many other senses…</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28</a:t>
            </a:fld>
            <a:endParaRPr lang="en-CA" dirty="0">
              <a:solidFill>
                <a:schemeClr val="accent6">
                  <a:lumMod val="50000"/>
                </a:schemeClr>
              </a:solidFill>
            </a:endParaRPr>
          </a:p>
        </p:txBody>
      </p:sp>
    </p:spTree>
    <p:extLst>
      <p:ext uri="{BB962C8B-B14F-4D97-AF65-F5344CB8AC3E}">
        <p14:creationId xmlns:p14="http://schemas.microsoft.com/office/powerpoint/2010/main" val="2588088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67544" y="764704"/>
            <a:ext cx="8229600" cy="1066800"/>
          </a:xfrm>
        </p:spPr>
        <p:txBody>
          <a:bodyPr/>
          <a:lstStyle/>
          <a:p>
            <a:r>
              <a:rPr lang="en-CA" u="sng" dirty="0"/>
              <a:t>Sentence Structure</a:t>
            </a:r>
            <a:endParaRPr lang="en-US" altLang="en-US" u="sng" dirty="0">
              <a:latin typeface="Arial" charset="0"/>
              <a:cs typeface="Times New Roman" pitchFamily="18" charset="0"/>
            </a:endParaRPr>
          </a:p>
        </p:txBody>
      </p:sp>
      <p:sp>
        <p:nvSpPr>
          <p:cNvPr id="96259" name="Rectangle 3"/>
          <p:cNvSpPr>
            <a:spLocks noGrp="1" noChangeArrowheads="1"/>
          </p:cNvSpPr>
          <p:nvPr>
            <p:ph type="body" idx="1"/>
          </p:nvPr>
        </p:nvSpPr>
        <p:spPr/>
        <p:txBody>
          <a:bodyPr>
            <a:normAutofit/>
          </a:bodyPr>
          <a:lstStyle/>
          <a:p>
            <a:r>
              <a:rPr lang="en-US" altLang="en-US" dirty="0" smtClean="0">
                <a:cs typeface="Times New Roman" pitchFamily="18" charset="0"/>
              </a:rPr>
              <a:t>Legal Action</a:t>
            </a:r>
          </a:p>
          <a:p>
            <a:pPr lvl="1"/>
            <a:r>
              <a:rPr lang="en-US" altLang="en-US" i="1" dirty="0" smtClean="0">
                <a:cs typeface="Times New Roman" pitchFamily="18" charset="0"/>
              </a:rPr>
              <a:t>shall</a:t>
            </a:r>
            <a:r>
              <a:rPr lang="en-US" altLang="en-US" dirty="0" smtClean="0">
                <a:cs typeface="Times New Roman" pitchFamily="18" charset="0"/>
              </a:rPr>
              <a:t> has </a:t>
            </a:r>
            <a:r>
              <a:rPr lang="en-US" altLang="en-US" dirty="0">
                <a:cs typeface="Times New Roman" pitchFamily="18" charset="0"/>
              </a:rPr>
              <a:t>been </a:t>
            </a:r>
            <a:r>
              <a:rPr lang="en-US" altLang="en-US" dirty="0" smtClean="0">
                <a:cs typeface="Times New Roman" pitchFamily="18" charset="0"/>
              </a:rPr>
              <a:t>used:</a:t>
            </a:r>
            <a:endParaRPr lang="en-US" altLang="en-US" dirty="0">
              <a:cs typeface="Times New Roman" pitchFamily="18" charset="0"/>
            </a:endParaRPr>
          </a:p>
          <a:p>
            <a:pPr lvl="2"/>
            <a:r>
              <a:rPr lang="en-US" altLang="en-US" dirty="0">
                <a:cs typeface="Times New Roman" pitchFamily="18" charset="0"/>
              </a:rPr>
              <a:t> to impose an obligation or prohibition: “a person </a:t>
            </a:r>
            <a:r>
              <a:rPr lang="en-US" altLang="en-US" i="1" dirty="0">
                <a:cs typeface="Times New Roman" pitchFamily="18" charset="0"/>
              </a:rPr>
              <a:t>shall not</a:t>
            </a:r>
            <a:r>
              <a:rPr lang="en-US" altLang="en-US" dirty="0">
                <a:cs typeface="Times New Roman" pitchFamily="18" charset="0"/>
              </a:rPr>
              <a:t> pick trilliums”</a:t>
            </a:r>
          </a:p>
          <a:p>
            <a:pPr lvl="2"/>
            <a:r>
              <a:rPr lang="en-US" altLang="en-US" dirty="0">
                <a:cs typeface="Times New Roman" pitchFamily="18" charset="0"/>
              </a:rPr>
              <a:t>to create a legal entity: “there </a:t>
            </a:r>
            <a:r>
              <a:rPr lang="en-US" altLang="en-US" i="1" dirty="0">
                <a:cs typeface="Times New Roman" pitchFamily="18" charset="0"/>
              </a:rPr>
              <a:t>shall</a:t>
            </a:r>
            <a:r>
              <a:rPr lang="en-US" altLang="en-US" dirty="0">
                <a:cs typeface="Times New Roman" pitchFamily="18" charset="0"/>
              </a:rPr>
              <a:t> be a corporation...”</a:t>
            </a:r>
          </a:p>
          <a:p>
            <a:pPr lvl="2"/>
            <a:r>
              <a:rPr lang="en-US" altLang="en-US" dirty="0">
                <a:cs typeface="Times New Roman" pitchFamily="18" charset="0"/>
              </a:rPr>
              <a:t>to confer powers: “The Minister </a:t>
            </a:r>
            <a:r>
              <a:rPr lang="en-US" altLang="en-US" i="1" dirty="0">
                <a:cs typeface="Times New Roman" pitchFamily="18" charset="0"/>
              </a:rPr>
              <a:t>shall</a:t>
            </a:r>
            <a:r>
              <a:rPr lang="en-US" altLang="en-US" dirty="0">
                <a:cs typeface="Times New Roman" pitchFamily="18" charset="0"/>
              </a:rPr>
              <a:t> prescribe forms ...”</a:t>
            </a:r>
          </a:p>
          <a:p>
            <a:pPr lvl="2"/>
            <a:r>
              <a:rPr lang="en-US" altLang="en-US" dirty="0">
                <a:cs typeface="Times New Roman" pitchFamily="18" charset="0"/>
              </a:rPr>
              <a:t>for application provisions: “This Act </a:t>
            </a:r>
            <a:r>
              <a:rPr lang="en-US" altLang="en-US" i="1" dirty="0">
                <a:cs typeface="Times New Roman" pitchFamily="18" charset="0"/>
              </a:rPr>
              <a:t>shall</a:t>
            </a:r>
            <a:r>
              <a:rPr lang="en-US" altLang="en-US" dirty="0">
                <a:cs typeface="Times New Roman" pitchFamily="18" charset="0"/>
              </a:rPr>
              <a:t> apply to ...”</a:t>
            </a:r>
          </a:p>
          <a:p>
            <a:pPr lvl="2"/>
            <a:r>
              <a:rPr lang="en-US" altLang="en-US" dirty="0">
                <a:cs typeface="Times New Roman" pitchFamily="18" charset="0"/>
              </a:rPr>
              <a:t>for commencement provisions: “This Act </a:t>
            </a:r>
            <a:r>
              <a:rPr lang="en-US" altLang="en-US" i="1" dirty="0">
                <a:cs typeface="Times New Roman" pitchFamily="18" charset="0"/>
              </a:rPr>
              <a:t>shall</a:t>
            </a:r>
            <a:r>
              <a:rPr lang="en-US" altLang="en-US" dirty="0">
                <a:cs typeface="Times New Roman" pitchFamily="18" charset="0"/>
              </a:rPr>
              <a:t> come into force ...”</a:t>
            </a:r>
          </a:p>
          <a:p>
            <a:pPr lvl="2"/>
            <a:r>
              <a:rPr lang="en-US" altLang="en-US" dirty="0">
                <a:cs typeface="Times New Roman" pitchFamily="18" charset="0"/>
              </a:rPr>
              <a:t>to create rights: “An applicant </a:t>
            </a:r>
            <a:r>
              <a:rPr lang="en-US" altLang="en-US" i="1" dirty="0">
                <a:cs typeface="Times New Roman" pitchFamily="18" charset="0"/>
              </a:rPr>
              <a:t>shall be</a:t>
            </a:r>
            <a:r>
              <a:rPr lang="en-US" altLang="en-US" dirty="0">
                <a:cs typeface="Times New Roman" pitchFamily="18" charset="0"/>
              </a:rPr>
              <a:t> entitled to ...”</a:t>
            </a:r>
          </a:p>
          <a:p>
            <a:pPr lvl="2"/>
            <a:r>
              <a:rPr lang="en-US" altLang="en-US" dirty="0">
                <a:cs typeface="Times New Roman" pitchFamily="18" charset="0"/>
              </a:rPr>
              <a:t>to extinguish liability: “No action </a:t>
            </a:r>
            <a:r>
              <a:rPr lang="en-US" altLang="en-US" i="1" dirty="0">
                <a:cs typeface="Times New Roman" pitchFamily="18" charset="0"/>
              </a:rPr>
              <a:t>shall</a:t>
            </a:r>
            <a:r>
              <a:rPr lang="en-US" altLang="en-US" dirty="0">
                <a:cs typeface="Times New Roman" pitchFamily="18" charset="0"/>
              </a:rPr>
              <a:t> arise for ...”</a:t>
            </a:r>
          </a:p>
          <a:p>
            <a:pPr lvl="2"/>
            <a:r>
              <a:rPr lang="en-US" altLang="en-US" dirty="0">
                <a:cs typeface="Times New Roman" pitchFamily="18" charset="0"/>
              </a:rPr>
              <a:t>to create a legal fiction: “A </a:t>
            </a:r>
            <a:r>
              <a:rPr lang="en-US" altLang="en-US" dirty="0" err="1">
                <a:cs typeface="Times New Roman" pitchFamily="18" charset="0"/>
              </a:rPr>
              <a:t>licence</a:t>
            </a:r>
            <a:r>
              <a:rPr lang="en-US" altLang="en-US" dirty="0">
                <a:cs typeface="Times New Roman" pitchFamily="18" charset="0"/>
              </a:rPr>
              <a:t> </a:t>
            </a:r>
            <a:r>
              <a:rPr lang="en-US" altLang="en-US" i="1" dirty="0">
                <a:cs typeface="Times New Roman" pitchFamily="18" charset="0"/>
              </a:rPr>
              <a:t>shall</a:t>
            </a:r>
            <a:r>
              <a:rPr lang="en-US" altLang="en-US" dirty="0">
                <a:cs typeface="Times New Roman" pitchFamily="18" charset="0"/>
              </a:rPr>
              <a:t> be deemed to be a permit...”</a:t>
            </a:r>
          </a:p>
          <a:p>
            <a:pPr lvl="2"/>
            <a:r>
              <a:rPr lang="en-US" altLang="en-US" dirty="0">
                <a:cs typeface="Times New Roman" pitchFamily="18" charset="0"/>
              </a:rPr>
              <a:t>to define words: “Minister” </a:t>
            </a:r>
            <a:r>
              <a:rPr lang="en-US" altLang="en-US" i="1" dirty="0">
                <a:cs typeface="Times New Roman" pitchFamily="18" charset="0"/>
              </a:rPr>
              <a:t>shall</a:t>
            </a:r>
            <a:r>
              <a:rPr lang="en-US" altLang="en-US" dirty="0">
                <a:cs typeface="Times New Roman" pitchFamily="18" charset="0"/>
              </a:rPr>
              <a:t> mean ...”</a:t>
            </a:r>
          </a:p>
          <a:p>
            <a:pPr lvl="2"/>
            <a:r>
              <a:rPr lang="en-US" altLang="en-US" dirty="0">
                <a:cs typeface="Times New Roman" pitchFamily="18" charset="0"/>
              </a:rPr>
              <a:t>in conditional clauses: “whenever an accident </a:t>
            </a:r>
            <a:r>
              <a:rPr lang="en-US" altLang="en-US" i="1" dirty="0">
                <a:cs typeface="Times New Roman" pitchFamily="18" charset="0"/>
              </a:rPr>
              <a:t>shall</a:t>
            </a:r>
            <a:r>
              <a:rPr lang="en-US" altLang="en-US" dirty="0">
                <a:cs typeface="Times New Roman" pitchFamily="18" charset="0"/>
              </a:rPr>
              <a:t> happen”</a:t>
            </a: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29</a:t>
            </a:fld>
            <a:endParaRPr lang="en-CA" dirty="0">
              <a:solidFill>
                <a:schemeClr val="accent6">
                  <a:lumMod val="50000"/>
                </a:schemeClr>
              </a:solidFill>
            </a:endParaRPr>
          </a:p>
        </p:txBody>
      </p:sp>
    </p:spTree>
    <p:extLst>
      <p:ext uri="{BB962C8B-B14F-4D97-AF65-F5344CB8AC3E}">
        <p14:creationId xmlns:p14="http://schemas.microsoft.com/office/powerpoint/2010/main" val="393145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a:bodyPr>
          <a:lstStyle/>
          <a:p>
            <a:r>
              <a:rPr lang="en-CA" dirty="0" smtClean="0"/>
              <a:t>What is this workshop about?</a:t>
            </a:r>
          </a:p>
          <a:p>
            <a:pPr lvl="1"/>
            <a:r>
              <a:rPr lang="en-CA" dirty="0"/>
              <a:t>L</a:t>
            </a:r>
            <a:r>
              <a:rPr lang="en-CA" dirty="0" smtClean="0"/>
              <a:t>egal texts</a:t>
            </a:r>
          </a:p>
          <a:p>
            <a:pPr lvl="1"/>
            <a:r>
              <a:rPr lang="en-CA" dirty="0" smtClean="0"/>
              <a:t>Drafting (writing) them</a:t>
            </a:r>
            <a:endParaRPr lang="en-CA" dirty="0"/>
          </a:p>
          <a:p>
            <a:pPr lvl="1"/>
            <a:endParaRPr lang="en-CA" dirty="0" smtClean="0"/>
          </a:p>
          <a:p>
            <a:pPr marL="704088" lvl="2" indent="0">
              <a:buNone/>
            </a:pPr>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a:t>
            </a:fld>
            <a:endParaRPr lang="en-CA" dirty="0">
              <a:solidFill>
                <a:schemeClr val="accent6">
                  <a:lumMod val="50000"/>
                </a:schemeClr>
              </a:solidFill>
            </a:endParaRPr>
          </a:p>
        </p:txBody>
      </p:sp>
    </p:spTree>
    <p:extLst>
      <p:ext uri="{BB962C8B-B14F-4D97-AF65-F5344CB8AC3E}">
        <p14:creationId xmlns:p14="http://schemas.microsoft.com/office/powerpoint/2010/main" val="1338298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764704"/>
            <a:ext cx="8229600" cy="1066800"/>
          </a:xfrm>
        </p:spPr>
        <p:txBody>
          <a:bodyPr/>
          <a:lstStyle/>
          <a:p>
            <a:r>
              <a:rPr lang="en-CA" u="sng" dirty="0"/>
              <a:t>Sentence Structure</a:t>
            </a:r>
            <a:endParaRPr lang="fr-CA" altLang="en-US" u="sng" dirty="0">
              <a:latin typeface="Arial" charset="0"/>
              <a:cs typeface="Times New Roman" pitchFamily="18" charset="0"/>
            </a:endParaRPr>
          </a:p>
        </p:txBody>
      </p:sp>
      <p:sp>
        <p:nvSpPr>
          <p:cNvPr id="9219" name="Rectangle 3"/>
          <p:cNvSpPr>
            <a:spLocks noGrp="1" noChangeArrowheads="1"/>
          </p:cNvSpPr>
          <p:nvPr>
            <p:ph type="body" idx="1"/>
          </p:nvPr>
        </p:nvSpPr>
        <p:spPr>
          <a:xfrm>
            <a:off x="457200" y="1844824"/>
            <a:ext cx="8229600" cy="4325112"/>
          </a:xfrm>
        </p:spPr>
        <p:txBody>
          <a:bodyPr>
            <a:normAutofit/>
          </a:bodyPr>
          <a:lstStyle/>
          <a:p>
            <a:r>
              <a:rPr lang="en-CA" altLang="en-US" dirty="0" smtClean="0">
                <a:latin typeface="Arial" charset="0"/>
                <a:cs typeface="Times New Roman" pitchFamily="18" charset="0"/>
              </a:rPr>
              <a:t>Legal Action</a:t>
            </a:r>
          </a:p>
          <a:p>
            <a:pPr lvl="1"/>
            <a:r>
              <a:rPr lang="en-CA" altLang="en-US" dirty="0" smtClean="0">
                <a:latin typeface="Arial" charset="0"/>
                <a:cs typeface="Times New Roman" pitchFamily="18" charset="0"/>
              </a:rPr>
              <a:t>Ambiguity of “shall” has led to alternatives</a:t>
            </a:r>
          </a:p>
          <a:p>
            <a:pPr lvl="2"/>
            <a:r>
              <a:rPr lang="en-CA" altLang="en-US" dirty="0" smtClean="0">
                <a:latin typeface="Arial" charset="0"/>
                <a:cs typeface="Times New Roman" pitchFamily="18" charset="0"/>
              </a:rPr>
              <a:t>“will” (especially for contracts)</a:t>
            </a:r>
          </a:p>
          <a:p>
            <a:pPr lvl="2"/>
            <a:r>
              <a:rPr lang="en-CA" altLang="en-US" dirty="0" smtClean="0">
                <a:latin typeface="Arial" charset="0"/>
                <a:cs typeface="Times New Roman" pitchFamily="18" charset="0"/>
              </a:rPr>
              <a:t>“must”</a:t>
            </a:r>
          </a:p>
          <a:p>
            <a:pPr lvl="3"/>
            <a:r>
              <a:rPr lang="en-GB" altLang="en-US" dirty="0" smtClean="0">
                <a:cs typeface="Arial" charset="0"/>
              </a:rPr>
              <a:t>now recognized in many Interpretation Acts, for example </a:t>
            </a:r>
            <a:r>
              <a:rPr lang="en-GB" altLang="en-US" i="1" dirty="0" smtClean="0">
                <a:cs typeface="Arial" charset="0"/>
              </a:rPr>
              <a:t>Interpretation </a:t>
            </a:r>
            <a:r>
              <a:rPr lang="en-GB" altLang="en-US" i="1" dirty="0">
                <a:cs typeface="Arial" charset="0"/>
              </a:rPr>
              <a:t>Act </a:t>
            </a:r>
            <a:r>
              <a:rPr lang="en-GB" altLang="en-US" dirty="0">
                <a:cs typeface="Arial" charset="0"/>
              </a:rPr>
              <a:t>(BC), s. 29:</a:t>
            </a:r>
          </a:p>
          <a:p>
            <a:pPr marL="1188720" lvl="4" indent="0">
              <a:buNone/>
            </a:pPr>
            <a:r>
              <a:rPr lang="en-CA" b="1" dirty="0"/>
              <a:t>"must"</a:t>
            </a:r>
            <a:r>
              <a:rPr lang="en-CA" dirty="0"/>
              <a:t> is to be construed as imperative;</a:t>
            </a:r>
            <a:endParaRPr lang="en-GB" altLang="en-US" dirty="0">
              <a:cs typeface="Arial" charset="0"/>
            </a:endParaRPr>
          </a:p>
          <a:p>
            <a:pPr lvl="2"/>
            <a:r>
              <a:rPr lang="en-CA" altLang="en-US" dirty="0" smtClean="0">
                <a:latin typeface="Arial" charset="0"/>
                <a:cs typeface="Times New Roman" pitchFamily="18" charset="0"/>
              </a:rPr>
              <a:t>the verb “to be” and the infinitive of the principal verb</a:t>
            </a:r>
          </a:p>
          <a:p>
            <a:pPr marL="1188720" lvl="4" indent="0">
              <a:buNone/>
            </a:pPr>
            <a:r>
              <a:rPr lang="en-CA" altLang="en-US" i="1" dirty="0" smtClean="0">
                <a:latin typeface="Arial" charset="0"/>
                <a:cs typeface="Times New Roman" pitchFamily="18" charset="0"/>
              </a:rPr>
              <a:t> </a:t>
            </a:r>
            <a:r>
              <a:rPr lang="en-CA" altLang="en-US" dirty="0" smtClean="0">
                <a:cs typeface="Times New Roman" pitchFamily="18" charset="0"/>
              </a:rPr>
              <a:t>The chair </a:t>
            </a:r>
            <a:r>
              <a:rPr lang="en-CA" altLang="en-US" b="1" dirty="0" smtClean="0">
                <a:cs typeface="Times New Roman" pitchFamily="18" charset="0"/>
              </a:rPr>
              <a:t>is to convene </a:t>
            </a:r>
            <a:r>
              <a:rPr lang="en-CA" altLang="en-US" dirty="0" smtClean="0">
                <a:cs typeface="Times New Roman" pitchFamily="18" charset="0"/>
              </a:rPr>
              <a:t>the meetings of the Board.</a:t>
            </a:r>
          </a:p>
          <a:p>
            <a:pPr lvl="3"/>
            <a:endParaRPr lang="en-CA" altLang="en-US" dirty="0" smtClean="0">
              <a:latin typeface="Arial" charset="0"/>
              <a:cs typeface="Times New Roman" pitchFamily="18" charset="0"/>
            </a:endParaRPr>
          </a:p>
          <a:p>
            <a:pPr lvl="4"/>
            <a:endParaRPr lang="en-US" altLang="en-US" dirty="0">
              <a:latin typeface="Arial" charset="0"/>
              <a:cs typeface="Arial"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30</a:t>
            </a:fld>
            <a:endParaRPr lang="en-CA" dirty="0">
              <a:solidFill>
                <a:schemeClr val="accent6">
                  <a:lumMod val="50000"/>
                </a:schemeClr>
              </a:solidFill>
            </a:endParaRPr>
          </a:p>
        </p:txBody>
      </p:sp>
    </p:spTree>
    <p:extLst>
      <p:ext uri="{BB962C8B-B14F-4D97-AF65-F5344CB8AC3E}">
        <p14:creationId xmlns:p14="http://schemas.microsoft.com/office/powerpoint/2010/main" val="2799871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764704"/>
            <a:ext cx="8229600" cy="1066800"/>
          </a:xfrm>
        </p:spPr>
        <p:txBody>
          <a:bodyPr/>
          <a:lstStyle/>
          <a:p>
            <a:r>
              <a:rPr lang="en-CA" u="sng" dirty="0"/>
              <a:t>Sentence Structure</a:t>
            </a:r>
            <a:endParaRPr lang="fr-CA" altLang="en-US" u="sng" dirty="0">
              <a:latin typeface="Arial" charset="0"/>
              <a:cs typeface="Times New Roman" pitchFamily="18" charset="0"/>
            </a:endParaRPr>
          </a:p>
        </p:txBody>
      </p:sp>
      <p:sp>
        <p:nvSpPr>
          <p:cNvPr id="9219" name="Rectangle 3"/>
          <p:cNvSpPr>
            <a:spLocks noGrp="1" noChangeArrowheads="1"/>
          </p:cNvSpPr>
          <p:nvPr>
            <p:ph type="body" idx="1"/>
          </p:nvPr>
        </p:nvSpPr>
        <p:spPr>
          <a:xfrm>
            <a:off x="457200" y="1844824"/>
            <a:ext cx="8229600" cy="4325112"/>
          </a:xfrm>
        </p:spPr>
        <p:txBody>
          <a:bodyPr>
            <a:normAutofit/>
          </a:bodyPr>
          <a:lstStyle/>
          <a:p>
            <a:r>
              <a:rPr lang="en-CA" altLang="en-US" dirty="0" smtClean="0">
                <a:latin typeface="Arial" charset="0"/>
                <a:cs typeface="Times New Roman" pitchFamily="18" charset="0"/>
              </a:rPr>
              <a:t>Legal Action</a:t>
            </a:r>
          </a:p>
          <a:p>
            <a:pPr lvl="1"/>
            <a:r>
              <a:rPr lang="en-CA" altLang="en-US" dirty="0" smtClean="0">
                <a:latin typeface="Arial" charset="0"/>
                <a:cs typeface="Times New Roman" pitchFamily="18" charset="0"/>
              </a:rPr>
              <a:t>Other auxiliary verbs do not work well</a:t>
            </a:r>
          </a:p>
          <a:p>
            <a:pPr lvl="2"/>
            <a:r>
              <a:rPr lang="en-CA" altLang="en-US" dirty="0" smtClean="0">
                <a:latin typeface="Arial" charset="0"/>
                <a:cs typeface="Times New Roman" pitchFamily="18" charset="0"/>
              </a:rPr>
              <a:t>“have to”</a:t>
            </a:r>
          </a:p>
          <a:p>
            <a:pPr lvl="2"/>
            <a:r>
              <a:rPr lang="en-CA" altLang="en-US" dirty="0" smtClean="0">
                <a:latin typeface="Arial" charset="0"/>
                <a:cs typeface="Times New Roman" pitchFamily="18" charset="0"/>
              </a:rPr>
              <a:t>“should”</a:t>
            </a:r>
          </a:p>
          <a:p>
            <a:pPr lvl="3"/>
            <a:r>
              <a:rPr lang="en-US" altLang="en-US" dirty="0">
                <a:cs typeface="Times New Roman" pitchFamily="18" charset="0"/>
              </a:rPr>
              <a:t>in </a:t>
            </a:r>
            <a:r>
              <a:rPr lang="en-US" altLang="en-US" i="1" dirty="0">
                <a:cs typeface="Times New Roman" pitchFamily="18" charset="0"/>
              </a:rPr>
              <a:t>R v. S.</a:t>
            </a:r>
            <a:r>
              <a:rPr lang="en-US" altLang="en-US" dirty="0">
                <a:cs typeface="Times New Roman" pitchFamily="18" charset="0"/>
              </a:rPr>
              <a:t> [1990] 2 SCR at 274 Dickson, CJC said:</a:t>
            </a:r>
          </a:p>
          <a:p>
            <a:pPr lvl="4">
              <a:buClr>
                <a:schemeClr val="tx1"/>
              </a:buClr>
              <a:buFont typeface="Symbol" pitchFamily="18" charset="2"/>
              <a:buNone/>
            </a:pPr>
            <a:r>
              <a:rPr lang="en-GB" altLang="en-US" dirty="0">
                <a:latin typeface="Arial" charset="0"/>
                <a:cs typeface="Arial" charset="0"/>
              </a:rPr>
              <a:t>	</a:t>
            </a:r>
            <a:r>
              <a:rPr lang="en-GB" altLang="en-US" dirty="0">
                <a:cs typeface="Arial" charset="0"/>
              </a:rPr>
              <a:t>I find that the word “should” denotes simply a “desire or request” … and not a legal </a:t>
            </a:r>
            <a:r>
              <a:rPr lang="en-GB" altLang="en-US" dirty="0" smtClean="0">
                <a:cs typeface="Arial" charset="0"/>
              </a:rPr>
              <a:t>obligation.</a:t>
            </a:r>
            <a:endParaRPr lang="en-CA" altLang="en-US" dirty="0" smtClean="0">
              <a:latin typeface="Arial" charset="0"/>
              <a:cs typeface="Times New Roman" pitchFamily="18" charset="0"/>
            </a:endParaRPr>
          </a:p>
          <a:p>
            <a:pPr lvl="4"/>
            <a:endParaRPr lang="en-US" altLang="en-US" dirty="0">
              <a:latin typeface="Arial" charset="0"/>
              <a:cs typeface="Arial"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31</a:t>
            </a:fld>
            <a:endParaRPr lang="en-CA" dirty="0">
              <a:solidFill>
                <a:schemeClr val="accent6">
                  <a:lumMod val="50000"/>
                </a:schemeClr>
              </a:solidFill>
            </a:endParaRPr>
          </a:p>
        </p:txBody>
      </p:sp>
    </p:spTree>
    <p:extLst>
      <p:ext uri="{BB962C8B-B14F-4D97-AF65-F5344CB8AC3E}">
        <p14:creationId xmlns:p14="http://schemas.microsoft.com/office/powerpoint/2010/main" val="19268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764704"/>
            <a:ext cx="8229600" cy="1066800"/>
          </a:xfrm>
        </p:spPr>
        <p:txBody>
          <a:bodyPr/>
          <a:lstStyle/>
          <a:p>
            <a:r>
              <a:rPr lang="en-CA" u="sng" dirty="0"/>
              <a:t>Sentence Structure</a:t>
            </a:r>
            <a:endParaRPr lang="fr-CA" altLang="en-US" u="sng" dirty="0">
              <a:latin typeface="Arial" charset="0"/>
              <a:cs typeface="Times New Roman" pitchFamily="18" charset="0"/>
            </a:endParaRPr>
          </a:p>
        </p:txBody>
      </p:sp>
      <p:sp>
        <p:nvSpPr>
          <p:cNvPr id="9219" name="Rectangle 3"/>
          <p:cNvSpPr>
            <a:spLocks noGrp="1" noChangeArrowheads="1"/>
          </p:cNvSpPr>
          <p:nvPr>
            <p:ph type="body" idx="1"/>
          </p:nvPr>
        </p:nvSpPr>
        <p:spPr>
          <a:xfrm>
            <a:off x="457200" y="1912200"/>
            <a:ext cx="8229600" cy="4325112"/>
          </a:xfrm>
        </p:spPr>
        <p:txBody>
          <a:bodyPr>
            <a:normAutofit fontScale="92500" lnSpcReduction="20000"/>
          </a:bodyPr>
          <a:lstStyle/>
          <a:p>
            <a:r>
              <a:rPr lang="en-CA" altLang="en-US" sz="2600" dirty="0" smtClean="0">
                <a:latin typeface="Arial" charset="0"/>
                <a:cs typeface="Times New Roman" pitchFamily="18" charset="0"/>
              </a:rPr>
              <a:t>Legal Action</a:t>
            </a:r>
          </a:p>
          <a:p>
            <a:pPr lvl="1">
              <a:buClr>
                <a:schemeClr val="tx1"/>
              </a:buClr>
            </a:pPr>
            <a:r>
              <a:rPr lang="en-GB" altLang="en-US" dirty="0" smtClean="0">
                <a:cs typeface="Arial" charset="0"/>
              </a:rPr>
              <a:t>The present indicative in English is descriptive and does not convey a sense of obligation</a:t>
            </a:r>
          </a:p>
          <a:p>
            <a:pPr marL="960120" lvl="3" indent="0">
              <a:buClr>
                <a:schemeClr val="tx1"/>
              </a:buClr>
              <a:buNone/>
            </a:pPr>
            <a:r>
              <a:rPr lang="en-GB" altLang="en-US" dirty="0" smtClean="0">
                <a:cs typeface="Arial" charset="0"/>
              </a:rPr>
              <a:t>The Minister issues the licence.</a:t>
            </a:r>
          </a:p>
          <a:p>
            <a:pPr lvl="1">
              <a:buClr>
                <a:schemeClr val="tx1"/>
              </a:buClr>
            </a:pPr>
            <a:r>
              <a:rPr lang="en-GB" altLang="en-US" dirty="0" smtClean="0">
                <a:cs typeface="Arial" charset="0"/>
              </a:rPr>
              <a:t>But it is used to do so in French</a:t>
            </a:r>
          </a:p>
          <a:p>
            <a:pPr marL="932688" lvl="3" indent="0">
              <a:buClr>
                <a:schemeClr val="tx1"/>
              </a:buClr>
              <a:buNone/>
            </a:pPr>
            <a:r>
              <a:rPr lang="fr-FR" b="1" dirty="0" smtClean="0"/>
              <a:t>Loi d’interprétation</a:t>
            </a:r>
          </a:p>
          <a:p>
            <a:pPr marL="932688" lvl="3" indent="0">
              <a:buClr>
                <a:schemeClr val="tx1"/>
              </a:buClr>
              <a:buNone/>
            </a:pPr>
            <a:r>
              <a:rPr lang="fr-FR" b="1" dirty="0" smtClean="0"/>
              <a:t>11</a:t>
            </a:r>
            <a:r>
              <a:rPr lang="fr-FR" dirty="0"/>
              <a:t> L’obligation s’exprime essentiellement par l’indicatif présent du verbe porteur de sens principal et, à l’occasion, par des verbes ou expressions comportant cette </a:t>
            </a:r>
            <a:r>
              <a:rPr lang="fr-FR" dirty="0" smtClean="0"/>
              <a:t>notion.</a:t>
            </a:r>
          </a:p>
          <a:p>
            <a:pPr marL="932688" lvl="3" indent="0">
              <a:buClr>
                <a:schemeClr val="tx1"/>
              </a:buClr>
              <a:buNone/>
            </a:pPr>
            <a:r>
              <a:rPr lang="fr-FR" b="1" i="1" dirty="0" smtClean="0"/>
              <a:t>Loi sur les poids et  mesures / </a:t>
            </a:r>
            <a:r>
              <a:rPr lang="fr-FR" b="1" i="1" dirty="0" err="1" smtClean="0"/>
              <a:t>Weights</a:t>
            </a:r>
            <a:r>
              <a:rPr lang="fr-FR" b="1" i="1" dirty="0" smtClean="0"/>
              <a:t> and </a:t>
            </a:r>
            <a:r>
              <a:rPr lang="fr-FR" b="1" i="1" dirty="0" err="1" smtClean="0"/>
              <a:t>Measures</a:t>
            </a:r>
            <a:r>
              <a:rPr lang="fr-FR" b="1" i="1" dirty="0" smtClean="0"/>
              <a:t> </a:t>
            </a:r>
            <a:r>
              <a:rPr lang="fr-FR" b="1" i="1" dirty="0" err="1" smtClean="0"/>
              <a:t>Act</a:t>
            </a:r>
            <a:endParaRPr lang="fr-FR" b="1" i="1" dirty="0" smtClean="0"/>
          </a:p>
          <a:p>
            <a:pPr marL="932688" lvl="3" indent="0">
              <a:buClr>
                <a:schemeClr val="tx1"/>
              </a:buClr>
              <a:buNone/>
            </a:pPr>
            <a:r>
              <a:rPr lang="fr-FR" b="1" dirty="0"/>
              <a:t>15</a:t>
            </a:r>
            <a:r>
              <a:rPr lang="fr-FR" dirty="0"/>
              <a:t> (1) Le commerçant qui utilise un instrument dans le commerce ou l’a en sa possession à cette fin </a:t>
            </a:r>
            <a:r>
              <a:rPr lang="fr-FR" b="1" i="1" dirty="0"/>
              <a:t>le fait examiner</a:t>
            </a:r>
            <a:r>
              <a:rPr lang="fr-FR" dirty="0"/>
              <a:t>, dans le délai réglementaire, par un inspecteur.</a:t>
            </a:r>
            <a:endParaRPr lang="en-US" b="1" dirty="0" smtClean="0"/>
          </a:p>
          <a:p>
            <a:pPr marL="932688" lvl="3" indent="0">
              <a:buClr>
                <a:schemeClr val="tx1"/>
              </a:buClr>
              <a:buNone/>
            </a:pPr>
            <a:r>
              <a:rPr lang="en-US" b="1" dirty="0" smtClean="0"/>
              <a:t>15</a:t>
            </a:r>
            <a:r>
              <a:rPr lang="en-US" dirty="0"/>
              <a:t> (1) Every trader who uses a device in trade, or possesses a device for trade, </a:t>
            </a:r>
            <a:r>
              <a:rPr lang="en-US" b="1" i="1" dirty="0"/>
              <a:t>shall cause it to be examined</a:t>
            </a:r>
            <a:r>
              <a:rPr lang="en-US" dirty="0"/>
              <a:t>, within the prescribed period, by an inspector.</a:t>
            </a:r>
            <a:endParaRPr lang="en-GB" altLang="en-US" dirty="0" smtClean="0">
              <a:cs typeface="Arial" charset="0"/>
            </a:endParaRPr>
          </a:p>
          <a:p>
            <a:pPr lvl="1">
              <a:buClr>
                <a:schemeClr val="tx1"/>
              </a:buClr>
            </a:pPr>
            <a:r>
              <a:rPr lang="en-GB" altLang="en-US" dirty="0" smtClean="0">
                <a:cs typeface="Arial" charset="0"/>
              </a:rPr>
              <a:t>And it is used for other things in English…</a:t>
            </a:r>
            <a:endParaRPr lang="en-US" altLang="en-US" dirty="0" smtClean="0">
              <a:cs typeface="Times New Roman" pitchFamily="18" charset="0"/>
            </a:endParaRPr>
          </a:p>
          <a:p>
            <a:pPr lvl="3"/>
            <a:endParaRPr lang="en-CA" altLang="en-US" dirty="0" smtClean="0">
              <a:latin typeface="Arial" charset="0"/>
              <a:cs typeface="Times New Roman" pitchFamily="18" charset="0"/>
            </a:endParaRPr>
          </a:p>
          <a:p>
            <a:pPr lvl="4"/>
            <a:endParaRPr lang="en-US" altLang="en-US" dirty="0">
              <a:latin typeface="Arial" charset="0"/>
              <a:cs typeface="Arial"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32</a:t>
            </a:fld>
            <a:endParaRPr lang="en-CA" dirty="0">
              <a:solidFill>
                <a:schemeClr val="accent6">
                  <a:lumMod val="50000"/>
                </a:schemeClr>
              </a:solidFill>
            </a:endParaRPr>
          </a:p>
        </p:txBody>
      </p:sp>
    </p:spTree>
    <p:extLst>
      <p:ext uri="{BB962C8B-B14F-4D97-AF65-F5344CB8AC3E}">
        <p14:creationId xmlns:p14="http://schemas.microsoft.com/office/powerpoint/2010/main" val="2077291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764704"/>
            <a:ext cx="8229600" cy="1066800"/>
          </a:xfrm>
        </p:spPr>
        <p:txBody>
          <a:bodyPr/>
          <a:lstStyle/>
          <a:p>
            <a:r>
              <a:rPr lang="en-CA" u="sng" dirty="0">
                <a:cs typeface="Arial" panose="020B0604020202020204" pitchFamily="34" charset="0"/>
              </a:rPr>
              <a:t>Sentence</a:t>
            </a:r>
            <a:r>
              <a:rPr lang="en-CA" u="sng" dirty="0"/>
              <a:t> Structure</a:t>
            </a:r>
            <a:endParaRPr lang="fr-CA" altLang="en-US" u="sng" dirty="0">
              <a:latin typeface="Arial" charset="0"/>
              <a:cs typeface="Times New Roman" pitchFamily="18" charset="0"/>
            </a:endParaRPr>
          </a:p>
        </p:txBody>
      </p:sp>
      <p:sp>
        <p:nvSpPr>
          <p:cNvPr id="9219" name="Rectangle 3"/>
          <p:cNvSpPr>
            <a:spLocks noGrp="1" noChangeArrowheads="1"/>
          </p:cNvSpPr>
          <p:nvPr>
            <p:ph type="body" idx="1"/>
          </p:nvPr>
        </p:nvSpPr>
        <p:spPr>
          <a:xfrm>
            <a:off x="457200" y="1844824"/>
            <a:ext cx="8229600" cy="4685152"/>
          </a:xfrm>
        </p:spPr>
        <p:txBody>
          <a:bodyPr>
            <a:normAutofit/>
          </a:bodyPr>
          <a:lstStyle/>
          <a:p>
            <a:r>
              <a:rPr lang="en-CA" altLang="en-US" dirty="0" smtClean="0">
                <a:latin typeface="Arial" charset="0"/>
                <a:cs typeface="Times New Roman" pitchFamily="18" charset="0"/>
              </a:rPr>
              <a:t>Legal Action</a:t>
            </a:r>
          </a:p>
          <a:p>
            <a:pPr lvl="1"/>
            <a:r>
              <a:rPr lang="en-CA" altLang="en-US" dirty="0" smtClean="0">
                <a:latin typeface="Arial" charset="0"/>
                <a:cs typeface="Times New Roman" pitchFamily="18" charset="0"/>
              </a:rPr>
              <a:t>Not all legislative sentences create requirements, prohibitions and rights.</a:t>
            </a:r>
          </a:p>
          <a:p>
            <a:pPr lvl="2"/>
            <a:r>
              <a:rPr lang="en-CA" altLang="en-US" sz="1600" dirty="0" smtClean="0">
                <a:latin typeface="Arial" charset="0"/>
                <a:cs typeface="Times New Roman" pitchFamily="18" charset="0"/>
              </a:rPr>
              <a:t>many are ancillary to their creation, for example,</a:t>
            </a:r>
          </a:p>
          <a:p>
            <a:pPr marL="1188720" lvl="4" indent="0">
              <a:buNone/>
            </a:pPr>
            <a:r>
              <a:rPr lang="en-CA" altLang="en-US" sz="1600" dirty="0" smtClean="0">
                <a:cs typeface="Times New Roman" pitchFamily="18" charset="0"/>
              </a:rPr>
              <a:t>This Act </a:t>
            </a:r>
            <a:r>
              <a:rPr lang="en-CA" altLang="en-US" sz="1600" i="1" dirty="0" smtClean="0">
                <a:cs typeface="Times New Roman" pitchFamily="18" charset="0"/>
              </a:rPr>
              <a:t>comes</a:t>
            </a:r>
            <a:r>
              <a:rPr lang="en-CA" altLang="en-US" sz="1600" dirty="0" smtClean="0">
                <a:cs typeface="Times New Roman" pitchFamily="18" charset="0"/>
              </a:rPr>
              <a:t> into force on January 1, 2017.</a:t>
            </a:r>
          </a:p>
          <a:p>
            <a:pPr marL="1188720" lvl="4" indent="0">
              <a:buNone/>
            </a:pPr>
            <a:r>
              <a:rPr lang="en-CA" altLang="en-US" sz="1600" dirty="0" smtClean="0">
                <a:cs typeface="Times New Roman" pitchFamily="18" charset="0"/>
              </a:rPr>
              <a:t>Section 24 </a:t>
            </a:r>
            <a:r>
              <a:rPr lang="en-CA" altLang="en-US" sz="1600" i="1" dirty="0" smtClean="0">
                <a:cs typeface="Times New Roman" pitchFamily="18" charset="0"/>
              </a:rPr>
              <a:t>is repealed</a:t>
            </a:r>
          </a:p>
          <a:p>
            <a:pPr marL="1188720" lvl="4" indent="0">
              <a:buNone/>
            </a:pPr>
            <a:r>
              <a:rPr lang="en-CA" altLang="en-US" sz="1600" dirty="0" smtClean="0">
                <a:cs typeface="Times New Roman" pitchFamily="18" charset="0"/>
              </a:rPr>
              <a:t>A permit </a:t>
            </a:r>
            <a:r>
              <a:rPr lang="en-CA" altLang="en-US" sz="1600" i="1" dirty="0" smtClean="0">
                <a:cs typeface="Times New Roman" pitchFamily="18" charset="0"/>
              </a:rPr>
              <a:t>expires</a:t>
            </a:r>
            <a:r>
              <a:rPr lang="en-CA" altLang="en-US" sz="1600" dirty="0" smtClean="0">
                <a:cs typeface="Times New Roman" pitchFamily="18" charset="0"/>
              </a:rPr>
              <a:t> one year after it is issued.</a:t>
            </a:r>
          </a:p>
          <a:p>
            <a:pPr lvl="2"/>
            <a:r>
              <a:rPr lang="en-CA" altLang="en-US" sz="1600" dirty="0" smtClean="0">
                <a:latin typeface="Arial" charset="0"/>
                <a:cs typeface="Times New Roman" pitchFamily="18" charset="0"/>
              </a:rPr>
              <a:t>the present indicative of the principal verb is used in these sentences</a:t>
            </a:r>
          </a:p>
          <a:p>
            <a:pPr lvl="3"/>
            <a:r>
              <a:rPr lang="en-US" altLang="en-US" i="1" dirty="0">
                <a:cs typeface="Times New Roman" pitchFamily="18" charset="0"/>
              </a:rPr>
              <a:t>Interpretation </a:t>
            </a:r>
            <a:r>
              <a:rPr lang="en-US" altLang="en-US" i="1" dirty="0" smtClean="0">
                <a:cs typeface="Times New Roman" pitchFamily="18" charset="0"/>
              </a:rPr>
              <a:t>Act</a:t>
            </a:r>
            <a:r>
              <a:rPr lang="en-US" altLang="en-US" dirty="0">
                <a:cs typeface="Times New Roman" pitchFamily="18" charset="0"/>
              </a:rPr>
              <a:t> </a:t>
            </a:r>
            <a:r>
              <a:rPr lang="en-US" altLang="en-US" dirty="0" smtClean="0">
                <a:cs typeface="Times New Roman" pitchFamily="18" charset="0"/>
              </a:rPr>
              <a:t>(Can):</a:t>
            </a:r>
            <a:endParaRPr lang="en-US" altLang="en-US" dirty="0">
              <a:cs typeface="Times New Roman" pitchFamily="18" charset="0"/>
            </a:endParaRPr>
          </a:p>
          <a:p>
            <a:pPr lvl="3">
              <a:buFont typeface="Times" pitchFamily="18" charset="0"/>
              <a:buNone/>
            </a:pPr>
            <a:r>
              <a:rPr lang="en-GB" altLang="en-US" sz="1600" b="1" dirty="0">
                <a:cs typeface="Arial" charset="0"/>
              </a:rPr>
              <a:t>	 </a:t>
            </a:r>
            <a:r>
              <a:rPr lang="en-GB" altLang="en-US" sz="1600" b="1" dirty="0" smtClean="0">
                <a:cs typeface="Arial" charset="0"/>
              </a:rPr>
              <a:t>10.</a:t>
            </a:r>
            <a:r>
              <a:rPr lang="en-GB" altLang="en-US" sz="1600" dirty="0" smtClean="0">
                <a:cs typeface="Arial" charset="0"/>
              </a:rPr>
              <a:t> The </a:t>
            </a:r>
            <a:r>
              <a:rPr lang="en-GB" altLang="en-US" sz="1600" dirty="0">
                <a:cs typeface="Arial" charset="0"/>
              </a:rPr>
              <a:t>law shall be considered as always speaking, and where a </a:t>
            </a:r>
            <a:r>
              <a:rPr lang="en-GB" altLang="en-US" sz="1600" dirty="0" smtClean="0">
                <a:cs typeface="Arial" charset="0"/>
              </a:rPr>
              <a:t>matter </a:t>
            </a:r>
            <a:r>
              <a:rPr lang="en-GB" altLang="en-US" sz="1600" dirty="0">
                <a:cs typeface="Arial" charset="0"/>
              </a:rPr>
              <a:t>or thing is expressed in the present tense, it shall be applied to </a:t>
            </a:r>
            <a:r>
              <a:rPr lang="en-GB" altLang="en-US" sz="1600" dirty="0" smtClean="0">
                <a:cs typeface="Arial" charset="0"/>
              </a:rPr>
              <a:t>the </a:t>
            </a:r>
            <a:r>
              <a:rPr lang="en-GB" altLang="en-US" sz="1600" dirty="0">
                <a:cs typeface="Arial" charset="0"/>
              </a:rPr>
              <a:t>circumstances as they arise, so that effect may be given to the </a:t>
            </a:r>
            <a:r>
              <a:rPr lang="en-GB" altLang="en-US" sz="1600" dirty="0" smtClean="0">
                <a:cs typeface="Arial" charset="0"/>
              </a:rPr>
              <a:t>enactment </a:t>
            </a:r>
            <a:r>
              <a:rPr lang="en-GB" altLang="en-US" sz="1600" dirty="0">
                <a:cs typeface="Arial" charset="0"/>
              </a:rPr>
              <a:t>according to its true spirit, intent and </a:t>
            </a:r>
            <a:r>
              <a:rPr lang="en-GB" altLang="en-US" sz="1600" dirty="0" smtClean="0">
                <a:cs typeface="Arial" charset="0"/>
              </a:rPr>
              <a:t>meaning.</a:t>
            </a:r>
          </a:p>
          <a:p>
            <a:pPr lvl="3"/>
            <a:r>
              <a:rPr lang="en-GB" altLang="en-US" sz="1600" i="1" dirty="0" smtClean="0">
                <a:cs typeface="Arial" charset="0"/>
              </a:rPr>
              <a:t>Legislation Act </a:t>
            </a:r>
            <a:r>
              <a:rPr lang="en-GB" altLang="en-US" sz="1600" dirty="0" smtClean="0">
                <a:cs typeface="Arial" charset="0"/>
              </a:rPr>
              <a:t>(ON)</a:t>
            </a:r>
            <a:endParaRPr lang="en-GB" altLang="en-US" sz="1600" dirty="0">
              <a:cs typeface="Arial" charset="0"/>
            </a:endParaRPr>
          </a:p>
          <a:p>
            <a:pPr marL="1188720" lvl="4" indent="0">
              <a:buNone/>
            </a:pPr>
            <a:r>
              <a:rPr lang="en-US" sz="1600" b="1" dirty="0" smtClean="0"/>
              <a:t>63</a:t>
            </a:r>
            <a:r>
              <a:rPr lang="en-US" sz="1600" b="1" dirty="0"/>
              <a:t>. </a:t>
            </a:r>
            <a:r>
              <a:rPr lang="en-US" sz="1600" dirty="0"/>
              <a:t>The law is always speaking, and the present tense shall be applied to circumstances as they arise.</a:t>
            </a:r>
            <a:endParaRPr lang="en-GB" altLang="en-US" sz="1600" dirty="0">
              <a:cs typeface="Arial"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33</a:t>
            </a:fld>
            <a:endParaRPr lang="en-CA" dirty="0">
              <a:solidFill>
                <a:schemeClr val="accent6">
                  <a:lumMod val="50000"/>
                </a:schemeClr>
              </a:solidFill>
            </a:endParaRPr>
          </a:p>
        </p:txBody>
      </p:sp>
    </p:spTree>
    <p:extLst>
      <p:ext uri="{BB962C8B-B14F-4D97-AF65-F5344CB8AC3E}">
        <p14:creationId xmlns:p14="http://schemas.microsoft.com/office/powerpoint/2010/main" val="2440324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CA" u="sng" dirty="0">
                <a:cs typeface="Arial" panose="020B0604020202020204" pitchFamily="34" charset="0"/>
              </a:rPr>
              <a:t>Sentence</a:t>
            </a:r>
            <a:r>
              <a:rPr lang="en-CA" u="sng" dirty="0"/>
              <a:t> Structure</a:t>
            </a:r>
            <a:endParaRPr lang="fr-CA" altLang="en-US" b="1" u="sng" dirty="0">
              <a:latin typeface="Arial" charset="0"/>
              <a:cs typeface="Times New Roman" pitchFamily="18" charset="0"/>
            </a:endParaRPr>
          </a:p>
        </p:txBody>
      </p:sp>
      <p:sp>
        <p:nvSpPr>
          <p:cNvPr id="34819" name="Rectangle 3"/>
          <p:cNvSpPr>
            <a:spLocks noGrp="1" noChangeArrowheads="1"/>
          </p:cNvSpPr>
          <p:nvPr>
            <p:ph type="body" idx="1"/>
          </p:nvPr>
        </p:nvSpPr>
        <p:spPr>
          <a:xfrm>
            <a:off x="446856" y="1877144"/>
            <a:ext cx="8229600" cy="4648200"/>
          </a:xfrm>
        </p:spPr>
        <p:txBody>
          <a:bodyPr>
            <a:normAutofit lnSpcReduction="10000"/>
          </a:bodyPr>
          <a:lstStyle/>
          <a:p>
            <a:r>
              <a:rPr lang="en-CA" altLang="en-US" dirty="0">
                <a:latin typeface="Arial" charset="0"/>
                <a:cs typeface="Times New Roman" pitchFamily="18" charset="0"/>
              </a:rPr>
              <a:t>Legal Action</a:t>
            </a:r>
          </a:p>
          <a:p>
            <a:pPr lvl="1"/>
            <a:r>
              <a:rPr lang="en-US" altLang="en-US" dirty="0" smtClean="0">
                <a:cs typeface="Times New Roman" pitchFamily="18" charset="0"/>
              </a:rPr>
              <a:t>And even the </a:t>
            </a:r>
            <a:r>
              <a:rPr lang="en-US" altLang="en-US" dirty="0">
                <a:cs typeface="Times New Roman" pitchFamily="18" charset="0"/>
              </a:rPr>
              <a:t>passive voice </a:t>
            </a:r>
            <a:r>
              <a:rPr lang="en-US" altLang="en-US" dirty="0" smtClean="0">
                <a:cs typeface="Times New Roman" pitchFamily="18" charset="0"/>
              </a:rPr>
              <a:t>has a place</a:t>
            </a:r>
            <a:endParaRPr lang="en-US" altLang="en-US" dirty="0">
              <a:cs typeface="Times New Roman" pitchFamily="18" charset="0"/>
            </a:endParaRPr>
          </a:p>
          <a:p>
            <a:pPr lvl="2"/>
            <a:r>
              <a:rPr lang="en-US" altLang="en-US" dirty="0">
                <a:cs typeface="Times New Roman" pitchFamily="18" charset="0"/>
              </a:rPr>
              <a:t>in a series of provisions, the first one may make it clear who is </a:t>
            </a:r>
            <a:r>
              <a:rPr lang="en-US" altLang="en-US" dirty="0" smtClean="0">
                <a:cs typeface="Times New Roman" pitchFamily="18" charset="0"/>
              </a:rPr>
              <a:t>the legal subject – the </a:t>
            </a:r>
            <a:r>
              <a:rPr lang="en-US" altLang="en-US" dirty="0">
                <a:cs typeface="Times New Roman" pitchFamily="18" charset="0"/>
              </a:rPr>
              <a:t>subsequent provisions are better in the passive voice, for example</a:t>
            </a:r>
          </a:p>
          <a:p>
            <a:pPr lvl="3">
              <a:buFont typeface="Symbol" pitchFamily="18" charset="2"/>
              <a:buNone/>
            </a:pPr>
            <a:r>
              <a:rPr lang="en-US" altLang="en-US" dirty="0">
                <a:cs typeface="Times New Roman" pitchFamily="18" charset="0"/>
              </a:rPr>
              <a:t>	</a:t>
            </a:r>
            <a:r>
              <a:rPr lang="en-GB" altLang="en-US" dirty="0"/>
              <a:t>1. A person who operates a </a:t>
            </a:r>
            <a:r>
              <a:rPr lang="en-GB" altLang="en-US" dirty="0" smtClean="0"/>
              <a:t>motorcycle </a:t>
            </a:r>
            <a:r>
              <a:rPr lang="en-GB" altLang="en-US" dirty="0"/>
              <a:t>in the park must make sure these rules are followed.</a:t>
            </a:r>
          </a:p>
          <a:p>
            <a:pPr lvl="3">
              <a:spcAft>
                <a:spcPts val="300"/>
              </a:spcAft>
              <a:buFont typeface="Symbol" pitchFamily="18" charset="2"/>
              <a:buNone/>
            </a:pPr>
            <a:r>
              <a:rPr lang="en-GB" altLang="en-US" dirty="0"/>
              <a:t>	2. The </a:t>
            </a:r>
            <a:r>
              <a:rPr lang="en-GB" altLang="en-US" dirty="0" smtClean="0"/>
              <a:t>motorcycle </a:t>
            </a:r>
            <a:r>
              <a:rPr lang="en-GB" altLang="en-US" dirty="0"/>
              <a:t>must not exceed 30 km per hour.</a:t>
            </a:r>
          </a:p>
          <a:p>
            <a:pPr lvl="3">
              <a:spcAft>
                <a:spcPts val="300"/>
              </a:spcAft>
              <a:buFont typeface="Symbol" pitchFamily="18" charset="2"/>
              <a:buNone/>
            </a:pPr>
            <a:r>
              <a:rPr lang="en-GB" altLang="en-US" dirty="0"/>
              <a:t>	3. The </a:t>
            </a:r>
            <a:r>
              <a:rPr lang="en-GB" altLang="en-US" dirty="0" smtClean="0"/>
              <a:t>motorcycle </a:t>
            </a:r>
            <a:r>
              <a:rPr lang="en-GB" altLang="en-US" dirty="0"/>
              <a:t>must not make excessive noise.</a:t>
            </a:r>
          </a:p>
          <a:p>
            <a:pPr lvl="3">
              <a:spcAft>
                <a:spcPts val="300"/>
              </a:spcAft>
              <a:buFont typeface="Symbol" pitchFamily="18" charset="2"/>
              <a:buNone/>
            </a:pPr>
            <a:r>
              <a:rPr lang="en-GB" altLang="en-US" dirty="0"/>
              <a:t>	4. The motorcycle must be operated only on roadways.</a:t>
            </a:r>
            <a:endParaRPr lang="en-US" altLang="en-US" sz="1200" dirty="0">
              <a:cs typeface="Times New Roman" pitchFamily="18" charset="0"/>
            </a:endParaRPr>
          </a:p>
          <a:p>
            <a:pPr lvl="2"/>
            <a:r>
              <a:rPr lang="en-US" altLang="en-US" dirty="0">
                <a:cs typeface="Times New Roman" pitchFamily="18" charset="0"/>
              </a:rPr>
              <a:t>the passive voice avoids having to repeat "a person who operates a motorcycle in the park”</a:t>
            </a:r>
          </a:p>
          <a:p>
            <a:pPr lvl="3"/>
            <a:r>
              <a:rPr lang="en-US" altLang="en-US" dirty="0">
                <a:cs typeface="Times New Roman" pitchFamily="18" charset="0"/>
              </a:rPr>
              <a:t>once it is clear who is responsible, the focus should be on the motorcycle.</a:t>
            </a:r>
          </a:p>
          <a:p>
            <a:pPr lvl="3"/>
            <a:r>
              <a:rPr lang="en-US" altLang="en-US" dirty="0">
                <a:cs typeface="Times New Roman" pitchFamily="18" charset="0"/>
              </a:rPr>
              <a:t> this reflects one of  the principles of writing cohesive sentences by putting old information </a:t>
            </a:r>
            <a:r>
              <a:rPr lang="en-US" altLang="en-US" dirty="0" smtClean="0">
                <a:cs typeface="Times New Roman" pitchFamily="18" charset="0"/>
              </a:rPr>
              <a:t>before </a:t>
            </a:r>
            <a:r>
              <a:rPr lang="en-US" altLang="en-US" dirty="0">
                <a:cs typeface="Times New Roman" pitchFamily="18" charset="0"/>
              </a:rPr>
              <a:t>new information </a:t>
            </a:r>
            <a:endParaRPr lang="en-US" altLang="en-US" b="1" dirty="0">
              <a:cs typeface="Times New Roman" pitchFamily="18" charset="0"/>
            </a:endParaRPr>
          </a:p>
          <a:p>
            <a:endParaRPr lang="fr-CA" altLang="en-US" b="1" dirty="0"/>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34</a:t>
            </a:fld>
            <a:endParaRPr lang="en-CA" dirty="0">
              <a:solidFill>
                <a:schemeClr val="accent6">
                  <a:lumMod val="50000"/>
                </a:schemeClr>
              </a:solidFill>
            </a:endParaRPr>
          </a:p>
        </p:txBody>
      </p:sp>
    </p:spTree>
    <p:extLst>
      <p:ext uri="{BB962C8B-B14F-4D97-AF65-F5344CB8AC3E}">
        <p14:creationId xmlns:p14="http://schemas.microsoft.com/office/powerpoint/2010/main" val="85101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u="sng" dirty="0" smtClean="0">
                <a:cs typeface="Times New Roman" pitchFamily="18" charset="0"/>
              </a:rPr>
              <a:t>Sentence Structure</a:t>
            </a:r>
            <a:endParaRPr lang="fr-CA" altLang="en-US" b="1" u="sng" dirty="0">
              <a:cs typeface="Times New Roman" pitchFamily="18" charset="0"/>
            </a:endParaRPr>
          </a:p>
        </p:txBody>
      </p:sp>
      <p:sp>
        <p:nvSpPr>
          <p:cNvPr id="36867" name="Rectangle 3"/>
          <p:cNvSpPr>
            <a:spLocks noGrp="1" noChangeArrowheads="1"/>
          </p:cNvSpPr>
          <p:nvPr>
            <p:ph type="body" idx="1"/>
          </p:nvPr>
        </p:nvSpPr>
        <p:spPr>
          <a:xfrm>
            <a:off x="446856" y="1844824"/>
            <a:ext cx="8229600" cy="3962400"/>
          </a:xfrm>
        </p:spPr>
        <p:txBody>
          <a:bodyPr>
            <a:normAutofit/>
          </a:bodyPr>
          <a:lstStyle/>
          <a:p>
            <a:r>
              <a:rPr lang="en-CA" altLang="en-US" dirty="0">
                <a:latin typeface="Arial" charset="0"/>
                <a:cs typeface="Times New Roman" pitchFamily="18" charset="0"/>
              </a:rPr>
              <a:t>Legal </a:t>
            </a:r>
            <a:r>
              <a:rPr lang="en-CA" altLang="en-US" dirty="0" smtClean="0">
                <a:latin typeface="Arial" charset="0"/>
                <a:cs typeface="Times New Roman" pitchFamily="18" charset="0"/>
              </a:rPr>
              <a:t>Action</a:t>
            </a:r>
          </a:p>
          <a:p>
            <a:pPr lvl="1"/>
            <a:r>
              <a:rPr lang="en-CA" altLang="en-US" dirty="0" smtClean="0">
                <a:latin typeface="Arial" charset="0"/>
                <a:cs typeface="Times New Roman" pitchFamily="18" charset="0"/>
              </a:rPr>
              <a:t>The passive voice is also generally used for</a:t>
            </a:r>
            <a:endParaRPr lang="en-CA" altLang="en-US" dirty="0">
              <a:latin typeface="Arial" charset="0"/>
              <a:cs typeface="Times New Roman" pitchFamily="18" charset="0"/>
            </a:endParaRPr>
          </a:p>
          <a:p>
            <a:pPr lvl="2"/>
            <a:r>
              <a:rPr lang="en-CA" dirty="0"/>
              <a:t>declaratory statements,</a:t>
            </a:r>
            <a:endParaRPr lang="en-US" dirty="0"/>
          </a:p>
          <a:p>
            <a:pPr lvl="2"/>
            <a:r>
              <a:rPr lang="en-CA" dirty="0"/>
              <a:t>definitions, interpretation or explanatory provisions,</a:t>
            </a:r>
            <a:endParaRPr lang="en-US" dirty="0"/>
          </a:p>
          <a:p>
            <a:pPr lvl="2"/>
            <a:r>
              <a:rPr lang="en-CA" dirty="0"/>
              <a:t>application or referential provisions</a:t>
            </a:r>
            <a:r>
              <a:rPr lang="en-CA" dirty="0" smtClean="0"/>
              <a:t>,</a:t>
            </a:r>
          </a:p>
          <a:p>
            <a:pPr lvl="2"/>
            <a:r>
              <a:rPr lang="en-CA" dirty="0" smtClean="0"/>
              <a:t>amending and repealing provisions</a:t>
            </a:r>
          </a:p>
          <a:p>
            <a:pPr lvl="1"/>
            <a:r>
              <a:rPr lang="en-CA" altLang="en-US" dirty="0" smtClean="0">
                <a:cs typeface="Times New Roman" pitchFamily="18" charset="0"/>
              </a:rPr>
              <a:t>These sentences principally address a legal action</a:t>
            </a:r>
          </a:p>
          <a:p>
            <a:pPr lvl="2"/>
            <a:r>
              <a:rPr lang="en-CA" altLang="en-US" dirty="0" smtClean="0">
                <a:cs typeface="Times New Roman" pitchFamily="18" charset="0"/>
              </a:rPr>
              <a:t>The doer of the action is the person or body making the legal text</a:t>
            </a:r>
            <a:endParaRPr lang="en-US" altLang="en-US" dirty="0">
              <a:cs typeface="Times New Roman" pitchFamily="18"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35</a:t>
            </a:fld>
            <a:endParaRPr lang="en-CA" dirty="0">
              <a:solidFill>
                <a:schemeClr val="accent6">
                  <a:lumMod val="50000"/>
                </a:schemeClr>
              </a:solidFill>
            </a:endParaRPr>
          </a:p>
        </p:txBody>
      </p:sp>
    </p:spTree>
    <p:extLst>
      <p:ext uri="{BB962C8B-B14F-4D97-AF65-F5344CB8AC3E}">
        <p14:creationId xmlns:p14="http://schemas.microsoft.com/office/powerpoint/2010/main" val="3760465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Re-cap &amp; Overview </a:t>
            </a:r>
            <a:endParaRPr lang="en-CA" u="sng" dirty="0"/>
          </a:p>
        </p:txBody>
      </p:sp>
      <p:sp>
        <p:nvSpPr>
          <p:cNvPr id="3" name="Content Placeholder 2"/>
          <p:cNvSpPr>
            <a:spLocks noGrp="1"/>
          </p:cNvSpPr>
          <p:nvPr>
            <p:ph idx="1"/>
          </p:nvPr>
        </p:nvSpPr>
        <p:spPr/>
        <p:txBody>
          <a:bodyPr>
            <a:normAutofit/>
          </a:bodyPr>
          <a:lstStyle/>
          <a:p>
            <a:r>
              <a:rPr lang="en-CA" dirty="0" smtClean="0"/>
              <a:t>What did we look at last time?</a:t>
            </a:r>
          </a:p>
          <a:p>
            <a:pPr lvl="1"/>
            <a:r>
              <a:rPr lang="en-US" dirty="0"/>
              <a:t>What is legal drafting about?</a:t>
            </a:r>
          </a:p>
          <a:p>
            <a:pPr lvl="1"/>
            <a:r>
              <a:rPr lang="en-US" dirty="0"/>
              <a:t>What is Plain Language about?</a:t>
            </a:r>
          </a:p>
          <a:p>
            <a:pPr lvl="1"/>
            <a:r>
              <a:rPr lang="en-US" dirty="0" smtClean="0"/>
              <a:t>Audience</a:t>
            </a:r>
            <a:endParaRPr lang="en-US" dirty="0"/>
          </a:p>
          <a:p>
            <a:pPr lvl="1"/>
            <a:r>
              <a:rPr lang="en-US" dirty="0"/>
              <a:t>Organization and document </a:t>
            </a:r>
            <a:r>
              <a:rPr lang="en-US" dirty="0" smtClean="0"/>
              <a:t>design</a:t>
            </a:r>
            <a:endParaRPr lang="en-US" dirty="0"/>
          </a:p>
          <a:p>
            <a:pPr lvl="1"/>
            <a:r>
              <a:rPr lang="en-US" dirty="0"/>
              <a:t>Sentence </a:t>
            </a:r>
            <a:r>
              <a:rPr lang="en-US" dirty="0" smtClean="0"/>
              <a:t>structure</a:t>
            </a:r>
          </a:p>
          <a:p>
            <a:pPr lvl="2"/>
            <a:r>
              <a:rPr lang="en-US" dirty="0" smtClean="0"/>
              <a:t>Legal subjects</a:t>
            </a:r>
          </a:p>
          <a:p>
            <a:pPr lvl="2"/>
            <a:r>
              <a:rPr lang="en-US" dirty="0" smtClean="0"/>
              <a:t>Legal action</a:t>
            </a:r>
            <a:endParaRPr lang="en-US" dirty="0"/>
          </a:p>
          <a:p>
            <a:pPr lvl="2"/>
            <a:endParaRPr lang="en-US" dirty="0"/>
          </a:p>
          <a:p>
            <a:pPr lvl="1"/>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36</a:t>
            </a:fld>
            <a:endParaRPr lang="en-CA" dirty="0">
              <a:solidFill>
                <a:schemeClr val="accent6">
                  <a:lumMod val="50000"/>
                </a:schemeClr>
              </a:solidFill>
            </a:endParaRPr>
          </a:p>
        </p:txBody>
      </p:sp>
    </p:spTree>
    <p:extLst>
      <p:ext uri="{BB962C8B-B14F-4D97-AF65-F5344CB8AC3E}">
        <p14:creationId xmlns:p14="http://schemas.microsoft.com/office/powerpoint/2010/main" val="2049606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Re-cap &amp; Overview </a:t>
            </a:r>
            <a:endParaRPr lang="en-CA" u="sng" dirty="0"/>
          </a:p>
        </p:txBody>
      </p:sp>
      <p:sp>
        <p:nvSpPr>
          <p:cNvPr id="3" name="Content Placeholder 2"/>
          <p:cNvSpPr>
            <a:spLocks noGrp="1"/>
          </p:cNvSpPr>
          <p:nvPr>
            <p:ph idx="1"/>
          </p:nvPr>
        </p:nvSpPr>
        <p:spPr/>
        <p:txBody>
          <a:bodyPr>
            <a:normAutofit/>
          </a:bodyPr>
          <a:lstStyle/>
          <a:p>
            <a:r>
              <a:rPr lang="en-US" dirty="0" smtClean="0"/>
              <a:t>Today we will look at</a:t>
            </a:r>
          </a:p>
          <a:p>
            <a:pPr lvl="1"/>
            <a:r>
              <a:rPr lang="en-US" dirty="0" smtClean="0"/>
              <a:t>Sentence Structure</a:t>
            </a:r>
          </a:p>
          <a:p>
            <a:pPr lvl="2"/>
            <a:r>
              <a:rPr lang="en-US" dirty="0" smtClean="0"/>
              <a:t>Cases / conditions</a:t>
            </a:r>
          </a:p>
          <a:p>
            <a:pPr lvl="2"/>
            <a:r>
              <a:rPr lang="en-US" dirty="0" smtClean="0"/>
              <a:t>Word order</a:t>
            </a:r>
          </a:p>
          <a:p>
            <a:pPr lvl="2"/>
            <a:r>
              <a:rPr lang="en-US" dirty="0" smtClean="0"/>
              <a:t>Paragraphing</a:t>
            </a:r>
          </a:p>
          <a:p>
            <a:pPr lvl="1"/>
            <a:r>
              <a:rPr lang="en-US" dirty="0" smtClean="0"/>
              <a:t>Word-choice</a:t>
            </a:r>
            <a:endParaRPr lang="en-US" dirty="0"/>
          </a:p>
          <a:p>
            <a:pPr lvl="2"/>
            <a:r>
              <a:rPr lang="en-US" dirty="0" smtClean="0"/>
              <a:t>Generality v  precision</a:t>
            </a:r>
          </a:p>
          <a:p>
            <a:pPr lvl="2"/>
            <a:r>
              <a:rPr lang="en-GB" altLang="en-US" dirty="0" smtClean="0">
                <a:cs typeface="Times New Roman" pitchFamily="18" charset="0"/>
              </a:rPr>
              <a:t>Ambiguity</a:t>
            </a:r>
            <a:endParaRPr lang="en-GB" altLang="en-US" dirty="0">
              <a:cs typeface="Times New Roman" pitchFamily="18" charset="0"/>
            </a:endParaRPr>
          </a:p>
          <a:p>
            <a:pPr lvl="2"/>
            <a:r>
              <a:rPr lang="en-GB" altLang="en-US" dirty="0" smtClean="0">
                <a:cs typeface="Times New Roman" pitchFamily="18" charset="0"/>
              </a:rPr>
              <a:t>Unfamiliarity</a:t>
            </a:r>
            <a:endParaRPr lang="en-GB" altLang="en-US" dirty="0">
              <a:cs typeface="Times New Roman" pitchFamily="18" charset="0"/>
            </a:endParaRPr>
          </a:p>
          <a:p>
            <a:pPr lvl="2"/>
            <a:r>
              <a:rPr lang="en-GB" altLang="en-US" dirty="0" smtClean="0">
                <a:cs typeface="Times New Roman" pitchFamily="18" charset="0"/>
              </a:rPr>
              <a:t>Redundancy</a:t>
            </a:r>
            <a:endParaRPr lang="en-GB" altLang="en-US" dirty="0">
              <a:cs typeface="Times New Roman" pitchFamily="18" charset="0"/>
            </a:endParaRPr>
          </a:p>
          <a:p>
            <a:pPr lvl="2"/>
            <a:r>
              <a:rPr lang="en-GB" altLang="en-US" dirty="0" smtClean="0">
                <a:cs typeface="Times New Roman" pitchFamily="18" charset="0"/>
              </a:rPr>
              <a:t>New </a:t>
            </a:r>
            <a:r>
              <a:rPr lang="en-GB" altLang="en-US" dirty="0">
                <a:cs typeface="Times New Roman" pitchFamily="18" charset="0"/>
              </a:rPr>
              <a:t>words (neologisms)</a:t>
            </a:r>
          </a:p>
          <a:p>
            <a:pPr lvl="2"/>
            <a:r>
              <a:rPr lang="en-GB" altLang="en-US" dirty="0" smtClean="0">
                <a:cs typeface="Times New Roman" pitchFamily="18" charset="0"/>
              </a:rPr>
              <a:t>Gender –neutrality</a:t>
            </a:r>
            <a:endParaRPr lang="en-GB" altLang="en-US" dirty="0">
              <a:cs typeface="Times New Roman" pitchFamily="18" charset="0"/>
            </a:endParaRPr>
          </a:p>
          <a:p>
            <a:pPr lvl="2"/>
            <a:endParaRPr lang="en-US" dirty="0"/>
          </a:p>
          <a:p>
            <a:pPr lvl="1"/>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37</a:t>
            </a:fld>
            <a:endParaRPr lang="en-CA" dirty="0">
              <a:solidFill>
                <a:schemeClr val="accent6">
                  <a:lumMod val="50000"/>
                </a:schemeClr>
              </a:solidFill>
            </a:endParaRPr>
          </a:p>
        </p:txBody>
      </p:sp>
    </p:spTree>
    <p:extLst>
      <p:ext uri="{BB962C8B-B14F-4D97-AF65-F5344CB8AC3E}">
        <p14:creationId xmlns:p14="http://schemas.microsoft.com/office/powerpoint/2010/main" val="2015794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u="sng" dirty="0" smtClean="0">
                <a:cs typeface="Times New Roman" pitchFamily="18" charset="0"/>
              </a:rPr>
              <a:t>Sentence Structure</a:t>
            </a:r>
            <a:endParaRPr lang="fr-CA" altLang="en-US" b="1" u="sng" dirty="0">
              <a:cs typeface="Times New Roman" pitchFamily="18" charset="0"/>
            </a:endParaRPr>
          </a:p>
        </p:txBody>
      </p:sp>
      <p:sp>
        <p:nvSpPr>
          <p:cNvPr id="36867" name="Rectangle 3"/>
          <p:cNvSpPr>
            <a:spLocks noGrp="1" noChangeArrowheads="1"/>
          </p:cNvSpPr>
          <p:nvPr>
            <p:ph type="body" idx="1"/>
          </p:nvPr>
        </p:nvSpPr>
        <p:spPr>
          <a:xfrm>
            <a:off x="446856" y="1844824"/>
            <a:ext cx="8229600" cy="4826496"/>
          </a:xfrm>
        </p:spPr>
        <p:txBody>
          <a:bodyPr>
            <a:normAutofit/>
          </a:bodyPr>
          <a:lstStyle/>
          <a:p>
            <a:r>
              <a:rPr lang="en-CA" altLang="en-US" dirty="0" smtClean="0">
                <a:latin typeface="Arial" charset="0"/>
                <a:cs typeface="Times New Roman" pitchFamily="18" charset="0"/>
              </a:rPr>
              <a:t>Case / Conditions</a:t>
            </a:r>
          </a:p>
          <a:p>
            <a:pPr lvl="1"/>
            <a:r>
              <a:rPr lang="en-CA" altLang="en-US" dirty="0" smtClean="0">
                <a:latin typeface="Arial" charset="0"/>
                <a:cs typeface="Times New Roman" pitchFamily="18" charset="0"/>
              </a:rPr>
              <a:t>Now generally treated as much the same thing</a:t>
            </a:r>
          </a:p>
          <a:p>
            <a:pPr lvl="2"/>
            <a:r>
              <a:rPr lang="en-CA" altLang="en-US" dirty="0" smtClean="0">
                <a:latin typeface="Arial" charset="0"/>
                <a:cs typeface="Times New Roman" pitchFamily="18" charset="0"/>
              </a:rPr>
              <a:t>context clauses</a:t>
            </a:r>
          </a:p>
          <a:p>
            <a:pPr lvl="1"/>
            <a:r>
              <a:rPr lang="en-CA" altLang="en-US" dirty="0" smtClean="0">
                <a:latin typeface="Arial" charset="0"/>
                <a:cs typeface="Times New Roman" pitchFamily="18" charset="0"/>
              </a:rPr>
              <a:t>Grammatically speaking, they are </a:t>
            </a:r>
            <a:r>
              <a:rPr lang="en-CA" altLang="en-US" i="1" dirty="0" smtClean="0">
                <a:latin typeface="Arial" charset="0"/>
                <a:cs typeface="Times New Roman" pitchFamily="18" charset="0"/>
              </a:rPr>
              <a:t>subordinate clauses</a:t>
            </a:r>
            <a:r>
              <a:rPr lang="en-CA" altLang="en-US" dirty="0" smtClean="0">
                <a:latin typeface="Arial" charset="0"/>
                <a:cs typeface="Times New Roman" pitchFamily="18" charset="0"/>
              </a:rPr>
              <a:t> </a:t>
            </a:r>
          </a:p>
          <a:p>
            <a:pPr lvl="2"/>
            <a:r>
              <a:rPr lang="en-CA" altLang="en-US" dirty="0" smtClean="0">
                <a:latin typeface="Arial" charset="0"/>
                <a:cs typeface="Times New Roman" pitchFamily="18" charset="0"/>
              </a:rPr>
              <a:t>modify the main verb (adverbial)</a:t>
            </a:r>
            <a:endParaRPr lang="en-CA" altLang="en-US" i="1" dirty="0" smtClean="0">
              <a:latin typeface="Arial" charset="0"/>
              <a:cs typeface="Times New Roman" pitchFamily="18" charset="0"/>
            </a:endParaRPr>
          </a:p>
          <a:p>
            <a:pPr lvl="2"/>
            <a:r>
              <a:rPr lang="en-US" altLang="en-US" dirty="0" smtClean="0">
                <a:cs typeface="Times New Roman" pitchFamily="18" charset="0"/>
              </a:rPr>
              <a:t>begin with conjunctions indicating their relationship to the principal clause</a:t>
            </a:r>
          </a:p>
          <a:p>
            <a:pPr lvl="3"/>
            <a:r>
              <a:rPr lang="en-US" altLang="en-US" dirty="0" smtClean="0">
                <a:cs typeface="Times New Roman" pitchFamily="18" charset="0"/>
              </a:rPr>
              <a:t>where</a:t>
            </a:r>
          </a:p>
          <a:p>
            <a:pPr lvl="3"/>
            <a:r>
              <a:rPr lang="en-US" altLang="en-US" dirty="0" smtClean="0">
                <a:cs typeface="Times New Roman" pitchFamily="18" charset="0"/>
              </a:rPr>
              <a:t>when</a:t>
            </a:r>
          </a:p>
          <a:p>
            <a:pPr lvl="3"/>
            <a:r>
              <a:rPr lang="en-US" altLang="en-US" dirty="0">
                <a:cs typeface="Times New Roman" pitchFamily="18" charset="0"/>
              </a:rPr>
              <a:t>i</a:t>
            </a:r>
            <a:r>
              <a:rPr lang="en-US" altLang="en-US" dirty="0" smtClean="0">
                <a:cs typeface="Times New Roman" pitchFamily="18" charset="0"/>
              </a:rPr>
              <a:t>f</a:t>
            </a:r>
          </a:p>
          <a:p>
            <a:pPr lvl="3"/>
            <a:r>
              <a:rPr lang="en-US" altLang="en-US" dirty="0" smtClean="0">
                <a:cs typeface="Times New Roman" pitchFamily="18" charset="0"/>
              </a:rPr>
              <a:t>unless</a:t>
            </a:r>
            <a:endParaRPr lang="en-US" altLang="en-US" dirty="0">
              <a:cs typeface="Times New Roman" pitchFamily="18" charset="0"/>
            </a:endParaRPr>
          </a:p>
          <a:p>
            <a:pPr marL="109728" indent="0">
              <a:buNone/>
            </a:pPr>
            <a:endParaRPr lang="fr-CA" altLang="en-US" dirty="0"/>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38</a:t>
            </a:fld>
            <a:endParaRPr lang="en-CA" dirty="0">
              <a:solidFill>
                <a:schemeClr val="accent6">
                  <a:lumMod val="50000"/>
                </a:schemeClr>
              </a:solidFill>
            </a:endParaRPr>
          </a:p>
        </p:txBody>
      </p:sp>
    </p:spTree>
    <p:extLst>
      <p:ext uri="{BB962C8B-B14F-4D97-AF65-F5344CB8AC3E}">
        <p14:creationId xmlns:p14="http://schemas.microsoft.com/office/powerpoint/2010/main" val="1984804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US" altLang="en-US" u="sng" dirty="0" smtClean="0">
                <a:cs typeface="Times New Roman" pitchFamily="18" charset="0"/>
              </a:rPr>
              <a:t>Sentence Structure</a:t>
            </a:r>
            <a:endParaRPr lang="fr-CA" altLang="en-US" b="1" u="sng" dirty="0">
              <a:cs typeface="Times New Roman" pitchFamily="18" charset="0"/>
            </a:endParaRPr>
          </a:p>
        </p:txBody>
      </p:sp>
      <p:sp>
        <p:nvSpPr>
          <p:cNvPr id="36867" name="Rectangle 3"/>
          <p:cNvSpPr>
            <a:spLocks noGrp="1" noChangeArrowheads="1"/>
          </p:cNvSpPr>
          <p:nvPr>
            <p:ph type="body" idx="1"/>
          </p:nvPr>
        </p:nvSpPr>
        <p:spPr>
          <a:xfrm>
            <a:off x="446856" y="1844824"/>
            <a:ext cx="8229600" cy="4826496"/>
          </a:xfrm>
        </p:spPr>
        <p:txBody>
          <a:bodyPr>
            <a:normAutofit/>
          </a:bodyPr>
          <a:lstStyle/>
          <a:p>
            <a:r>
              <a:rPr lang="en-CA" altLang="en-US" dirty="0" smtClean="0">
                <a:latin typeface="Arial" charset="0"/>
                <a:cs typeface="Times New Roman" pitchFamily="18" charset="0"/>
              </a:rPr>
              <a:t>Case / Conditions</a:t>
            </a:r>
          </a:p>
          <a:p>
            <a:pPr lvl="1"/>
            <a:r>
              <a:rPr lang="en-CA" dirty="0" smtClean="0"/>
              <a:t>Examples</a:t>
            </a:r>
            <a:endParaRPr lang="en-US" dirty="0"/>
          </a:p>
          <a:p>
            <a:pPr marL="704088" lvl="2" indent="0">
              <a:buNone/>
            </a:pPr>
            <a:endParaRPr lang="en-CA" dirty="0" smtClean="0"/>
          </a:p>
          <a:p>
            <a:pPr marL="960120" lvl="3" indent="0">
              <a:buNone/>
            </a:pPr>
            <a:r>
              <a:rPr lang="en-CA" dirty="0" smtClean="0"/>
              <a:t>A </a:t>
            </a:r>
            <a:r>
              <a:rPr lang="en-CA" dirty="0"/>
              <a:t>police officer may arrest a person </a:t>
            </a:r>
            <a:r>
              <a:rPr lang="en-CA" b="1" i="1" dirty="0"/>
              <a:t>if </a:t>
            </a:r>
            <a:r>
              <a:rPr lang="en-CA" dirty="0"/>
              <a:t>a reputable person reports to the officer that the person has committed an indictable offence.</a:t>
            </a:r>
            <a:endParaRPr lang="en-US" dirty="0"/>
          </a:p>
          <a:p>
            <a:pPr marL="704088" lvl="2" indent="0">
              <a:buNone/>
            </a:pPr>
            <a:endParaRPr lang="en-CA" dirty="0" smtClean="0"/>
          </a:p>
          <a:p>
            <a:pPr marL="960120" lvl="3" indent="0">
              <a:buNone/>
            </a:pPr>
            <a:r>
              <a:rPr lang="en-CA" dirty="0" smtClean="0"/>
              <a:t>An </a:t>
            </a:r>
            <a:r>
              <a:rPr lang="en-CA" dirty="0"/>
              <a:t>elected member of the council must vacate his or her seat -</a:t>
            </a:r>
            <a:endParaRPr lang="en-US" dirty="0"/>
          </a:p>
          <a:p>
            <a:pPr marL="1170432" lvl="4" indent="0">
              <a:buNone/>
            </a:pPr>
            <a:r>
              <a:rPr lang="en-CA" i="1" dirty="0" smtClean="0"/>
              <a:t>(a)  </a:t>
            </a:r>
            <a:r>
              <a:rPr lang="en-CA" b="1" i="1" dirty="0"/>
              <a:t>when</a:t>
            </a:r>
            <a:r>
              <a:rPr lang="en-CA" b="1" dirty="0"/>
              <a:t> </a:t>
            </a:r>
            <a:r>
              <a:rPr lang="en-CA" dirty="0"/>
              <a:t>the notice for the election for the council is issued;</a:t>
            </a:r>
            <a:endParaRPr lang="en-US" dirty="0"/>
          </a:p>
          <a:p>
            <a:pPr marL="1170432" lvl="4" indent="0">
              <a:buNone/>
            </a:pPr>
            <a:r>
              <a:rPr lang="en-CA" i="1" dirty="0"/>
              <a:t> </a:t>
            </a:r>
            <a:r>
              <a:rPr lang="en-CA" i="1" dirty="0" smtClean="0"/>
              <a:t>(b) </a:t>
            </a:r>
            <a:r>
              <a:rPr lang="en-CA" b="1" i="1" dirty="0" smtClean="0"/>
              <a:t> </a:t>
            </a:r>
            <a:r>
              <a:rPr lang="en-CA" b="1" i="1" dirty="0"/>
              <a:t>if</a:t>
            </a:r>
            <a:r>
              <a:rPr lang="en-CA" b="1" dirty="0"/>
              <a:t> </a:t>
            </a:r>
            <a:r>
              <a:rPr lang="en-CA" dirty="0"/>
              <a:t>the member fails to attend 3 consecutive meetings of the council, without obtaining the prior permission of the council;</a:t>
            </a:r>
            <a:endParaRPr lang="en-US" dirty="0"/>
          </a:p>
          <a:p>
            <a:pPr marL="1170432" lvl="4" indent="0">
              <a:buNone/>
            </a:pPr>
            <a:r>
              <a:rPr lang="en-CA" i="1" dirty="0" smtClean="0"/>
              <a:t>(c) </a:t>
            </a:r>
            <a:r>
              <a:rPr lang="en-CA" b="1" i="1" dirty="0" smtClean="0"/>
              <a:t>if</a:t>
            </a:r>
            <a:r>
              <a:rPr lang="en-CA" i="1" dirty="0" smtClean="0"/>
              <a:t> </a:t>
            </a:r>
            <a:r>
              <a:rPr lang="en-CA" dirty="0"/>
              <a:t>the member is appointed to a public office;</a:t>
            </a:r>
            <a:endParaRPr lang="en-US" dirty="0"/>
          </a:p>
          <a:p>
            <a:pPr marL="1170432" lvl="4" indent="0">
              <a:buNone/>
            </a:pPr>
            <a:r>
              <a:rPr lang="en-CA" i="1" dirty="0"/>
              <a:t> </a:t>
            </a:r>
            <a:r>
              <a:rPr lang="en-CA" i="1" dirty="0" smtClean="0"/>
              <a:t>(d) </a:t>
            </a:r>
            <a:r>
              <a:rPr lang="en-CA" b="1" i="1" dirty="0"/>
              <a:t>if</a:t>
            </a:r>
            <a:r>
              <a:rPr lang="en-CA" dirty="0"/>
              <a:t>, in the case of an appointed member, the appointment is revoked by the Minister.</a:t>
            </a:r>
            <a:endParaRPr lang="en-US" dirty="0"/>
          </a:p>
          <a:p>
            <a:pPr marL="109728" indent="0">
              <a:buNone/>
            </a:pPr>
            <a:endParaRPr lang="fr-CA" altLang="en-US" dirty="0"/>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39</a:t>
            </a:fld>
            <a:endParaRPr lang="en-CA" dirty="0">
              <a:solidFill>
                <a:schemeClr val="accent6">
                  <a:lumMod val="50000"/>
                </a:schemeClr>
              </a:solidFill>
            </a:endParaRPr>
          </a:p>
        </p:txBody>
      </p:sp>
    </p:spTree>
    <p:extLst>
      <p:ext uri="{BB962C8B-B14F-4D97-AF65-F5344CB8AC3E}">
        <p14:creationId xmlns:p14="http://schemas.microsoft.com/office/powerpoint/2010/main" val="14382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a:bodyPr>
          <a:lstStyle/>
          <a:p>
            <a:r>
              <a:rPr lang="en-CA" dirty="0" smtClean="0"/>
              <a:t>What are legal texts</a:t>
            </a:r>
          </a:p>
          <a:p>
            <a:pPr lvl="1"/>
            <a:r>
              <a:rPr lang="en-CA" dirty="0" smtClean="0"/>
              <a:t>Laws</a:t>
            </a:r>
          </a:p>
          <a:p>
            <a:pPr lvl="2"/>
            <a:r>
              <a:rPr lang="en-CA" dirty="0" smtClean="0"/>
              <a:t>Acts and Regulations</a:t>
            </a:r>
          </a:p>
          <a:p>
            <a:pPr lvl="1"/>
            <a:r>
              <a:rPr lang="en-CA" dirty="0" smtClean="0"/>
              <a:t>Governmental agreements</a:t>
            </a:r>
          </a:p>
          <a:p>
            <a:pPr lvl="2"/>
            <a:r>
              <a:rPr lang="en-CA" dirty="0" smtClean="0"/>
              <a:t>Treaties, Conventions, Memoranda of understanding (MOUs)</a:t>
            </a:r>
          </a:p>
          <a:p>
            <a:pPr lvl="1"/>
            <a:r>
              <a:rPr lang="en-CA" dirty="0" smtClean="0"/>
              <a:t>Quasi-laws</a:t>
            </a:r>
          </a:p>
          <a:p>
            <a:pPr lvl="2"/>
            <a:r>
              <a:rPr lang="en-CA" dirty="0" smtClean="0"/>
              <a:t>Policies, directives, guidelines</a:t>
            </a:r>
          </a:p>
          <a:p>
            <a:pPr lvl="1"/>
            <a:r>
              <a:rPr lang="en-CA" dirty="0" smtClean="0"/>
              <a:t>Authorizing texts</a:t>
            </a:r>
          </a:p>
          <a:p>
            <a:pPr lvl="2"/>
            <a:r>
              <a:rPr lang="en-CA" dirty="0" smtClean="0"/>
              <a:t>Licences, permits</a:t>
            </a:r>
          </a:p>
          <a:p>
            <a:pPr lvl="1"/>
            <a:r>
              <a:rPr lang="en-CA" dirty="0" smtClean="0"/>
              <a:t>Contracts</a:t>
            </a:r>
          </a:p>
          <a:p>
            <a:pPr lvl="1"/>
            <a:r>
              <a:rPr lang="en-CA" dirty="0" smtClean="0"/>
              <a:t>Property documents</a:t>
            </a:r>
          </a:p>
          <a:p>
            <a:pPr marL="704088" lvl="2" indent="0">
              <a:buNone/>
            </a:pPr>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a:t>
            </a:fld>
            <a:endParaRPr lang="en-CA" dirty="0">
              <a:solidFill>
                <a:schemeClr val="accent6">
                  <a:lumMod val="50000"/>
                </a:schemeClr>
              </a:solidFill>
            </a:endParaRPr>
          </a:p>
        </p:txBody>
      </p:sp>
    </p:spTree>
    <p:extLst>
      <p:ext uri="{BB962C8B-B14F-4D97-AF65-F5344CB8AC3E}">
        <p14:creationId xmlns:p14="http://schemas.microsoft.com/office/powerpoint/2010/main" val="4097516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1052736"/>
            <a:ext cx="8229600" cy="457200"/>
          </a:xfrm>
        </p:spPr>
        <p:txBody>
          <a:bodyPr>
            <a:noAutofit/>
          </a:bodyPr>
          <a:lstStyle/>
          <a:p>
            <a:r>
              <a:rPr lang="en-US" altLang="en-US" u="sng" dirty="0" smtClean="0">
                <a:cs typeface="Times New Roman" pitchFamily="18" charset="0"/>
              </a:rPr>
              <a:t>Sentence Structure</a:t>
            </a:r>
            <a:endParaRPr lang="en-US" altLang="en-US" b="1" u="sng" dirty="0">
              <a:cs typeface="Times New Roman" pitchFamily="18" charset="0"/>
            </a:endParaRPr>
          </a:p>
        </p:txBody>
      </p:sp>
      <p:sp>
        <p:nvSpPr>
          <p:cNvPr id="10243" name="Rectangle 3"/>
          <p:cNvSpPr>
            <a:spLocks noGrp="1" noChangeArrowheads="1"/>
          </p:cNvSpPr>
          <p:nvPr>
            <p:ph type="body" idx="1"/>
          </p:nvPr>
        </p:nvSpPr>
        <p:spPr/>
        <p:txBody>
          <a:bodyPr>
            <a:normAutofit/>
          </a:bodyPr>
          <a:lstStyle/>
          <a:p>
            <a:r>
              <a:rPr lang="en-US" altLang="en-US" dirty="0" smtClean="0">
                <a:cs typeface="Times New Roman" pitchFamily="18" charset="0"/>
              </a:rPr>
              <a:t>What does Plain Language have to say about sentence structure?</a:t>
            </a:r>
          </a:p>
          <a:p>
            <a:pPr lvl="1"/>
            <a:r>
              <a:rPr lang="en-US" altLang="en-US" dirty="0" smtClean="0">
                <a:cs typeface="Times New Roman" pitchFamily="18" charset="0"/>
              </a:rPr>
              <a:t>Cognitive science has established reader expectations that</a:t>
            </a:r>
            <a:endParaRPr lang="en-US" altLang="en-US" dirty="0">
              <a:cs typeface="Times New Roman" pitchFamily="18" charset="0"/>
            </a:endParaRPr>
          </a:p>
          <a:p>
            <a:pPr lvl="2"/>
            <a:r>
              <a:rPr lang="en-US" altLang="en-US" dirty="0">
                <a:cs typeface="Times New Roman" pitchFamily="18" charset="0"/>
              </a:rPr>
              <a:t>underlie the efficiency of language as a tool for communication </a:t>
            </a:r>
          </a:p>
          <a:p>
            <a:pPr lvl="2"/>
            <a:r>
              <a:rPr lang="en-US" altLang="en-US" dirty="0">
                <a:cs typeface="Times New Roman" pitchFamily="18" charset="0"/>
              </a:rPr>
              <a:t>have a great impact on readability</a:t>
            </a:r>
          </a:p>
          <a:p>
            <a:pPr lvl="2"/>
            <a:r>
              <a:rPr lang="en-US" altLang="en-US" dirty="0">
                <a:cs typeface="Times New Roman" pitchFamily="18" charset="0"/>
              </a:rPr>
              <a:t>affect not only the meaning of words, but also how they are arranged (syntax</a:t>
            </a:r>
            <a:r>
              <a:rPr lang="en-US" altLang="en-US" dirty="0" smtClean="0">
                <a:cs typeface="Times New Roman" pitchFamily="18" charset="0"/>
              </a:rPr>
              <a:t>)</a:t>
            </a:r>
          </a:p>
          <a:p>
            <a:pPr lvl="1"/>
            <a:r>
              <a:rPr lang="en-US" altLang="en-US" dirty="0" smtClean="0">
                <a:cs typeface="Times New Roman" pitchFamily="18" charset="0"/>
              </a:rPr>
              <a:t>Some features of traditional legal drafting conflict with these expectations..</a:t>
            </a: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40</a:t>
            </a:fld>
            <a:endParaRPr lang="en-CA" dirty="0">
              <a:solidFill>
                <a:schemeClr val="accent6">
                  <a:lumMod val="50000"/>
                </a:schemeClr>
              </a:solidFill>
            </a:endParaRPr>
          </a:p>
        </p:txBody>
      </p:sp>
    </p:spTree>
    <p:extLst>
      <p:ext uri="{BB962C8B-B14F-4D97-AF65-F5344CB8AC3E}">
        <p14:creationId xmlns:p14="http://schemas.microsoft.com/office/powerpoint/2010/main" val="2074680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fr-CA" altLang="en-US" u="sng" dirty="0" smtClean="0">
                <a:cs typeface="Times New Roman" pitchFamily="18" charset="0"/>
              </a:rPr>
              <a:t>Sentence Structure</a:t>
            </a:r>
            <a:endParaRPr lang="fr-CA" altLang="en-US" u="sng" dirty="0">
              <a:cs typeface="Times New Roman" pitchFamily="18" charset="0"/>
            </a:endParaRPr>
          </a:p>
        </p:txBody>
      </p:sp>
      <p:sp>
        <p:nvSpPr>
          <p:cNvPr id="13315" name="Rectangle 3"/>
          <p:cNvSpPr>
            <a:spLocks noGrp="1" noChangeArrowheads="1"/>
          </p:cNvSpPr>
          <p:nvPr>
            <p:ph type="body" idx="1"/>
          </p:nvPr>
        </p:nvSpPr>
        <p:spPr>
          <a:xfrm>
            <a:off x="455240" y="1844824"/>
            <a:ext cx="8077200" cy="4876800"/>
          </a:xfrm>
        </p:spPr>
        <p:txBody>
          <a:bodyPr>
            <a:normAutofit/>
          </a:bodyPr>
          <a:lstStyle/>
          <a:p>
            <a:r>
              <a:rPr lang="en-US" altLang="en-US" dirty="0" smtClean="0">
                <a:cs typeface="Times New Roman" pitchFamily="18" charset="0"/>
              </a:rPr>
              <a:t>Some </a:t>
            </a:r>
            <a:r>
              <a:rPr lang="en-US" altLang="en-US" dirty="0">
                <a:cs typeface="Times New Roman" pitchFamily="18" charset="0"/>
              </a:rPr>
              <a:t>features of traditional legal language conflict with </a:t>
            </a:r>
            <a:r>
              <a:rPr lang="en-US" altLang="en-US" dirty="0" smtClean="0">
                <a:cs typeface="Times New Roman" pitchFamily="18" charset="0"/>
              </a:rPr>
              <a:t>reader expectations</a:t>
            </a:r>
            <a:endParaRPr lang="en-US" altLang="en-US" dirty="0">
              <a:cs typeface="Times New Roman" pitchFamily="18" charset="0"/>
            </a:endParaRPr>
          </a:p>
          <a:p>
            <a:pPr lvl="1"/>
            <a:r>
              <a:rPr lang="en-US" altLang="en-US" dirty="0" smtClean="0">
                <a:cs typeface="Times New Roman" pitchFamily="18" charset="0"/>
              </a:rPr>
              <a:t>unusual word order, including subordinate </a:t>
            </a:r>
            <a:r>
              <a:rPr lang="en-US" altLang="en-US" dirty="0">
                <a:cs typeface="Times New Roman" pitchFamily="18" charset="0"/>
              </a:rPr>
              <a:t>clauses </a:t>
            </a:r>
            <a:r>
              <a:rPr lang="en-US" altLang="en-US" dirty="0" smtClean="0">
                <a:cs typeface="Times New Roman" pitchFamily="18" charset="0"/>
              </a:rPr>
              <a:t>before </a:t>
            </a:r>
            <a:r>
              <a:rPr lang="en-US" altLang="en-US" dirty="0">
                <a:cs typeface="Times New Roman" pitchFamily="18" charset="0"/>
              </a:rPr>
              <a:t>the subject and verb</a:t>
            </a:r>
          </a:p>
          <a:p>
            <a:pPr lvl="2">
              <a:buFont typeface="Symbol" pitchFamily="18" charset="2"/>
              <a:buNone/>
            </a:pPr>
            <a:r>
              <a:rPr lang="en-US" altLang="en-US" dirty="0">
                <a:latin typeface="Arial" charset="0"/>
                <a:cs typeface="Arial" charset="0"/>
              </a:rPr>
              <a:t>    </a:t>
            </a:r>
            <a:r>
              <a:rPr lang="en-US" altLang="en-US" dirty="0">
                <a:cs typeface="Arial" charset="0"/>
              </a:rPr>
              <a:t>If the council agrees and the Minister recommends after consulting interested persons, the Governor in Council may approve the contract.</a:t>
            </a:r>
            <a:endParaRPr lang="en-US" altLang="en-US" dirty="0">
              <a:cs typeface="Times New Roman" pitchFamily="18" charset="0"/>
            </a:endParaRPr>
          </a:p>
          <a:p>
            <a:pPr lvl="1"/>
            <a:r>
              <a:rPr lang="en-US" altLang="en-US" dirty="0" smtClean="0">
                <a:cs typeface="Times New Roman" pitchFamily="18" charset="0"/>
              </a:rPr>
              <a:t>subjects separated from verbs </a:t>
            </a:r>
            <a:r>
              <a:rPr lang="en-US" altLang="en-US" dirty="0">
                <a:cs typeface="Times New Roman" pitchFamily="18" charset="0"/>
              </a:rPr>
              <a:t>and compound verbs </a:t>
            </a:r>
            <a:r>
              <a:rPr lang="en-US" altLang="en-US" dirty="0" smtClean="0">
                <a:cs typeface="Times New Roman" pitchFamily="18" charset="0"/>
              </a:rPr>
              <a:t>split </a:t>
            </a:r>
            <a:r>
              <a:rPr lang="en-US" altLang="en-US" dirty="0">
                <a:cs typeface="Times New Roman" pitchFamily="18" charset="0"/>
              </a:rPr>
              <a:t>up</a:t>
            </a:r>
          </a:p>
          <a:p>
            <a:pPr lvl="2">
              <a:buFont typeface="Symbol" pitchFamily="18" charset="2"/>
              <a:buNone/>
            </a:pPr>
            <a:r>
              <a:rPr lang="en-US" altLang="en-US" dirty="0">
                <a:latin typeface="Arial" charset="0"/>
                <a:cs typeface="Arial" charset="0"/>
              </a:rPr>
              <a:t>   </a:t>
            </a:r>
            <a:r>
              <a:rPr lang="en-US" altLang="en-US" dirty="0">
                <a:cs typeface="Arial" charset="0"/>
              </a:rPr>
              <a:t>The </a:t>
            </a:r>
            <a:r>
              <a:rPr lang="en-US" altLang="en-US" i="1" dirty="0">
                <a:cs typeface="Arial" charset="0"/>
              </a:rPr>
              <a:t>Governor in Council</a:t>
            </a:r>
            <a:r>
              <a:rPr lang="en-US" altLang="en-US" dirty="0">
                <a:cs typeface="Arial" charset="0"/>
              </a:rPr>
              <a:t>, if the council agrees, </a:t>
            </a:r>
            <a:r>
              <a:rPr lang="en-US" altLang="en-US" i="1" dirty="0">
                <a:cs typeface="Arial" charset="0"/>
              </a:rPr>
              <a:t>may,</a:t>
            </a:r>
            <a:r>
              <a:rPr lang="en-US" altLang="en-US" dirty="0">
                <a:cs typeface="Arial" charset="0"/>
              </a:rPr>
              <a:t> on the recommendation the Minister after consulting interested persons, </a:t>
            </a:r>
            <a:r>
              <a:rPr lang="en-US" altLang="en-US" i="1" dirty="0">
                <a:cs typeface="Arial" charset="0"/>
              </a:rPr>
              <a:t>approve</a:t>
            </a:r>
            <a:r>
              <a:rPr lang="en-US" altLang="en-US" dirty="0">
                <a:cs typeface="Arial" charset="0"/>
              </a:rPr>
              <a:t> the contract.</a:t>
            </a:r>
          </a:p>
          <a:p>
            <a:pPr marL="660654" lvl="2" indent="-285750">
              <a:buClr>
                <a:schemeClr val="accent3"/>
              </a:buClr>
              <a:buFont typeface="Wingdings" panose="05000000000000000000" pitchFamily="2" charset="2"/>
              <a:buChar char="Ø"/>
            </a:pPr>
            <a:r>
              <a:rPr lang="en-US" altLang="en-US" dirty="0">
                <a:latin typeface="Arial" panose="020B0604020202020204" pitchFamily="34" charset="0"/>
                <a:cs typeface="Arial" panose="020B0604020202020204" pitchFamily="34" charset="0"/>
              </a:rPr>
              <a:t>long and complex sentences</a:t>
            </a:r>
          </a:p>
          <a:p>
            <a:r>
              <a:rPr lang="en-US" altLang="en-US" dirty="0" smtClean="0">
                <a:cs typeface="Times New Roman" pitchFamily="18" charset="0"/>
              </a:rPr>
              <a:t>Let’s take a look at the first of these features</a:t>
            </a:r>
            <a:endParaRPr lang="en-US" altLang="en-US" dirty="0">
              <a:cs typeface="Times New Roman" pitchFamily="18"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41</a:t>
            </a:fld>
            <a:endParaRPr lang="en-CA" dirty="0">
              <a:solidFill>
                <a:schemeClr val="accent6">
                  <a:lumMod val="50000"/>
                </a:schemeClr>
              </a:solidFill>
            </a:endParaRPr>
          </a:p>
        </p:txBody>
      </p:sp>
    </p:spTree>
    <p:extLst>
      <p:ext uri="{BB962C8B-B14F-4D97-AF65-F5344CB8AC3E}">
        <p14:creationId xmlns:p14="http://schemas.microsoft.com/office/powerpoint/2010/main" val="195855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1052736"/>
            <a:ext cx="8229600" cy="457200"/>
          </a:xfrm>
        </p:spPr>
        <p:txBody>
          <a:bodyPr>
            <a:noAutofit/>
          </a:bodyPr>
          <a:lstStyle/>
          <a:p>
            <a:r>
              <a:rPr lang="en-US" altLang="en-US" u="sng" dirty="0">
                <a:cs typeface="Times New Roman" pitchFamily="18" charset="0"/>
              </a:rPr>
              <a:t>Sentence Structure</a:t>
            </a:r>
            <a:endParaRPr lang="en-US" altLang="en-US" b="1" u="sng" dirty="0">
              <a:cs typeface="Times New Roman" pitchFamily="18" charset="0"/>
            </a:endParaRPr>
          </a:p>
        </p:txBody>
      </p:sp>
      <p:sp>
        <p:nvSpPr>
          <p:cNvPr id="10243" name="Rectangle 3"/>
          <p:cNvSpPr>
            <a:spLocks noGrp="1" noChangeArrowheads="1"/>
          </p:cNvSpPr>
          <p:nvPr>
            <p:ph type="body" idx="1"/>
          </p:nvPr>
        </p:nvSpPr>
        <p:spPr>
          <a:xfrm>
            <a:off x="457200" y="1844824"/>
            <a:ext cx="8229600" cy="4325112"/>
          </a:xfrm>
        </p:spPr>
        <p:txBody>
          <a:bodyPr>
            <a:normAutofit/>
          </a:bodyPr>
          <a:lstStyle/>
          <a:p>
            <a:r>
              <a:rPr lang="en-US" altLang="en-US" dirty="0" smtClean="0">
                <a:cs typeface="Times New Roman" pitchFamily="18" charset="0"/>
              </a:rPr>
              <a:t>Readers expect </a:t>
            </a:r>
            <a:r>
              <a:rPr lang="en-US" altLang="en-US" dirty="0">
                <a:cs typeface="Times New Roman" pitchFamily="18" charset="0"/>
              </a:rPr>
              <a:t>word-order that follows </a:t>
            </a:r>
            <a:r>
              <a:rPr lang="en-US" altLang="en-US" dirty="0" smtClean="0">
                <a:cs typeface="Times New Roman" pitchFamily="18" charset="0"/>
              </a:rPr>
              <a:t>a </a:t>
            </a:r>
            <a:r>
              <a:rPr lang="en-US" altLang="en-US" dirty="0">
                <a:cs typeface="Times New Roman" pitchFamily="18" charset="0"/>
              </a:rPr>
              <a:t>usual </a:t>
            </a:r>
            <a:r>
              <a:rPr lang="en-US" altLang="en-US" dirty="0" smtClean="0">
                <a:cs typeface="Times New Roman" pitchFamily="18" charset="0"/>
              </a:rPr>
              <a:t>pattern</a:t>
            </a:r>
            <a:endParaRPr lang="en-US" altLang="en-US" dirty="0">
              <a:cs typeface="Times New Roman" pitchFamily="18" charset="0"/>
            </a:endParaRPr>
          </a:p>
          <a:p>
            <a:pPr lvl="1"/>
            <a:r>
              <a:rPr lang="en-US" altLang="en-US" dirty="0">
                <a:cs typeface="Times New Roman" pitchFamily="18" charset="0"/>
              </a:rPr>
              <a:t> </a:t>
            </a:r>
            <a:r>
              <a:rPr lang="en-US" altLang="en-US" dirty="0">
                <a:latin typeface="Arial" charset="0"/>
                <a:cs typeface="Arial" charset="0"/>
              </a:rPr>
              <a:t>The Minister -  may issue -  a </a:t>
            </a:r>
            <a:r>
              <a:rPr lang="en-US" altLang="en-US" dirty="0" err="1">
                <a:latin typeface="Arial" charset="0"/>
                <a:cs typeface="Arial" charset="0"/>
              </a:rPr>
              <a:t>licence</a:t>
            </a:r>
            <a:r>
              <a:rPr lang="en-US" altLang="en-US" dirty="0">
                <a:latin typeface="Arial" charset="0"/>
                <a:cs typeface="Arial" charset="0"/>
              </a:rPr>
              <a:t>   -    if the form is complete.</a:t>
            </a:r>
            <a:endParaRPr lang="en-US" altLang="en-US" dirty="0">
              <a:cs typeface="Times New Roman" pitchFamily="18" charset="0"/>
            </a:endParaRPr>
          </a:p>
          <a:p>
            <a:pPr marL="932688" lvl="3" indent="0">
              <a:buNone/>
            </a:pPr>
            <a:r>
              <a:rPr lang="en-US" altLang="en-US" dirty="0" smtClean="0">
                <a:cs typeface="Times New Roman" pitchFamily="18" charset="0"/>
              </a:rPr>
              <a:t>subject          -     </a:t>
            </a:r>
            <a:r>
              <a:rPr lang="en-US" altLang="en-US" dirty="0">
                <a:cs typeface="Times New Roman" pitchFamily="18" charset="0"/>
              </a:rPr>
              <a:t>verb  </a:t>
            </a:r>
            <a:r>
              <a:rPr lang="en-US" altLang="en-US" dirty="0" smtClean="0">
                <a:cs typeface="Times New Roman" pitchFamily="18" charset="0"/>
              </a:rPr>
              <a:t>         -   object           -    adverbial phrase / clause</a:t>
            </a:r>
            <a:endParaRPr lang="en-US" altLang="en-US" dirty="0">
              <a:cs typeface="Times New Roman" pitchFamily="18" charset="0"/>
            </a:endParaRPr>
          </a:p>
          <a:p>
            <a:r>
              <a:rPr lang="en-US" altLang="en-US" dirty="0" smtClean="0">
                <a:cs typeface="Times New Roman" pitchFamily="18" charset="0"/>
              </a:rPr>
              <a:t>Different </a:t>
            </a:r>
            <a:r>
              <a:rPr lang="en-US" altLang="en-US" dirty="0">
                <a:cs typeface="Times New Roman" pitchFamily="18" charset="0"/>
              </a:rPr>
              <a:t>word order requires more time to comprehend sentence structure</a:t>
            </a:r>
          </a:p>
          <a:p>
            <a:pPr lvl="1"/>
            <a:r>
              <a:rPr lang="en-US" altLang="en-US" dirty="0">
                <a:latin typeface="Arial" charset="0"/>
                <a:cs typeface="Arial" charset="0"/>
              </a:rPr>
              <a:t>A </a:t>
            </a:r>
            <a:r>
              <a:rPr lang="en-US" altLang="en-US" dirty="0" err="1" smtClean="0">
                <a:latin typeface="Arial" charset="0"/>
                <a:cs typeface="Arial" charset="0"/>
              </a:rPr>
              <a:t>licence</a:t>
            </a:r>
            <a:r>
              <a:rPr lang="en-US" altLang="en-US" dirty="0" smtClean="0">
                <a:latin typeface="Arial" charset="0"/>
                <a:cs typeface="Arial" charset="0"/>
              </a:rPr>
              <a:t> - </a:t>
            </a:r>
            <a:r>
              <a:rPr lang="en-US" altLang="en-US" dirty="0">
                <a:latin typeface="Arial" charset="0"/>
                <a:cs typeface="Arial" charset="0"/>
              </a:rPr>
              <a:t>if the form is </a:t>
            </a:r>
            <a:r>
              <a:rPr lang="en-US" altLang="en-US" dirty="0" smtClean="0">
                <a:latin typeface="Arial" charset="0"/>
                <a:cs typeface="Arial" charset="0"/>
              </a:rPr>
              <a:t>complete  - the </a:t>
            </a:r>
            <a:r>
              <a:rPr lang="en-US" altLang="en-US" dirty="0">
                <a:latin typeface="Arial" charset="0"/>
                <a:cs typeface="Arial" charset="0"/>
              </a:rPr>
              <a:t>Minister </a:t>
            </a:r>
            <a:r>
              <a:rPr lang="en-US" altLang="en-US" dirty="0" smtClean="0">
                <a:latin typeface="Arial" charset="0"/>
                <a:cs typeface="Arial" charset="0"/>
              </a:rPr>
              <a:t>- may </a:t>
            </a:r>
            <a:r>
              <a:rPr lang="en-US" altLang="en-US" dirty="0">
                <a:latin typeface="Arial" charset="0"/>
                <a:cs typeface="Arial" charset="0"/>
              </a:rPr>
              <a:t>issue.</a:t>
            </a:r>
            <a:endParaRPr lang="en-US" altLang="en-US" dirty="0">
              <a:cs typeface="Times New Roman" pitchFamily="18" charset="0"/>
            </a:endParaRPr>
          </a:p>
          <a:p>
            <a:pPr lvl="2">
              <a:buFont typeface="Symbol" pitchFamily="18" charset="2"/>
              <a:buNone/>
            </a:pPr>
            <a:r>
              <a:rPr lang="en-US" altLang="en-US" dirty="0" smtClean="0">
                <a:cs typeface="Times New Roman" pitchFamily="18" charset="0"/>
              </a:rPr>
              <a:t>Object       -     adverbial     		-   subject         </a:t>
            </a:r>
            <a:r>
              <a:rPr lang="en-US" altLang="en-US" dirty="0">
                <a:cs typeface="Times New Roman" pitchFamily="18" charset="0"/>
              </a:rPr>
              <a:t>-   </a:t>
            </a:r>
            <a:r>
              <a:rPr lang="en-US" altLang="en-US" dirty="0" smtClean="0">
                <a:cs typeface="Times New Roman" pitchFamily="18" charset="0"/>
              </a:rPr>
              <a:t>verb</a:t>
            </a:r>
          </a:p>
          <a:p>
            <a:r>
              <a:rPr lang="en-US" altLang="en-US" dirty="0" smtClean="0"/>
              <a:t>It is also harder </a:t>
            </a:r>
            <a:r>
              <a:rPr lang="en-US" altLang="en-US" dirty="0"/>
              <a:t>to understand complex modifiers without knowing what they modify</a:t>
            </a:r>
          </a:p>
          <a:p>
            <a:pPr lvl="1"/>
            <a:r>
              <a:rPr lang="en-US" altLang="en-US" dirty="0"/>
              <a:t>this is known as “left branching” </a:t>
            </a:r>
            <a:endParaRPr lang="en-US" altLang="en-US" dirty="0" smtClean="0"/>
          </a:p>
          <a:p>
            <a:pPr lvl="1"/>
            <a:r>
              <a:rPr lang="en-US" altLang="en-US" dirty="0" smtClean="0"/>
              <a:t>consider the example on the next slide…</a:t>
            </a:r>
            <a:endParaRPr lang="en-US" altLang="en-US" dirty="0"/>
          </a:p>
          <a:p>
            <a:pPr lvl="2">
              <a:buFont typeface="Symbol" pitchFamily="18" charset="2"/>
              <a:buNone/>
            </a:pPr>
            <a:endParaRPr lang="en-US" altLang="en-US" dirty="0">
              <a:cs typeface="Times New Roman" pitchFamily="18" charset="0"/>
            </a:endParaRPr>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42</a:t>
            </a:fld>
            <a:endParaRPr lang="en-CA" dirty="0">
              <a:solidFill>
                <a:schemeClr val="accent6">
                  <a:lumMod val="50000"/>
                </a:schemeClr>
              </a:solidFill>
            </a:endParaRPr>
          </a:p>
        </p:txBody>
      </p:sp>
    </p:spTree>
    <p:extLst>
      <p:ext uri="{BB962C8B-B14F-4D97-AF65-F5344CB8AC3E}">
        <p14:creationId xmlns:p14="http://schemas.microsoft.com/office/powerpoint/2010/main" val="1171090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altLang="en-US" u="sng" dirty="0">
                <a:cs typeface="Times New Roman" pitchFamily="18" charset="0"/>
              </a:rPr>
              <a:t>Sentence Structure</a:t>
            </a:r>
            <a:endParaRPr lang="fr-CA" altLang="en-US" u="sng" dirty="0"/>
          </a:p>
        </p:txBody>
      </p:sp>
      <p:sp>
        <p:nvSpPr>
          <p:cNvPr id="12293" name="Rectangle 5"/>
          <p:cNvSpPr>
            <a:spLocks noGrp="1" noChangeArrowheads="1"/>
          </p:cNvSpPr>
          <p:nvPr>
            <p:ph type="body" idx="1"/>
          </p:nvPr>
        </p:nvSpPr>
        <p:spPr>
          <a:xfrm>
            <a:off x="457200" y="1844824"/>
            <a:ext cx="8229600" cy="4613144"/>
          </a:xfrm>
        </p:spPr>
        <p:txBody>
          <a:bodyPr>
            <a:normAutofit/>
          </a:bodyPr>
          <a:lstStyle/>
          <a:p>
            <a:r>
              <a:rPr lang="en-US" altLang="en-US" dirty="0" smtClean="0"/>
              <a:t>Which version is easier to read:</a:t>
            </a:r>
          </a:p>
          <a:p>
            <a:pPr lvl="1"/>
            <a:r>
              <a:rPr lang="en-US" altLang="en-US" dirty="0" smtClean="0"/>
              <a:t>Example 1</a:t>
            </a:r>
          </a:p>
          <a:p>
            <a:pPr marL="923544" lvl="3" indent="0">
              <a:buNone/>
            </a:pPr>
            <a:r>
              <a:rPr lang="en-CA" dirty="0"/>
              <a:t>If a reputable person reports to a police officer that the person has committed an indictable offence, the police officer may arrest a </a:t>
            </a:r>
            <a:r>
              <a:rPr lang="en-CA" dirty="0" smtClean="0"/>
              <a:t>person.</a:t>
            </a:r>
            <a:endParaRPr lang="en-US" dirty="0"/>
          </a:p>
          <a:p>
            <a:pPr marL="923544" lvl="3" indent="0">
              <a:buNone/>
            </a:pPr>
            <a:endParaRPr lang="en-CA" dirty="0" smtClean="0"/>
          </a:p>
          <a:p>
            <a:pPr marL="923544" lvl="3" indent="0">
              <a:buNone/>
            </a:pPr>
            <a:r>
              <a:rPr lang="en-CA" dirty="0" smtClean="0"/>
              <a:t>A </a:t>
            </a:r>
            <a:r>
              <a:rPr lang="en-CA" dirty="0"/>
              <a:t>police officer may arrest a person if a reputable person reports to the officer that the person has committed an indictable offence</a:t>
            </a:r>
            <a:r>
              <a:rPr lang="en-CA" dirty="0" smtClean="0"/>
              <a:t>.</a:t>
            </a:r>
          </a:p>
          <a:p>
            <a:pPr marL="667512" lvl="2" indent="0">
              <a:buNone/>
            </a:pPr>
            <a:endParaRPr lang="en-CA" dirty="0" smtClean="0"/>
          </a:p>
          <a:p>
            <a:pPr marL="932688" lvl="3" indent="0">
              <a:buNone/>
            </a:pPr>
            <a:endParaRPr lang="en-US" altLang="en-US" dirty="0"/>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43</a:t>
            </a:fld>
            <a:endParaRPr lang="en-CA" dirty="0">
              <a:solidFill>
                <a:schemeClr val="accent6">
                  <a:lumMod val="50000"/>
                </a:schemeClr>
              </a:solidFill>
            </a:endParaRPr>
          </a:p>
        </p:txBody>
      </p:sp>
    </p:spTree>
    <p:extLst>
      <p:ext uri="{BB962C8B-B14F-4D97-AF65-F5344CB8AC3E}">
        <p14:creationId xmlns:p14="http://schemas.microsoft.com/office/powerpoint/2010/main" val="146575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r>
              <a:rPr lang="en-US" altLang="en-US" u="sng" dirty="0">
                <a:cs typeface="Times New Roman" pitchFamily="18" charset="0"/>
              </a:rPr>
              <a:t>Sentence Structure</a:t>
            </a:r>
            <a:endParaRPr lang="fr-CA" altLang="en-US" u="sng" dirty="0"/>
          </a:p>
        </p:txBody>
      </p:sp>
      <p:sp>
        <p:nvSpPr>
          <p:cNvPr id="12293" name="Rectangle 5"/>
          <p:cNvSpPr>
            <a:spLocks noGrp="1" noChangeArrowheads="1"/>
          </p:cNvSpPr>
          <p:nvPr>
            <p:ph type="body" idx="1"/>
          </p:nvPr>
        </p:nvSpPr>
        <p:spPr>
          <a:xfrm>
            <a:off x="457200" y="1844824"/>
            <a:ext cx="8229600" cy="4613144"/>
          </a:xfrm>
        </p:spPr>
        <p:txBody>
          <a:bodyPr>
            <a:normAutofit fontScale="92500" lnSpcReduction="10000"/>
          </a:bodyPr>
          <a:lstStyle/>
          <a:p>
            <a:r>
              <a:rPr lang="en-US" altLang="en-US" sz="2600" dirty="0" smtClean="0"/>
              <a:t>Which version is easier to read:</a:t>
            </a:r>
          </a:p>
          <a:p>
            <a:pPr marL="688086" lvl="1" indent="-285750"/>
            <a:r>
              <a:rPr lang="en-CA" dirty="0" smtClean="0"/>
              <a:t>Example 2</a:t>
            </a:r>
          </a:p>
          <a:p>
            <a:pPr marL="923544" lvl="3" indent="0">
              <a:buNone/>
            </a:pPr>
            <a:r>
              <a:rPr lang="en-CA" dirty="0" smtClean="0"/>
              <a:t>If </a:t>
            </a:r>
          </a:p>
          <a:p>
            <a:pPr marL="1133856" lvl="4" indent="0">
              <a:buNone/>
            </a:pPr>
            <a:r>
              <a:rPr lang="en-CA" dirty="0" smtClean="0"/>
              <a:t>(a) a </a:t>
            </a:r>
            <a:r>
              <a:rPr lang="en-CA" dirty="0"/>
              <a:t>member fails to attend 3 consecutive meetings of the council, without obtaining the prior permission of the council;</a:t>
            </a:r>
            <a:endParaRPr lang="en-US" dirty="0"/>
          </a:p>
          <a:p>
            <a:pPr marL="1133856" lvl="4" indent="0">
              <a:buNone/>
            </a:pPr>
            <a:r>
              <a:rPr lang="en-CA" dirty="0"/>
              <a:t>(b) </a:t>
            </a:r>
            <a:r>
              <a:rPr lang="en-CA" dirty="0" smtClean="0"/>
              <a:t>a</a:t>
            </a:r>
            <a:r>
              <a:rPr lang="en-CA" i="1" dirty="0" smtClean="0"/>
              <a:t> </a:t>
            </a:r>
            <a:r>
              <a:rPr lang="en-CA" dirty="0" smtClean="0"/>
              <a:t>member </a:t>
            </a:r>
            <a:r>
              <a:rPr lang="en-CA" dirty="0"/>
              <a:t>is appointed to a public office;</a:t>
            </a:r>
            <a:endParaRPr lang="en-US" dirty="0"/>
          </a:p>
          <a:p>
            <a:pPr marL="1133856" lvl="4" indent="0">
              <a:buNone/>
            </a:pPr>
            <a:r>
              <a:rPr lang="en-CA" i="1" dirty="0"/>
              <a:t>(c) </a:t>
            </a:r>
            <a:r>
              <a:rPr lang="en-CA" dirty="0" smtClean="0"/>
              <a:t>in </a:t>
            </a:r>
            <a:r>
              <a:rPr lang="en-CA" dirty="0"/>
              <a:t>the case of an appointed member, the appointment is revoked by the Minister.</a:t>
            </a:r>
            <a:endParaRPr lang="en-US" dirty="0"/>
          </a:p>
          <a:p>
            <a:pPr marL="932688" lvl="3" indent="0">
              <a:buNone/>
            </a:pPr>
            <a:r>
              <a:rPr lang="en-US" altLang="en-US" dirty="0"/>
              <a:t>t</a:t>
            </a:r>
            <a:r>
              <a:rPr lang="en-US" altLang="en-US" dirty="0" smtClean="0"/>
              <a:t>he member must vacate their seat.</a:t>
            </a:r>
          </a:p>
          <a:p>
            <a:pPr marL="923544" lvl="3" indent="0">
              <a:buNone/>
            </a:pPr>
            <a:endParaRPr lang="en-CA" dirty="0" smtClean="0"/>
          </a:p>
          <a:p>
            <a:pPr marL="923544" lvl="3" indent="0">
              <a:buNone/>
            </a:pPr>
            <a:r>
              <a:rPr lang="en-CA" dirty="0" smtClean="0"/>
              <a:t>An </a:t>
            </a:r>
            <a:r>
              <a:rPr lang="en-CA" dirty="0"/>
              <a:t>elected member of the council must vacate </a:t>
            </a:r>
            <a:r>
              <a:rPr lang="en-CA" dirty="0" smtClean="0"/>
              <a:t>their </a:t>
            </a:r>
            <a:r>
              <a:rPr lang="en-CA" dirty="0"/>
              <a:t>seat -</a:t>
            </a:r>
            <a:endParaRPr lang="en-US" dirty="0"/>
          </a:p>
          <a:p>
            <a:pPr marL="1133856" lvl="4" indent="0">
              <a:buNone/>
            </a:pPr>
            <a:r>
              <a:rPr lang="en-CA" i="1" dirty="0"/>
              <a:t>(a</a:t>
            </a:r>
            <a:r>
              <a:rPr lang="en-CA" dirty="0"/>
              <a:t>) if the member fails to attend 3 consecutive meetings of the council, without obtaining the prior permission of the council;</a:t>
            </a:r>
            <a:endParaRPr lang="en-US" dirty="0"/>
          </a:p>
          <a:p>
            <a:pPr marL="1133856" lvl="4" indent="0">
              <a:buNone/>
            </a:pPr>
            <a:r>
              <a:rPr lang="en-CA" dirty="0"/>
              <a:t>(b) if the member is appointed to a public office;</a:t>
            </a:r>
            <a:endParaRPr lang="en-US" dirty="0"/>
          </a:p>
          <a:p>
            <a:pPr marL="1133856" lvl="4" indent="0">
              <a:buNone/>
            </a:pPr>
            <a:r>
              <a:rPr lang="en-CA" i="1" dirty="0"/>
              <a:t>(c) </a:t>
            </a:r>
            <a:r>
              <a:rPr lang="en-CA" dirty="0"/>
              <a:t>if, in the case of an appointed member, the appointment is revoked by the Minister.</a:t>
            </a:r>
            <a:endParaRPr lang="en-US" dirty="0"/>
          </a:p>
          <a:p>
            <a:pPr marL="932688" lvl="3" indent="0">
              <a:buNone/>
            </a:pPr>
            <a:endParaRPr lang="en-US" altLang="en-US" dirty="0"/>
          </a:p>
        </p:txBody>
      </p:sp>
      <p:sp>
        <p:nvSpPr>
          <p:cNvPr id="2" name="Slide Number Placeholder 1"/>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44</a:t>
            </a:fld>
            <a:endParaRPr lang="en-CA" dirty="0">
              <a:solidFill>
                <a:schemeClr val="accent6">
                  <a:lumMod val="50000"/>
                </a:schemeClr>
              </a:solidFill>
            </a:endParaRPr>
          </a:p>
        </p:txBody>
      </p:sp>
    </p:spTree>
    <p:extLst>
      <p:ext uri="{BB962C8B-B14F-4D97-AF65-F5344CB8AC3E}">
        <p14:creationId xmlns:p14="http://schemas.microsoft.com/office/powerpoint/2010/main" val="4014556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388424" y="6284168"/>
            <a:ext cx="957264" cy="457200"/>
          </a:xfrm>
        </p:spPr>
        <p:txBody>
          <a:bodyPr/>
          <a:lstStyle/>
          <a:p>
            <a:fld id="{80223533-93AC-48CF-873F-5D8E3B6FFAB8}" type="slidenum">
              <a:rPr lang="en-CA" altLang="en-US" sz="1800" smtClean="0"/>
              <a:pPr/>
              <a:t>45</a:t>
            </a:fld>
            <a:endParaRPr lang="en-CA" altLang="en-US" sz="1800" dirty="0"/>
          </a:p>
        </p:txBody>
      </p:sp>
      <p:sp>
        <p:nvSpPr>
          <p:cNvPr id="76802" name="Rectangle 2"/>
          <p:cNvSpPr>
            <a:spLocks noGrp="1" noChangeArrowheads="1"/>
          </p:cNvSpPr>
          <p:nvPr>
            <p:ph type="title"/>
          </p:nvPr>
        </p:nvSpPr>
        <p:spPr>
          <a:xfrm>
            <a:off x="467544" y="875184"/>
            <a:ext cx="7990656" cy="609600"/>
          </a:xfrm>
        </p:spPr>
        <p:txBody>
          <a:bodyPr>
            <a:normAutofit fontScale="90000"/>
          </a:bodyPr>
          <a:lstStyle/>
          <a:p>
            <a:r>
              <a:rPr lang="en-US" altLang="en-US" dirty="0">
                <a:latin typeface="Arial" charset="0"/>
                <a:cs typeface="Arial" charset="0"/>
              </a:rPr>
              <a:t/>
            </a:r>
            <a:br>
              <a:rPr lang="en-US" altLang="en-US" dirty="0">
                <a:latin typeface="Arial" charset="0"/>
                <a:cs typeface="Arial" charset="0"/>
              </a:rPr>
            </a:br>
            <a:r>
              <a:rPr lang="en-US" altLang="en-US" sz="4400" u="sng" dirty="0">
                <a:latin typeface="Trebuchet MS" panose="020B0603020202020204" pitchFamily="34" charset="0"/>
                <a:cs typeface="Arial" charset="0"/>
              </a:rPr>
              <a:t>Paragraphing</a:t>
            </a:r>
            <a:r>
              <a:rPr lang="en-US" altLang="en-US" sz="4400" b="1" u="sng" dirty="0">
                <a:latin typeface="Trebuchet MS" panose="020B0603020202020204" pitchFamily="34" charset="0"/>
                <a:cs typeface="Arial" charset="0"/>
              </a:rPr>
              <a:t/>
            </a:r>
            <a:br>
              <a:rPr lang="en-US" altLang="en-US" sz="4400" b="1" u="sng" dirty="0">
                <a:latin typeface="Trebuchet MS" panose="020B0603020202020204" pitchFamily="34" charset="0"/>
                <a:cs typeface="Arial" charset="0"/>
              </a:rPr>
            </a:br>
            <a:endParaRPr lang="en-US" altLang="en-US" sz="4400" b="1" u="sng" dirty="0">
              <a:latin typeface="Trebuchet MS" panose="020B0603020202020204" pitchFamily="34" charset="0"/>
              <a:cs typeface="Arial" charset="0"/>
            </a:endParaRPr>
          </a:p>
        </p:txBody>
      </p:sp>
      <p:sp>
        <p:nvSpPr>
          <p:cNvPr id="76803" name="Rectangle 3"/>
          <p:cNvSpPr>
            <a:spLocks noGrp="1" noChangeArrowheads="1"/>
          </p:cNvSpPr>
          <p:nvPr>
            <p:ph type="body" idx="1"/>
          </p:nvPr>
        </p:nvSpPr>
        <p:spPr>
          <a:xfrm>
            <a:off x="374848" y="1529680"/>
            <a:ext cx="8229600" cy="4419600"/>
          </a:xfrm>
        </p:spPr>
        <p:txBody>
          <a:bodyPr/>
          <a:lstStyle/>
          <a:p>
            <a:r>
              <a:rPr lang="en-CA" dirty="0"/>
              <a:t>Another important tool in making sentences easier to understand is </a:t>
            </a:r>
            <a:r>
              <a:rPr lang="en-CA" b="1" i="1" dirty="0" smtClean="0"/>
              <a:t>paragraphing </a:t>
            </a:r>
            <a:r>
              <a:rPr lang="en-US" altLang="en-US" dirty="0" smtClean="0">
                <a:cs typeface="Times New Roman" pitchFamily="18" charset="0"/>
              </a:rPr>
              <a:t>(</a:t>
            </a:r>
            <a:r>
              <a:rPr lang="en-US" altLang="en-US" dirty="0">
                <a:cs typeface="Times New Roman" pitchFamily="18" charset="0"/>
              </a:rPr>
              <a:t>also called tabulation) </a:t>
            </a:r>
            <a:endParaRPr lang="en-US" altLang="en-US" dirty="0" smtClean="0">
              <a:cs typeface="Times New Roman" pitchFamily="18" charset="0"/>
            </a:endParaRPr>
          </a:p>
          <a:p>
            <a:r>
              <a:rPr lang="en-US" altLang="en-US" dirty="0" smtClean="0">
                <a:cs typeface="Times New Roman" pitchFamily="18" charset="0"/>
              </a:rPr>
              <a:t>It helps </a:t>
            </a:r>
            <a:r>
              <a:rPr lang="en-US" altLang="en-US" dirty="0">
                <a:cs typeface="Times New Roman" pitchFamily="18" charset="0"/>
              </a:rPr>
              <a:t>readers understand a lengthy sentence by</a:t>
            </a:r>
          </a:p>
          <a:p>
            <a:pPr lvl="1"/>
            <a:r>
              <a:rPr lang="en-US" altLang="en-US" dirty="0">
                <a:cs typeface="Times New Roman" pitchFamily="18" charset="0"/>
              </a:rPr>
              <a:t>dividing the sentence into grammatical units (usually phrases)</a:t>
            </a:r>
          </a:p>
          <a:p>
            <a:pPr lvl="1"/>
            <a:r>
              <a:rPr lang="en-US" altLang="en-US" dirty="0">
                <a:cs typeface="Times New Roman" pitchFamily="18" charset="0"/>
              </a:rPr>
              <a:t>arranging the units </a:t>
            </a:r>
            <a:r>
              <a:rPr lang="en-US" altLang="en-US" dirty="0" smtClean="0">
                <a:cs typeface="Times New Roman" pitchFamily="18" charset="0"/>
              </a:rPr>
              <a:t>to indicate </a:t>
            </a:r>
            <a:r>
              <a:rPr lang="en-US" altLang="en-US" dirty="0">
                <a:cs typeface="Times New Roman" pitchFamily="18" charset="0"/>
              </a:rPr>
              <a:t>how they are grammatically connected</a:t>
            </a:r>
          </a:p>
          <a:p>
            <a:pPr lvl="1"/>
            <a:r>
              <a:rPr lang="en-US" altLang="en-US" dirty="0">
                <a:cs typeface="Times New Roman" pitchFamily="18" charset="0"/>
              </a:rPr>
              <a:t>eliminating ambiguity about syntactic relationships</a:t>
            </a:r>
          </a:p>
          <a:p>
            <a:pPr lvl="1"/>
            <a:r>
              <a:rPr lang="en-US" altLang="en-US" dirty="0">
                <a:cs typeface="Times New Roman" pitchFamily="18" charset="0"/>
              </a:rPr>
              <a:t>eliminating </a:t>
            </a:r>
            <a:r>
              <a:rPr lang="en-US" altLang="en-US" dirty="0" smtClean="0">
                <a:cs typeface="Times New Roman" pitchFamily="18" charset="0"/>
              </a:rPr>
              <a:t>repetition of words</a:t>
            </a:r>
            <a:endParaRPr lang="en-US" altLang="en-US" dirty="0">
              <a:cs typeface="Times New Roman" pitchFamily="18" charset="0"/>
            </a:endParaRPr>
          </a:p>
          <a:p>
            <a:r>
              <a:rPr lang="en-US" altLang="en-US" dirty="0">
                <a:cs typeface="Times New Roman" pitchFamily="18" charset="0"/>
              </a:rPr>
              <a:t>It can be used </a:t>
            </a:r>
            <a:r>
              <a:rPr lang="en-US" altLang="en-US" dirty="0" smtClean="0">
                <a:cs typeface="Times New Roman" pitchFamily="18" charset="0"/>
              </a:rPr>
              <a:t>at both </a:t>
            </a:r>
          </a:p>
          <a:p>
            <a:pPr lvl="1"/>
            <a:r>
              <a:rPr lang="en-US" altLang="en-US" dirty="0" smtClean="0">
                <a:cs typeface="Times New Roman" pitchFamily="18" charset="0"/>
              </a:rPr>
              <a:t>the analytical stage (to understand the policy), </a:t>
            </a:r>
            <a:r>
              <a:rPr lang="en-US" altLang="en-US" dirty="0">
                <a:cs typeface="Times New Roman" pitchFamily="18" charset="0"/>
              </a:rPr>
              <a:t>and </a:t>
            </a:r>
            <a:endParaRPr lang="en-US" altLang="en-US" dirty="0" smtClean="0">
              <a:cs typeface="Times New Roman" pitchFamily="18" charset="0"/>
            </a:endParaRPr>
          </a:p>
          <a:p>
            <a:pPr lvl="1"/>
            <a:r>
              <a:rPr lang="en-US" altLang="en-US" dirty="0" smtClean="0">
                <a:cs typeface="Times New Roman" pitchFamily="18" charset="0"/>
              </a:rPr>
              <a:t>the </a:t>
            </a:r>
            <a:r>
              <a:rPr lang="en-US" altLang="en-US" dirty="0">
                <a:cs typeface="Times New Roman" pitchFamily="18" charset="0"/>
              </a:rPr>
              <a:t>composing </a:t>
            </a:r>
            <a:r>
              <a:rPr lang="en-US" altLang="en-US" dirty="0" smtClean="0">
                <a:cs typeface="Times New Roman" pitchFamily="18" charset="0"/>
              </a:rPr>
              <a:t>stage (to help the reader</a:t>
            </a:r>
            <a:r>
              <a:rPr lang="en-US" altLang="en-US" dirty="0">
                <a:cs typeface="Times New Roman" pitchFamily="18" charset="0"/>
              </a:rPr>
              <a:t>)</a:t>
            </a:r>
          </a:p>
          <a:p>
            <a:endParaRPr lang="fr-CA" altLang="en-US" b="1" dirty="0"/>
          </a:p>
        </p:txBody>
      </p:sp>
    </p:spTree>
    <p:extLst>
      <p:ext uri="{BB962C8B-B14F-4D97-AF65-F5344CB8AC3E}">
        <p14:creationId xmlns:p14="http://schemas.microsoft.com/office/powerpoint/2010/main" val="575307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Paragraphing</a:t>
            </a:r>
            <a:endParaRPr lang="en-CA" u="sng" dirty="0"/>
          </a:p>
        </p:txBody>
      </p:sp>
      <p:sp>
        <p:nvSpPr>
          <p:cNvPr id="3" name="Content Placeholder 2"/>
          <p:cNvSpPr>
            <a:spLocks noGrp="1"/>
          </p:cNvSpPr>
          <p:nvPr>
            <p:ph idx="1"/>
          </p:nvPr>
        </p:nvSpPr>
        <p:spPr>
          <a:xfrm>
            <a:off x="395536" y="1772816"/>
            <a:ext cx="8229600" cy="4613144"/>
          </a:xfrm>
        </p:spPr>
        <p:txBody>
          <a:bodyPr>
            <a:normAutofit fontScale="92500" lnSpcReduction="10000"/>
          </a:bodyPr>
          <a:lstStyle/>
          <a:p>
            <a:r>
              <a:rPr lang="en-CA" sz="2600" dirty="0" smtClean="0"/>
              <a:t>Here is an example from the</a:t>
            </a:r>
            <a:r>
              <a:rPr lang="en-CA" sz="2600" i="1" dirty="0" smtClean="0"/>
              <a:t> Weights and Measures Regulations</a:t>
            </a:r>
          </a:p>
          <a:p>
            <a:pPr marL="923544" lvl="3" indent="0">
              <a:buNone/>
            </a:pPr>
            <a:r>
              <a:rPr lang="en-US" b="1" dirty="0" smtClean="0"/>
              <a:t>13</a:t>
            </a:r>
            <a:r>
              <a:rPr lang="en-US" dirty="0" smtClean="0"/>
              <a:t> (3) A device or class, type or design of device is exempted from the application of any or all of the provisions of the specifications set out in Part V or established under subsection (1) if</a:t>
            </a:r>
          </a:p>
          <a:p>
            <a:pPr marL="923544" lvl="3" indent="0">
              <a:buNone/>
            </a:pPr>
            <a:r>
              <a:rPr lang="en-US" dirty="0" smtClean="0"/>
              <a:t>(a) the provision or provisions are inapplicable or inappropriate taking into account</a:t>
            </a:r>
          </a:p>
          <a:p>
            <a:pPr marL="1143000" lvl="4" indent="0">
              <a:buNone/>
            </a:pPr>
            <a:r>
              <a:rPr lang="en-US" dirty="0" smtClean="0"/>
              <a:t>(</a:t>
            </a:r>
            <a:r>
              <a:rPr lang="en-US" dirty="0" err="1" smtClean="0"/>
              <a:t>i</a:t>
            </a:r>
            <a:r>
              <a:rPr lang="en-US" dirty="0" smtClean="0"/>
              <a:t>) the distinctive characteristics of the design, composition and construction of the device or class, type or design of device, or</a:t>
            </a:r>
          </a:p>
          <a:p>
            <a:pPr marL="1143000" lvl="4" indent="0">
              <a:buNone/>
            </a:pPr>
            <a:r>
              <a:rPr lang="en-US" dirty="0" smtClean="0"/>
              <a:t>(ii) the use for which the device or class, type or design of device is to be approved pursuant to section 3 of the Act; or</a:t>
            </a:r>
          </a:p>
          <a:p>
            <a:pPr marL="923544" lvl="3" indent="0">
              <a:buNone/>
            </a:pPr>
            <a:r>
              <a:rPr lang="en-US" dirty="0" smtClean="0"/>
              <a:t>(b) the device or class, type or design of device provides a degree of accuracy and security that is at least equivalent to the degree provided by a device or class, type or design of device that meets the requirements of the provision or provisions of the specifications</a:t>
            </a:r>
          </a:p>
          <a:p>
            <a:pPr lvl="1"/>
            <a:r>
              <a:rPr lang="en-CA" sz="2600" dirty="0" smtClean="0"/>
              <a:t>Paragraphing is a useful drafting tool</a:t>
            </a:r>
          </a:p>
          <a:p>
            <a:pPr lvl="2"/>
            <a:r>
              <a:rPr lang="en-CA" dirty="0" smtClean="0"/>
              <a:t>but it takes time to explain how to use it</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46</a:t>
            </a:fld>
            <a:endParaRPr lang="en-CA" dirty="0">
              <a:solidFill>
                <a:schemeClr val="accent6">
                  <a:lumMod val="50000"/>
                </a:schemeClr>
              </a:solidFill>
            </a:endParaRPr>
          </a:p>
        </p:txBody>
      </p:sp>
    </p:spTree>
    <p:extLst>
      <p:ext uri="{BB962C8B-B14F-4D97-AF65-F5344CB8AC3E}">
        <p14:creationId xmlns:p14="http://schemas.microsoft.com/office/powerpoint/2010/main" val="2085322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xfrm>
            <a:off x="8295256" y="6212160"/>
            <a:ext cx="957264" cy="457200"/>
          </a:xfrm>
        </p:spPr>
        <p:txBody>
          <a:bodyPr/>
          <a:lstStyle/>
          <a:p>
            <a:fld id="{1E99741C-774B-437B-BAAA-698003FFF769}" type="slidenum">
              <a:rPr lang="en-CA" altLang="en-US" sz="1800" smtClean="0"/>
              <a:pPr/>
              <a:t>47</a:t>
            </a:fld>
            <a:endParaRPr lang="en-CA" altLang="en-US" sz="1800" dirty="0"/>
          </a:p>
        </p:txBody>
      </p:sp>
      <p:sp>
        <p:nvSpPr>
          <p:cNvPr id="77826" name="Rectangle 2"/>
          <p:cNvSpPr>
            <a:spLocks noGrp="1" noChangeArrowheads="1"/>
          </p:cNvSpPr>
          <p:nvPr>
            <p:ph type="title"/>
          </p:nvPr>
        </p:nvSpPr>
        <p:spPr>
          <a:xfrm>
            <a:off x="467544" y="955576"/>
            <a:ext cx="7990656" cy="457200"/>
          </a:xfrm>
        </p:spPr>
        <p:txBody>
          <a:bodyPr>
            <a:normAutofit fontScale="90000"/>
          </a:bodyPr>
          <a:lstStyle/>
          <a:p>
            <a:r>
              <a:rPr lang="en-US" altLang="en-US" dirty="0">
                <a:latin typeface="Arial" charset="0"/>
                <a:cs typeface="Arial" charset="0"/>
              </a:rPr>
              <a:t/>
            </a:r>
            <a:br>
              <a:rPr lang="en-US" altLang="en-US" dirty="0">
                <a:latin typeface="Arial" charset="0"/>
                <a:cs typeface="Arial" charset="0"/>
              </a:rPr>
            </a:br>
            <a:r>
              <a:rPr lang="en-US" altLang="en-US" sz="4400" u="sng" dirty="0">
                <a:cs typeface="Arial" charset="0"/>
              </a:rPr>
              <a:t>Paragraphing</a:t>
            </a:r>
            <a:r>
              <a:rPr lang="en-US" altLang="en-US" sz="4400" b="1" u="sng" dirty="0">
                <a:cs typeface="Times New Roman" pitchFamily="18" charset="0"/>
              </a:rPr>
              <a:t> </a:t>
            </a:r>
            <a:br>
              <a:rPr lang="en-US" altLang="en-US" sz="4400" b="1" u="sng" dirty="0">
                <a:cs typeface="Times New Roman" pitchFamily="18" charset="0"/>
              </a:rPr>
            </a:br>
            <a:endParaRPr lang="fr-CA" altLang="en-US" sz="4400" b="1" u="sng" dirty="0">
              <a:cs typeface="Times New Roman" pitchFamily="18" charset="0"/>
            </a:endParaRPr>
          </a:p>
        </p:txBody>
      </p:sp>
      <p:sp>
        <p:nvSpPr>
          <p:cNvPr id="77827" name="Rectangle 3"/>
          <p:cNvSpPr>
            <a:spLocks noGrp="1" noChangeArrowheads="1"/>
          </p:cNvSpPr>
          <p:nvPr>
            <p:ph type="body" idx="1"/>
          </p:nvPr>
        </p:nvSpPr>
        <p:spPr>
          <a:xfrm>
            <a:off x="374848" y="1447800"/>
            <a:ext cx="8229600" cy="5410200"/>
          </a:xfrm>
        </p:spPr>
        <p:txBody>
          <a:bodyPr>
            <a:normAutofit fontScale="85000" lnSpcReduction="10000"/>
          </a:bodyPr>
          <a:lstStyle/>
          <a:p>
            <a:r>
              <a:rPr lang="en-US" altLang="en-US" b="1" dirty="0">
                <a:cs typeface="Times New Roman" pitchFamily="18" charset="0"/>
              </a:rPr>
              <a:t> </a:t>
            </a:r>
            <a:r>
              <a:rPr lang="en-US" altLang="en-US" dirty="0">
                <a:cs typeface="Times New Roman" pitchFamily="18" charset="0"/>
              </a:rPr>
              <a:t>This is what it looks </a:t>
            </a:r>
            <a:r>
              <a:rPr lang="en-US" altLang="en-US" dirty="0" smtClean="0">
                <a:cs typeface="Times New Roman" pitchFamily="18" charset="0"/>
              </a:rPr>
              <a:t>like in Canadian legislation:</a:t>
            </a:r>
          </a:p>
          <a:p>
            <a:pPr marL="1133856" lvl="4" indent="0">
              <a:buNone/>
            </a:pPr>
            <a:r>
              <a:rPr lang="en-US" sz="1500" b="1" dirty="0">
                <a:latin typeface="Calibri" panose="020F0502020204030204" pitchFamily="34" charset="0"/>
              </a:rPr>
              <a:t>3 (1)</a:t>
            </a:r>
            <a:r>
              <a:rPr lang="en-US" sz="1500" dirty="0">
                <a:latin typeface="Calibri" panose="020F0502020204030204" pitchFamily="34" charset="0"/>
              </a:rPr>
              <a:t> </a:t>
            </a:r>
            <a:r>
              <a:rPr lang="en-US" sz="1500" b="1" dirty="0">
                <a:latin typeface="Calibri" panose="020F0502020204030204" pitchFamily="34" charset="0"/>
              </a:rPr>
              <a:t>Sections</a:t>
            </a:r>
            <a:r>
              <a:rPr lang="en-US" sz="1500" dirty="0">
                <a:latin typeface="Calibri" panose="020F0502020204030204" pitchFamily="34" charset="0"/>
              </a:rPr>
              <a:t> are numbered with Arabic numerals and may contain </a:t>
            </a:r>
            <a:r>
              <a:rPr lang="en-US" sz="1500" b="1" dirty="0">
                <a:latin typeface="Calibri" panose="020F0502020204030204" pitchFamily="34" charset="0"/>
              </a:rPr>
              <a:t>subsections</a:t>
            </a:r>
            <a:r>
              <a:rPr lang="en-US" sz="1500" dirty="0">
                <a:latin typeface="Calibri" panose="020F0502020204030204" pitchFamily="34" charset="0"/>
              </a:rPr>
              <a:t>, which are numbered with Arabic numerals in parentheses.</a:t>
            </a:r>
          </a:p>
          <a:p>
            <a:pPr marL="1133856" lvl="4" indent="0">
              <a:buNone/>
            </a:pPr>
            <a:r>
              <a:rPr lang="en-US" sz="1500" b="1" dirty="0">
                <a:latin typeface="Calibri" panose="020F0502020204030204" pitchFamily="34" charset="0"/>
              </a:rPr>
              <a:t>(2)</a:t>
            </a:r>
            <a:r>
              <a:rPr lang="en-US" sz="1500" dirty="0">
                <a:latin typeface="Calibri" panose="020F0502020204030204" pitchFamily="34" charset="0"/>
              </a:rPr>
              <a:t> Sections and subsections</a:t>
            </a:r>
            <a:r>
              <a:rPr lang="en-US" sz="1500" b="1" dirty="0">
                <a:latin typeface="Calibri" panose="020F0502020204030204" pitchFamily="34" charset="0"/>
              </a:rPr>
              <a:t> </a:t>
            </a:r>
            <a:r>
              <a:rPr lang="en-US" sz="1500" dirty="0">
                <a:latin typeface="Calibri" panose="020F0502020204030204" pitchFamily="34" charset="0"/>
              </a:rPr>
              <a:t>may contain </a:t>
            </a:r>
            <a:r>
              <a:rPr lang="en-US" sz="1500" b="1" dirty="0">
                <a:latin typeface="Calibri" panose="020F0502020204030204" pitchFamily="34" charset="0"/>
              </a:rPr>
              <a:t>opening</a:t>
            </a:r>
            <a:r>
              <a:rPr lang="en-US" sz="1500" dirty="0">
                <a:latin typeface="Calibri" panose="020F0502020204030204" pitchFamily="34" charset="0"/>
              </a:rPr>
              <a:t> or </a:t>
            </a:r>
            <a:r>
              <a:rPr lang="en-US" sz="1500" b="1" dirty="0">
                <a:latin typeface="Calibri" panose="020F0502020204030204" pitchFamily="34" charset="0"/>
              </a:rPr>
              <a:t>umbrella words</a:t>
            </a:r>
            <a:r>
              <a:rPr lang="en-US" sz="1500" dirty="0">
                <a:latin typeface="Calibri" panose="020F0502020204030204" pitchFamily="34" charset="0"/>
              </a:rPr>
              <a:t> followed by other units of </a:t>
            </a:r>
            <a:r>
              <a:rPr lang="en-US" sz="1500" dirty="0" smtClean="0">
                <a:latin typeface="Calibri" panose="020F0502020204030204" pitchFamily="34" charset="0"/>
              </a:rPr>
              <a:t>text and punctuation, </a:t>
            </a:r>
            <a:r>
              <a:rPr lang="en-US" sz="1500" dirty="0">
                <a:latin typeface="Calibri" panose="020F0502020204030204" pitchFamily="34" charset="0"/>
              </a:rPr>
              <a:t>including:</a:t>
            </a:r>
          </a:p>
          <a:p>
            <a:pPr marL="1353312" lvl="5" indent="0">
              <a:buNone/>
            </a:pPr>
            <a:r>
              <a:rPr lang="en-US" sz="1500" b="1" dirty="0">
                <a:solidFill>
                  <a:schemeClr val="tx1"/>
                </a:solidFill>
                <a:latin typeface="Calibri" panose="020F0502020204030204" pitchFamily="34" charset="0"/>
              </a:rPr>
              <a:t>(a) paragraphs</a:t>
            </a:r>
            <a:r>
              <a:rPr lang="en-US" sz="1500" dirty="0">
                <a:solidFill>
                  <a:schemeClr val="tx1"/>
                </a:solidFill>
                <a:latin typeface="Calibri" panose="020F0502020204030204" pitchFamily="34" charset="0"/>
              </a:rPr>
              <a:t>, which are called “clauses” in some jurisdictions and may contain </a:t>
            </a:r>
            <a:r>
              <a:rPr lang="en-US" sz="1500" b="1" dirty="0">
                <a:solidFill>
                  <a:schemeClr val="tx1"/>
                </a:solidFill>
                <a:latin typeface="Calibri" panose="020F0502020204030204" pitchFamily="34" charset="0"/>
              </a:rPr>
              <a:t>opening</a:t>
            </a:r>
            <a:r>
              <a:rPr lang="en-US" sz="1500" dirty="0">
                <a:solidFill>
                  <a:schemeClr val="tx1"/>
                </a:solidFill>
                <a:latin typeface="Calibri" panose="020F0502020204030204" pitchFamily="34" charset="0"/>
              </a:rPr>
              <a:t> or </a:t>
            </a:r>
            <a:r>
              <a:rPr lang="en-US" sz="1500" b="1" dirty="0">
                <a:solidFill>
                  <a:schemeClr val="tx1"/>
                </a:solidFill>
                <a:latin typeface="Calibri" panose="020F0502020204030204" pitchFamily="34" charset="0"/>
              </a:rPr>
              <a:t>umbrella words</a:t>
            </a:r>
            <a:r>
              <a:rPr lang="en-US" sz="1500" dirty="0">
                <a:solidFill>
                  <a:schemeClr val="tx1"/>
                </a:solidFill>
                <a:latin typeface="Calibri" panose="020F0502020204030204" pitchFamily="34" charset="0"/>
              </a:rPr>
              <a:t> followed by other units of text and punctuation, including</a:t>
            </a:r>
          </a:p>
          <a:p>
            <a:pPr marL="1572768" lvl="6" indent="0">
              <a:buNone/>
            </a:pPr>
            <a:r>
              <a:rPr lang="en-US" sz="1500" b="1" dirty="0">
                <a:solidFill>
                  <a:schemeClr val="tx1"/>
                </a:solidFill>
                <a:latin typeface="Calibri" panose="020F0502020204030204" pitchFamily="34" charset="0"/>
              </a:rPr>
              <a:t>(</a:t>
            </a:r>
            <a:r>
              <a:rPr lang="en-US" sz="1500" b="1" dirty="0" err="1">
                <a:solidFill>
                  <a:schemeClr val="tx1"/>
                </a:solidFill>
                <a:latin typeface="Calibri" panose="020F0502020204030204" pitchFamily="34" charset="0"/>
              </a:rPr>
              <a:t>i</a:t>
            </a:r>
            <a:r>
              <a:rPr lang="en-US" sz="1500" b="1" dirty="0">
                <a:solidFill>
                  <a:schemeClr val="tx1"/>
                </a:solidFill>
                <a:latin typeface="Calibri" panose="020F0502020204030204" pitchFamily="34" charset="0"/>
              </a:rPr>
              <a:t>)</a:t>
            </a:r>
            <a:r>
              <a:rPr lang="en-US" sz="1500" dirty="0">
                <a:solidFill>
                  <a:schemeClr val="tx1"/>
                </a:solidFill>
                <a:latin typeface="Calibri" panose="020F0502020204030204" pitchFamily="34" charset="0"/>
              </a:rPr>
              <a:t> </a:t>
            </a:r>
            <a:r>
              <a:rPr lang="en-US" sz="1500" b="1" dirty="0">
                <a:solidFill>
                  <a:schemeClr val="tx1"/>
                </a:solidFill>
                <a:latin typeface="Calibri" panose="020F0502020204030204" pitchFamily="34" charset="0"/>
              </a:rPr>
              <a:t>subparagraphs</a:t>
            </a:r>
            <a:r>
              <a:rPr lang="en-US" sz="1500" dirty="0">
                <a:solidFill>
                  <a:schemeClr val="tx1"/>
                </a:solidFill>
                <a:latin typeface="Calibri" panose="020F0502020204030204" pitchFamily="34" charset="0"/>
              </a:rPr>
              <a:t>, which are called “</a:t>
            </a:r>
            <a:r>
              <a:rPr lang="en-US" sz="1500" dirty="0" err="1">
                <a:solidFill>
                  <a:schemeClr val="tx1"/>
                </a:solidFill>
                <a:latin typeface="Calibri" panose="020F0502020204030204" pitchFamily="34" charset="0"/>
              </a:rPr>
              <a:t>subclauses</a:t>
            </a:r>
            <a:r>
              <a:rPr lang="en-US" sz="1500" dirty="0">
                <a:solidFill>
                  <a:schemeClr val="tx1"/>
                </a:solidFill>
                <a:latin typeface="Calibri" panose="020F0502020204030204" pitchFamily="34" charset="0"/>
              </a:rPr>
              <a:t>” in some jurisdictions and may contain </a:t>
            </a:r>
            <a:r>
              <a:rPr lang="en-US" sz="1500" b="1" dirty="0">
                <a:solidFill>
                  <a:schemeClr val="tx1"/>
                </a:solidFill>
                <a:latin typeface="Calibri" panose="020F0502020204030204" pitchFamily="34" charset="0"/>
              </a:rPr>
              <a:t>opening</a:t>
            </a:r>
            <a:r>
              <a:rPr lang="en-US" sz="1500" dirty="0">
                <a:solidFill>
                  <a:schemeClr val="tx1"/>
                </a:solidFill>
                <a:latin typeface="Calibri" panose="020F0502020204030204" pitchFamily="34" charset="0"/>
              </a:rPr>
              <a:t> or </a:t>
            </a:r>
            <a:r>
              <a:rPr lang="en-US" sz="1500" b="1" dirty="0">
                <a:solidFill>
                  <a:schemeClr val="tx1"/>
                </a:solidFill>
                <a:latin typeface="Calibri" panose="020F0502020204030204" pitchFamily="34" charset="0"/>
              </a:rPr>
              <a:t>umbrella words</a:t>
            </a:r>
            <a:r>
              <a:rPr lang="en-US" sz="1500" dirty="0">
                <a:solidFill>
                  <a:schemeClr val="tx1"/>
                </a:solidFill>
                <a:latin typeface="Calibri" panose="020F0502020204030204" pitchFamily="34" charset="0"/>
              </a:rPr>
              <a:t> followed by other units of </a:t>
            </a:r>
            <a:r>
              <a:rPr lang="en-US" sz="1500" dirty="0" smtClean="0">
                <a:solidFill>
                  <a:schemeClr val="tx1"/>
                </a:solidFill>
                <a:latin typeface="Calibri" panose="020F0502020204030204" pitchFamily="34" charset="0"/>
              </a:rPr>
              <a:t>text and punctuation, </a:t>
            </a:r>
            <a:r>
              <a:rPr lang="en-US" sz="1500" dirty="0">
                <a:solidFill>
                  <a:schemeClr val="tx1"/>
                </a:solidFill>
                <a:latin typeface="Calibri" panose="020F0502020204030204" pitchFamily="34" charset="0"/>
              </a:rPr>
              <a:t>including</a:t>
            </a:r>
          </a:p>
          <a:p>
            <a:pPr marL="1773936" lvl="7" indent="0">
              <a:buNone/>
            </a:pPr>
            <a:r>
              <a:rPr lang="en-US" b="1" dirty="0">
                <a:solidFill>
                  <a:schemeClr val="tx1"/>
                </a:solidFill>
                <a:latin typeface="Calibri" panose="020F0502020204030204" pitchFamily="34" charset="0"/>
              </a:rPr>
              <a:t>(A) clauses</a:t>
            </a:r>
            <a:r>
              <a:rPr lang="en-US" dirty="0">
                <a:solidFill>
                  <a:schemeClr val="tx1"/>
                </a:solidFill>
                <a:latin typeface="Calibri" panose="020F0502020204030204" pitchFamily="34" charset="0"/>
              </a:rPr>
              <a:t>, which are called “paragraphs” in some other jurisdictions and may contain </a:t>
            </a:r>
            <a:r>
              <a:rPr lang="en-US" b="1" dirty="0">
                <a:solidFill>
                  <a:schemeClr val="tx1"/>
                </a:solidFill>
                <a:latin typeface="Calibri" panose="020F0502020204030204" pitchFamily="34" charset="0"/>
              </a:rPr>
              <a:t>opening</a:t>
            </a:r>
            <a:r>
              <a:rPr lang="en-US" dirty="0">
                <a:solidFill>
                  <a:schemeClr val="tx1"/>
                </a:solidFill>
                <a:latin typeface="Calibri" panose="020F0502020204030204" pitchFamily="34" charset="0"/>
              </a:rPr>
              <a:t> or </a:t>
            </a:r>
            <a:r>
              <a:rPr lang="en-US" b="1" dirty="0">
                <a:solidFill>
                  <a:schemeClr val="tx1"/>
                </a:solidFill>
                <a:latin typeface="Calibri" panose="020F0502020204030204" pitchFamily="34" charset="0"/>
              </a:rPr>
              <a:t>umbrella words</a:t>
            </a:r>
            <a:r>
              <a:rPr lang="en-US" dirty="0">
                <a:solidFill>
                  <a:schemeClr val="tx1"/>
                </a:solidFill>
                <a:latin typeface="Calibri" panose="020F0502020204030204" pitchFamily="34" charset="0"/>
              </a:rPr>
              <a:t> followed by other units of text and punctuation, including</a:t>
            </a:r>
          </a:p>
          <a:p>
            <a:pPr marL="1984248" lvl="8" indent="0">
              <a:buNone/>
            </a:pPr>
            <a:r>
              <a:rPr lang="en-US" sz="1500" b="1" dirty="0">
                <a:solidFill>
                  <a:schemeClr val="tx1"/>
                </a:solidFill>
                <a:latin typeface="Calibri" panose="020F0502020204030204" pitchFamily="34" charset="0"/>
              </a:rPr>
              <a:t>(I)</a:t>
            </a:r>
            <a:r>
              <a:rPr lang="en-US" sz="1500" dirty="0">
                <a:solidFill>
                  <a:schemeClr val="tx1"/>
                </a:solidFill>
                <a:latin typeface="Calibri" panose="020F0502020204030204" pitchFamily="34" charset="0"/>
              </a:rPr>
              <a:t> </a:t>
            </a:r>
            <a:r>
              <a:rPr lang="en-US" sz="1500" b="1" dirty="0" err="1">
                <a:solidFill>
                  <a:schemeClr val="tx1"/>
                </a:solidFill>
                <a:latin typeface="Calibri" panose="020F0502020204030204" pitchFamily="34" charset="0"/>
              </a:rPr>
              <a:t>subclauses</a:t>
            </a:r>
            <a:r>
              <a:rPr lang="en-US" sz="1500" dirty="0">
                <a:solidFill>
                  <a:schemeClr val="tx1"/>
                </a:solidFill>
                <a:latin typeface="Calibri" panose="020F0502020204030204" pitchFamily="34" charset="0"/>
              </a:rPr>
              <a:t>, which are called “subparagraphs” in some other jurisdictions, and</a:t>
            </a:r>
          </a:p>
          <a:p>
            <a:pPr marL="1984248" lvl="8" indent="0">
              <a:buNone/>
            </a:pPr>
            <a:r>
              <a:rPr lang="en-US" sz="1500" b="1" dirty="0">
                <a:solidFill>
                  <a:schemeClr val="tx1"/>
                </a:solidFill>
                <a:latin typeface="Calibri" panose="020F0502020204030204" pitchFamily="34" charset="0"/>
              </a:rPr>
              <a:t>(II)</a:t>
            </a:r>
            <a:r>
              <a:rPr lang="en-US" sz="1500" dirty="0">
                <a:solidFill>
                  <a:schemeClr val="tx1"/>
                </a:solidFill>
                <a:latin typeface="Calibri" panose="020F0502020204030204" pitchFamily="34" charset="0"/>
              </a:rPr>
              <a:t> a comma at the end, unless the clauses are at the end of a higher unit of text, and</a:t>
            </a:r>
          </a:p>
          <a:p>
            <a:pPr marL="1773936" lvl="7" indent="0">
              <a:buNone/>
            </a:pPr>
            <a:r>
              <a:rPr lang="en-US" b="1" dirty="0">
                <a:solidFill>
                  <a:schemeClr val="tx1"/>
                </a:solidFill>
                <a:latin typeface="Calibri" panose="020F0502020204030204" pitchFamily="34" charset="0"/>
              </a:rPr>
              <a:t>(B)</a:t>
            </a:r>
            <a:r>
              <a:rPr lang="en-US" dirty="0">
                <a:solidFill>
                  <a:schemeClr val="tx1"/>
                </a:solidFill>
                <a:latin typeface="Calibri" panose="020F0502020204030204" pitchFamily="34" charset="0"/>
              </a:rPr>
              <a:t> a comma at the end, unless the subparagraphs are at the end of a higher unit of text, and</a:t>
            </a:r>
          </a:p>
          <a:p>
            <a:pPr marL="1572768" lvl="6" indent="0">
              <a:buNone/>
            </a:pPr>
            <a:r>
              <a:rPr lang="en-US" sz="1500" b="1" dirty="0">
                <a:solidFill>
                  <a:schemeClr val="tx1"/>
                </a:solidFill>
                <a:latin typeface="Calibri" panose="020F0502020204030204" pitchFamily="34" charset="0"/>
              </a:rPr>
              <a:t>(ii)</a:t>
            </a:r>
            <a:r>
              <a:rPr lang="en-US" sz="1500" dirty="0">
                <a:solidFill>
                  <a:schemeClr val="tx1"/>
                </a:solidFill>
                <a:latin typeface="Calibri" panose="020F0502020204030204" pitchFamily="34" charset="0"/>
              </a:rPr>
              <a:t> a semi-colon at the end, unless the paragraph is at the end of a section or subsection; and</a:t>
            </a:r>
          </a:p>
          <a:p>
            <a:pPr marL="1353312" lvl="5" indent="0">
              <a:buNone/>
            </a:pPr>
            <a:r>
              <a:rPr lang="en-US" sz="1500" b="1" dirty="0">
                <a:solidFill>
                  <a:schemeClr val="tx1"/>
                </a:solidFill>
                <a:latin typeface="Calibri" panose="020F0502020204030204" pitchFamily="34" charset="0"/>
              </a:rPr>
              <a:t>(b)</a:t>
            </a:r>
            <a:r>
              <a:rPr lang="en-US" sz="1500" dirty="0">
                <a:solidFill>
                  <a:schemeClr val="tx1"/>
                </a:solidFill>
                <a:latin typeface="Calibri" panose="020F0502020204030204" pitchFamily="34" charset="0"/>
              </a:rPr>
              <a:t> units of text found only in clause sandwiches, which, because they</a:t>
            </a:r>
          </a:p>
          <a:p>
            <a:pPr marL="1572768" lvl="6" indent="0">
              <a:buNone/>
            </a:pPr>
            <a:r>
              <a:rPr lang="en-US" sz="1500" b="1" dirty="0">
                <a:solidFill>
                  <a:schemeClr val="tx1"/>
                </a:solidFill>
                <a:latin typeface="Calibri" panose="020F0502020204030204" pitchFamily="34" charset="0"/>
              </a:rPr>
              <a:t>(</a:t>
            </a:r>
            <a:r>
              <a:rPr lang="en-US" sz="1500" b="1" dirty="0" err="1">
                <a:solidFill>
                  <a:schemeClr val="tx1"/>
                </a:solidFill>
                <a:latin typeface="Calibri" panose="020F0502020204030204" pitchFamily="34" charset="0"/>
              </a:rPr>
              <a:t>i</a:t>
            </a:r>
            <a:r>
              <a:rPr lang="en-US" sz="1500" b="1" dirty="0">
                <a:solidFill>
                  <a:schemeClr val="tx1"/>
                </a:solidFill>
                <a:latin typeface="Calibri" panose="020F0502020204030204" pitchFamily="34" charset="0"/>
              </a:rPr>
              <a:t>)</a:t>
            </a:r>
            <a:r>
              <a:rPr lang="en-US" sz="1500" dirty="0">
                <a:solidFill>
                  <a:schemeClr val="tx1"/>
                </a:solidFill>
                <a:latin typeface="Calibri" panose="020F0502020204030204" pitchFamily="34" charset="0"/>
              </a:rPr>
              <a:t> have no official name, and</a:t>
            </a:r>
          </a:p>
          <a:p>
            <a:pPr marL="1572768" lvl="6" indent="0">
              <a:buNone/>
            </a:pPr>
            <a:r>
              <a:rPr lang="en-US" sz="1500" b="1" dirty="0">
                <a:solidFill>
                  <a:schemeClr val="tx1"/>
                </a:solidFill>
                <a:latin typeface="Calibri" panose="020F0502020204030204" pitchFamily="34" charset="0"/>
              </a:rPr>
              <a:t>(ii)</a:t>
            </a:r>
            <a:r>
              <a:rPr lang="en-US" sz="1500" dirty="0">
                <a:solidFill>
                  <a:schemeClr val="tx1"/>
                </a:solidFill>
                <a:latin typeface="Calibri" panose="020F0502020204030204" pitchFamily="34" charset="0"/>
              </a:rPr>
              <a:t> do not correspond to grammatical concepts outside legal discourse</a:t>
            </a:r>
          </a:p>
          <a:p>
            <a:pPr marL="1353312" lvl="5" indent="0">
              <a:buNone/>
            </a:pPr>
            <a:r>
              <a:rPr lang="en-US" sz="1500" dirty="0">
                <a:solidFill>
                  <a:schemeClr val="tx1"/>
                </a:solidFill>
                <a:latin typeface="Calibri" panose="020F0502020204030204" pitchFamily="34" charset="0"/>
              </a:rPr>
              <a:t>are commonly known as </a:t>
            </a:r>
            <a:r>
              <a:rPr lang="en-US" sz="1500" b="1" dirty="0">
                <a:solidFill>
                  <a:schemeClr val="tx1"/>
                </a:solidFill>
                <a:latin typeface="Calibri" panose="020F0502020204030204" pitchFamily="34" charset="0"/>
              </a:rPr>
              <a:t>middle sections</a:t>
            </a:r>
            <a:r>
              <a:rPr lang="en-US" sz="1500" dirty="0">
                <a:solidFill>
                  <a:schemeClr val="tx1"/>
                </a:solidFill>
                <a:latin typeface="Calibri" panose="020F0502020204030204" pitchFamily="34" charset="0"/>
              </a:rPr>
              <a:t> or </a:t>
            </a:r>
            <a:r>
              <a:rPr lang="en-US" sz="1500" b="1" dirty="0">
                <a:solidFill>
                  <a:schemeClr val="tx1"/>
                </a:solidFill>
                <a:latin typeface="Calibri" panose="020F0502020204030204" pitchFamily="34" charset="0"/>
              </a:rPr>
              <a:t>mid-ambles</a:t>
            </a:r>
            <a:r>
              <a:rPr lang="en-US" sz="1500" dirty="0">
                <a:solidFill>
                  <a:schemeClr val="tx1"/>
                </a:solidFill>
                <a:latin typeface="Calibri" panose="020F0502020204030204" pitchFamily="34" charset="0"/>
              </a:rPr>
              <a:t> (if they divide two series of units of text) and, if a sentence</a:t>
            </a:r>
          </a:p>
          <a:p>
            <a:pPr marL="1572768" lvl="6" indent="0">
              <a:buNone/>
            </a:pPr>
            <a:r>
              <a:rPr lang="en-US" sz="1500" b="1" dirty="0">
                <a:solidFill>
                  <a:schemeClr val="tx1"/>
                </a:solidFill>
                <a:latin typeface="Calibri" panose="020F0502020204030204" pitchFamily="34" charset="0"/>
              </a:rPr>
              <a:t>(iii)</a:t>
            </a:r>
            <a:r>
              <a:rPr lang="en-US" sz="1500" dirty="0">
                <a:solidFill>
                  <a:schemeClr val="tx1"/>
                </a:solidFill>
                <a:latin typeface="Calibri" panose="020F0502020204030204" pitchFamily="34" charset="0"/>
              </a:rPr>
              <a:t> keeps on going, or</a:t>
            </a:r>
          </a:p>
          <a:p>
            <a:pPr marL="1572768" lvl="6" indent="0">
              <a:buNone/>
            </a:pPr>
            <a:r>
              <a:rPr lang="en-US" sz="1500" b="1" dirty="0">
                <a:solidFill>
                  <a:schemeClr val="tx1"/>
                </a:solidFill>
                <a:latin typeface="Calibri" panose="020F0502020204030204" pitchFamily="34" charset="0"/>
              </a:rPr>
              <a:t>(iv)</a:t>
            </a:r>
            <a:r>
              <a:rPr lang="en-US" sz="1500" dirty="0">
                <a:solidFill>
                  <a:schemeClr val="tx1"/>
                </a:solidFill>
                <a:latin typeface="Calibri" panose="020F0502020204030204" pitchFamily="34" charset="0"/>
              </a:rPr>
              <a:t> is followed by another sentence within the same section or subsection,</a:t>
            </a:r>
          </a:p>
          <a:p>
            <a:pPr marL="1353312" lvl="5" indent="0">
              <a:buNone/>
            </a:pPr>
            <a:r>
              <a:rPr lang="en-US" sz="1500" dirty="0">
                <a:solidFill>
                  <a:schemeClr val="tx1"/>
                </a:solidFill>
                <a:latin typeface="Calibri" panose="020F0502020204030204" pitchFamily="34" charset="0"/>
              </a:rPr>
              <a:t>units that follow called </a:t>
            </a:r>
            <a:r>
              <a:rPr lang="en-US" sz="1500" b="1" dirty="0">
                <a:solidFill>
                  <a:schemeClr val="tx1"/>
                </a:solidFill>
                <a:latin typeface="Calibri" panose="020F0502020204030204" pitchFamily="34" charset="0"/>
              </a:rPr>
              <a:t>bottom </a:t>
            </a:r>
            <a:r>
              <a:rPr lang="en-US" sz="1500" dirty="0">
                <a:solidFill>
                  <a:schemeClr val="tx1"/>
                </a:solidFill>
                <a:latin typeface="Calibri" panose="020F0502020204030204" pitchFamily="34" charset="0"/>
              </a:rPr>
              <a:t>or</a:t>
            </a:r>
            <a:r>
              <a:rPr lang="en-US" sz="1500" b="1" dirty="0">
                <a:solidFill>
                  <a:schemeClr val="tx1"/>
                </a:solidFill>
                <a:latin typeface="Calibri" panose="020F0502020204030204" pitchFamily="34" charset="0"/>
              </a:rPr>
              <a:t> tail sections</a:t>
            </a:r>
            <a:r>
              <a:rPr lang="en-US" sz="1500" dirty="0">
                <a:solidFill>
                  <a:schemeClr val="tx1"/>
                </a:solidFill>
                <a:latin typeface="Calibri" panose="020F0502020204030204" pitchFamily="34" charset="0"/>
              </a:rPr>
              <a:t> or </a:t>
            </a:r>
            <a:r>
              <a:rPr lang="en-US" sz="1500" b="1" dirty="0">
                <a:solidFill>
                  <a:schemeClr val="tx1"/>
                </a:solidFill>
                <a:latin typeface="Calibri" panose="020F0502020204030204" pitchFamily="34" charset="0"/>
              </a:rPr>
              <a:t>post-ambles.</a:t>
            </a:r>
            <a:endParaRPr lang="en-US" sz="1500" dirty="0">
              <a:solidFill>
                <a:schemeClr val="tx1"/>
              </a:solidFill>
              <a:latin typeface="Calibri" panose="020F0502020204030204" pitchFamily="34" charset="0"/>
            </a:endParaRPr>
          </a:p>
          <a:p>
            <a:pPr marL="1133856" lvl="4" indent="0">
              <a:buNone/>
            </a:pPr>
            <a:r>
              <a:rPr lang="en-US" sz="1500" dirty="0">
                <a:latin typeface="Calibri" panose="020F0502020204030204" pitchFamily="34" charset="0"/>
              </a:rPr>
              <a:t>When there are middle sections, the numbering of the intervening units below them continues the numbering from the series of units above them</a:t>
            </a:r>
            <a:r>
              <a:rPr lang="en-US" sz="1500" dirty="0" smtClean="0">
                <a:latin typeface="Calibri" panose="020F0502020204030204" pitchFamily="34" charset="0"/>
              </a:rPr>
              <a:t>.</a:t>
            </a:r>
            <a:endParaRPr lang="en-US" sz="1500" dirty="0">
              <a:latin typeface="Calibri" panose="020F0502020204030204" pitchFamily="34" charset="0"/>
            </a:endParaRPr>
          </a:p>
        </p:txBody>
      </p:sp>
      <p:sp>
        <p:nvSpPr>
          <p:cNvPr id="77828" name="Rectangle 4"/>
          <p:cNvSpPr>
            <a:spLocks noChangeArrowheads="1"/>
          </p:cNvSpPr>
          <p:nvPr/>
        </p:nvSpPr>
        <p:spPr bwMode="auto">
          <a:xfrm>
            <a:off x="3429000" y="2570163"/>
            <a:ext cx="184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latin typeface="Arial" charset="0"/>
                <a:cs typeface="Arial" charset="0"/>
              </a:rPr>
              <a:t/>
            </a:r>
            <a:br>
              <a:rPr lang="en-US" altLang="en-US" b="1">
                <a:latin typeface="Arial" charset="0"/>
                <a:cs typeface="Arial" charset="0"/>
              </a:rPr>
            </a:br>
            <a:endParaRPr lang="en-CA" altLang="en-US" b="1">
              <a:latin typeface="Arial" charset="0"/>
              <a:cs typeface="Arial" charset="0"/>
            </a:endParaRPr>
          </a:p>
        </p:txBody>
      </p:sp>
    </p:spTree>
    <p:extLst>
      <p:ext uri="{BB962C8B-B14F-4D97-AF65-F5344CB8AC3E}">
        <p14:creationId xmlns:p14="http://schemas.microsoft.com/office/powerpoint/2010/main" val="3278271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367264" y="6284168"/>
            <a:ext cx="957264" cy="457200"/>
          </a:xfrm>
        </p:spPr>
        <p:txBody>
          <a:bodyPr/>
          <a:lstStyle/>
          <a:p>
            <a:fld id="{0AA0CB46-CB77-42B5-9C4B-1ECDA40BA244}" type="slidenum">
              <a:rPr lang="en-CA" altLang="en-US" sz="1800" smtClean="0"/>
              <a:pPr/>
              <a:t>48</a:t>
            </a:fld>
            <a:endParaRPr lang="en-CA" altLang="en-US" sz="1800" dirty="0"/>
          </a:p>
        </p:txBody>
      </p:sp>
      <p:sp>
        <p:nvSpPr>
          <p:cNvPr id="81922" name="Rectangle 2"/>
          <p:cNvSpPr>
            <a:spLocks noGrp="1" noChangeArrowheads="1"/>
          </p:cNvSpPr>
          <p:nvPr>
            <p:ph type="title"/>
          </p:nvPr>
        </p:nvSpPr>
        <p:spPr>
          <a:xfrm>
            <a:off x="457200" y="922040"/>
            <a:ext cx="8229600" cy="1066800"/>
          </a:xfrm>
        </p:spPr>
        <p:txBody>
          <a:bodyPr/>
          <a:lstStyle/>
          <a:p>
            <a:r>
              <a:rPr lang="en-US" altLang="en-US" u="sng" dirty="0">
                <a:latin typeface="Trebuchet MS" panose="020B0603020202020204" pitchFamily="34" charset="0"/>
                <a:cs typeface="Arial" charset="0"/>
              </a:rPr>
              <a:t>Rules for Paragraphing</a:t>
            </a:r>
            <a:endParaRPr lang="fr-CA" altLang="en-US" u="sng" dirty="0">
              <a:latin typeface="Trebuchet MS" panose="020B0603020202020204" pitchFamily="34" charset="0"/>
              <a:cs typeface="Arial" charset="0"/>
            </a:endParaRPr>
          </a:p>
        </p:txBody>
      </p:sp>
      <p:sp>
        <p:nvSpPr>
          <p:cNvPr id="81923" name="Rectangle 3"/>
          <p:cNvSpPr>
            <a:spLocks noGrp="1" noChangeArrowheads="1"/>
          </p:cNvSpPr>
          <p:nvPr>
            <p:ph type="body" idx="1"/>
          </p:nvPr>
        </p:nvSpPr>
        <p:spPr>
          <a:xfrm>
            <a:off x="374848" y="1800944"/>
            <a:ext cx="8229600" cy="4724400"/>
          </a:xfrm>
        </p:spPr>
        <p:txBody>
          <a:bodyPr/>
          <a:lstStyle/>
          <a:p>
            <a:r>
              <a:rPr lang="en-US" altLang="en-US" dirty="0" smtClean="0">
                <a:cs typeface="Times New Roman" pitchFamily="18" charset="0"/>
              </a:rPr>
              <a:t>Paragraphing is more than breaking a long text into indented units</a:t>
            </a:r>
          </a:p>
          <a:p>
            <a:r>
              <a:rPr lang="en-US" altLang="en-US" dirty="0" smtClean="0">
                <a:cs typeface="Times New Roman" pitchFamily="18" charset="0"/>
              </a:rPr>
              <a:t>It should follow rules that</a:t>
            </a:r>
          </a:p>
          <a:p>
            <a:pPr lvl="1"/>
            <a:r>
              <a:rPr lang="en-US" altLang="en-US" dirty="0" smtClean="0">
                <a:cs typeface="Times New Roman" pitchFamily="18" charset="0"/>
              </a:rPr>
              <a:t>reflect the grammatical structure of the text, and</a:t>
            </a:r>
          </a:p>
          <a:p>
            <a:pPr lvl="1"/>
            <a:r>
              <a:rPr lang="en-US" altLang="en-US" dirty="0" smtClean="0">
                <a:cs typeface="Times New Roman" pitchFamily="18" charset="0"/>
              </a:rPr>
              <a:t>achieve a continuous flow of ideas</a:t>
            </a:r>
            <a:endParaRPr lang="en-US" altLang="en-US" dirty="0">
              <a:cs typeface="Times New Roman" pitchFamily="18" charset="0"/>
            </a:endParaRPr>
          </a:p>
          <a:p>
            <a:endParaRPr lang="fr-CA" altLang="en-US" dirty="0"/>
          </a:p>
        </p:txBody>
      </p:sp>
    </p:spTree>
    <p:extLst>
      <p:ext uri="{BB962C8B-B14F-4D97-AF65-F5344CB8AC3E}">
        <p14:creationId xmlns:p14="http://schemas.microsoft.com/office/powerpoint/2010/main" val="1216224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367264" y="6284168"/>
            <a:ext cx="957264" cy="457200"/>
          </a:xfrm>
        </p:spPr>
        <p:txBody>
          <a:bodyPr/>
          <a:lstStyle/>
          <a:p>
            <a:fld id="{0AA0CB46-CB77-42B5-9C4B-1ECDA40BA244}" type="slidenum">
              <a:rPr lang="en-CA" altLang="en-US" sz="1800" smtClean="0"/>
              <a:pPr/>
              <a:t>49</a:t>
            </a:fld>
            <a:endParaRPr lang="en-CA" altLang="en-US" sz="1800" dirty="0"/>
          </a:p>
        </p:txBody>
      </p:sp>
      <p:sp>
        <p:nvSpPr>
          <p:cNvPr id="81922" name="Rectangle 2"/>
          <p:cNvSpPr>
            <a:spLocks noGrp="1" noChangeArrowheads="1"/>
          </p:cNvSpPr>
          <p:nvPr>
            <p:ph type="title"/>
          </p:nvPr>
        </p:nvSpPr>
        <p:spPr>
          <a:xfrm>
            <a:off x="457200" y="922040"/>
            <a:ext cx="8229600" cy="1066800"/>
          </a:xfrm>
        </p:spPr>
        <p:txBody>
          <a:bodyPr/>
          <a:lstStyle/>
          <a:p>
            <a:r>
              <a:rPr lang="en-US" altLang="en-US" u="sng" dirty="0">
                <a:cs typeface="Arial" charset="0"/>
              </a:rPr>
              <a:t>Rules for Paragraphing</a:t>
            </a:r>
            <a:endParaRPr lang="fr-CA" altLang="en-US" u="sng" dirty="0">
              <a:cs typeface="Arial" charset="0"/>
            </a:endParaRPr>
          </a:p>
        </p:txBody>
      </p:sp>
      <p:sp>
        <p:nvSpPr>
          <p:cNvPr id="81923" name="Rectangle 3"/>
          <p:cNvSpPr>
            <a:spLocks noGrp="1" noChangeArrowheads="1"/>
          </p:cNvSpPr>
          <p:nvPr>
            <p:ph type="body" idx="1"/>
          </p:nvPr>
        </p:nvSpPr>
        <p:spPr>
          <a:xfrm>
            <a:off x="374848" y="1872952"/>
            <a:ext cx="8229600" cy="4724400"/>
          </a:xfrm>
        </p:spPr>
        <p:txBody>
          <a:bodyPr/>
          <a:lstStyle/>
          <a:p>
            <a:r>
              <a:rPr lang="en-US" altLang="en-US" dirty="0" smtClean="0">
                <a:cs typeface="Times New Roman" pitchFamily="18" charset="0"/>
              </a:rPr>
              <a:t>There </a:t>
            </a:r>
            <a:r>
              <a:rPr lang="en-US" altLang="en-US" dirty="0">
                <a:cs typeface="Times New Roman" pitchFamily="18" charset="0"/>
              </a:rPr>
              <a:t>must be at least 2 parallel units of </a:t>
            </a:r>
            <a:r>
              <a:rPr lang="en-US" altLang="en-US" dirty="0" smtClean="0">
                <a:cs typeface="Times New Roman" pitchFamily="18" charset="0"/>
              </a:rPr>
              <a:t>text </a:t>
            </a:r>
          </a:p>
          <a:p>
            <a:pPr lvl="1"/>
            <a:r>
              <a:rPr lang="en-US" altLang="en-US" dirty="0" smtClean="0">
                <a:cs typeface="Times New Roman" pitchFamily="18" charset="0"/>
              </a:rPr>
              <a:t>preceded </a:t>
            </a:r>
            <a:r>
              <a:rPr lang="en-US" altLang="en-US" dirty="0">
                <a:cs typeface="Times New Roman" pitchFamily="18" charset="0"/>
              </a:rPr>
              <a:t>by opening words (the "umbrella" or "chapeau</a:t>
            </a:r>
            <a:r>
              <a:rPr lang="en-US" altLang="en-US" dirty="0" smtClean="0">
                <a:cs typeface="Times New Roman" pitchFamily="18" charset="0"/>
              </a:rPr>
              <a:t>")</a:t>
            </a:r>
          </a:p>
          <a:p>
            <a:pPr lvl="1"/>
            <a:r>
              <a:rPr lang="en-US" altLang="en-US" dirty="0" smtClean="0">
                <a:cs typeface="Times New Roman" pitchFamily="18" charset="0"/>
              </a:rPr>
              <a:t>indented from the opening words</a:t>
            </a:r>
          </a:p>
          <a:p>
            <a:pPr marL="1303020" lvl="3" indent="-342900">
              <a:buFont typeface="+mj-lt"/>
              <a:buAutoNum type="alphaLcParenR"/>
            </a:pPr>
            <a:r>
              <a:rPr lang="en-US" altLang="en-US" dirty="0" smtClean="0">
                <a:cs typeface="Times New Roman" pitchFamily="18" charset="0"/>
              </a:rPr>
              <a:t>this paragraph has a hanging indent – the paragraph letter “hangs” at the front of the text, making it more visible</a:t>
            </a:r>
          </a:p>
          <a:p>
            <a:pPr marL="1046988" lvl="2" indent="0">
              <a:buFont typeface="+mj-lt"/>
              <a:buAutoNum type="alphaLcParenR"/>
            </a:pPr>
            <a:r>
              <a:rPr lang="en-US" altLang="en-US" dirty="0" smtClean="0">
                <a:cs typeface="Times New Roman" pitchFamily="18" charset="0"/>
              </a:rPr>
              <a:t> this paragraph has a full indent – the paragraph letter is embedded in the text of the paragraph, making it less visible</a:t>
            </a:r>
          </a:p>
          <a:p>
            <a:r>
              <a:rPr lang="en-US" altLang="en-US" dirty="0" smtClean="0">
                <a:cs typeface="Times New Roman" pitchFamily="18" charset="0"/>
              </a:rPr>
              <a:t>For example:</a:t>
            </a:r>
          </a:p>
          <a:p>
            <a:pPr marL="676656" lvl="2" indent="0">
              <a:buNone/>
            </a:pPr>
            <a:r>
              <a:rPr lang="en-US" altLang="en-US" sz="2000" b="1" dirty="0" smtClean="0">
                <a:latin typeface="Calibri" panose="020F0502020204030204" pitchFamily="34" charset="0"/>
                <a:cs typeface="Times New Roman" pitchFamily="18" charset="0"/>
              </a:rPr>
              <a:t>2</a:t>
            </a:r>
            <a:r>
              <a:rPr lang="en-US" altLang="en-US" sz="2000" dirty="0" smtClean="0">
                <a:latin typeface="Calibri" panose="020F0502020204030204" pitchFamily="34" charset="0"/>
                <a:cs typeface="Times New Roman" pitchFamily="18" charset="0"/>
              </a:rPr>
              <a:t> The Minister may issue a </a:t>
            </a:r>
            <a:r>
              <a:rPr lang="en-US" altLang="en-US" sz="2000" dirty="0" err="1" smtClean="0">
                <a:latin typeface="Calibri" panose="020F0502020204030204" pitchFamily="34" charset="0"/>
                <a:cs typeface="Times New Roman" pitchFamily="18" charset="0"/>
              </a:rPr>
              <a:t>licence</a:t>
            </a:r>
            <a:r>
              <a:rPr lang="en-US" altLang="en-US" sz="2000" dirty="0" smtClean="0">
                <a:latin typeface="Calibri" panose="020F0502020204030204" pitchFamily="34" charset="0"/>
                <a:cs typeface="Times New Roman" pitchFamily="18" charset="0"/>
              </a:rPr>
              <a:t> if: [</a:t>
            </a:r>
            <a:r>
              <a:rPr lang="en-US" altLang="en-US" sz="2000" i="1" dirty="0" smtClean="0">
                <a:latin typeface="Calibri" panose="020F0502020204030204" pitchFamily="34" charset="0"/>
                <a:cs typeface="Times New Roman" pitchFamily="18" charset="0"/>
              </a:rPr>
              <a:t>opening words</a:t>
            </a:r>
            <a:r>
              <a:rPr lang="en-US" altLang="en-US" sz="2000" dirty="0" smtClean="0">
                <a:latin typeface="Calibri" panose="020F0502020204030204" pitchFamily="34" charset="0"/>
                <a:cs typeface="Times New Roman" pitchFamily="18" charset="0"/>
              </a:rPr>
              <a:t>]</a:t>
            </a:r>
          </a:p>
          <a:p>
            <a:pPr marL="1275588" lvl="3" indent="-342900">
              <a:buAutoNum type="alphaLcParenBoth"/>
            </a:pPr>
            <a:r>
              <a:rPr lang="en-US" altLang="en-US" sz="2000" dirty="0" smtClean="0">
                <a:latin typeface="Calibri" panose="020F0502020204030204" pitchFamily="34" charset="0"/>
                <a:cs typeface="Times New Roman" pitchFamily="18" charset="0"/>
              </a:rPr>
              <a:t>the application is complete; and [</a:t>
            </a:r>
            <a:r>
              <a:rPr lang="en-US" altLang="en-US" sz="2000" i="1" dirty="0" smtClean="0">
                <a:latin typeface="Calibri" panose="020F0502020204030204" pitchFamily="34" charset="0"/>
                <a:cs typeface="Times New Roman" pitchFamily="18" charset="0"/>
              </a:rPr>
              <a:t>first parallel unit</a:t>
            </a:r>
            <a:r>
              <a:rPr lang="en-US" altLang="en-US" sz="2000" dirty="0" smtClean="0">
                <a:latin typeface="Calibri" panose="020F0502020204030204" pitchFamily="34" charset="0"/>
                <a:cs typeface="Times New Roman" pitchFamily="18" charset="0"/>
              </a:rPr>
              <a:t>]</a:t>
            </a:r>
          </a:p>
          <a:p>
            <a:pPr marL="1275588" lvl="3" indent="-342900">
              <a:buAutoNum type="alphaLcParenBoth"/>
            </a:pPr>
            <a:r>
              <a:rPr lang="en-US" altLang="en-US" sz="2000" dirty="0">
                <a:latin typeface="Calibri" panose="020F0502020204030204" pitchFamily="34" charset="0"/>
                <a:cs typeface="Times New Roman" pitchFamily="18" charset="0"/>
              </a:rPr>
              <a:t> </a:t>
            </a:r>
            <a:r>
              <a:rPr lang="en-US" altLang="en-US" sz="2000" dirty="0" smtClean="0">
                <a:latin typeface="Calibri" panose="020F0502020204030204" pitchFamily="34" charset="0"/>
                <a:cs typeface="Times New Roman" pitchFamily="18" charset="0"/>
              </a:rPr>
              <a:t>the applicant has paid the </a:t>
            </a:r>
            <a:r>
              <a:rPr lang="en-US" altLang="en-US" sz="2000" dirty="0" err="1" smtClean="0">
                <a:latin typeface="Calibri" panose="020F0502020204030204" pitchFamily="34" charset="0"/>
                <a:cs typeface="Times New Roman" pitchFamily="18" charset="0"/>
              </a:rPr>
              <a:t>licence</a:t>
            </a:r>
            <a:r>
              <a:rPr lang="en-US" altLang="en-US" sz="2000" dirty="0" smtClean="0">
                <a:latin typeface="Calibri" panose="020F0502020204030204" pitchFamily="34" charset="0"/>
                <a:cs typeface="Times New Roman" pitchFamily="18" charset="0"/>
              </a:rPr>
              <a:t> fee. [</a:t>
            </a:r>
            <a:r>
              <a:rPr lang="en-US" altLang="en-US" sz="2000" i="1" dirty="0" smtClean="0">
                <a:latin typeface="Calibri" panose="020F0502020204030204" pitchFamily="34" charset="0"/>
                <a:cs typeface="Times New Roman" pitchFamily="18" charset="0"/>
              </a:rPr>
              <a:t>second parallel unit</a:t>
            </a:r>
            <a:r>
              <a:rPr lang="en-US" altLang="en-US" sz="2000" dirty="0" smtClean="0">
                <a:latin typeface="Calibri" panose="020F0502020204030204" pitchFamily="34" charset="0"/>
                <a:cs typeface="Times New Roman" pitchFamily="18" charset="0"/>
              </a:rPr>
              <a:t>]</a:t>
            </a:r>
          </a:p>
          <a:p>
            <a:pPr marL="676656" lvl="2" indent="0">
              <a:buNone/>
            </a:pPr>
            <a:endParaRPr lang="en-US" altLang="en-US" dirty="0">
              <a:cs typeface="Times New Roman" pitchFamily="18" charset="0"/>
            </a:endParaRPr>
          </a:p>
          <a:p>
            <a:endParaRPr lang="fr-CA" altLang="en-US" dirty="0"/>
          </a:p>
        </p:txBody>
      </p:sp>
    </p:spTree>
    <p:extLst>
      <p:ext uri="{BB962C8B-B14F-4D97-AF65-F5344CB8AC3E}">
        <p14:creationId xmlns:p14="http://schemas.microsoft.com/office/powerpoint/2010/main" val="385465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lstStyle/>
          <a:p>
            <a:r>
              <a:rPr lang="en-CA" dirty="0" smtClean="0"/>
              <a:t>What do legal texts do?</a:t>
            </a:r>
          </a:p>
          <a:p>
            <a:pPr lvl="1"/>
            <a:r>
              <a:rPr lang="en-CA" dirty="0" smtClean="0"/>
              <a:t>Tell people</a:t>
            </a:r>
          </a:p>
          <a:p>
            <a:pPr lvl="2"/>
            <a:r>
              <a:rPr lang="en-CA" dirty="0" smtClean="0"/>
              <a:t>what to do (even when they don’t want to) – </a:t>
            </a:r>
            <a:r>
              <a:rPr lang="en-CA" i="1" dirty="0" smtClean="0"/>
              <a:t>requirements</a:t>
            </a:r>
            <a:r>
              <a:rPr lang="en-CA" dirty="0" smtClean="0"/>
              <a:t> </a:t>
            </a:r>
          </a:p>
          <a:p>
            <a:pPr lvl="2"/>
            <a:r>
              <a:rPr lang="en-CA" dirty="0" smtClean="0"/>
              <a:t>what not to do (even when they want to) – </a:t>
            </a:r>
            <a:r>
              <a:rPr lang="en-CA" i="1" dirty="0" smtClean="0"/>
              <a:t>prohibitions</a:t>
            </a:r>
            <a:r>
              <a:rPr lang="en-CA" dirty="0" smtClean="0"/>
              <a:t> </a:t>
            </a:r>
          </a:p>
          <a:p>
            <a:pPr lvl="2"/>
            <a:r>
              <a:rPr lang="en-CA" dirty="0" smtClean="0"/>
              <a:t>what they can do  or are entitled to – </a:t>
            </a:r>
            <a:r>
              <a:rPr lang="en-CA" i="1" dirty="0" smtClean="0"/>
              <a:t>rights</a:t>
            </a:r>
            <a:r>
              <a:rPr lang="en-CA" dirty="0" smtClean="0"/>
              <a:t> </a:t>
            </a:r>
          </a:p>
          <a:p>
            <a:pPr lvl="1"/>
            <a:r>
              <a:rPr lang="en-CA" dirty="0" smtClean="0"/>
              <a:t>Provide a basis for resolving disagreements about these things</a:t>
            </a:r>
          </a:p>
          <a:p>
            <a:r>
              <a:rPr lang="en-CA" dirty="0" smtClean="0"/>
              <a:t>Which explains why they have to communicate clearly</a:t>
            </a:r>
          </a:p>
          <a:p>
            <a:pPr lvl="1"/>
            <a:r>
              <a:rPr lang="en-CA" dirty="0" smtClean="0"/>
              <a:t>If no one understands them, they are ineffective</a:t>
            </a:r>
          </a:p>
          <a:p>
            <a:r>
              <a:rPr lang="en-CA" dirty="0" smtClean="0"/>
              <a:t>It also explains why people disagree about what they mean</a:t>
            </a:r>
          </a:p>
          <a:p>
            <a:pPr lvl="1"/>
            <a:r>
              <a:rPr lang="en-CA" dirty="0" smtClean="0"/>
              <a:t>People like to understand what they want to understand</a:t>
            </a:r>
          </a:p>
          <a:p>
            <a:pPr lvl="1"/>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a:t>
            </a:fld>
            <a:endParaRPr lang="en-CA" dirty="0">
              <a:solidFill>
                <a:schemeClr val="accent6">
                  <a:lumMod val="50000"/>
                </a:schemeClr>
              </a:solidFill>
            </a:endParaRPr>
          </a:p>
        </p:txBody>
      </p:sp>
    </p:spTree>
    <p:extLst>
      <p:ext uri="{BB962C8B-B14F-4D97-AF65-F5344CB8AC3E}">
        <p14:creationId xmlns:p14="http://schemas.microsoft.com/office/powerpoint/2010/main" val="4159809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367264" y="6284168"/>
            <a:ext cx="957264" cy="457200"/>
          </a:xfrm>
        </p:spPr>
        <p:txBody>
          <a:bodyPr/>
          <a:lstStyle/>
          <a:p>
            <a:fld id="{0AA0CB46-CB77-42B5-9C4B-1ECDA40BA244}" type="slidenum">
              <a:rPr lang="en-CA" altLang="en-US" sz="1800" smtClean="0"/>
              <a:pPr/>
              <a:t>50</a:t>
            </a:fld>
            <a:endParaRPr lang="en-CA" altLang="en-US" sz="1800" dirty="0"/>
          </a:p>
        </p:txBody>
      </p:sp>
      <p:sp>
        <p:nvSpPr>
          <p:cNvPr id="81922" name="Rectangle 2"/>
          <p:cNvSpPr>
            <a:spLocks noGrp="1" noChangeArrowheads="1"/>
          </p:cNvSpPr>
          <p:nvPr>
            <p:ph type="title"/>
          </p:nvPr>
        </p:nvSpPr>
        <p:spPr>
          <a:xfrm>
            <a:off x="457200" y="922040"/>
            <a:ext cx="8229600" cy="1066800"/>
          </a:xfrm>
        </p:spPr>
        <p:txBody>
          <a:bodyPr/>
          <a:lstStyle/>
          <a:p>
            <a:r>
              <a:rPr lang="en-US" altLang="en-US" u="sng" dirty="0">
                <a:cs typeface="Arial" charset="0"/>
              </a:rPr>
              <a:t>Rules for Paragraphing</a:t>
            </a:r>
            <a:endParaRPr lang="fr-CA" altLang="en-US" u="sng" dirty="0">
              <a:cs typeface="Arial" charset="0"/>
            </a:endParaRPr>
          </a:p>
        </p:txBody>
      </p:sp>
      <p:sp>
        <p:nvSpPr>
          <p:cNvPr id="81923" name="Rectangle 3"/>
          <p:cNvSpPr>
            <a:spLocks noGrp="1" noChangeArrowheads="1"/>
          </p:cNvSpPr>
          <p:nvPr>
            <p:ph type="body" idx="1"/>
          </p:nvPr>
        </p:nvSpPr>
        <p:spPr>
          <a:xfrm>
            <a:off x="374848" y="1872952"/>
            <a:ext cx="8229600" cy="4724400"/>
          </a:xfrm>
        </p:spPr>
        <p:txBody>
          <a:bodyPr/>
          <a:lstStyle/>
          <a:p>
            <a:r>
              <a:rPr lang="en-US" altLang="en-US" dirty="0" smtClean="0">
                <a:cs typeface="Times New Roman" pitchFamily="18" charset="0"/>
              </a:rPr>
              <a:t>Each paragraph unit</a:t>
            </a:r>
            <a:r>
              <a:rPr lang="en-US" altLang="en-US" dirty="0">
                <a:cs typeface="Times New Roman" pitchFamily="18" charset="0"/>
              </a:rPr>
              <a:t> </a:t>
            </a:r>
            <a:r>
              <a:rPr lang="en-US" altLang="en-US" dirty="0" smtClean="0">
                <a:cs typeface="Times New Roman" pitchFamily="18" charset="0"/>
              </a:rPr>
              <a:t>must </a:t>
            </a:r>
            <a:r>
              <a:rPr lang="en-US" altLang="en-US" dirty="0">
                <a:cs typeface="Times New Roman" pitchFamily="18" charset="0"/>
              </a:rPr>
              <a:t>be capable of being read grammatically with the opening words. </a:t>
            </a:r>
          </a:p>
          <a:p>
            <a:r>
              <a:rPr lang="en-US" altLang="en-US" dirty="0" smtClean="0">
                <a:cs typeface="Times New Roman" pitchFamily="18" charset="0"/>
              </a:rPr>
              <a:t>Is the </a:t>
            </a:r>
            <a:r>
              <a:rPr lang="en-US" altLang="en-US" dirty="0">
                <a:cs typeface="Times New Roman" pitchFamily="18" charset="0"/>
              </a:rPr>
              <a:t>following example </a:t>
            </a:r>
            <a:r>
              <a:rPr lang="en-US" altLang="en-US" dirty="0" smtClean="0">
                <a:cs typeface="Times New Roman" pitchFamily="18" charset="0"/>
              </a:rPr>
              <a:t>correct</a:t>
            </a:r>
            <a:r>
              <a:rPr lang="en-US" altLang="en-US" dirty="0">
                <a:cs typeface="Times New Roman" pitchFamily="18" charset="0"/>
              </a:rPr>
              <a:t>?</a:t>
            </a:r>
          </a:p>
          <a:p>
            <a:pPr lvl="2">
              <a:buClr>
                <a:schemeClr val="tx1"/>
              </a:buClr>
              <a:buFont typeface="Symbol" pitchFamily="18" charset="2"/>
              <a:buNone/>
            </a:pPr>
            <a:r>
              <a:rPr lang="en-US" altLang="en-US" sz="2000" b="1" dirty="0" smtClean="0">
                <a:latin typeface="Calibri" panose="020F0502020204030204" pitchFamily="34" charset="0"/>
                <a:cs typeface="Times New Roman" pitchFamily="18" charset="0"/>
              </a:rPr>
              <a:t>3</a:t>
            </a:r>
            <a:r>
              <a:rPr lang="en-US" altLang="en-US" sz="2000" dirty="0">
                <a:latin typeface="Calibri" panose="020F0502020204030204" pitchFamily="34" charset="0"/>
                <a:cs typeface="Times New Roman" pitchFamily="18" charset="0"/>
              </a:rPr>
              <a:t>	The Minister may issue a </a:t>
            </a:r>
            <a:r>
              <a:rPr lang="en-US" altLang="en-US" sz="2000" dirty="0" err="1">
                <a:latin typeface="Calibri" panose="020F0502020204030204" pitchFamily="34" charset="0"/>
                <a:cs typeface="Times New Roman" pitchFamily="18" charset="0"/>
              </a:rPr>
              <a:t>licence</a:t>
            </a:r>
            <a:endParaRPr lang="en-US" altLang="en-US" sz="2000" dirty="0">
              <a:latin typeface="Calibri" panose="020F0502020204030204" pitchFamily="34" charset="0"/>
              <a:cs typeface="Times New Roman" pitchFamily="18" charset="0"/>
            </a:endParaRPr>
          </a:p>
          <a:p>
            <a:pPr lvl="2">
              <a:buClr>
                <a:schemeClr val="tx1"/>
              </a:buClr>
              <a:buFont typeface="Symbol" pitchFamily="18" charset="2"/>
              <a:buNone/>
            </a:pPr>
            <a:r>
              <a:rPr lang="en-US" altLang="en-US" sz="2000" dirty="0">
                <a:latin typeface="Calibri" panose="020F0502020204030204" pitchFamily="34" charset="0"/>
                <a:cs typeface="Times New Roman" pitchFamily="18" charset="0"/>
              </a:rPr>
              <a:t>	(a) before the fishing season begins; and</a:t>
            </a:r>
          </a:p>
          <a:p>
            <a:pPr lvl="2">
              <a:buClr>
                <a:schemeClr val="tx1"/>
              </a:buClr>
              <a:buFont typeface="Symbol" pitchFamily="18" charset="2"/>
              <a:buNone/>
            </a:pPr>
            <a:r>
              <a:rPr lang="en-US" altLang="en-US" sz="2000" dirty="0">
                <a:latin typeface="Calibri" panose="020F0502020204030204" pitchFamily="34" charset="0"/>
                <a:cs typeface="Times New Roman" pitchFamily="18" charset="0"/>
              </a:rPr>
              <a:t>	(b) the </a:t>
            </a:r>
            <a:r>
              <a:rPr lang="en-US" altLang="en-US" sz="2000" dirty="0" err="1">
                <a:latin typeface="Calibri" panose="020F0502020204030204" pitchFamily="34" charset="0"/>
                <a:cs typeface="Times New Roman" pitchFamily="18" charset="0"/>
              </a:rPr>
              <a:t>licence</a:t>
            </a:r>
            <a:r>
              <a:rPr lang="en-US" altLang="en-US" sz="2000" dirty="0">
                <a:latin typeface="Calibri" panose="020F0502020204030204" pitchFamily="34" charset="0"/>
                <a:cs typeface="Times New Roman" pitchFamily="18" charset="0"/>
              </a:rPr>
              <a:t> may be revoked at any time for noncompliance with the regulations.</a:t>
            </a:r>
          </a:p>
          <a:p>
            <a:pPr lvl="1"/>
            <a:endParaRPr lang="en-US" altLang="en-US" dirty="0">
              <a:cs typeface="Times New Roman" pitchFamily="18" charset="0"/>
            </a:endParaRPr>
          </a:p>
          <a:p>
            <a:endParaRPr lang="fr-CA" altLang="en-US" dirty="0"/>
          </a:p>
        </p:txBody>
      </p:sp>
    </p:spTree>
    <p:extLst>
      <p:ext uri="{BB962C8B-B14F-4D97-AF65-F5344CB8AC3E}">
        <p14:creationId xmlns:p14="http://schemas.microsoft.com/office/powerpoint/2010/main" val="1808857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295256" y="6212160"/>
            <a:ext cx="957264" cy="457200"/>
          </a:xfrm>
        </p:spPr>
        <p:txBody>
          <a:bodyPr/>
          <a:lstStyle/>
          <a:p>
            <a:fld id="{07A90956-F7A0-4D32-BDAF-3A98850FCDC7}" type="slidenum">
              <a:rPr lang="en-CA" altLang="en-US" sz="1800" smtClean="0"/>
              <a:pPr/>
              <a:t>51</a:t>
            </a:fld>
            <a:endParaRPr lang="en-CA" altLang="en-US" sz="1800" dirty="0"/>
          </a:p>
        </p:txBody>
      </p:sp>
      <p:sp>
        <p:nvSpPr>
          <p:cNvPr id="93186" name="Rectangle 2050"/>
          <p:cNvSpPr>
            <a:spLocks noGrp="1" noChangeArrowheads="1"/>
          </p:cNvSpPr>
          <p:nvPr>
            <p:ph type="title"/>
          </p:nvPr>
        </p:nvSpPr>
        <p:spPr>
          <a:xfrm>
            <a:off x="457200" y="922040"/>
            <a:ext cx="8229600" cy="1066800"/>
          </a:xfrm>
        </p:spPr>
        <p:txBody>
          <a:bodyPr/>
          <a:lstStyle/>
          <a:p>
            <a:r>
              <a:rPr lang="en-US" altLang="en-US" u="sng" dirty="0">
                <a:cs typeface="Arial" charset="0"/>
              </a:rPr>
              <a:t>Rules for Paragraphing</a:t>
            </a:r>
            <a:endParaRPr lang="fr-CA" altLang="en-US" u="sng" dirty="0">
              <a:cs typeface="Arial" charset="0"/>
            </a:endParaRPr>
          </a:p>
        </p:txBody>
      </p:sp>
      <p:sp>
        <p:nvSpPr>
          <p:cNvPr id="93187" name="Rectangle 2051"/>
          <p:cNvSpPr>
            <a:spLocks noGrp="1" noChangeArrowheads="1"/>
          </p:cNvSpPr>
          <p:nvPr>
            <p:ph type="body" idx="1"/>
          </p:nvPr>
        </p:nvSpPr>
        <p:spPr>
          <a:xfrm>
            <a:off x="374848" y="1872952"/>
            <a:ext cx="8229600" cy="4724400"/>
          </a:xfrm>
        </p:spPr>
        <p:txBody>
          <a:bodyPr/>
          <a:lstStyle/>
          <a:p>
            <a:r>
              <a:rPr lang="en-US" altLang="en-US" dirty="0">
                <a:cs typeface="Times New Roman" pitchFamily="18" charset="0"/>
              </a:rPr>
              <a:t>Each parallel unit must be grammatically </a:t>
            </a:r>
            <a:r>
              <a:rPr lang="en-US" altLang="en-US" dirty="0" smtClean="0">
                <a:cs typeface="Times New Roman" pitchFamily="18" charset="0"/>
              </a:rPr>
              <a:t>equivalent:</a:t>
            </a:r>
            <a:endParaRPr lang="en-US" altLang="en-US" dirty="0">
              <a:cs typeface="Times New Roman" pitchFamily="18" charset="0"/>
            </a:endParaRPr>
          </a:p>
          <a:p>
            <a:pPr lvl="1"/>
            <a:r>
              <a:rPr lang="en-US" altLang="en-US" dirty="0" smtClean="0">
                <a:cs typeface="Times New Roman" pitchFamily="18" charset="0"/>
              </a:rPr>
              <a:t>same </a:t>
            </a:r>
            <a:r>
              <a:rPr lang="en-US" altLang="en-US" dirty="0">
                <a:cs typeface="Times New Roman" pitchFamily="18" charset="0"/>
              </a:rPr>
              <a:t>grammatical function, and</a:t>
            </a:r>
          </a:p>
          <a:p>
            <a:pPr lvl="1"/>
            <a:r>
              <a:rPr lang="en-US" altLang="en-US" dirty="0" smtClean="0">
                <a:cs typeface="Times New Roman" pitchFamily="18" charset="0"/>
              </a:rPr>
              <a:t>modify </a:t>
            </a:r>
            <a:r>
              <a:rPr lang="en-US" altLang="en-US" dirty="0">
                <a:cs typeface="Times New Roman" pitchFamily="18" charset="0"/>
              </a:rPr>
              <a:t>the same part of speech in the opening words.</a:t>
            </a:r>
          </a:p>
          <a:p>
            <a:r>
              <a:rPr lang="en-US" altLang="en-US" dirty="0" smtClean="0">
                <a:cs typeface="Times New Roman" pitchFamily="18" charset="0"/>
              </a:rPr>
              <a:t>Are the </a:t>
            </a:r>
            <a:r>
              <a:rPr lang="en-US" altLang="en-US" dirty="0">
                <a:cs typeface="Times New Roman" pitchFamily="18" charset="0"/>
              </a:rPr>
              <a:t>following </a:t>
            </a:r>
            <a:r>
              <a:rPr lang="en-US" altLang="en-US" dirty="0" smtClean="0">
                <a:cs typeface="Times New Roman" pitchFamily="18" charset="0"/>
              </a:rPr>
              <a:t>examples correct?</a:t>
            </a:r>
            <a:endParaRPr lang="en-US" altLang="en-US" dirty="0">
              <a:cs typeface="Times New Roman" pitchFamily="18" charset="0"/>
            </a:endParaRPr>
          </a:p>
          <a:p>
            <a:pPr lvl="2">
              <a:buClr>
                <a:schemeClr val="tx1"/>
              </a:buClr>
              <a:buFont typeface="Symbol" pitchFamily="18" charset="2"/>
              <a:buNone/>
            </a:pPr>
            <a:r>
              <a:rPr lang="en-US" altLang="en-US" sz="2000" dirty="0">
                <a:latin typeface="Calibri" panose="020F0502020204030204" pitchFamily="34" charset="0"/>
                <a:cs typeface="Times New Roman" pitchFamily="18" charset="0"/>
              </a:rPr>
              <a:t>The Minister may issue a </a:t>
            </a:r>
            <a:r>
              <a:rPr lang="en-US" altLang="en-US" sz="2000" dirty="0" err="1">
                <a:latin typeface="Calibri" panose="020F0502020204030204" pitchFamily="34" charset="0"/>
                <a:cs typeface="Times New Roman" pitchFamily="18" charset="0"/>
              </a:rPr>
              <a:t>licence</a:t>
            </a:r>
            <a:endParaRPr lang="en-US" altLang="en-US" sz="2000" dirty="0">
              <a:latin typeface="Calibri" panose="020F0502020204030204" pitchFamily="34" charset="0"/>
              <a:cs typeface="Times New Roman" pitchFamily="18" charset="0"/>
            </a:endParaRPr>
          </a:p>
          <a:p>
            <a:pPr marL="960120" lvl="3" indent="0">
              <a:buClr>
                <a:schemeClr val="tx1"/>
              </a:buClr>
              <a:buNone/>
            </a:pPr>
            <a:r>
              <a:rPr lang="en-US" altLang="en-US" sz="2000" dirty="0" smtClean="0">
                <a:latin typeface="Calibri" panose="020F0502020204030204" pitchFamily="34" charset="0"/>
                <a:cs typeface="Times New Roman" pitchFamily="18" charset="0"/>
              </a:rPr>
              <a:t>(a) before </a:t>
            </a:r>
            <a:r>
              <a:rPr lang="en-US" altLang="en-US" sz="2000" dirty="0">
                <a:latin typeface="Calibri" panose="020F0502020204030204" pitchFamily="34" charset="0"/>
                <a:cs typeface="Times New Roman" pitchFamily="18" charset="0"/>
              </a:rPr>
              <a:t>the fishing season begins; </a:t>
            </a:r>
            <a:r>
              <a:rPr lang="en-US" altLang="en-US" sz="2000" dirty="0" smtClean="0">
                <a:latin typeface="Calibri" panose="020F0502020204030204" pitchFamily="34" charset="0"/>
                <a:cs typeface="Times New Roman" pitchFamily="18" charset="0"/>
              </a:rPr>
              <a:t>and</a:t>
            </a:r>
          </a:p>
          <a:p>
            <a:pPr marL="960120" lvl="3" indent="0">
              <a:buClr>
                <a:schemeClr val="tx1"/>
              </a:buClr>
              <a:buNone/>
            </a:pPr>
            <a:r>
              <a:rPr lang="en-US" altLang="en-US" sz="2000" dirty="0" smtClean="0">
                <a:latin typeface="Calibri" panose="020F0502020204030204" pitchFamily="34" charset="0"/>
                <a:cs typeface="Times New Roman" pitchFamily="18" charset="0"/>
              </a:rPr>
              <a:t>(b) that is revocable </a:t>
            </a:r>
            <a:r>
              <a:rPr lang="en-US" altLang="en-US" sz="2000" dirty="0">
                <a:latin typeface="Calibri" panose="020F0502020204030204" pitchFamily="34" charset="0"/>
                <a:cs typeface="Times New Roman" pitchFamily="18" charset="0"/>
              </a:rPr>
              <a:t>at any time for noncompliance with </a:t>
            </a:r>
            <a:r>
              <a:rPr lang="en-US" altLang="en-US" sz="2000" dirty="0" smtClean="0">
                <a:latin typeface="Calibri" panose="020F0502020204030204" pitchFamily="34" charset="0"/>
                <a:cs typeface="Times New Roman" pitchFamily="18" charset="0"/>
              </a:rPr>
              <a:t>the regulations</a:t>
            </a:r>
            <a:r>
              <a:rPr lang="en-US" altLang="en-US" dirty="0" smtClean="0">
                <a:latin typeface="Calibri" panose="020F0502020204030204" pitchFamily="34" charset="0"/>
                <a:cs typeface="Times New Roman" pitchFamily="18" charset="0"/>
              </a:rPr>
              <a:t>.</a:t>
            </a:r>
          </a:p>
          <a:p>
            <a:pPr marL="960120" lvl="3" indent="0">
              <a:buClr>
                <a:schemeClr val="tx1"/>
              </a:buClr>
              <a:buNone/>
            </a:pPr>
            <a:endParaRPr lang="en-US" altLang="en-US" sz="2000" dirty="0">
              <a:latin typeface="Calibri" panose="020F0502020204030204" pitchFamily="34" charset="0"/>
              <a:cs typeface="Times New Roman" pitchFamily="18" charset="0"/>
            </a:endParaRPr>
          </a:p>
          <a:p>
            <a:pPr lvl="2">
              <a:buFont typeface="Symbol" pitchFamily="18" charset="2"/>
              <a:buNone/>
            </a:pPr>
            <a:r>
              <a:rPr lang="en-US" altLang="en-US" sz="2000" dirty="0">
                <a:latin typeface="Calibri" panose="020F0502020204030204" pitchFamily="34" charset="0"/>
                <a:cs typeface="Times New Roman" pitchFamily="18" charset="0"/>
              </a:rPr>
              <a:t>The Minister may issue a </a:t>
            </a:r>
            <a:r>
              <a:rPr lang="en-US" altLang="en-US" sz="2000" dirty="0" err="1">
                <a:latin typeface="Calibri" panose="020F0502020204030204" pitchFamily="34" charset="0"/>
                <a:cs typeface="Times New Roman" pitchFamily="18" charset="0"/>
              </a:rPr>
              <a:t>licence</a:t>
            </a:r>
            <a:endParaRPr lang="en-US" altLang="en-US" sz="2000" dirty="0">
              <a:latin typeface="Calibri" panose="020F0502020204030204" pitchFamily="34" charset="0"/>
              <a:cs typeface="Times New Roman" pitchFamily="18" charset="0"/>
            </a:endParaRPr>
          </a:p>
          <a:p>
            <a:pPr lvl="3">
              <a:buFont typeface="Symbol" pitchFamily="18" charset="2"/>
              <a:buNone/>
            </a:pPr>
            <a:r>
              <a:rPr lang="en-US" altLang="en-US" sz="2000" dirty="0">
                <a:latin typeface="Calibri" panose="020F0502020204030204" pitchFamily="34" charset="0"/>
                <a:cs typeface="Times New Roman" pitchFamily="18" charset="0"/>
              </a:rPr>
              <a:t>(a) before the fishing season begins; and</a:t>
            </a:r>
          </a:p>
          <a:p>
            <a:pPr lvl="3">
              <a:buFont typeface="Symbol" pitchFamily="18" charset="2"/>
              <a:buNone/>
            </a:pPr>
            <a:r>
              <a:rPr lang="en-US" altLang="en-US" sz="2000" dirty="0">
                <a:latin typeface="Calibri" panose="020F0502020204030204" pitchFamily="34" charset="0"/>
                <a:cs typeface="Times New Roman" pitchFamily="18" charset="0"/>
              </a:rPr>
              <a:t>(b) to catch fish.</a:t>
            </a:r>
          </a:p>
          <a:p>
            <a:pPr marL="960120" lvl="3" indent="0">
              <a:buClr>
                <a:schemeClr val="tx1"/>
              </a:buClr>
              <a:buNone/>
            </a:pPr>
            <a:endParaRPr lang="en-US" altLang="en-US" sz="2000" dirty="0" smtClean="0">
              <a:latin typeface="Calibri" panose="020F0502020204030204" pitchFamily="34" charset="0"/>
              <a:cs typeface="Times New Roman" pitchFamily="18" charset="0"/>
            </a:endParaRPr>
          </a:p>
        </p:txBody>
      </p:sp>
    </p:spTree>
    <p:extLst>
      <p:ext uri="{BB962C8B-B14F-4D97-AF65-F5344CB8AC3E}">
        <p14:creationId xmlns:p14="http://schemas.microsoft.com/office/powerpoint/2010/main" val="2409185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223248" y="6284168"/>
            <a:ext cx="957264" cy="457200"/>
          </a:xfrm>
        </p:spPr>
        <p:txBody>
          <a:bodyPr/>
          <a:lstStyle/>
          <a:p>
            <a:fld id="{03E9436E-01C6-4F4C-9814-D1E7A2EC0C48}" type="slidenum">
              <a:rPr lang="en-CA" altLang="en-US" sz="1800" smtClean="0"/>
              <a:pPr/>
              <a:t>52</a:t>
            </a:fld>
            <a:endParaRPr lang="en-CA" altLang="en-US" sz="1800" dirty="0"/>
          </a:p>
        </p:txBody>
      </p:sp>
      <p:sp>
        <p:nvSpPr>
          <p:cNvPr id="82946" name="Rectangle 2"/>
          <p:cNvSpPr>
            <a:spLocks noGrp="1" noChangeArrowheads="1"/>
          </p:cNvSpPr>
          <p:nvPr>
            <p:ph type="title"/>
          </p:nvPr>
        </p:nvSpPr>
        <p:spPr>
          <a:xfrm>
            <a:off x="457200" y="922040"/>
            <a:ext cx="8229600" cy="1066800"/>
          </a:xfrm>
        </p:spPr>
        <p:txBody>
          <a:bodyPr/>
          <a:lstStyle/>
          <a:p>
            <a:r>
              <a:rPr lang="en-US" altLang="en-US" u="sng" dirty="0">
                <a:cs typeface="Arial" charset="0"/>
              </a:rPr>
              <a:t>Rules for Paragraphing</a:t>
            </a:r>
            <a:endParaRPr lang="fr-CA" altLang="en-US" u="sng" dirty="0">
              <a:cs typeface="Arial" charset="0"/>
            </a:endParaRPr>
          </a:p>
        </p:txBody>
      </p:sp>
      <p:sp>
        <p:nvSpPr>
          <p:cNvPr id="82947" name="Rectangle 3"/>
          <p:cNvSpPr>
            <a:spLocks noGrp="1" noChangeArrowheads="1"/>
          </p:cNvSpPr>
          <p:nvPr>
            <p:ph type="body" idx="1"/>
          </p:nvPr>
        </p:nvSpPr>
        <p:spPr>
          <a:xfrm>
            <a:off x="374848" y="1885528"/>
            <a:ext cx="8229600" cy="4495800"/>
          </a:xfrm>
        </p:spPr>
        <p:txBody>
          <a:bodyPr>
            <a:normAutofit/>
          </a:bodyPr>
          <a:lstStyle/>
          <a:p>
            <a:r>
              <a:rPr lang="en-US" altLang="en-US" dirty="0">
                <a:cs typeface="Times New Roman" pitchFamily="18" charset="0"/>
              </a:rPr>
              <a:t>Multiple modifiers in a parallel unit must modify either</a:t>
            </a:r>
          </a:p>
          <a:p>
            <a:pPr lvl="1"/>
            <a:r>
              <a:rPr lang="en-US" altLang="en-US" dirty="0">
                <a:cs typeface="Times New Roman" pitchFamily="18" charset="0"/>
              </a:rPr>
              <a:t>the same thing in the opening words, or </a:t>
            </a:r>
          </a:p>
          <a:p>
            <a:pPr lvl="1"/>
            <a:r>
              <a:rPr lang="en-US" altLang="en-US" dirty="0">
                <a:cs typeface="Times New Roman" pitchFamily="18" charset="0"/>
              </a:rPr>
              <a:t>something within the parallel unit itself.</a:t>
            </a:r>
          </a:p>
          <a:p>
            <a:r>
              <a:rPr lang="en-US" altLang="en-US" dirty="0" smtClean="0">
                <a:cs typeface="Times New Roman" pitchFamily="18" charset="0"/>
              </a:rPr>
              <a:t>Is the </a:t>
            </a:r>
            <a:r>
              <a:rPr lang="en-US" altLang="en-US" dirty="0">
                <a:cs typeface="Times New Roman" pitchFamily="18" charset="0"/>
              </a:rPr>
              <a:t>following example </a:t>
            </a:r>
            <a:r>
              <a:rPr lang="en-US" altLang="en-US" dirty="0" smtClean="0">
                <a:cs typeface="Times New Roman" pitchFamily="18" charset="0"/>
              </a:rPr>
              <a:t>correct?</a:t>
            </a:r>
            <a:endParaRPr lang="en-US" altLang="en-US" dirty="0">
              <a:cs typeface="Times New Roman" pitchFamily="18" charset="0"/>
            </a:endParaRPr>
          </a:p>
          <a:p>
            <a:pPr lvl="2">
              <a:buFont typeface="Symbol" pitchFamily="18" charset="2"/>
              <a:buNone/>
            </a:pPr>
            <a:r>
              <a:rPr lang="en-US" altLang="en-US" sz="2000" b="1" dirty="0" smtClean="0">
                <a:latin typeface="Calibri" panose="020F0502020204030204" pitchFamily="34" charset="0"/>
                <a:cs typeface="Times New Roman" pitchFamily="18" charset="0"/>
              </a:rPr>
              <a:t>3 </a:t>
            </a:r>
            <a:r>
              <a:rPr lang="en-US" altLang="en-US" sz="2000" dirty="0" smtClean="0">
                <a:latin typeface="Calibri" panose="020F0502020204030204" pitchFamily="34" charset="0"/>
                <a:cs typeface="Times New Roman" pitchFamily="18" charset="0"/>
              </a:rPr>
              <a:t>Tax </a:t>
            </a:r>
            <a:r>
              <a:rPr lang="en-US" altLang="en-US" sz="2000" dirty="0">
                <a:latin typeface="Calibri" panose="020F0502020204030204" pitchFamily="34" charset="0"/>
                <a:cs typeface="Times New Roman" pitchFamily="18" charset="0"/>
              </a:rPr>
              <a:t>is imposed at the scheduled rate on widgets that are</a:t>
            </a:r>
          </a:p>
          <a:p>
            <a:pPr lvl="2">
              <a:buFont typeface="Symbol" pitchFamily="18" charset="2"/>
              <a:buNone/>
            </a:pPr>
            <a:r>
              <a:rPr lang="en-US" altLang="en-US" sz="2000" dirty="0">
                <a:latin typeface="Calibri" panose="020F0502020204030204" pitchFamily="34" charset="0"/>
                <a:cs typeface="Times New Roman" pitchFamily="18" charset="0"/>
              </a:rPr>
              <a:t>	(a) manufactured and sold in Canada, and is payable by the manufacturer when the widgets are delivered to a purchaser; and</a:t>
            </a:r>
          </a:p>
          <a:p>
            <a:pPr lvl="2">
              <a:buFont typeface="Symbol" pitchFamily="18" charset="2"/>
              <a:buNone/>
            </a:pPr>
            <a:r>
              <a:rPr lang="en-US" altLang="en-US" sz="2000" dirty="0">
                <a:latin typeface="Calibri" panose="020F0502020204030204" pitchFamily="34" charset="0"/>
                <a:cs typeface="Times New Roman" pitchFamily="18" charset="0"/>
              </a:rPr>
              <a:t>	(b) imported, and is payable by the importer when the widgets are imported.</a:t>
            </a:r>
          </a:p>
          <a:p>
            <a:endParaRPr lang="fr-CA" altLang="en-US" dirty="0"/>
          </a:p>
        </p:txBody>
      </p:sp>
    </p:spTree>
    <p:extLst>
      <p:ext uri="{BB962C8B-B14F-4D97-AF65-F5344CB8AC3E}">
        <p14:creationId xmlns:p14="http://schemas.microsoft.com/office/powerpoint/2010/main" val="354313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295256" y="6284168"/>
            <a:ext cx="957264" cy="457200"/>
          </a:xfrm>
        </p:spPr>
        <p:txBody>
          <a:bodyPr/>
          <a:lstStyle/>
          <a:p>
            <a:fld id="{BDD86C57-1569-43C8-9931-1FE7C291240B}" type="slidenum">
              <a:rPr lang="en-CA" altLang="en-US" sz="1800" smtClean="0"/>
              <a:pPr/>
              <a:t>53</a:t>
            </a:fld>
            <a:endParaRPr lang="en-CA" altLang="en-US" sz="1800" dirty="0"/>
          </a:p>
        </p:txBody>
      </p:sp>
      <p:sp>
        <p:nvSpPr>
          <p:cNvPr id="83970" name="Rectangle 2"/>
          <p:cNvSpPr>
            <a:spLocks noGrp="1" noChangeArrowheads="1"/>
          </p:cNvSpPr>
          <p:nvPr>
            <p:ph type="title"/>
          </p:nvPr>
        </p:nvSpPr>
        <p:spPr>
          <a:xfrm>
            <a:off x="457200" y="922040"/>
            <a:ext cx="8229600" cy="1066800"/>
          </a:xfrm>
        </p:spPr>
        <p:txBody>
          <a:bodyPr/>
          <a:lstStyle/>
          <a:p>
            <a:r>
              <a:rPr lang="en-US" altLang="en-US" u="sng" dirty="0">
                <a:cs typeface="Arial" charset="0"/>
              </a:rPr>
              <a:t>Rules for Paragraphing</a:t>
            </a:r>
            <a:endParaRPr lang="fr-CA" altLang="en-US" u="sng" dirty="0">
              <a:cs typeface="Arial" charset="0"/>
            </a:endParaRPr>
          </a:p>
        </p:txBody>
      </p:sp>
      <p:sp>
        <p:nvSpPr>
          <p:cNvPr id="83971" name="Rectangle 3"/>
          <p:cNvSpPr>
            <a:spLocks noGrp="1" noChangeArrowheads="1"/>
          </p:cNvSpPr>
          <p:nvPr>
            <p:ph type="body" idx="1"/>
          </p:nvPr>
        </p:nvSpPr>
        <p:spPr>
          <a:xfrm>
            <a:off x="374848" y="1889720"/>
            <a:ext cx="8229600" cy="4419600"/>
          </a:xfrm>
        </p:spPr>
        <p:txBody>
          <a:bodyPr/>
          <a:lstStyle/>
          <a:p>
            <a:r>
              <a:rPr lang="en-US" altLang="en-US" dirty="0" smtClean="0">
                <a:cs typeface="Times New Roman" pitchFamily="18" charset="0"/>
              </a:rPr>
              <a:t>Independent clauses</a:t>
            </a:r>
          </a:p>
          <a:p>
            <a:pPr lvl="1"/>
            <a:r>
              <a:rPr lang="en-US" altLang="en-US" dirty="0" smtClean="0">
                <a:cs typeface="Times New Roman" pitchFamily="18" charset="0"/>
              </a:rPr>
              <a:t>A </a:t>
            </a:r>
            <a:r>
              <a:rPr lang="en-US" altLang="en-US" dirty="0">
                <a:cs typeface="Times New Roman" pitchFamily="18" charset="0"/>
              </a:rPr>
              <a:t>similar problem occurs when an independent clause is included in a paragraph, as in the following example:</a:t>
            </a:r>
          </a:p>
          <a:p>
            <a:pPr lvl="2">
              <a:buClr>
                <a:schemeClr val="tx1"/>
              </a:buClr>
              <a:buFont typeface="Symbol" pitchFamily="18" charset="2"/>
              <a:buNone/>
            </a:pPr>
            <a:r>
              <a:rPr lang="en-US" altLang="en-US" sz="2000" dirty="0">
                <a:latin typeface="Calibri" panose="020F0502020204030204" pitchFamily="34" charset="0"/>
                <a:cs typeface="Times New Roman" pitchFamily="18" charset="0"/>
              </a:rPr>
              <a:t>	Tax is imposed at the scheduled rate on widgets that are</a:t>
            </a:r>
          </a:p>
          <a:p>
            <a:pPr lvl="3">
              <a:buFontTx/>
              <a:buNone/>
            </a:pPr>
            <a:r>
              <a:rPr lang="en-US" altLang="en-US" sz="2000" dirty="0">
                <a:latin typeface="Calibri" panose="020F0502020204030204" pitchFamily="34" charset="0"/>
                <a:cs typeface="Times New Roman" pitchFamily="18" charset="0"/>
              </a:rPr>
              <a:t>	(a) manufactured and sold in Canada, and the manufacturer shall pay the tax when the widgets are delivered to a purchaser; and</a:t>
            </a:r>
          </a:p>
          <a:p>
            <a:pPr lvl="3">
              <a:buFontTx/>
              <a:buNone/>
            </a:pPr>
            <a:r>
              <a:rPr lang="en-US" altLang="en-US" sz="2000" dirty="0">
                <a:latin typeface="Calibri" panose="020F0502020204030204" pitchFamily="34" charset="0"/>
                <a:cs typeface="Times New Roman" pitchFamily="18" charset="0"/>
              </a:rPr>
              <a:t>	(b) imported, and the importer shall pay the tax when the widgets are imported</a:t>
            </a:r>
            <a:r>
              <a:rPr lang="en-US" altLang="en-US" dirty="0">
                <a:latin typeface="Arial" charset="0"/>
                <a:cs typeface="Times New Roman" pitchFamily="18" charset="0"/>
              </a:rPr>
              <a:t>.</a:t>
            </a:r>
            <a:endParaRPr lang="en-US" altLang="en-US" sz="2000" dirty="0">
              <a:latin typeface="Arial" charset="0"/>
              <a:cs typeface="Times New Roman" pitchFamily="18" charset="0"/>
            </a:endParaRPr>
          </a:p>
          <a:p>
            <a:pPr lvl="1"/>
            <a:r>
              <a:rPr lang="en-US" altLang="en-US" dirty="0">
                <a:cs typeface="Times New Roman" pitchFamily="18" charset="0"/>
              </a:rPr>
              <a:t>To test whether problems of this sort exist, try reading provisions without the paragraph divisions:</a:t>
            </a:r>
          </a:p>
          <a:p>
            <a:pPr lvl="2"/>
            <a:r>
              <a:rPr lang="en-US" altLang="en-US" dirty="0">
                <a:cs typeface="Times New Roman" pitchFamily="18" charset="0"/>
              </a:rPr>
              <a:t>if the syntax is ungrammatical, there are problems.</a:t>
            </a:r>
          </a:p>
          <a:p>
            <a:endParaRPr lang="fr-CA" altLang="en-US" dirty="0"/>
          </a:p>
        </p:txBody>
      </p:sp>
    </p:spTree>
    <p:extLst>
      <p:ext uri="{BB962C8B-B14F-4D97-AF65-F5344CB8AC3E}">
        <p14:creationId xmlns:p14="http://schemas.microsoft.com/office/powerpoint/2010/main" val="1724321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a:t>Sentence Structure - Paragraphing</a:t>
            </a:r>
          </a:p>
        </p:txBody>
      </p:sp>
      <p:sp>
        <p:nvSpPr>
          <p:cNvPr id="3" name="Content Placeholder 2"/>
          <p:cNvSpPr>
            <a:spLocks noGrp="1"/>
          </p:cNvSpPr>
          <p:nvPr>
            <p:ph idx="1"/>
          </p:nvPr>
        </p:nvSpPr>
        <p:spPr>
          <a:xfrm>
            <a:off x="457200" y="1772816"/>
            <a:ext cx="8229600" cy="4325112"/>
          </a:xfrm>
        </p:spPr>
        <p:txBody>
          <a:bodyPr>
            <a:normAutofit/>
          </a:bodyPr>
          <a:lstStyle/>
          <a:p>
            <a:r>
              <a:rPr lang="en-CA" dirty="0" smtClean="0"/>
              <a:t>Can you improve the readability of this section of the </a:t>
            </a:r>
            <a:r>
              <a:rPr lang="en-CA" i="1" dirty="0" smtClean="0"/>
              <a:t>Weights and Measures Regulations</a:t>
            </a:r>
            <a:r>
              <a:rPr lang="en-CA" dirty="0" smtClean="0"/>
              <a:t>:</a:t>
            </a:r>
          </a:p>
          <a:p>
            <a:pPr marL="667512" lvl="2" indent="0">
              <a:buNone/>
            </a:pPr>
            <a:r>
              <a:rPr lang="en-CA" b="1" dirty="0"/>
              <a:t>224</a:t>
            </a:r>
            <a:r>
              <a:rPr lang="en-CA" dirty="0"/>
              <a:t> When a machine is tested in relation to a relevant local standard for either acceptance limits of error or in-service limits of error by measurement of a known area on a surface that is representative of the kind of material for which the machine is designed, the machine is within both the acceptance limit of error and the in-service limit of error in respect of that area and that kind of material if the area registered does not differ from the known area by more than 0.006 square metres or 1.5 per cent of the known area, whichever is greater, and, in the case of a machine measuring in Canadian units of measurement, 1/16 square foot or 1.5 per cent of the known area, whichever is greater.</a:t>
            </a:r>
          </a:p>
          <a:p>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54</a:t>
            </a:fld>
            <a:endParaRPr lang="en-CA" dirty="0">
              <a:solidFill>
                <a:schemeClr val="accent6">
                  <a:lumMod val="50000"/>
                </a:schemeClr>
              </a:solidFill>
            </a:endParaRPr>
          </a:p>
        </p:txBody>
      </p:sp>
    </p:spTree>
    <p:extLst>
      <p:ext uri="{BB962C8B-B14F-4D97-AF65-F5344CB8AC3E}">
        <p14:creationId xmlns:p14="http://schemas.microsoft.com/office/powerpoint/2010/main" val="18285868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Sentence Structure - Paragraphing</a:t>
            </a:r>
            <a:endParaRPr lang="en-CA" u="sng" dirty="0"/>
          </a:p>
        </p:txBody>
      </p:sp>
      <p:sp>
        <p:nvSpPr>
          <p:cNvPr id="3" name="Content Placeholder 2"/>
          <p:cNvSpPr>
            <a:spLocks noGrp="1"/>
          </p:cNvSpPr>
          <p:nvPr>
            <p:ph idx="1"/>
          </p:nvPr>
        </p:nvSpPr>
        <p:spPr>
          <a:xfrm>
            <a:off x="457200" y="1772816"/>
            <a:ext cx="8229600" cy="4325112"/>
          </a:xfrm>
        </p:spPr>
        <p:txBody>
          <a:bodyPr>
            <a:normAutofit/>
          </a:bodyPr>
          <a:lstStyle/>
          <a:p>
            <a:r>
              <a:rPr lang="en-CA" dirty="0" smtClean="0"/>
              <a:t>Is this better?</a:t>
            </a:r>
          </a:p>
          <a:p>
            <a:pPr marL="667512" lvl="2" indent="0">
              <a:buNone/>
            </a:pPr>
            <a:r>
              <a:rPr lang="en-CA" b="1" dirty="0"/>
              <a:t>224</a:t>
            </a:r>
            <a:r>
              <a:rPr lang="en-CA" dirty="0"/>
              <a:t> </a:t>
            </a:r>
            <a:r>
              <a:rPr lang="en-CA" dirty="0" smtClean="0">
                <a:solidFill>
                  <a:srgbClr val="FF0000"/>
                </a:solidFill>
              </a:rPr>
              <a:t>(1) This section applies  w</a:t>
            </a:r>
            <a:r>
              <a:rPr lang="en-CA" dirty="0" smtClean="0"/>
              <a:t>hen </a:t>
            </a:r>
            <a:r>
              <a:rPr lang="en-CA" dirty="0"/>
              <a:t>a machine is tested in relation to a relevant local standard for either acceptance limits of error or in-service limits of error by measurement of a known area on a surface that is representative of the kind of material for which the machine is </a:t>
            </a:r>
            <a:r>
              <a:rPr lang="en-CA" dirty="0" smtClean="0"/>
              <a:t>designed</a:t>
            </a:r>
            <a:r>
              <a:rPr lang="en-CA" dirty="0" smtClean="0">
                <a:solidFill>
                  <a:srgbClr val="FF0000"/>
                </a:solidFill>
              </a:rPr>
              <a:t>.</a:t>
            </a:r>
            <a:r>
              <a:rPr lang="en-CA" dirty="0" smtClean="0"/>
              <a:t> </a:t>
            </a:r>
          </a:p>
          <a:p>
            <a:pPr marL="667512" lvl="2" indent="0">
              <a:buNone/>
            </a:pPr>
            <a:r>
              <a:rPr lang="en-CA" dirty="0" smtClean="0">
                <a:solidFill>
                  <a:srgbClr val="FF0000"/>
                </a:solidFill>
              </a:rPr>
              <a:t>(2) T</a:t>
            </a:r>
            <a:r>
              <a:rPr lang="en-CA" dirty="0" smtClean="0"/>
              <a:t>he </a:t>
            </a:r>
            <a:r>
              <a:rPr lang="en-CA" dirty="0"/>
              <a:t>machine is within both the acceptance limit of error and the in-service limit of error in respect of that area and that kind of material if the area registered does not differ from the known area by more than </a:t>
            </a:r>
            <a:endParaRPr lang="en-CA" dirty="0" smtClean="0"/>
          </a:p>
          <a:p>
            <a:pPr marL="923544" lvl="3" indent="0">
              <a:buNone/>
            </a:pPr>
            <a:r>
              <a:rPr lang="en-CA" dirty="0" smtClean="0">
                <a:solidFill>
                  <a:srgbClr val="FF0000"/>
                </a:solidFill>
              </a:rPr>
              <a:t>(a) </a:t>
            </a:r>
            <a:r>
              <a:rPr lang="en-CA" dirty="0" smtClean="0"/>
              <a:t>0.006 </a:t>
            </a:r>
            <a:r>
              <a:rPr lang="en-CA" dirty="0"/>
              <a:t>square metres or 1.5 per cent of the known area, whichever is </a:t>
            </a:r>
            <a:r>
              <a:rPr lang="en-CA" dirty="0" smtClean="0"/>
              <a:t>greater</a:t>
            </a:r>
            <a:r>
              <a:rPr lang="en-CA" dirty="0" smtClean="0">
                <a:solidFill>
                  <a:srgbClr val="FF0000"/>
                </a:solidFill>
              </a:rPr>
              <a:t>;</a:t>
            </a:r>
            <a:r>
              <a:rPr lang="en-CA" dirty="0" smtClean="0"/>
              <a:t> and</a:t>
            </a:r>
          </a:p>
          <a:p>
            <a:pPr marL="923544" lvl="3" indent="0">
              <a:buNone/>
            </a:pPr>
            <a:r>
              <a:rPr lang="en-CA" dirty="0" smtClean="0">
                <a:solidFill>
                  <a:srgbClr val="FF0000"/>
                </a:solidFill>
              </a:rPr>
              <a:t>(b) </a:t>
            </a:r>
            <a:r>
              <a:rPr lang="en-CA" dirty="0" smtClean="0"/>
              <a:t>in </a:t>
            </a:r>
            <a:r>
              <a:rPr lang="en-CA" dirty="0"/>
              <a:t>the case of a machine measuring in Canadian units of measurement, 1/16 square foot or 1.5 per cent of the known area, whichever is greater.</a:t>
            </a:r>
          </a:p>
          <a:p>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55</a:t>
            </a:fld>
            <a:endParaRPr lang="en-CA" dirty="0">
              <a:solidFill>
                <a:schemeClr val="accent6">
                  <a:lumMod val="50000"/>
                </a:schemeClr>
              </a:solidFill>
            </a:endParaRPr>
          </a:p>
        </p:txBody>
      </p:sp>
    </p:spTree>
    <p:extLst>
      <p:ext uri="{BB962C8B-B14F-4D97-AF65-F5344CB8AC3E}">
        <p14:creationId xmlns:p14="http://schemas.microsoft.com/office/powerpoint/2010/main" val="1379677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9552" y="994792"/>
            <a:ext cx="8352928" cy="634008"/>
          </a:xfrm>
        </p:spPr>
        <p:txBody>
          <a:bodyPr>
            <a:noAutofit/>
          </a:bodyPr>
          <a:lstStyle/>
          <a:p>
            <a:r>
              <a:rPr lang="en-GB" altLang="en-US" u="sng" dirty="0" smtClean="0">
                <a:cs typeface="Arial" pitchFamily="34" charset="0"/>
              </a:rPr>
              <a:t>Word-choice</a:t>
            </a:r>
            <a:endParaRPr lang="en-US" altLang="en-US" b="1" u="sng" dirty="0">
              <a:cs typeface="Arial" pitchFamily="34" charset="0"/>
            </a:endParaRPr>
          </a:p>
        </p:txBody>
      </p:sp>
      <p:sp>
        <p:nvSpPr>
          <p:cNvPr id="28675" name="Rectangle 3"/>
          <p:cNvSpPr>
            <a:spLocks noGrp="1" noChangeArrowheads="1"/>
          </p:cNvSpPr>
          <p:nvPr>
            <p:ph type="body" idx="1"/>
          </p:nvPr>
        </p:nvSpPr>
        <p:spPr>
          <a:xfrm>
            <a:off x="446856" y="1762472"/>
            <a:ext cx="8517632" cy="4114800"/>
          </a:xfrm>
        </p:spPr>
        <p:txBody>
          <a:bodyPr>
            <a:normAutofit fontScale="92500" lnSpcReduction="10000"/>
          </a:bodyPr>
          <a:lstStyle/>
          <a:p>
            <a:r>
              <a:rPr lang="en-GB" altLang="en-US" i="1" dirty="0" smtClean="0">
                <a:cs typeface="Times New Roman" pitchFamily="18" charset="0"/>
                <a:hlinkClick r:id="rId3"/>
              </a:rPr>
              <a:t>Uniform Law Conference of Canada Drafting Conventions</a:t>
            </a:r>
            <a:endParaRPr lang="en-GB" altLang="en-US" i="1" dirty="0">
              <a:cs typeface="Times New Roman" pitchFamily="18" charset="0"/>
            </a:endParaRPr>
          </a:p>
          <a:p>
            <a:pPr lvl="1">
              <a:buFont typeface="Symbol" pitchFamily="18" charset="2"/>
              <a:buNone/>
            </a:pPr>
            <a:r>
              <a:rPr lang="en-GB" altLang="en-US" dirty="0">
                <a:latin typeface="Arial" pitchFamily="34" charset="0"/>
                <a:cs typeface="Times New Roman" pitchFamily="18" charset="0"/>
              </a:rPr>
              <a:t>	</a:t>
            </a:r>
            <a:r>
              <a:rPr lang="en-GB" altLang="en-US" b="1" i="1" dirty="0" smtClean="0">
                <a:latin typeface="Arial" pitchFamily="34" charset="0"/>
                <a:cs typeface="Times New Roman" pitchFamily="18" charset="0"/>
              </a:rPr>
              <a:t>Style</a:t>
            </a:r>
            <a:endParaRPr lang="en-GB" altLang="en-US" dirty="0" smtClean="0">
              <a:latin typeface="Arial" pitchFamily="34" charset="0"/>
              <a:cs typeface="Times New Roman" pitchFamily="18" charset="0"/>
            </a:endParaRPr>
          </a:p>
          <a:p>
            <a:pPr lvl="1">
              <a:buFont typeface="Symbol" pitchFamily="18" charset="2"/>
              <a:buNone/>
            </a:pPr>
            <a:r>
              <a:rPr lang="en-GB" altLang="en-US" dirty="0">
                <a:latin typeface="+mn-lt"/>
                <a:cs typeface="Times New Roman" pitchFamily="18" charset="0"/>
              </a:rPr>
              <a:t>	</a:t>
            </a:r>
            <a:r>
              <a:rPr lang="en-GB" altLang="en-US" dirty="0" smtClean="0">
                <a:latin typeface="+mn-lt"/>
                <a:cs typeface="Times New Roman" pitchFamily="18" charset="0"/>
              </a:rPr>
              <a:t>	2</a:t>
            </a:r>
            <a:r>
              <a:rPr lang="en-GB" altLang="en-US" dirty="0">
                <a:latin typeface="+mn-lt"/>
                <a:cs typeface="Times New Roman" pitchFamily="18" charset="0"/>
              </a:rPr>
              <a:t>. An Act should be written simply, clearly and concisely, with the required degree of precision, and as much as possible in ordinary language</a:t>
            </a:r>
            <a:r>
              <a:rPr lang="en-GB" altLang="en-US" dirty="0" smtClean="0">
                <a:latin typeface="+mn-lt"/>
                <a:cs typeface="Times New Roman" pitchFamily="18" charset="0"/>
              </a:rPr>
              <a:t>.</a:t>
            </a:r>
          </a:p>
          <a:p>
            <a:pPr lvl="2">
              <a:buFont typeface="Symbol" pitchFamily="18" charset="2"/>
              <a:buNone/>
            </a:pPr>
            <a:r>
              <a:rPr lang="en-GB" altLang="en-US" b="1" i="1" dirty="0" smtClean="0">
                <a:latin typeface="+mn-lt"/>
                <a:cs typeface="Times New Roman" pitchFamily="18" charset="0"/>
              </a:rPr>
              <a:t>Ordinary Language</a:t>
            </a:r>
            <a:endParaRPr lang="en-GB" altLang="en-US" b="1" i="1" dirty="0">
              <a:latin typeface="+mn-lt"/>
              <a:cs typeface="Times New Roman" pitchFamily="18" charset="0"/>
            </a:endParaRPr>
          </a:p>
          <a:p>
            <a:pPr lvl="1">
              <a:buFont typeface="Symbol" pitchFamily="18" charset="2"/>
              <a:buNone/>
            </a:pPr>
            <a:r>
              <a:rPr lang="en-GB" altLang="en-US" dirty="0">
                <a:latin typeface="+mn-lt"/>
                <a:cs typeface="Times New Roman" pitchFamily="18" charset="0"/>
              </a:rPr>
              <a:t>		30. (1) An Act should be written as much as possible in ordinary language, using technical terminology only if precision requires it.</a:t>
            </a:r>
          </a:p>
          <a:p>
            <a:pPr lvl="1">
              <a:buFont typeface="Symbol" pitchFamily="18" charset="2"/>
              <a:buNone/>
            </a:pPr>
            <a:r>
              <a:rPr lang="en-GB" altLang="en-US" dirty="0">
                <a:latin typeface="+mn-lt"/>
                <a:cs typeface="Times New Roman" pitchFamily="18" charset="0"/>
              </a:rPr>
              <a:t>		(2) The terminology of an Act should be suitable for its intended audience</a:t>
            </a:r>
            <a:r>
              <a:rPr lang="en-GB" altLang="en-US" dirty="0" smtClean="0">
                <a:latin typeface="+mn-lt"/>
                <a:cs typeface="Times New Roman" pitchFamily="18" charset="0"/>
              </a:rPr>
              <a:t>.</a:t>
            </a:r>
          </a:p>
          <a:p>
            <a:pPr lvl="2">
              <a:buFont typeface="Symbol" pitchFamily="18" charset="2"/>
              <a:buNone/>
            </a:pPr>
            <a:r>
              <a:rPr lang="en-GB" altLang="en-US" b="1" i="1" dirty="0" smtClean="0">
                <a:latin typeface="+mn-lt"/>
                <a:cs typeface="Times New Roman" pitchFamily="18" charset="0"/>
              </a:rPr>
              <a:t>Other Languages</a:t>
            </a:r>
            <a:endParaRPr lang="en-GB" altLang="en-US" b="1" i="1" dirty="0">
              <a:latin typeface="+mn-lt"/>
              <a:cs typeface="Times New Roman" pitchFamily="18" charset="0"/>
            </a:endParaRPr>
          </a:p>
          <a:p>
            <a:pPr lvl="1">
              <a:buFont typeface="Symbol" pitchFamily="18" charset="2"/>
              <a:buNone/>
            </a:pPr>
            <a:r>
              <a:rPr lang="en-GB" altLang="en-US" dirty="0">
                <a:latin typeface="+mn-lt"/>
                <a:cs typeface="Times New Roman" pitchFamily="18" charset="0"/>
              </a:rPr>
              <a:t>		33. Terms from languages other than English should be used only if they are generally understood and if there is no equally clear and concise way of expressing the concept in English.</a:t>
            </a:r>
          </a:p>
          <a:p>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56</a:t>
            </a:fld>
            <a:endParaRPr lang="en-CA" dirty="0">
              <a:solidFill>
                <a:schemeClr val="accent6">
                  <a:lumMod val="50000"/>
                </a:schemeClr>
              </a:solidFill>
            </a:endParaRPr>
          </a:p>
        </p:txBody>
      </p:sp>
    </p:spTree>
    <p:extLst>
      <p:ext uri="{BB962C8B-B14F-4D97-AF65-F5344CB8AC3E}">
        <p14:creationId xmlns:p14="http://schemas.microsoft.com/office/powerpoint/2010/main" val="11079974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err="1" smtClean="0"/>
              <a:t>Choix</a:t>
            </a:r>
            <a:r>
              <a:rPr lang="en-CA" u="sng" dirty="0" smtClean="0"/>
              <a:t> des mots</a:t>
            </a:r>
            <a:endParaRPr lang="en-CA" u="sng" dirty="0"/>
          </a:p>
        </p:txBody>
      </p:sp>
      <p:sp>
        <p:nvSpPr>
          <p:cNvPr id="3" name="Content Placeholder 2"/>
          <p:cNvSpPr>
            <a:spLocks noGrp="1"/>
          </p:cNvSpPr>
          <p:nvPr>
            <p:ph idx="1"/>
          </p:nvPr>
        </p:nvSpPr>
        <p:spPr/>
        <p:txBody>
          <a:bodyPr>
            <a:normAutofit fontScale="85000" lnSpcReduction="10000"/>
          </a:bodyPr>
          <a:lstStyle/>
          <a:p>
            <a:r>
              <a:rPr lang="en-CA" sz="2800" i="1" dirty="0" smtClean="0">
                <a:hlinkClick r:id="rId2"/>
              </a:rPr>
              <a:t>Protocole de </a:t>
            </a:r>
            <a:r>
              <a:rPr lang="en-CA" sz="2800" i="1" dirty="0" err="1" smtClean="0">
                <a:hlinkClick r:id="rId2"/>
              </a:rPr>
              <a:t>rédaction</a:t>
            </a:r>
            <a:r>
              <a:rPr lang="en-CA" sz="2800" i="1" dirty="0" smtClean="0">
                <a:hlinkClick r:id="rId2"/>
              </a:rPr>
              <a:t> </a:t>
            </a:r>
            <a:r>
              <a:rPr lang="en-CA" sz="2800" i="1" dirty="0" err="1" smtClean="0">
                <a:hlinkClick r:id="rId2"/>
              </a:rPr>
              <a:t>uniforme</a:t>
            </a:r>
            <a:endParaRPr lang="en-CA" sz="2800" i="1" dirty="0" smtClean="0"/>
          </a:p>
          <a:p>
            <a:pPr marL="667512" lvl="2" indent="0">
              <a:buNone/>
            </a:pPr>
            <a:r>
              <a:rPr lang="fr-FR" b="1" i="1" dirty="0" smtClean="0"/>
              <a:t>Style</a:t>
            </a:r>
          </a:p>
          <a:p>
            <a:pPr marL="667512" lvl="2" indent="0">
              <a:buNone/>
            </a:pPr>
            <a:r>
              <a:rPr lang="fr-FR" dirty="0" smtClean="0"/>
              <a:t>	2</a:t>
            </a:r>
            <a:r>
              <a:rPr lang="fr-FR" dirty="0"/>
              <a:t>. Le texte de loi est d'un style simple, clair et concis et comporte le degré de précision nécessaire. Il convient d'employer, autant que possible, le langage </a:t>
            </a:r>
            <a:r>
              <a:rPr lang="fr-FR" dirty="0" smtClean="0"/>
              <a:t>courant.</a:t>
            </a:r>
          </a:p>
          <a:p>
            <a:pPr marL="667512" lvl="2" indent="0">
              <a:buNone/>
            </a:pPr>
            <a:r>
              <a:rPr lang="fr-FR" b="1" i="1" dirty="0"/>
              <a:t>Langage courant</a:t>
            </a:r>
            <a:endParaRPr lang="fr-FR" dirty="0"/>
          </a:p>
          <a:p>
            <a:pPr marL="667512" lvl="2" indent="0">
              <a:buNone/>
            </a:pPr>
            <a:r>
              <a:rPr lang="fr-FR" dirty="0" smtClean="0"/>
              <a:t>	30</a:t>
            </a:r>
            <a:r>
              <a:rPr lang="fr-FR" dirty="0"/>
              <a:t>. (1) En règle générale, la rédaction du texte de loi se fait en langage courant, tant sur le plan lexical que sur le plan syntaxique. L'emploi de termes techniques se limite aux cas où la précision l'exige.</a:t>
            </a:r>
          </a:p>
          <a:p>
            <a:pPr marL="667512" lvl="2" indent="0">
              <a:buNone/>
            </a:pPr>
            <a:r>
              <a:rPr lang="fr-FR" b="1" i="1" dirty="0"/>
              <a:t>Destinataires</a:t>
            </a:r>
            <a:endParaRPr lang="fr-FR" dirty="0"/>
          </a:p>
          <a:p>
            <a:pPr marL="667512" lvl="2" indent="0">
              <a:buNone/>
            </a:pPr>
            <a:r>
              <a:rPr lang="fr-FR" dirty="0" smtClean="0"/>
              <a:t>	(</a:t>
            </a:r>
            <a:r>
              <a:rPr lang="fr-FR" dirty="0"/>
              <a:t>2) La terminologie du texte de loi doit être adaptée au public visé</a:t>
            </a:r>
            <a:r>
              <a:rPr lang="fr-FR" dirty="0" smtClean="0"/>
              <a:t>.</a:t>
            </a:r>
          </a:p>
          <a:p>
            <a:pPr marL="667512" lvl="2" indent="0">
              <a:buNone/>
            </a:pPr>
            <a:r>
              <a:rPr lang="fr-FR" b="1" i="1" dirty="0"/>
              <a:t>Xénismes</a:t>
            </a:r>
            <a:endParaRPr lang="fr-FR" dirty="0"/>
          </a:p>
          <a:p>
            <a:pPr marL="667512" lvl="2" indent="0">
              <a:buNone/>
            </a:pPr>
            <a:r>
              <a:rPr lang="fr-FR" dirty="0" smtClean="0"/>
              <a:t>	33</a:t>
            </a:r>
            <a:r>
              <a:rPr lang="fr-FR" dirty="0"/>
              <a:t>. Les latinismes, anglicismes et autres xénismes sont à éviter.</a:t>
            </a:r>
          </a:p>
          <a:p>
            <a:pPr marL="667512" lvl="2" indent="0">
              <a:buNone/>
            </a:pPr>
            <a:r>
              <a:rPr lang="fr-FR" dirty="0"/>
              <a:t>L'expression d'origine étrangère qui a été intégrée au vocabulaire français courant ou spécialisé, donc francisée, ne constitue plus un xénisme.</a:t>
            </a:r>
          </a:p>
          <a:p>
            <a:pPr marL="667512" lvl="2" indent="0">
              <a:buNone/>
            </a:pPr>
            <a:r>
              <a:rPr lang="fr-FR" dirty="0"/>
              <a:t>Traditionnellement, la langue anglaise a favorisé l'emploi de xénismes (surtout de latinismes) plus que la langue française. La rédaction législative moderne en anglais les réserve cependant de plus en plus aux contextes rares où ils sont nettement plus clairs et plus concis que ne le serait leur équivalent anglais</a:t>
            </a:r>
            <a:r>
              <a:rPr lang="fr-FR" dirty="0" smtClean="0"/>
              <a:t>.</a:t>
            </a:r>
            <a:endParaRPr lang="fr-FR"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57</a:t>
            </a:fld>
            <a:endParaRPr lang="en-CA" dirty="0">
              <a:solidFill>
                <a:schemeClr val="accent6">
                  <a:lumMod val="50000"/>
                </a:schemeClr>
              </a:solidFill>
            </a:endParaRPr>
          </a:p>
        </p:txBody>
      </p:sp>
    </p:spTree>
    <p:extLst>
      <p:ext uri="{BB962C8B-B14F-4D97-AF65-F5344CB8AC3E}">
        <p14:creationId xmlns:p14="http://schemas.microsoft.com/office/powerpoint/2010/main" val="2069970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18864" y="764704"/>
            <a:ext cx="8229600" cy="1066800"/>
          </a:xfrm>
        </p:spPr>
        <p:txBody>
          <a:bodyPr>
            <a:normAutofit/>
          </a:bodyPr>
          <a:lstStyle/>
          <a:p>
            <a:r>
              <a:rPr lang="en-GB" altLang="en-US" u="sng" dirty="0" smtClean="0">
                <a:cs typeface="Arial" pitchFamily="34" charset="0"/>
              </a:rPr>
              <a:t>Word-choice</a:t>
            </a:r>
            <a:endParaRPr lang="en-US" altLang="en-US" b="1" u="sng" dirty="0">
              <a:cs typeface="Arial" pitchFamily="34" charset="0"/>
            </a:endParaRPr>
          </a:p>
        </p:txBody>
      </p:sp>
      <p:sp>
        <p:nvSpPr>
          <p:cNvPr id="32771" name="Rectangle 3"/>
          <p:cNvSpPr>
            <a:spLocks noGrp="1" noChangeArrowheads="1"/>
          </p:cNvSpPr>
          <p:nvPr>
            <p:ph type="body" idx="1"/>
          </p:nvPr>
        </p:nvSpPr>
        <p:spPr>
          <a:xfrm>
            <a:off x="374848" y="1906488"/>
            <a:ext cx="8229600" cy="4114800"/>
          </a:xfrm>
        </p:spPr>
        <p:txBody>
          <a:bodyPr>
            <a:normAutofit lnSpcReduction="10000"/>
          </a:bodyPr>
          <a:lstStyle/>
          <a:p>
            <a:r>
              <a:rPr lang="en-GB" altLang="en-US" dirty="0" smtClean="0">
                <a:cs typeface="Times New Roman" pitchFamily="18" charset="0"/>
              </a:rPr>
              <a:t>The conventions speak of the “</a:t>
            </a:r>
            <a:r>
              <a:rPr lang="en-GB" altLang="en-US" i="1" dirty="0" smtClean="0">
                <a:cs typeface="Times New Roman" pitchFamily="18" charset="0"/>
              </a:rPr>
              <a:t>required degree </a:t>
            </a:r>
            <a:r>
              <a:rPr lang="en-GB" altLang="en-US" dirty="0" smtClean="0">
                <a:cs typeface="Times New Roman" pitchFamily="18" charset="0"/>
              </a:rPr>
              <a:t>of precision”</a:t>
            </a:r>
          </a:p>
          <a:p>
            <a:pPr lvl="1"/>
            <a:r>
              <a:rPr lang="en-GB" altLang="en-US" dirty="0" smtClean="0">
                <a:cs typeface="Times New Roman" pitchFamily="18" charset="0"/>
              </a:rPr>
              <a:t>balance precision and generality</a:t>
            </a:r>
          </a:p>
          <a:p>
            <a:pPr lvl="1"/>
            <a:r>
              <a:rPr lang="en-GB" altLang="en-US" dirty="0" smtClean="0">
                <a:cs typeface="Times New Roman" pitchFamily="18" charset="0"/>
              </a:rPr>
              <a:t>find words that convey meaning to be expressed</a:t>
            </a:r>
          </a:p>
          <a:p>
            <a:pPr lvl="1"/>
            <a:r>
              <a:rPr lang="en-GB" altLang="en-US" dirty="0" smtClean="0">
                <a:cs typeface="Times New Roman" pitchFamily="18" charset="0"/>
              </a:rPr>
              <a:t>be careful about adding more words</a:t>
            </a:r>
          </a:p>
          <a:p>
            <a:pPr lvl="2"/>
            <a:r>
              <a:rPr lang="en-GB" altLang="en-US" dirty="0" smtClean="0">
                <a:cs typeface="Times New Roman" pitchFamily="18" charset="0"/>
              </a:rPr>
              <a:t>may result in under-inclusion because of interpretive principles</a:t>
            </a:r>
          </a:p>
          <a:p>
            <a:pPr lvl="3"/>
            <a:r>
              <a:rPr lang="en-GB" altLang="en-US" i="1" dirty="0" err="1" smtClean="0">
                <a:cs typeface="Times New Roman" pitchFamily="18" charset="0"/>
              </a:rPr>
              <a:t>eiusdem</a:t>
            </a:r>
            <a:r>
              <a:rPr lang="en-GB" altLang="en-US" i="1" dirty="0" smtClean="0">
                <a:cs typeface="Times New Roman" pitchFamily="18" charset="0"/>
              </a:rPr>
              <a:t> generis</a:t>
            </a:r>
            <a:r>
              <a:rPr lang="en-GB" altLang="en-US" dirty="0" smtClean="0">
                <a:cs typeface="Times New Roman" pitchFamily="18" charset="0"/>
              </a:rPr>
              <a:t> (limited class rule)</a:t>
            </a:r>
          </a:p>
          <a:p>
            <a:pPr lvl="3"/>
            <a:r>
              <a:rPr lang="en-GB" altLang="en-US" i="1" dirty="0" err="1" smtClean="0">
                <a:cs typeface="Times New Roman" pitchFamily="18" charset="0"/>
              </a:rPr>
              <a:t>noscitur</a:t>
            </a:r>
            <a:r>
              <a:rPr lang="en-GB" altLang="en-US" i="1" dirty="0" smtClean="0">
                <a:cs typeface="Times New Roman" pitchFamily="18" charset="0"/>
              </a:rPr>
              <a:t> a </a:t>
            </a:r>
            <a:r>
              <a:rPr lang="en-GB" altLang="en-US" i="1" dirty="0" err="1" smtClean="0">
                <a:cs typeface="Times New Roman" pitchFamily="18" charset="0"/>
              </a:rPr>
              <a:t>sociis</a:t>
            </a:r>
            <a:r>
              <a:rPr lang="en-GB" altLang="en-US" dirty="0" smtClean="0">
                <a:cs typeface="Times New Roman" pitchFamily="18" charset="0"/>
              </a:rPr>
              <a:t> (associated words rule)</a:t>
            </a:r>
          </a:p>
          <a:p>
            <a:pPr lvl="1"/>
            <a:endParaRPr lang="en-GB" altLang="en-US" dirty="0" smtClean="0">
              <a:cs typeface="Times New Roman" pitchFamily="18" charset="0"/>
            </a:endParaRPr>
          </a:p>
          <a:p>
            <a:pPr lvl="1"/>
            <a:r>
              <a:rPr lang="en-GB" altLang="en-US" dirty="0" smtClean="0">
                <a:cs typeface="Times New Roman" pitchFamily="18" charset="0"/>
              </a:rPr>
              <a:t>which is broader:</a:t>
            </a:r>
          </a:p>
          <a:p>
            <a:pPr lvl="3">
              <a:buFont typeface="Symbol" pitchFamily="18" charset="2"/>
              <a:buNone/>
            </a:pPr>
            <a:r>
              <a:rPr lang="en-GB" altLang="en-US" i="1" dirty="0" smtClean="0">
                <a:latin typeface="Arial" pitchFamily="34" charset="0"/>
                <a:cs typeface="Arial" pitchFamily="34" charset="0"/>
              </a:rPr>
              <a:t>cars, trucks, vans, tractors, motorcycles, bicycles and tricycles</a:t>
            </a:r>
          </a:p>
          <a:p>
            <a:pPr lvl="2">
              <a:buFont typeface="Symbol" pitchFamily="18" charset="2"/>
              <a:buNone/>
            </a:pPr>
            <a:r>
              <a:rPr lang="en-GB" altLang="en-US" dirty="0" smtClean="0">
                <a:cs typeface="Arial" pitchFamily="34" charset="0"/>
              </a:rPr>
              <a:t>or</a:t>
            </a:r>
            <a:endParaRPr lang="en-GB" altLang="en-US" dirty="0" smtClean="0">
              <a:latin typeface="Arial" pitchFamily="34" charset="0"/>
              <a:cs typeface="Arial" pitchFamily="34" charset="0"/>
            </a:endParaRPr>
          </a:p>
          <a:p>
            <a:pPr lvl="3">
              <a:buFont typeface="Symbol" pitchFamily="18" charset="2"/>
              <a:buNone/>
            </a:pPr>
            <a:r>
              <a:rPr lang="en-GB" altLang="en-US" i="1" dirty="0" smtClean="0">
                <a:latin typeface="Arial" pitchFamily="34" charset="0"/>
                <a:cs typeface="Times New Roman" pitchFamily="18" charset="0"/>
              </a:rPr>
              <a:t>vehicles</a:t>
            </a:r>
            <a:r>
              <a:rPr lang="fr-CA" altLang="en-US" i="1" dirty="0" smtClean="0"/>
              <a:t> </a:t>
            </a:r>
            <a:endParaRPr lang="fr-CA" altLang="en-US" i="1"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58</a:t>
            </a:fld>
            <a:endParaRPr lang="en-CA" dirty="0">
              <a:solidFill>
                <a:schemeClr val="accent6">
                  <a:lumMod val="50000"/>
                </a:schemeClr>
              </a:solidFill>
            </a:endParaRPr>
          </a:p>
        </p:txBody>
      </p:sp>
    </p:spTree>
    <p:extLst>
      <p:ext uri="{BB962C8B-B14F-4D97-AF65-F5344CB8AC3E}">
        <p14:creationId xmlns:p14="http://schemas.microsoft.com/office/powerpoint/2010/main" val="897342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8864" y="764704"/>
            <a:ext cx="8229600" cy="1066800"/>
          </a:xfrm>
        </p:spPr>
        <p:txBody>
          <a:bodyPr>
            <a:normAutofit/>
          </a:bodyPr>
          <a:lstStyle/>
          <a:p>
            <a:r>
              <a:rPr lang="en-GB" altLang="en-US" u="sng" dirty="0" smtClean="0">
                <a:cs typeface="Arial" pitchFamily="34" charset="0"/>
              </a:rPr>
              <a:t>Word-choice</a:t>
            </a:r>
            <a:endParaRPr lang="en-US" altLang="en-US" b="1" u="sng" dirty="0">
              <a:cs typeface="Arial" pitchFamily="34" charset="0"/>
            </a:endParaRPr>
          </a:p>
        </p:txBody>
      </p:sp>
      <p:sp>
        <p:nvSpPr>
          <p:cNvPr id="33795" name="Rectangle 3"/>
          <p:cNvSpPr>
            <a:spLocks noGrp="1" noChangeArrowheads="1"/>
          </p:cNvSpPr>
          <p:nvPr>
            <p:ph type="body" idx="1"/>
          </p:nvPr>
        </p:nvSpPr>
        <p:spPr>
          <a:xfrm>
            <a:off x="374848" y="1898104"/>
            <a:ext cx="8229600" cy="4267200"/>
          </a:xfrm>
        </p:spPr>
        <p:txBody>
          <a:bodyPr>
            <a:normAutofit fontScale="85000" lnSpcReduction="20000"/>
          </a:bodyPr>
          <a:lstStyle/>
          <a:p>
            <a:r>
              <a:rPr lang="en-GB" altLang="en-US" dirty="0" smtClean="0">
                <a:cs typeface="Times New Roman" pitchFamily="18" charset="0"/>
              </a:rPr>
              <a:t>Balancing precision and generality can often be attained  by</a:t>
            </a:r>
            <a:endParaRPr lang="en-GB" altLang="en-US" dirty="0">
              <a:cs typeface="Times New Roman" pitchFamily="18" charset="0"/>
            </a:endParaRPr>
          </a:p>
          <a:p>
            <a:pPr lvl="1"/>
            <a:r>
              <a:rPr lang="en-GB" altLang="en-US" i="1" dirty="0" smtClean="0">
                <a:cs typeface="Times New Roman" pitchFamily="18" charset="0"/>
              </a:rPr>
              <a:t>“including”</a:t>
            </a:r>
            <a:r>
              <a:rPr lang="en-GB" altLang="en-US" dirty="0" smtClean="0">
                <a:cs typeface="Times New Roman" pitchFamily="18" charset="0"/>
              </a:rPr>
              <a:t> </a:t>
            </a:r>
            <a:r>
              <a:rPr lang="en-GB" altLang="en-US" dirty="0">
                <a:cs typeface="Times New Roman" pitchFamily="18" charset="0"/>
              </a:rPr>
              <a:t>or </a:t>
            </a:r>
            <a:r>
              <a:rPr lang="en-GB" altLang="en-US" dirty="0" smtClean="0">
                <a:cs typeface="Times New Roman" pitchFamily="18" charset="0"/>
              </a:rPr>
              <a:t>“</a:t>
            </a:r>
            <a:r>
              <a:rPr lang="en-GB" altLang="en-US" i="1" dirty="0" smtClean="0">
                <a:cs typeface="Times New Roman" pitchFamily="18" charset="0"/>
              </a:rPr>
              <a:t>for example”</a:t>
            </a:r>
            <a:endParaRPr lang="en-GB" altLang="en-US" dirty="0">
              <a:cs typeface="Times New Roman" pitchFamily="18" charset="0"/>
            </a:endParaRPr>
          </a:p>
          <a:p>
            <a:pPr lvl="2">
              <a:spcAft>
                <a:spcPts val="600"/>
              </a:spcAft>
              <a:buFont typeface="Symbol" pitchFamily="18" charset="2"/>
              <a:buNone/>
            </a:pPr>
            <a:r>
              <a:rPr lang="en-GB" altLang="en-US" dirty="0"/>
              <a:t>	</a:t>
            </a:r>
            <a:r>
              <a:rPr lang="en-GB" altLang="en-US" dirty="0" smtClean="0"/>
              <a:t>13</a:t>
            </a:r>
            <a:r>
              <a:rPr lang="en-GB" altLang="en-US" dirty="0"/>
              <a:t>. (1) For the purpose of making guaranteed advances under this Act, the Board may make any arrangements, contracts or agreements that it considers necessary or advisable for the administration of this Part, </a:t>
            </a:r>
            <a:r>
              <a:rPr lang="en-GB" altLang="en-US" i="1" dirty="0"/>
              <a:t>including</a:t>
            </a:r>
            <a:r>
              <a:rPr lang="en-GB" altLang="en-US" dirty="0"/>
              <a:t> borrowing money by any means, </a:t>
            </a:r>
            <a:r>
              <a:rPr lang="en-GB" altLang="en-US" i="1" dirty="0"/>
              <a:t>for example</a:t>
            </a:r>
            <a:r>
              <a:rPr lang="en-GB" altLang="en-US" dirty="0"/>
              <a:t>, by issuing, reissuing, selling and pledging bonds, debentures, notes and other evidences of indebtedness of the Board.</a:t>
            </a:r>
          </a:p>
          <a:p>
            <a:pPr lvl="2">
              <a:spcAft>
                <a:spcPts val="600"/>
              </a:spcAft>
            </a:pPr>
            <a:r>
              <a:rPr lang="en-GB" altLang="en-US" dirty="0"/>
              <a:t>See the </a:t>
            </a:r>
            <a:r>
              <a:rPr lang="en-GB" altLang="en-US" i="1" dirty="0"/>
              <a:t>Agricultural Marketing Programs </a:t>
            </a:r>
            <a:r>
              <a:rPr lang="en-GB" altLang="en-US" i="1" dirty="0" smtClean="0"/>
              <a:t>Act</a:t>
            </a:r>
          </a:p>
          <a:p>
            <a:pPr marL="697230" lvl="1" indent="-285750">
              <a:spcAft>
                <a:spcPts val="600"/>
              </a:spcAft>
            </a:pPr>
            <a:r>
              <a:rPr lang="en-GB" altLang="en-US" dirty="0" smtClean="0">
                <a:cs typeface="Times New Roman" pitchFamily="18" charset="0"/>
              </a:rPr>
              <a:t>“but </a:t>
            </a:r>
            <a:r>
              <a:rPr lang="en-GB" altLang="en-US" dirty="0">
                <a:cs typeface="Times New Roman" pitchFamily="18" charset="0"/>
              </a:rPr>
              <a:t>not limited </a:t>
            </a:r>
            <a:r>
              <a:rPr lang="en-GB" altLang="en-US" dirty="0" smtClean="0">
                <a:cs typeface="Times New Roman" pitchFamily="18" charset="0"/>
              </a:rPr>
              <a:t>to”</a:t>
            </a:r>
          </a:p>
          <a:p>
            <a:pPr marL="932688" lvl="3" indent="0">
              <a:buNone/>
            </a:pPr>
            <a:r>
              <a:rPr lang="en-GB" altLang="en-US" dirty="0"/>
              <a:t>209. (1) The Governor in Council may, on the recommendation of the Minister, make regulations for the protection of the environment, including, </a:t>
            </a:r>
            <a:r>
              <a:rPr lang="en-GB" altLang="en-US" i="1" dirty="0"/>
              <a:t>but not limited to</a:t>
            </a:r>
            <a:r>
              <a:rPr lang="en-GB" altLang="en-US" dirty="0"/>
              <a:t>, regulations </a:t>
            </a:r>
            <a:r>
              <a:rPr lang="en-GB" altLang="en-US" dirty="0" smtClean="0"/>
              <a:t>respecting</a:t>
            </a:r>
          </a:p>
          <a:p>
            <a:pPr marL="1143000" lvl="4" indent="0">
              <a:buNone/>
            </a:pPr>
            <a:r>
              <a:rPr lang="en-GB" altLang="en-US" dirty="0" smtClean="0"/>
              <a:t>(a)  …</a:t>
            </a:r>
            <a:endParaRPr lang="en-GB" altLang="en-US" dirty="0">
              <a:cs typeface="Times New Roman" pitchFamily="18" charset="0"/>
            </a:endParaRPr>
          </a:p>
          <a:p>
            <a:pPr lvl="1"/>
            <a:endParaRPr lang="en-GB" altLang="en-US" dirty="0" smtClean="0">
              <a:cs typeface="Times New Roman" pitchFamily="18" charset="0"/>
            </a:endParaRPr>
          </a:p>
          <a:p>
            <a:r>
              <a:rPr lang="en-GB" altLang="en-US" dirty="0">
                <a:cs typeface="Times New Roman" pitchFamily="18" charset="0"/>
              </a:rPr>
              <a:t>B</a:t>
            </a:r>
            <a:r>
              <a:rPr lang="en-GB" altLang="en-US" dirty="0" smtClean="0">
                <a:cs typeface="Times New Roman" pitchFamily="18" charset="0"/>
              </a:rPr>
              <a:t>ut avoid “</a:t>
            </a:r>
            <a:r>
              <a:rPr lang="en-GB" altLang="en-US" i="1" dirty="0" smtClean="0">
                <a:cs typeface="Times New Roman" pitchFamily="18" charset="0"/>
              </a:rPr>
              <a:t>without </a:t>
            </a:r>
            <a:r>
              <a:rPr lang="en-GB" altLang="en-US" i="1" dirty="0">
                <a:cs typeface="Times New Roman" pitchFamily="18" charset="0"/>
              </a:rPr>
              <a:t>limiting the generality of the </a:t>
            </a:r>
            <a:r>
              <a:rPr lang="en-GB" altLang="en-US" i="1" dirty="0" smtClean="0">
                <a:cs typeface="Times New Roman" pitchFamily="18" charset="0"/>
              </a:rPr>
              <a:t>foregoing”</a:t>
            </a:r>
          </a:p>
          <a:p>
            <a:pPr lvl="1"/>
            <a:r>
              <a:rPr lang="en-GB" altLang="en-US" dirty="0" smtClean="0">
                <a:cs typeface="Times New Roman" pitchFamily="18" charset="0"/>
              </a:rPr>
              <a:t>it is verbose</a:t>
            </a:r>
            <a:endParaRPr lang="en-GB" altLang="en-US" dirty="0"/>
          </a:p>
          <a:p>
            <a:pPr lvl="1">
              <a:buFont typeface="Symbol" pitchFamily="18" charset="2"/>
              <a:buNone/>
            </a:pPr>
            <a:r>
              <a:rPr lang="en-GB" altLang="en-US" dirty="0"/>
              <a:t>		</a:t>
            </a:r>
            <a:endParaRPr lang="en-GB" altLang="en-US" dirty="0">
              <a:latin typeface="Arial" pitchFamily="34" charset="0"/>
              <a:cs typeface="Arial" pitchFamily="34" charset="0"/>
            </a:endParaRPr>
          </a:p>
          <a:p>
            <a:pPr lvl="1"/>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59</a:t>
            </a:fld>
            <a:endParaRPr lang="en-CA" dirty="0">
              <a:solidFill>
                <a:schemeClr val="accent6">
                  <a:lumMod val="50000"/>
                </a:schemeClr>
              </a:solidFill>
            </a:endParaRPr>
          </a:p>
        </p:txBody>
      </p:sp>
    </p:spTree>
    <p:extLst>
      <p:ext uri="{BB962C8B-B14F-4D97-AF65-F5344CB8AC3E}">
        <p14:creationId xmlns:p14="http://schemas.microsoft.com/office/powerpoint/2010/main" val="222577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lstStyle/>
          <a:p>
            <a:r>
              <a:rPr lang="en-CA" dirty="0"/>
              <a:t>What </a:t>
            </a:r>
            <a:r>
              <a:rPr lang="en-CA" dirty="0" smtClean="0"/>
              <a:t>legal texts do you work with?</a:t>
            </a:r>
          </a:p>
          <a:p>
            <a:r>
              <a:rPr lang="en-CA" dirty="0" smtClean="0"/>
              <a:t>Do </a:t>
            </a:r>
            <a:r>
              <a:rPr lang="en-CA" dirty="0"/>
              <a:t>you </a:t>
            </a:r>
            <a:r>
              <a:rPr lang="en-CA" dirty="0" smtClean="0"/>
              <a:t>draft them?</a:t>
            </a:r>
          </a:p>
          <a:p>
            <a:r>
              <a:rPr lang="en-CA" dirty="0" smtClean="0"/>
              <a:t>Are you involved in drafting them?</a:t>
            </a:r>
            <a:endParaRPr lang="en-CA" dirty="0"/>
          </a:p>
          <a:p>
            <a:pPr lvl="1"/>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a:t>
            </a:fld>
            <a:endParaRPr lang="en-CA" dirty="0">
              <a:solidFill>
                <a:schemeClr val="accent6">
                  <a:lumMod val="50000"/>
                </a:schemeClr>
              </a:solidFill>
            </a:endParaRPr>
          </a:p>
        </p:txBody>
      </p:sp>
    </p:spTree>
    <p:extLst>
      <p:ext uri="{BB962C8B-B14F-4D97-AF65-F5344CB8AC3E}">
        <p14:creationId xmlns:p14="http://schemas.microsoft.com/office/powerpoint/2010/main" val="605753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64" y="764704"/>
            <a:ext cx="8229600" cy="1066800"/>
          </a:xfrm>
        </p:spPr>
        <p:txBody>
          <a:bodyPr/>
          <a:lstStyle/>
          <a:p>
            <a:r>
              <a:rPr lang="en-CA" u="sng" dirty="0" smtClean="0"/>
              <a:t>Word-choice</a:t>
            </a:r>
            <a:endParaRPr lang="en-CA" u="sng" dirty="0"/>
          </a:p>
        </p:txBody>
      </p:sp>
      <p:sp>
        <p:nvSpPr>
          <p:cNvPr id="3" name="Content Placeholder 2"/>
          <p:cNvSpPr>
            <a:spLocks noGrp="1"/>
          </p:cNvSpPr>
          <p:nvPr>
            <p:ph idx="1"/>
          </p:nvPr>
        </p:nvSpPr>
        <p:spPr/>
        <p:txBody>
          <a:bodyPr/>
          <a:lstStyle/>
          <a:p>
            <a:r>
              <a:rPr lang="en-CA" dirty="0" smtClean="0"/>
              <a:t>Word-choice also sometimes poses other problems</a:t>
            </a:r>
          </a:p>
          <a:p>
            <a:pPr lvl="1"/>
            <a:r>
              <a:rPr lang="en-GB" altLang="en-US" dirty="0">
                <a:cs typeface="Times New Roman" pitchFamily="18" charset="0"/>
              </a:rPr>
              <a:t>ambiguity</a:t>
            </a:r>
          </a:p>
          <a:p>
            <a:pPr lvl="1"/>
            <a:r>
              <a:rPr lang="en-GB" altLang="en-US" dirty="0">
                <a:cs typeface="Times New Roman" pitchFamily="18" charset="0"/>
              </a:rPr>
              <a:t>unfamiliarity</a:t>
            </a:r>
          </a:p>
          <a:p>
            <a:pPr lvl="1"/>
            <a:r>
              <a:rPr lang="en-GB" altLang="en-US" dirty="0">
                <a:cs typeface="Times New Roman" pitchFamily="18" charset="0"/>
              </a:rPr>
              <a:t>redundancy</a:t>
            </a:r>
          </a:p>
          <a:p>
            <a:pPr lvl="1"/>
            <a:r>
              <a:rPr lang="en-GB" altLang="en-US" dirty="0" smtClean="0">
                <a:cs typeface="Times New Roman" pitchFamily="18" charset="0"/>
              </a:rPr>
              <a:t>new words (neologisms)</a:t>
            </a:r>
            <a:endParaRPr lang="en-GB" altLang="en-US" dirty="0">
              <a:cs typeface="Times New Roman" pitchFamily="18" charset="0"/>
            </a:endParaRPr>
          </a:p>
          <a:p>
            <a:pPr lvl="1"/>
            <a:r>
              <a:rPr lang="en-GB" altLang="en-US" dirty="0" smtClean="0">
                <a:cs typeface="Times New Roman" pitchFamily="18" charset="0"/>
              </a:rPr>
              <a:t>gender-neutrality</a:t>
            </a:r>
            <a:endParaRPr lang="en-GB" altLang="en-US" dirty="0">
              <a:cs typeface="Times New Roman" pitchFamily="18" charset="0"/>
            </a:endParaRPr>
          </a:p>
          <a:p>
            <a:pPr lvl="1"/>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60</a:t>
            </a:fld>
            <a:endParaRPr lang="en-CA" dirty="0">
              <a:solidFill>
                <a:schemeClr val="accent6">
                  <a:lumMod val="50000"/>
                </a:schemeClr>
              </a:solidFill>
            </a:endParaRPr>
          </a:p>
        </p:txBody>
      </p:sp>
    </p:spTree>
    <p:extLst>
      <p:ext uri="{BB962C8B-B14F-4D97-AF65-F5344CB8AC3E}">
        <p14:creationId xmlns:p14="http://schemas.microsoft.com/office/powerpoint/2010/main" val="783119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518864" y="764704"/>
            <a:ext cx="8229600" cy="1066800"/>
          </a:xfrm>
        </p:spPr>
        <p:txBody>
          <a:bodyPr/>
          <a:lstStyle/>
          <a:p>
            <a:r>
              <a:rPr lang="en-US" altLang="en-US" u="sng" dirty="0"/>
              <a:t>Ambiguity</a:t>
            </a:r>
          </a:p>
        </p:txBody>
      </p:sp>
      <p:sp>
        <p:nvSpPr>
          <p:cNvPr id="65539" name="Rectangle 1027"/>
          <p:cNvSpPr>
            <a:spLocks noGrp="1" noChangeArrowheads="1"/>
          </p:cNvSpPr>
          <p:nvPr>
            <p:ph type="body" idx="1"/>
          </p:nvPr>
        </p:nvSpPr>
        <p:spPr>
          <a:xfrm>
            <a:off x="457200" y="1912200"/>
            <a:ext cx="8229600" cy="4325112"/>
          </a:xfrm>
        </p:spPr>
        <p:txBody>
          <a:bodyPr/>
          <a:lstStyle/>
          <a:p>
            <a:r>
              <a:rPr lang="en-US" altLang="en-US" dirty="0" smtClean="0"/>
              <a:t>Most </a:t>
            </a:r>
            <a:r>
              <a:rPr lang="en-US" altLang="en-US" dirty="0"/>
              <a:t>words have different meanings</a:t>
            </a:r>
          </a:p>
          <a:p>
            <a:pPr lvl="1"/>
            <a:r>
              <a:rPr lang="en-US" altLang="en-US" dirty="0"/>
              <a:t>how many meanings can you think of for </a:t>
            </a:r>
            <a:r>
              <a:rPr lang="en-US" altLang="en-US" b="1" i="1" dirty="0"/>
              <a:t>post</a:t>
            </a:r>
            <a:r>
              <a:rPr lang="en-US" altLang="en-US" dirty="0"/>
              <a:t>?</a:t>
            </a:r>
          </a:p>
          <a:p>
            <a:r>
              <a:rPr lang="en-US" altLang="en-US" dirty="0" smtClean="0"/>
              <a:t>Ambiguity </a:t>
            </a:r>
            <a:r>
              <a:rPr lang="en-US" altLang="en-US" dirty="0"/>
              <a:t>arises </a:t>
            </a:r>
            <a:r>
              <a:rPr lang="en-US" altLang="en-US" dirty="0" smtClean="0"/>
              <a:t>when there is doubt about which meaning is intended</a:t>
            </a:r>
            <a:endParaRPr lang="en-US" altLang="en-US" dirty="0"/>
          </a:p>
          <a:p>
            <a:pPr lvl="1"/>
            <a:r>
              <a:rPr lang="en-US" altLang="en-US" dirty="0" smtClean="0"/>
              <a:t>although it is also often used to denote vagueness</a:t>
            </a:r>
          </a:p>
          <a:p>
            <a:pPr lvl="2"/>
            <a:r>
              <a:rPr lang="en-US" altLang="en-US" dirty="0" smtClean="0"/>
              <a:t>Which is doubt about the outer limits of a meaning</a:t>
            </a:r>
          </a:p>
          <a:p>
            <a:endParaRPr lang="en-US"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61</a:t>
            </a:fld>
            <a:endParaRPr lang="en-CA" dirty="0">
              <a:solidFill>
                <a:schemeClr val="accent6">
                  <a:lumMod val="50000"/>
                </a:schemeClr>
              </a:solidFill>
            </a:endParaRPr>
          </a:p>
        </p:txBody>
      </p:sp>
    </p:spTree>
    <p:extLst>
      <p:ext uri="{BB962C8B-B14F-4D97-AF65-F5344CB8AC3E}">
        <p14:creationId xmlns:p14="http://schemas.microsoft.com/office/powerpoint/2010/main" val="1673781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518864" y="764704"/>
            <a:ext cx="8229600" cy="1066800"/>
          </a:xfrm>
        </p:spPr>
        <p:txBody>
          <a:bodyPr/>
          <a:lstStyle/>
          <a:p>
            <a:r>
              <a:rPr lang="en-US" altLang="en-US" u="sng" dirty="0"/>
              <a:t>Ambiguity</a:t>
            </a:r>
          </a:p>
        </p:txBody>
      </p:sp>
      <p:sp>
        <p:nvSpPr>
          <p:cNvPr id="65539" name="Rectangle 1027"/>
          <p:cNvSpPr>
            <a:spLocks noGrp="1" noChangeArrowheads="1"/>
          </p:cNvSpPr>
          <p:nvPr>
            <p:ph type="body" idx="1"/>
          </p:nvPr>
        </p:nvSpPr>
        <p:spPr>
          <a:xfrm>
            <a:off x="457200" y="1912200"/>
            <a:ext cx="8229600" cy="4325112"/>
          </a:xfrm>
        </p:spPr>
        <p:txBody>
          <a:bodyPr/>
          <a:lstStyle/>
          <a:p>
            <a:r>
              <a:rPr lang="en-GB" altLang="en-US" dirty="0">
                <a:cs typeface="Times New Roman" pitchFamily="18" charset="0"/>
              </a:rPr>
              <a:t>Ambiguity is often resolved by context:</a:t>
            </a:r>
          </a:p>
          <a:p>
            <a:pPr lvl="1"/>
            <a:r>
              <a:rPr lang="en-GB" altLang="en-US" dirty="0">
                <a:cs typeface="Times New Roman" pitchFamily="18" charset="0"/>
              </a:rPr>
              <a:t>Did you </a:t>
            </a:r>
            <a:r>
              <a:rPr lang="en-GB" altLang="en-US" i="1" dirty="0">
                <a:cs typeface="Times New Roman" pitchFamily="18" charset="0"/>
              </a:rPr>
              <a:t>take</a:t>
            </a:r>
            <a:r>
              <a:rPr lang="en-GB" altLang="en-US" dirty="0">
                <a:cs typeface="Times New Roman" pitchFamily="18" charset="0"/>
              </a:rPr>
              <a:t> the letter to the </a:t>
            </a:r>
            <a:r>
              <a:rPr lang="en-GB" altLang="en-US" i="1" dirty="0">
                <a:cs typeface="Times New Roman" pitchFamily="18" charset="0"/>
              </a:rPr>
              <a:t>post</a:t>
            </a:r>
            <a:r>
              <a:rPr lang="en-GB" altLang="en-US" dirty="0">
                <a:cs typeface="Times New Roman" pitchFamily="18" charset="0"/>
              </a:rPr>
              <a:t>?</a:t>
            </a:r>
          </a:p>
          <a:p>
            <a:pPr lvl="1"/>
            <a:r>
              <a:rPr lang="en-GB" altLang="en-US" dirty="0">
                <a:cs typeface="Times New Roman" pitchFamily="18" charset="0"/>
              </a:rPr>
              <a:t>Did you </a:t>
            </a:r>
            <a:r>
              <a:rPr lang="en-GB" altLang="en-US" i="1" dirty="0">
                <a:cs typeface="Times New Roman" pitchFamily="18" charset="0"/>
              </a:rPr>
              <a:t>nail</a:t>
            </a:r>
            <a:r>
              <a:rPr lang="en-GB" altLang="en-US" dirty="0">
                <a:cs typeface="Times New Roman" pitchFamily="18" charset="0"/>
              </a:rPr>
              <a:t> the letter to the </a:t>
            </a:r>
            <a:r>
              <a:rPr lang="en-GB" altLang="en-US" i="1" dirty="0">
                <a:cs typeface="Times New Roman" pitchFamily="18" charset="0"/>
              </a:rPr>
              <a:t>post</a:t>
            </a:r>
            <a:r>
              <a:rPr lang="en-GB" altLang="en-US" dirty="0">
                <a:cs typeface="Times New Roman" pitchFamily="18" charset="0"/>
              </a:rPr>
              <a:t>?</a:t>
            </a:r>
          </a:p>
          <a:p>
            <a:r>
              <a:rPr lang="en-GB" altLang="en-US" dirty="0">
                <a:cs typeface="Times New Roman" pitchFamily="18" charset="0"/>
              </a:rPr>
              <a:t>But not always:</a:t>
            </a:r>
          </a:p>
          <a:p>
            <a:pPr lvl="1"/>
            <a:r>
              <a:rPr lang="en-GB" altLang="en-US" dirty="0"/>
              <a:t>Did you </a:t>
            </a:r>
            <a:r>
              <a:rPr lang="en-GB" altLang="en-US" i="1" dirty="0"/>
              <a:t>post</a:t>
            </a:r>
            <a:r>
              <a:rPr lang="en-GB" altLang="en-US" dirty="0"/>
              <a:t> your application for a liquor permit?	</a:t>
            </a:r>
          </a:p>
          <a:p>
            <a:endParaRPr lang="en-US"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62</a:t>
            </a:fld>
            <a:endParaRPr lang="en-CA" dirty="0">
              <a:solidFill>
                <a:schemeClr val="accent6">
                  <a:lumMod val="50000"/>
                </a:schemeClr>
              </a:solidFill>
            </a:endParaRPr>
          </a:p>
        </p:txBody>
      </p:sp>
    </p:spTree>
    <p:extLst>
      <p:ext uri="{BB962C8B-B14F-4D97-AF65-F5344CB8AC3E}">
        <p14:creationId xmlns:p14="http://schemas.microsoft.com/office/powerpoint/2010/main" val="1939181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18864" y="764704"/>
            <a:ext cx="8229600" cy="1066800"/>
          </a:xfrm>
        </p:spPr>
        <p:txBody>
          <a:bodyPr/>
          <a:lstStyle/>
          <a:p>
            <a:r>
              <a:rPr lang="en-GB" altLang="en-US" u="sng" dirty="0" smtClean="0">
                <a:cs typeface="Times New Roman" pitchFamily="18" charset="0"/>
              </a:rPr>
              <a:t>Ambiguity</a:t>
            </a:r>
            <a:r>
              <a:rPr lang="fr-CA" altLang="en-US" u="sng" dirty="0" smtClean="0">
                <a:latin typeface="Times New Roman" pitchFamily="18" charset="0"/>
              </a:rPr>
              <a:t> </a:t>
            </a:r>
            <a:endParaRPr lang="en-US" altLang="en-US" u="sng" dirty="0">
              <a:latin typeface="Times New Roman" pitchFamily="18" charset="0"/>
            </a:endParaRPr>
          </a:p>
        </p:txBody>
      </p:sp>
      <p:sp>
        <p:nvSpPr>
          <p:cNvPr id="8195" name="Rectangle 3"/>
          <p:cNvSpPr>
            <a:spLocks noGrp="1" noChangeArrowheads="1"/>
          </p:cNvSpPr>
          <p:nvPr>
            <p:ph type="body" idx="1"/>
          </p:nvPr>
        </p:nvSpPr>
        <p:spPr>
          <a:xfrm>
            <a:off x="457200" y="1912200"/>
            <a:ext cx="8229600" cy="4325112"/>
          </a:xfrm>
        </p:spPr>
        <p:txBody>
          <a:bodyPr>
            <a:normAutofit fontScale="85000" lnSpcReduction="20000"/>
          </a:bodyPr>
          <a:lstStyle/>
          <a:p>
            <a:r>
              <a:rPr lang="en-US" altLang="en-US" dirty="0">
                <a:cs typeface="Times New Roman" pitchFamily="18" charset="0"/>
              </a:rPr>
              <a:t>Ambiguity </a:t>
            </a:r>
            <a:r>
              <a:rPr lang="en-US" altLang="en-US" dirty="0" smtClean="0">
                <a:cs typeface="Times New Roman" pitchFamily="18" charset="0"/>
              </a:rPr>
              <a:t>can arise </a:t>
            </a:r>
            <a:r>
              <a:rPr lang="en-US" altLang="en-US" dirty="0">
                <a:cs typeface="Times New Roman" pitchFamily="18" charset="0"/>
              </a:rPr>
              <a:t>from using words </a:t>
            </a:r>
            <a:r>
              <a:rPr lang="en-US" altLang="en-US" dirty="0" smtClean="0">
                <a:cs typeface="Times New Roman" pitchFamily="18" charset="0"/>
              </a:rPr>
              <a:t>inconsistently</a:t>
            </a:r>
            <a:endParaRPr lang="en-GB" altLang="en-US" dirty="0">
              <a:cs typeface="Times New Roman" pitchFamily="18" charset="0"/>
            </a:endParaRPr>
          </a:p>
          <a:p>
            <a:pPr lvl="1"/>
            <a:r>
              <a:rPr lang="en-GB" altLang="en-US" dirty="0" smtClean="0">
                <a:cs typeface="Times New Roman" pitchFamily="18" charset="0"/>
              </a:rPr>
              <a:t>Which is why the ULCC </a:t>
            </a:r>
            <a:r>
              <a:rPr lang="en-GB" altLang="en-US" dirty="0">
                <a:cs typeface="Times New Roman" pitchFamily="18" charset="0"/>
              </a:rPr>
              <a:t>Drafting Conventions </a:t>
            </a:r>
            <a:r>
              <a:rPr lang="en-GB" altLang="en-US" dirty="0" smtClean="0">
                <a:cs typeface="Times New Roman" pitchFamily="18" charset="0"/>
              </a:rPr>
              <a:t>say</a:t>
            </a:r>
            <a:endParaRPr lang="en-GB" altLang="en-US" dirty="0">
              <a:cs typeface="Times New Roman" pitchFamily="18" charset="0"/>
            </a:endParaRPr>
          </a:p>
          <a:p>
            <a:pPr lvl="2">
              <a:buFont typeface="Symbol" pitchFamily="18" charset="2"/>
              <a:buNone/>
            </a:pPr>
            <a:r>
              <a:rPr lang="en-GB" altLang="en-US" dirty="0">
                <a:cs typeface="Times New Roman" pitchFamily="18" charset="0"/>
              </a:rPr>
              <a:t>	</a:t>
            </a:r>
            <a:r>
              <a:rPr lang="en-GB" altLang="en-US" dirty="0" smtClean="0">
                <a:cs typeface="Times New Roman" pitchFamily="18" charset="0"/>
              </a:rPr>
              <a:t>  34</a:t>
            </a:r>
            <a:r>
              <a:rPr lang="en-GB" altLang="en-US" dirty="0">
                <a:cs typeface="Times New Roman" pitchFamily="18" charset="0"/>
              </a:rPr>
              <a:t>. (1) Different terms should not be used to express the same meaning within a single Act.</a:t>
            </a:r>
          </a:p>
          <a:p>
            <a:pPr lvl="2">
              <a:buFont typeface="Symbol" pitchFamily="18" charset="2"/>
              <a:buNone/>
            </a:pPr>
            <a:r>
              <a:rPr lang="en-GB" altLang="en-US" dirty="0">
                <a:cs typeface="Times New Roman" pitchFamily="18" charset="0"/>
              </a:rPr>
              <a:t>	</a:t>
            </a:r>
            <a:r>
              <a:rPr lang="en-GB" altLang="en-US" dirty="0" smtClean="0">
                <a:cs typeface="Times New Roman" pitchFamily="18" charset="0"/>
              </a:rPr>
              <a:t>  (</a:t>
            </a:r>
            <a:r>
              <a:rPr lang="en-GB" altLang="en-US" dirty="0">
                <a:cs typeface="Times New Roman" pitchFamily="18" charset="0"/>
              </a:rPr>
              <a:t>2) The same term should not be used with different meanings within a single Act, unless, in a given context, the particular meaning that is intended is perfectly clear and no other term is suitable</a:t>
            </a:r>
            <a:r>
              <a:rPr lang="en-GB" altLang="en-US" dirty="0" smtClean="0">
                <a:cs typeface="Times New Roman" pitchFamily="18" charset="0"/>
              </a:rPr>
              <a:t>.</a:t>
            </a:r>
          </a:p>
          <a:p>
            <a:pPr lvl="2">
              <a:buFont typeface="Symbol" pitchFamily="18" charset="2"/>
              <a:buNone/>
            </a:pPr>
            <a:endParaRPr lang="en-GB" altLang="en-US" dirty="0" smtClean="0">
              <a:cs typeface="Times New Roman" pitchFamily="18" charset="0"/>
            </a:endParaRPr>
          </a:p>
          <a:p>
            <a:pPr marL="923544" lvl="3" indent="0">
              <a:buNone/>
            </a:pPr>
            <a:r>
              <a:rPr lang="fr-FR" dirty="0" smtClean="0"/>
              <a:t>   34</a:t>
            </a:r>
            <a:r>
              <a:rPr lang="fr-FR" dirty="0"/>
              <a:t>. (1) Il convient de ne pas exprimer la même notion, dans un texte de loi, par des termes différents.</a:t>
            </a:r>
          </a:p>
          <a:p>
            <a:pPr marL="923544" lvl="3" indent="0">
              <a:buNone/>
            </a:pPr>
            <a:r>
              <a:rPr lang="fr-FR" dirty="0" smtClean="0"/>
              <a:t>   (</a:t>
            </a:r>
            <a:r>
              <a:rPr lang="fr-FR" dirty="0"/>
              <a:t>2) Il convient également de ne pas employer, à l'intérieur d'un texte de loi, le même terme dans des acceptions différentes. Une exception à cette règle se justifie cependant si le sens différent, dans un contexte particulier, est parfaitement clair et qu'aucun autre terme ne convient à ce contexte.</a:t>
            </a:r>
          </a:p>
          <a:p>
            <a:pPr lvl="2">
              <a:buFont typeface="Symbol" pitchFamily="18" charset="2"/>
              <a:buNone/>
            </a:pPr>
            <a:endParaRPr lang="en-GB" altLang="en-US" dirty="0" smtClean="0">
              <a:cs typeface="Times New Roman" pitchFamily="18" charset="0"/>
            </a:endParaRPr>
          </a:p>
          <a:p>
            <a:pPr lvl="1"/>
            <a:r>
              <a:rPr lang="en-GB" altLang="en-US" dirty="0" smtClean="0">
                <a:cs typeface="Times New Roman" pitchFamily="18" charset="0"/>
              </a:rPr>
              <a:t>and courts say </a:t>
            </a:r>
          </a:p>
          <a:p>
            <a:pPr marL="960120" lvl="3" indent="0">
              <a:buNone/>
            </a:pPr>
            <a:r>
              <a:rPr lang="en-GB" altLang="en-US" dirty="0" smtClean="0">
                <a:cs typeface="Times New Roman" pitchFamily="18" charset="0"/>
              </a:rPr>
              <a:t>Words </a:t>
            </a:r>
            <a:r>
              <a:rPr lang="en-GB" altLang="en-US" dirty="0">
                <a:cs typeface="Times New Roman" pitchFamily="18" charset="0"/>
              </a:rPr>
              <a:t>in a single statute should be given the same interpretation throughout unless the legislature has expressed a clear intention to the contrary.</a:t>
            </a:r>
            <a:r>
              <a:rPr lang="fr-CA" altLang="en-US" dirty="0"/>
              <a:t> </a:t>
            </a:r>
            <a:endParaRPr lang="fr-CA" altLang="en-US" dirty="0" smtClean="0"/>
          </a:p>
          <a:p>
            <a:pPr marL="989838" lvl="2" indent="-285750"/>
            <a:r>
              <a:rPr lang="en-GB" altLang="en-US" i="1" dirty="0">
                <a:cs typeface="Times New Roman" pitchFamily="18" charset="0"/>
                <a:hlinkClick r:id="rId3"/>
              </a:rPr>
              <a:t>Kemp v. </a:t>
            </a:r>
            <a:r>
              <a:rPr lang="en-GB" altLang="en-US" i="1" dirty="0" err="1">
                <a:cs typeface="Times New Roman" pitchFamily="18" charset="0"/>
                <a:hlinkClick r:id="rId3"/>
              </a:rPr>
              <a:t>Metzner</a:t>
            </a:r>
            <a:r>
              <a:rPr lang="en-GB" altLang="en-US" dirty="0">
                <a:cs typeface="Times New Roman" pitchFamily="18" charset="0"/>
                <a:hlinkClick r:id="rId3"/>
              </a:rPr>
              <a:t>  </a:t>
            </a:r>
            <a:r>
              <a:rPr lang="en-GB" altLang="en-US" dirty="0">
                <a:cs typeface="Times New Roman" pitchFamily="18" charset="0"/>
              </a:rPr>
              <a:t>2000 BCCA  462 </a:t>
            </a:r>
            <a:r>
              <a:rPr lang="en-GB" altLang="en-US" dirty="0" smtClean="0">
                <a:cs typeface="Times New Roman" pitchFamily="18" charset="0"/>
              </a:rPr>
              <a:t>at para </a:t>
            </a:r>
            <a:r>
              <a:rPr lang="en-GB" altLang="en-US" dirty="0">
                <a:cs typeface="Times New Roman" pitchFamily="18" charset="0"/>
              </a:rPr>
              <a:t>[28]</a:t>
            </a:r>
          </a:p>
          <a:p>
            <a:pPr marL="989838" lvl="2" indent="-285750"/>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63</a:t>
            </a:fld>
            <a:endParaRPr lang="en-CA" dirty="0">
              <a:solidFill>
                <a:schemeClr val="accent6">
                  <a:lumMod val="50000"/>
                </a:schemeClr>
              </a:solidFill>
            </a:endParaRPr>
          </a:p>
        </p:txBody>
      </p:sp>
    </p:spTree>
    <p:extLst>
      <p:ext uri="{BB962C8B-B14F-4D97-AF65-F5344CB8AC3E}">
        <p14:creationId xmlns:p14="http://schemas.microsoft.com/office/powerpoint/2010/main" val="291112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18864" y="764704"/>
            <a:ext cx="8229600" cy="1066800"/>
          </a:xfrm>
        </p:spPr>
        <p:txBody>
          <a:bodyPr/>
          <a:lstStyle/>
          <a:p>
            <a:r>
              <a:rPr lang="en-GB" altLang="en-US" u="sng" dirty="0" smtClean="0">
                <a:cs typeface="Times New Roman" pitchFamily="18" charset="0"/>
              </a:rPr>
              <a:t>Ambiguity</a:t>
            </a:r>
            <a:r>
              <a:rPr lang="fr-CA" altLang="en-US" u="sng" dirty="0" smtClean="0">
                <a:latin typeface="Times New Roman" pitchFamily="18" charset="0"/>
              </a:rPr>
              <a:t> </a:t>
            </a:r>
            <a:endParaRPr lang="en-US" altLang="en-US" u="sng" dirty="0">
              <a:latin typeface="Times New Roman" pitchFamily="18" charset="0"/>
            </a:endParaRPr>
          </a:p>
        </p:txBody>
      </p:sp>
      <p:sp>
        <p:nvSpPr>
          <p:cNvPr id="8195" name="Rectangle 3"/>
          <p:cNvSpPr>
            <a:spLocks noGrp="1" noChangeArrowheads="1"/>
          </p:cNvSpPr>
          <p:nvPr>
            <p:ph type="body" idx="1"/>
          </p:nvPr>
        </p:nvSpPr>
        <p:spPr>
          <a:xfrm>
            <a:off x="457200" y="1912200"/>
            <a:ext cx="8229600" cy="4325112"/>
          </a:xfrm>
        </p:spPr>
        <p:txBody>
          <a:bodyPr>
            <a:normAutofit/>
          </a:bodyPr>
          <a:lstStyle/>
          <a:p>
            <a:r>
              <a:rPr lang="en-US" altLang="en-US" dirty="0">
                <a:cs typeface="Times New Roman" pitchFamily="18" charset="0"/>
              </a:rPr>
              <a:t>Ambiguity </a:t>
            </a:r>
            <a:r>
              <a:rPr lang="en-US" altLang="en-US" dirty="0" smtClean="0">
                <a:cs typeface="Times New Roman" pitchFamily="18" charset="0"/>
              </a:rPr>
              <a:t>can also arise </a:t>
            </a:r>
            <a:r>
              <a:rPr lang="en-CA" altLang="en-US" dirty="0" smtClean="0">
                <a:cs typeface="Times New Roman" pitchFamily="18" charset="0"/>
              </a:rPr>
              <a:t>from</a:t>
            </a:r>
          </a:p>
          <a:p>
            <a:pPr lvl="1"/>
            <a:r>
              <a:rPr lang="en-GB" altLang="en-US" dirty="0">
                <a:cs typeface="Times New Roman" pitchFamily="18" charset="0"/>
              </a:rPr>
              <a:t>past participles</a:t>
            </a:r>
          </a:p>
          <a:p>
            <a:pPr lvl="1"/>
            <a:r>
              <a:rPr lang="en-GB" altLang="en-US" dirty="0">
                <a:cs typeface="Times New Roman" pitchFamily="18" charset="0"/>
              </a:rPr>
              <a:t>anaphoric  or deictic words</a:t>
            </a:r>
          </a:p>
          <a:p>
            <a:pPr lvl="2"/>
            <a:r>
              <a:rPr lang="en-GB" altLang="en-US" dirty="0">
                <a:cs typeface="Times New Roman" pitchFamily="18" charset="0"/>
              </a:rPr>
              <a:t>pronouns</a:t>
            </a:r>
          </a:p>
          <a:p>
            <a:pPr lvl="2"/>
            <a:r>
              <a:rPr lang="en-GB" altLang="en-US" dirty="0">
                <a:cs typeface="Times New Roman" pitchFamily="18" charset="0"/>
              </a:rPr>
              <a:t>definite article (the)</a:t>
            </a:r>
          </a:p>
          <a:p>
            <a:pPr lvl="2"/>
            <a:r>
              <a:rPr lang="en-GB" altLang="en-US" dirty="0">
                <a:cs typeface="Times New Roman" pitchFamily="18" charset="0"/>
              </a:rPr>
              <a:t>demonstrative expressions (this, that…)</a:t>
            </a:r>
          </a:p>
          <a:p>
            <a:pPr lvl="2"/>
            <a:r>
              <a:rPr lang="en-GB" altLang="en-US" dirty="0">
                <a:cs typeface="Times New Roman" pitchFamily="18" charset="0"/>
              </a:rPr>
              <a:t>said, such</a:t>
            </a:r>
          </a:p>
          <a:p>
            <a:pPr lvl="1"/>
            <a:r>
              <a:rPr lang="en-GB" altLang="en-US" dirty="0">
                <a:cs typeface="Times New Roman" pitchFamily="18" charset="0"/>
              </a:rPr>
              <a:t>problem “legal” words, such as</a:t>
            </a:r>
          </a:p>
          <a:p>
            <a:pPr lvl="2"/>
            <a:r>
              <a:rPr lang="en-GB" altLang="en-US" dirty="0">
                <a:cs typeface="Times New Roman" pitchFamily="18" charset="0"/>
              </a:rPr>
              <a:t>shall</a:t>
            </a:r>
          </a:p>
          <a:p>
            <a:pPr lvl="2"/>
            <a:r>
              <a:rPr lang="en-GB" altLang="en-US" dirty="0">
                <a:cs typeface="Times New Roman" pitchFamily="18" charset="0"/>
              </a:rPr>
              <a:t>provided that</a:t>
            </a:r>
          </a:p>
          <a:p>
            <a:pPr lvl="2"/>
            <a:r>
              <a:rPr lang="en-GB" altLang="en-US" dirty="0">
                <a:cs typeface="Times New Roman" pitchFamily="18" charset="0"/>
              </a:rPr>
              <a:t>deemed</a:t>
            </a:r>
          </a:p>
          <a:p>
            <a:pPr lvl="2"/>
            <a:r>
              <a:rPr lang="en-GB" altLang="en-US" dirty="0">
                <a:cs typeface="Times New Roman" pitchFamily="18" charset="0"/>
              </a:rPr>
              <a:t>pursuant </a:t>
            </a:r>
            <a:r>
              <a:rPr lang="en-GB" altLang="en-US" dirty="0" smtClean="0">
                <a:cs typeface="Times New Roman" pitchFamily="18" charset="0"/>
              </a:rPr>
              <a:t>to</a:t>
            </a:r>
            <a:endParaRPr lang="en-GB" altLang="en-US" dirty="0">
              <a:cs typeface="Times New Roman" pitchFamily="18" charset="0"/>
            </a:endParaRPr>
          </a:p>
          <a:p>
            <a:pPr marL="989838" lvl="2" indent="-285750"/>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64</a:t>
            </a:fld>
            <a:endParaRPr lang="en-CA" dirty="0">
              <a:solidFill>
                <a:schemeClr val="accent6">
                  <a:lumMod val="50000"/>
                </a:schemeClr>
              </a:solidFill>
            </a:endParaRPr>
          </a:p>
        </p:txBody>
      </p:sp>
    </p:spTree>
    <p:extLst>
      <p:ext uri="{BB962C8B-B14F-4D97-AF65-F5344CB8AC3E}">
        <p14:creationId xmlns:p14="http://schemas.microsoft.com/office/powerpoint/2010/main" val="15244511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518864" y="1066800"/>
            <a:ext cx="8229600" cy="381000"/>
          </a:xfrm>
        </p:spPr>
        <p:txBody>
          <a:bodyPr>
            <a:noAutofit/>
          </a:bodyPr>
          <a:lstStyle/>
          <a:p>
            <a:r>
              <a:rPr lang="en-US" altLang="en-US" u="sng" dirty="0" smtClean="0">
                <a:cs typeface="Arial" pitchFamily="34" charset="0"/>
              </a:rPr>
              <a:t>Ambiguity</a:t>
            </a:r>
            <a:endParaRPr lang="en-US" altLang="en-US" u="sng" dirty="0">
              <a:cs typeface="Arial" pitchFamily="34" charset="0"/>
            </a:endParaRPr>
          </a:p>
        </p:txBody>
      </p:sp>
      <p:sp>
        <p:nvSpPr>
          <p:cNvPr id="16387" name="Rectangle 1027"/>
          <p:cNvSpPr>
            <a:spLocks noGrp="1" noChangeArrowheads="1"/>
          </p:cNvSpPr>
          <p:nvPr>
            <p:ph type="body" idx="1"/>
          </p:nvPr>
        </p:nvSpPr>
        <p:spPr>
          <a:xfrm>
            <a:off x="446856" y="1893912"/>
            <a:ext cx="8229600" cy="4343400"/>
          </a:xfrm>
        </p:spPr>
        <p:txBody>
          <a:bodyPr>
            <a:normAutofit/>
          </a:bodyPr>
          <a:lstStyle/>
          <a:p>
            <a:r>
              <a:rPr lang="en-GB" altLang="en-US" i="1" dirty="0">
                <a:cs typeface="Times New Roman" pitchFamily="18" charset="0"/>
              </a:rPr>
              <a:t>pursuant to</a:t>
            </a:r>
            <a:endParaRPr lang="en-GB" altLang="en-US" dirty="0">
              <a:cs typeface="Times New Roman" pitchFamily="18" charset="0"/>
            </a:endParaRPr>
          </a:p>
          <a:p>
            <a:pPr lvl="1"/>
            <a:r>
              <a:rPr lang="en-GB" altLang="en-US" dirty="0">
                <a:cs typeface="Times New Roman" pitchFamily="18" charset="0"/>
              </a:rPr>
              <a:t>is legalistic and sometimes ambiguous</a:t>
            </a:r>
          </a:p>
          <a:p>
            <a:pPr lvl="1"/>
            <a:r>
              <a:rPr lang="en-GB" altLang="en-US" i="1" dirty="0">
                <a:cs typeface="Times New Roman" pitchFamily="18" charset="0"/>
              </a:rPr>
              <a:t>under</a:t>
            </a:r>
            <a:r>
              <a:rPr lang="en-GB" altLang="en-US" dirty="0">
                <a:cs typeface="Times New Roman" pitchFamily="18" charset="0"/>
              </a:rPr>
              <a:t> or some </a:t>
            </a:r>
            <a:r>
              <a:rPr lang="en-GB" altLang="en-US" dirty="0" smtClean="0">
                <a:cs typeface="Times New Roman" pitchFamily="18" charset="0"/>
              </a:rPr>
              <a:t>more </a:t>
            </a:r>
            <a:r>
              <a:rPr lang="en-GB" altLang="en-US" dirty="0">
                <a:cs typeface="Times New Roman" pitchFamily="18" charset="0"/>
              </a:rPr>
              <a:t>precise equivalent should be used instead:</a:t>
            </a:r>
          </a:p>
          <a:p>
            <a:pPr lvl="2"/>
            <a:r>
              <a:rPr lang="en-GB" altLang="en-US" i="1" dirty="0">
                <a:cs typeface="Times New Roman" pitchFamily="18" charset="0"/>
              </a:rPr>
              <a:t>in accordance with</a:t>
            </a:r>
            <a:endParaRPr lang="en-GB" altLang="en-US" dirty="0">
              <a:cs typeface="Times New Roman" pitchFamily="18" charset="0"/>
            </a:endParaRPr>
          </a:p>
          <a:p>
            <a:pPr lvl="2"/>
            <a:r>
              <a:rPr lang="en-GB" altLang="en-US" i="1" dirty="0">
                <a:cs typeface="Times New Roman" pitchFamily="18" charset="0"/>
              </a:rPr>
              <a:t>as described in</a:t>
            </a:r>
            <a:endParaRPr lang="en-GB" altLang="en-US" dirty="0">
              <a:cs typeface="Times New Roman" pitchFamily="18" charset="0"/>
            </a:endParaRPr>
          </a:p>
          <a:p>
            <a:pPr lvl="2"/>
            <a:r>
              <a:rPr lang="en-GB" altLang="en-US" i="1" dirty="0">
                <a:cs typeface="Times New Roman" pitchFamily="18" charset="0"/>
              </a:rPr>
              <a:t>as required by</a:t>
            </a:r>
            <a:endParaRPr lang="en-GB" altLang="en-US" dirty="0">
              <a:cs typeface="Times New Roman" pitchFamily="18" charset="0"/>
            </a:endParaRPr>
          </a:p>
          <a:p>
            <a:pPr lvl="2"/>
            <a:r>
              <a:rPr lang="en-GB" altLang="en-US" i="1" dirty="0">
                <a:cs typeface="Times New Roman" pitchFamily="18" charset="0"/>
              </a:rPr>
              <a:t>as a result of / because of / on the basis </a:t>
            </a:r>
            <a:r>
              <a:rPr lang="en-GB" altLang="en-US" i="1" dirty="0" smtClean="0">
                <a:cs typeface="Times New Roman" pitchFamily="18" charset="0"/>
              </a:rPr>
              <a:t>of</a:t>
            </a:r>
          </a:p>
          <a:p>
            <a:pPr lvl="1"/>
            <a:r>
              <a:rPr lang="en-GB" altLang="en-US" dirty="0" smtClean="0">
                <a:cs typeface="Times New Roman" pitchFamily="18" charset="0"/>
              </a:rPr>
              <a:t>See </a:t>
            </a:r>
            <a:r>
              <a:rPr lang="en-GB" altLang="en-US" i="1" dirty="0" smtClean="0">
                <a:cs typeface="Times New Roman" pitchFamily="18" charset="0"/>
                <a:hlinkClick r:id="rId3"/>
              </a:rPr>
              <a:t>Legistics</a:t>
            </a:r>
            <a:r>
              <a:rPr lang="en-GB" altLang="en-US" dirty="0" smtClean="0">
                <a:cs typeface="Times New Roman" pitchFamily="18" charset="0"/>
              </a:rPr>
              <a:t> for more details</a:t>
            </a:r>
            <a:endParaRPr lang="en-GB"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65</a:t>
            </a:fld>
            <a:endParaRPr lang="en-CA" dirty="0">
              <a:solidFill>
                <a:schemeClr val="accent6">
                  <a:lumMod val="50000"/>
                </a:schemeClr>
              </a:solidFill>
            </a:endParaRPr>
          </a:p>
        </p:txBody>
      </p:sp>
    </p:spTree>
    <p:extLst>
      <p:ext uri="{BB962C8B-B14F-4D97-AF65-F5344CB8AC3E}">
        <p14:creationId xmlns:p14="http://schemas.microsoft.com/office/powerpoint/2010/main" val="1729534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446856" y="1023392"/>
            <a:ext cx="8229600" cy="533400"/>
          </a:xfrm>
        </p:spPr>
        <p:txBody>
          <a:bodyPr>
            <a:noAutofit/>
          </a:bodyPr>
          <a:lstStyle/>
          <a:p>
            <a:r>
              <a:rPr lang="en-US" altLang="en-US" u="sng" dirty="0" smtClean="0"/>
              <a:t>Unfamiliarity </a:t>
            </a:r>
            <a:endParaRPr lang="en-US" altLang="en-US" b="1" u="sng" dirty="0">
              <a:cs typeface="Arial" pitchFamily="34" charset="0"/>
            </a:endParaRPr>
          </a:p>
        </p:txBody>
      </p:sp>
      <p:sp>
        <p:nvSpPr>
          <p:cNvPr id="35843" name="Rectangle 1027"/>
          <p:cNvSpPr>
            <a:spLocks noGrp="1" noChangeArrowheads="1"/>
          </p:cNvSpPr>
          <p:nvPr>
            <p:ph type="body" idx="1"/>
          </p:nvPr>
        </p:nvSpPr>
        <p:spPr>
          <a:xfrm>
            <a:off x="457200" y="1984208"/>
            <a:ext cx="8229600" cy="4541136"/>
          </a:xfrm>
        </p:spPr>
        <p:txBody>
          <a:bodyPr>
            <a:normAutofit fontScale="92500" lnSpcReduction="20000"/>
          </a:bodyPr>
          <a:lstStyle/>
          <a:p>
            <a:r>
              <a:rPr lang="en-GB" altLang="en-US" dirty="0" smtClean="0">
                <a:cs typeface="Times New Roman" pitchFamily="18" charset="0"/>
              </a:rPr>
              <a:t>Many unfamiliar legal expressions can be simplified or replaced by common English words</a:t>
            </a:r>
          </a:p>
          <a:p>
            <a:pPr lvl="2"/>
            <a:r>
              <a:rPr lang="en-GB" altLang="en-US" dirty="0">
                <a:cs typeface="Times New Roman" pitchFamily="18" charset="0"/>
              </a:rPr>
              <a:t>b</a:t>
            </a:r>
            <a:r>
              <a:rPr lang="en-GB" altLang="en-US" dirty="0" smtClean="0">
                <a:cs typeface="Times New Roman" pitchFamily="18" charset="0"/>
              </a:rPr>
              <a:t>ona fide – good faith</a:t>
            </a:r>
          </a:p>
          <a:p>
            <a:pPr lvl="2"/>
            <a:r>
              <a:rPr lang="en-GB" altLang="en-US" dirty="0" smtClean="0">
                <a:cs typeface="Times New Roman" pitchFamily="18" charset="0"/>
              </a:rPr>
              <a:t>deem – consider, decide</a:t>
            </a:r>
          </a:p>
          <a:p>
            <a:pPr lvl="2"/>
            <a:r>
              <a:rPr lang="en-GB" altLang="en-US" dirty="0" smtClean="0">
                <a:cs typeface="Times New Roman" pitchFamily="18" charset="0"/>
              </a:rPr>
              <a:t>mutatis mutandis – as the circumstances require</a:t>
            </a:r>
          </a:p>
          <a:p>
            <a:pPr lvl="2"/>
            <a:r>
              <a:rPr lang="en-GB" altLang="en-US" dirty="0" smtClean="0">
                <a:cs typeface="Times New Roman" pitchFamily="18" charset="0"/>
              </a:rPr>
              <a:t>notwithstanding – despite</a:t>
            </a:r>
          </a:p>
          <a:p>
            <a:pPr lvl="2"/>
            <a:r>
              <a:rPr lang="en-GB" altLang="en-US" dirty="0" smtClean="0">
                <a:cs typeface="Times New Roman" pitchFamily="18" charset="0"/>
              </a:rPr>
              <a:t>thereof – of it</a:t>
            </a:r>
          </a:p>
          <a:p>
            <a:pPr lvl="1"/>
            <a:r>
              <a:rPr lang="en-GB" altLang="en-US" dirty="0" smtClean="0">
                <a:cs typeface="Times New Roman" pitchFamily="18" charset="0"/>
              </a:rPr>
              <a:t>but sometimes it takes some creativity</a:t>
            </a:r>
          </a:p>
          <a:p>
            <a:pPr lvl="2"/>
            <a:r>
              <a:rPr lang="en-GB" altLang="en-US" dirty="0" smtClean="0">
                <a:cs typeface="Times New Roman" pitchFamily="18" charset="0"/>
              </a:rPr>
              <a:t>“shall” cannot always be replaced by “must</a:t>
            </a:r>
          </a:p>
          <a:p>
            <a:pPr lvl="1"/>
            <a:r>
              <a:rPr lang="en-GB" altLang="en-US" dirty="0">
                <a:cs typeface="Times New Roman" pitchFamily="18" charset="0"/>
              </a:rPr>
              <a:t>a</a:t>
            </a:r>
            <a:r>
              <a:rPr lang="en-GB" altLang="en-US" dirty="0" smtClean="0">
                <a:cs typeface="Times New Roman" pitchFamily="18" charset="0"/>
              </a:rPr>
              <a:t>nd some legal </a:t>
            </a:r>
            <a:r>
              <a:rPr lang="en-GB" altLang="en-US" dirty="0">
                <a:cs typeface="Times New Roman" pitchFamily="18" charset="0"/>
              </a:rPr>
              <a:t>terminology </a:t>
            </a:r>
            <a:r>
              <a:rPr lang="en-GB" altLang="en-US" dirty="0" smtClean="0">
                <a:cs typeface="Times New Roman" pitchFamily="18" charset="0"/>
              </a:rPr>
              <a:t>has </a:t>
            </a:r>
            <a:r>
              <a:rPr lang="en-GB" altLang="en-US" dirty="0">
                <a:cs typeface="Times New Roman" pitchFamily="18" charset="0"/>
              </a:rPr>
              <a:t>no equivalent in ordinary language, for example</a:t>
            </a:r>
          </a:p>
          <a:p>
            <a:pPr lvl="2"/>
            <a:r>
              <a:rPr lang="en-GB" altLang="en-US" dirty="0">
                <a:cs typeface="Times New Roman" pitchFamily="18" charset="0"/>
              </a:rPr>
              <a:t>mandamus</a:t>
            </a:r>
          </a:p>
          <a:p>
            <a:pPr lvl="2"/>
            <a:r>
              <a:rPr lang="en-GB" altLang="en-US" dirty="0">
                <a:cs typeface="Times New Roman" pitchFamily="18" charset="0"/>
              </a:rPr>
              <a:t>tort</a:t>
            </a:r>
          </a:p>
          <a:p>
            <a:pPr lvl="2"/>
            <a:r>
              <a:rPr lang="en-GB" altLang="en-US" dirty="0" smtClean="0">
                <a:cs typeface="Times New Roman" pitchFamily="18" charset="0"/>
              </a:rPr>
              <a:t>pleadings</a:t>
            </a:r>
          </a:p>
          <a:p>
            <a:r>
              <a:rPr lang="en-GB" altLang="en-US" dirty="0" smtClean="0">
                <a:cs typeface="Times New Roman" pitchFamily="18" charset="0"/>
              </a:rPr>
              <a:t>Reference </a:t>
            </a:r>
            <a:r>
              <a:rPr lang="en-GB" altLang="en-US" dirty="0">
                <a:cs typeface="Times New Roman" pitchFamily="18" charset="0"/>
              </a:rPr>
              <a:t>texts can </a:t>
            </a:r>
            <a:r>
              <a:rPr lang="en-GB" altLang="en-US" dirty="0" smtClean="0">
                <a:cs typeface="Times New Roman" pitchFamily="18" charset="0"/>
              </a:rPr>
              <a:t>provide helpful guidance</a:t>
            </a:r>
            <a:endParaRPr lang="en-GB" altLang="en-US" dirty="0">
              <a:cs typeface="Times New Roman" pitchFamily="18" charset="0"/>
            </a:endParaRPr>
          </a:p>
          <a:p>
            <a:pPr lvl="1"/>
            <a:r>
              <a:rPr lang="en-GB" altLang="en-US" dirty="0">
                <a:cs typeface="Times New Roman" pitchFamily="18" charset="0"/>
              </a:rPr>
              <a:t>Garner’s </a:t>
            </a:r>
            <a:r>
              <a:rPr lang="en-GB" altLang="en-US" i="1" dirty="0">
                <a:cs typeface="Times New Roman" pitchFamily="18" charset="0"/>
              </a:rPr>
              <a:t>A Dictionary of Modern Legal Usage</a:t>
            </a:r>
            <a:r>
              <a:rPr lang="en-GB" altLang="en-US" dirty="0">
                <a:cs typeface="Times New Roman" pitchFamily="18" charset="0"/>
              </a:rPr>
              <a:t> </a:t>
            </a:r>
            <a:endParaRPr lang="fr-CA" altLang="en-US" dirty="0"/>
          </a:p>
          <a:p>
            <a:pPr lvl="1"/>
            <a:endParaRPr lang="en-GB"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66</a:t>
            </a:fld>
            <a:endParaRPr lang="en-CA" dirty="0">
              <a:solidFill>
                <a:schemeClr val="accent6">
                  <a:lumMod val="50000"/>
                </a:schemeClr>
              </a:solidFill>
            </a:endParaRPr>
          </a:p>
        </p:txBody>
      </p:sp>
    </p:spTree>
    <p:extLst>
      <p:ext uri="{BB962C8B-B14F-4D97-AF65-F5344CB8AC3E}">
        <p14:creationId xmlns:p14="http://schemas.microsoft.com/office/powerpoint/2010/main" val="9395912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normAutofit/>
          </a:bodyPr>
          <a:lstStyle/>
          <a:p>
            <a:r>
              <a:rPr lang="en-US" altLang="en-US" u="sng" dirty="0" smtClean="0"/>
              <a:t>Redundancy </a:t>
            </a:r>
            <a:endParaRPr lang="en-US" altLang="en-US" u="sng" dirty="0"/>
          </a:p>
        </p:txBody>
      </p:sp>
      <p:sp>
        <p:nvSpPr>
          <p:cNvPr id="36867" name="Rectangle 1027"/>
          <p:cNvSpPr>
            <a:spLocks noGrp="1" noChangeArrowheads="1"/>
          </p:cNvSpPr>
          <p:nvPr>
            <p:ph type="body" idx="1"/>
          </p:nvPr>
        </p:nvSpPr>
        <p:spPr>
          <a:xfrm>
            <a:off x="457200" y="1912200"/>
            <a:ext cx="8229600" cy="4325112"/>
          </a:xfrm>
        </p:spPr>
        <p:txBody>
          <a:bodyPr>
            <a:normAutofit/>
          </a:bodyPr>
          <a:lstStyle/>
          <a:p>
            <a:r>
              <a:rPr lang="en-GB" altLang="en-US" dirty="0" smtClean="0">
                <a:cs typeface="Times New Roman" pitchFamily="18" charset="0"/>
              </a:rPr>
              <a:t>This problem results from</a:t>
            </a:r>
          </a:p>
          <a:p>
            <a:pPr lvl="1"/>
            <a:r>
              <a:rPr lang="en-GB" altLang="en-US" dirty="0" smtClean="0">
                <a:cs typeface="Times New Roman" pitchFamily="18" charset="0"/>
              </a:rPr>
              <a:t>multiple linguistic origins of legal English</a:t>
            </a:r>
          </a:p>
          <a:p>
            <a:pPr lvl="1"/>
            <a:r>
              <a:rPr lang="en-GB" altLang="en-US" dirty="0" smtClean="0">
                <a:cs typeface="Times New Roman" pitchFamily="18" charset="0"/>
              </a:rPr>
              <a:t>misguided attempts at precision</a:t>
            </a:r>
          </a:p>
          <a:p>
            <a:pPr lvl="1"/>
            <a:endParaRPr lang="en-GB" altLang="en-US" dirty="0" smtClean="0">
              <a:cs typeface="Times New Roman" pitchFamily="18" charset="0"/>
            </a:endParaRPr>
          </a:p>
          <a:p>
            <a:r>
              <a:rPr lang="en-GB" altLang="en-US" dirty="0" smtClean="0">
                <a:cs typeface="Times New Roman" pitchFamily="18" charset="0"/>
              </a:rPr>
              <a:t>But modern drafting conventions have reduced this problem</a:t>
            </a:r>
          </a:p>
          <a:p>
            <a:pPr lvl="1"/>
            <a:r>
              <a:rPr lang="en-GB" altLang="en-US" dirty="0" smtClean="0">
                <a:cs typeface="Times New Roman" pitchFamily="18" charset="0"/>
              </a:rPr>
              <a:t>for example, </a:t>
            </a:r>
            <a:r>
              <a:rPr lang="en-GB" altLang="en-US" dirty="0">
                <a:cs typeface="Times New Roman" pitchFamily="18" charset="0"/>
              </a:rPr>
              <a:t>in the last revision of the Statutes of Canada </a:t>
            </a:r>
          </a:p>
          <a:p>
            <a:pPr lvl="3">
              <a:buFont typeface="Symbol" pitchFamily="18" charset="2"/>
              <a:buNone/>
            </a:pPr>
            <a:r>
              <a:rPr lang="en-GB" altLang="en-US" dirty="0">
                <a:cs typeface="Times New Roman" pitchFamily="18" charset="0"/>
              </a:rPr>
              <a:t>reasonable and probable grounds</a:t>
            </a:r>
          </a:p>
          <a:p>
            <a:pPr lvl="1">
              <a:buFont typeface="Symbol" pitchFamily="18" charset="2"/>
              <a:buNone/>
            </a:pPr>
            <a:r>
              <a:rPr lang="en-GB" altLang="en-US" dirty="0">
                <a:cs typeface="Times New Roman" pitchFamily="18" charset="0"/>
              </a:rPr>
              <a:t>	was shortened </a:t>
            </a:r>
            <a:r>
              <a:rPr lang="en-GB" altLang="en-US" dirty="0" smtClean="0">
                <a:cs typeface="Times New Roman" pitchFamily="18" charset="0"/>
              </a:rPr>
              <a:t>to</a:t>
            </a:r>
            <a:endParaRPr lang="en-GB" altLang="en-US" dirty="0">
              <a:latin typeface="Arial" pitchFamily="34" charset="0"/>
              <a:cs typeface="Times New Roman" pitchFamily="18" charset="0"/>
            </a:endParaRPr>
          </a:p>
          <a:p>
            <a:pPr lvl="3">
              <a:buFont typeface="Symbol" pitchFamily="18" charset="2"/>
              <a:buNone/>
            </a:pPr>
            <a:r>
              <a:rPr lang="en-GB" altLang="en-US" dirty="0">
                <a:cs typeface="Times New Roman" pitchFamily="18" charset="0"/>
              </a:rPr>
              <a:t>reasonable </a:t>
            </a:r>
            <a:r>
              <a:rPr lang="en-GB" altLang="en-US" dirty="0" smtClean="0">
                <a:cs typeface="Times New Roman" pitchFamily="18" charset="0"/>
              </a:rPr>
              <a:t>grounds</a:t>
            </a:r>
          </a:p>
          <a:p>
            <a:pPr lvl="2"/>
            <a:r>
              <a:rPr lang="en-GB" altLang="en-US" dirty="0" smtClean="0">
                <a:cs typeface="Times New Roman" pitchFamily="18" charset="0"/>
              </a:rPr>
              <a:t>But considerable legal research </a:t>
            </a:r>
            <a:r>
              <a:rPr lang="en-GB" altLang="en-US" dirty="0">
                <a:cs typeface="Times New Roman" pitchFamily="18" charset="0"/>
              </a:rPr>
              <a:t>was done </a:t>
            </a:r>
            <a:r>
              <a:rPr lang="en-GB" altLang="en-US" dirty="0" smtClean="0">
                <a:cs typeface="Times New Roman" pitchFamily="18" charset="0"/>
              </a:rPr>
              <a:t>to determine whether the change would have any legal effect</a:t>
            </a:r>
            <a:endParaRPr lang="en-GB" altLang="en-US" dirty="0">
              <a:cs typeface="Times New Roman" pitchFamily="18" charset="0"/>
            </a:endParaRPr>
          </a:p>
          <a:p>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67</a:t>
            </a:fld>
            <a:endParaRPr lang="en-CA" dirty="0">
              <a:solidFill>
                <a:schemeClr val="accent6">
                  <a:lumMod val="50000"/>
                </a:schemeClr>
              </a:solidFill>
            </a:endParaRPr>
          </a:p>
        </p:txBody>
      </p:sp>
    </p:spTree>
    <p:extLst>
      <p:ext uri="{BB962C8B-B14F-4D97-AF65-F5344CB8AC3E}">
        <p14:creationId xmlns:p14="http://schemas.microsoft.com/office/powerpoint/2010/main" val="646865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p:txBody>
          <a:bodyPr/>
          <a:lstStyle/>
          <a:p>
            <a:r>
              <a:rPr lang="en-US" altLang="en-US" u="sng" dirty="0" smtClean="0"/>
              <a:t>Redundancy </a:t>
            </a:r>
            <a:endParaRPr lang="en-US" altLang="en-US" u="sng" dirty="0"/>
          </a:p>
        </p:txBody>
      </p:sp>
      <p:sp>
        <p:nvSpPr>
          <p:cNvPr id="36867" name="Rectangle 1027"/>
          <p:cNvSpPr>
            <a:spLocks noGrp="1" noChangeArrowheads="1"/>
          </p:cNvSpPr>
          <p:nvPr>
            <p:ph type="body" idx="1"/>
          </p:nvPr>
        </p:nvSpPr>
        <p:spPr>
          <a:xfrm>
            <a:off x="457200" y="1912200"/>
            <a:ext cx="8229600" cy="4325112"/>
          </a:xfrm>
        </p:spPr>
        <p:txBody>
          <a:bodyPr>
            <a:normAutofit/>
          </a:bodyPr>
          <a:lstStyle/>
          <a:p>
            <a:r>
              <a:rPr lang="en-GB" altLang="en-US" dirty="0" smtClean="0">
                <a:cs typeface="Times New Roman" pitchFamily="18" charset="0"/>
              </a:rPr>
              <a:t>Can </a:t>
            </a:r>
            <a:r>
              <a:rPr lang="en-GB" altLang="en-US" dirty="0">
                <a:cs typeface="Times New Roman" pitchFamily="18" charset="0"/>
              </a:rPr>
              <a:t>any of the words in the highlighted expressions be eliminated without changing the meaning:</a:t>
            </a:r>
          </a:p>
          <a:p>
            <a:pPr lvl="1"/>
            <a:r>
              <a:rPr lang="en-GB" altLang="en-US" dirty="0">
                <a:cs typeface="Times New Roman" pitchFamily="18" charset="0"/>
              </a:rPr>
              <a:t>an obligation to </a:t>
            </a:r>
            <a:r>
              <a:rPr lang="en-GB" altLang="en-US" b="1" dirty="0">
                <a:cs typeface="Times New Roman" pitchFamily="18" charset="0"/>
              </a:rPr>
              <a:t>“comply with, observe, enforce or give effect to</a:t>
            </a:r>
            <a:r>
              <a:rPr lang="en-GB" altLang="en-US" dirty="0">
                <a:cs typeface="Times New Roman" pitchFamily="18" charset="0"/>
              </a:rPr>
              <a:t>” rules</a:t>
            </a:r>
          </a:p>
          <a:p>
            <a:pPr lvl="1"/>
            <a:r>
              <a:rPr lang="en-GB" altLang="en-US" dirty="0">
                <a:cs typeface="Times New Roman" pitchFamily="18" charset="0"/>
              </a:rPr>
              <a:t>a requirement that a prospectus for securities provide </a:t>
            </a:r>
            <a:r>
              <a:rPr lang="en-GB" altLang="en-US" b="1" dirty="0">
                <a:cs typeface="Times New Roman" pitchFamily="18" charset="0"/>
              </a:rPr>
              <a:t>“full, true and plain”</a:t>
            </a:r>
            <a:r>
              <a:rPr lang="en-GB" altLang="en-US" dirty="0">
                <a:cs typeface="Times New Roman" pitchFamily="18" charset="0"/>
              </a:rPr>
              <a:t> disclosure of all material </a:t>
            </a:r>
            <a:r>
              <a:rPr lang="en-GB" altLang="en-US" dirty="0" smtClean="0">
                <a:cs typeface="Times New Roman" pitchFamily="18" charset="0"/>
              </a:rPr>
              <a:t>facts</a:t>
            </a:r>
            <a:endParaRPr lang="en-GB" altLang="en-US" dirty="0">
              <a:cs typeface="Times New Roman" pitchFamily="18" charset="0"/>
            </a:endParaRPr>
          </a:p>
          <a:p>
            <a:pPr lvl="1"/>
            <a:r>
              <a:rPr lang="en-GB" altLang="en-US" dirty="0">
                <a:cs typeface="Times New Roman" pitchFamily="18" charset="0"/>
              </a:rPr>
              <a:t>a requirement that a  person certify that information is correct according </a:t>
            </a:r>
            <a:r>
              <a:rPr lang="en-GB" altLang="en-US" dirty="0" smtClean="0">
                <a:cs typeface="Times New Roman" pitchFamily="18" charset="0"/>
              </a:rPr>
              <a:t>to the </a:t>
            </a:r>
            <a:r>
              <a:rPr lang="en-GB" altLang="en-US" dirty="0">
                <a:cs typeface="Times New Roman" pitchFamily="18" charset="0"/>
              </a:rPr>
              <a:t>best of their </a:t>
            </a:r>
            <a:r>
              <a:rPr lang="en-GB" altLang="en-US" b="1" dirty="0">
                <a:cs typeface="Times New Roman" pitchFamily="18" charset="0"/>
              </a:rPr>
              <a:t>“information, knowledge and belief”</a:t>
            </a:r>
            <a:endParaRPr lang="en-GB" altLang="en-US" dirty="0">
              <a:cs typeface="Times New Roman" pitchFamily="18" charset="0"/>
            </a:endParaRPr>
          </a:p>
          <a:p>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68</a:t>
            </a:fld>
            <a:endParaRPr lang="en-CA" dirty="0">
              <a:solidFill>
                <a:schemeClr val="accent6">
                  <a:lumMod val="50000"/>
                </a:schemeClr>
              </a:solidFill>
            </a:endParaRPr>
          </a:p>
        </p:txBody>
      </p:sp>
    </p:spTree>
    <p:extLst>
      <p:ext uri="{BB962C8B-B14F-4D97-AF65-F5344CB8AC3E}">
        <p14:creationId xmlns:p14="http://schemas.microsoft.com/office/powerpoint/2010/main" val="3704107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r>
              <a:rPr lang="en-GB" altLang="en-US" u="sng" dirty="0">
                <a:cs typeface="Arial" pitchFamily="34" charset="0"/>
              </a:rPr>
              <a:t>New Words (Neologisms)</a:t>
            </a:r>
            <a:endParaRPr lang="en-US" altLang="en-US" b="1" u="sng" dirty="0">
              <a:cs typeface="Arial" pitchFamily="34" charset="0"/>
            </a:endParaRPr>
          </a:p>
        </p:txBody>
      </p:sp>
      <p:sp>
        <p:nvSpPr>
          <p:cNvPr id="39939" name="Rectangle 1027"/>
          <p:cNvSpPr>
            <a:spLocks noGrp="1" noChangeArrowheads="1"/>
          </p:cNvSpPr>
          <p:nvPr>
            <p:ph type="body" idx="1"/>
          </p:nvPr>
        </p:nvSpPr>
        <p:spPr>
          <a:xfrm>
            <a:off x="374848" y="1919064"/>
            <a:ext cx="8229600" cy="4462264"/>
          </a:xfrm>
        </p:spPr>
        <p:txBody>
          <a:bodyPr>
            <a:normAutofit fontScale="62500" lnSpcReduction="20000"/>
          </a:bodyPr>
          <a:lstStyle/>
          <a:p>
            <a:r>
              <a:rPr lang="en-GB" altLang="en-US" dirty="0">
                <a:cs typeface="Times New Roman" pitchFamily="18" charset="0"/>
              </a:rPr>
              <a:t>ULCC Drafting Conventions</a:t>
            </a:r>
          </a:p>
          <a:p>
            <a:pPr lvl="2">
              <a:buFont typeface="Symbol" pitchFamily="18" charset="2"/>
              <a:buNone/>
            </a:pPr>
            <a:r>
              <a:rPr lang="en-GB" altLang="en-US" b="1" dirty="0">
                <a:cs typeface="Times New Roman" pitchFamily="18" charset="0"/>
              </a:rPr>
              <a:t>	</a:t>
            </a:r>
            <a:r>
              <a:rPr lang="en-GB" altLang="en-US" sz="2000" b="1" dirty="0">
                <a:cs typeface="Times New Roman" pitchFamily="18" charset="0"/>
              </a:rPr>
              <a:t> </a:t>
            </a:r>
            <a:r>
              <a:rPr lang="en-GB" altLang="en-US" sz="2000" b="1" dirty="0" smtClean="0">
                <a:cs typeface="Times New Roman" pitchFamily="18" charset="0"/>
              </a:rPr>
              <a:t>  32</a:t>
            </a:r>
            <a:r>
              <a:rPr lang="en-GB" altLang="en-US" sz="2000" b="1" dirty="0">
                <a:cs typeface="Times New Roman" pitchFamily="18" charset="0"/>
              </a:rPr>
              <a:t>.</a:t>
            </a:r>
            <a:r>
              <a:rPr lang="en-GB" altLang="en-US" sz="2000" dirty="0">
                <a:cs typeface="Times New Roman" pitchFamily="18" charset="0"/>
              </a:rPr>
              <a:t> Neologisms should be used with caution.</a:t>
            </a:r>
          </a:p>
          <a:p>
            <a:pPr lvl="2">
              <a:buFont typeface="Symbol" pitchFamily="18" charset="2"/>
              <a:buNone/>
            </a:pPr>
            <a:r>
              <a:rPr lang="en-GB" altLang="en-US" sz="2000" dirty="0"/>
              <a:t>	</a:t>
            </a:r>
            <a:r>
              <a:rPr lang="en-GB" altLang="en-US" sz="2200" dirty="0"/>
              <a:t>In principle, terms that are not found in standard reference works should be avoided in legislation. Sometimes it is necessary to invent a term or to use a recently coined term; in that case it is prudent to define it. The use of neologisms causes special problems in bilingual drafting.</a:t>
            </a:r>
          </a:p>
          <a:p>
            <a:pPr lvl="2">
              <a:buFont typeface="Symbol" pitchFamily="18" charset="2"/>
              <a:buNone/>
            </a:pPr>
            <a:r>
              <a:rPr lang="en-GB" altLang="en-US" sz="2200" dirty="0"/>
              <a:t>	Note that in bilingual common law jurisdictions, often the use of neologisms is the only way to express in French with precision legal concepts that are derived from English law and lack any satisfactory French "functional equivalent</a:t>
            </a:r>
            <a:r>
              <a:rPr lang="en-GB" altLang="en-US" sz="2200" dirty="0" smtClean="0"/>
              <a:t>".</a:t>
            </a:r>
          </a:p>
          <a:p>
            <a:pPr marL="923544" lvl="3" indent="0">
              <a:buNone/>
            </a:pPr>
            <a:r>
              <a:rPr lang="fr-FR" sz="2200" b="1" dirty="0" smtClean="0"/>
              <a:t>   32</a:t>
            </a:r>
            <a:r>
              <a:rPr lang="fr-FR" sz="2200" b="1" dirty="0"/>
              <a:t>.</a:t>
            </a:r>
            <a:r>
              <a:rPr lang="fr-FR" sz="2200" dirty="0"/>
              <a:t> Il convient de faire un usage prudent des néologismes.</a:t>
            </a:r>
          </a:p>
          <a:p>
            <a:pPr marL="923544" lvl="3" indent="0">
              <a:buNone/>
            </a:pPr>
            <a:r>
              <a:rPr lang="fr-FR" sz="2200" dirty="0"/>
              <a:t>Dans les textes de loi, il faut en principe éviter l'emploi de termes qui ne figurent pas dans les ouvrages usuels de référence. Quelquefois la néologie ou l'emploi d'un néologisme non encore passé dans le langage s'imposent; dans ce cas, il est prudent de recourir à une définition précise. L'emploi de néologismes crée des difficultés particulières en rédaction bilingue.</a:t>
            </a:r>
          </a:p>
          <a:p>
            <a:pPr marL="923544" lvl="3" indent="0">
              <a:buNone/>
            </a:pPr>
            <a:r>
              <a:rPr lang="fr-FR" sz="2200" dirty="0"/>
              <a:t>Il est à noter que dans les territoires bilingues de </a:t>
            </a:r>
            <a:r>
              <a:rPr lang="fr-FR" sz="2200" dirty="0" err="1"/>
              <a:t>common</a:t>
            </a:r>
            <a:r>
              <a:rPr lang="fr-FR" sz="2200" dirty="0"/>
              <a:t> </a:t>
            </a:r>
            <a:r>
              <a:rPr lang="fr-FR" sz="2200" dirty="0" err="1"/>
              <a:t>law</a:t>
            </a:r>
            <a:r>
              <a:rPr lang="fr-FR" sz="2200" dirty="0"/>
              <a:t>, l'utilisation de néologismes s'avérera souvent la seule façon d'exprimer avec précision en français des notions juridiques héritées du droit anglais, pour lesquelles il n'existe aucun « équivalent fonctionnel » satisfaisant.</a:t>
            </a:r>
          </a:p>
          <a:p>
            <a:pPr lvl="2">
              <a:buFont typeface="Symbol" pitchFamily="18" charset="2"/>
              <a:buNone/>
            </a:pPr>
            <a:endParaRPr lang="en-GB" altLang="en-US" dirty="0">
              <a:latin typeface="+mn-lt"/>
            </a:endParaRPr>
          </a:p>
          <a:p>
            <a:r>
              <a:rPr lang="en-GB" altLang="en-US" dirty="0" smtClean="0">
                <a:cs typeface="Times New Roman" pitchFamily="18" charset="0"/>
              </a:rPr>
              <a:t>25 </a:t>
            </a:r>
            <a:r>
              <a:rPr lang="en-GB" altLang="en-US" dirty="0">
                <a:cs typeface="Times New Roman" pitchFamily="18" charset="0"/>
              </a:rPr>
              <a:t>years ago you would not </a:t>
            </a:r>
            <a:r>
              <a:rPr lang="en-GB" altLang="en-US" dirty="0" smtClean="0">
                <a:cs typeface="Times New Roman" pitchFamily="18" charset="0"/>
              </a:rPr>
              <a:t>find </a:t>
            </a:r>
            <a:r>
              <a:rPr lang="en-GB" altLang="en-US" i="1" dirty="0">
                <a:cs typeface="Times New Roman" pitchFamily="18" charset="0"/>
              </a:rPr>
              <a:t>software</a:t>
            </a:r>
            <a:r>
              <a:rPr lang="en-GB" altLang="en-US" dirty="0">
                <a:cs typeface="Times New Roman" pitchFamily="18" charset="0"/>
              </a:rPr>
              <a:t> </a:t>
            </a:r>
            <a:r>
              <a:rPr lang="en-GB" altLang="en-US" dirty="0" smtClean="0">
                <a:cs typeface="Times New Roman" pitchFamily="18" charset="0"/>
              </a:rPr>
              <a:t>used in legislation </a:t>
            </a:r>
          </a:p>
          <a:p>
            <a:pPr lvl="1"/>
            <a:r>
              <a:rPr lang="en-GB" altLang="en-US" dirty="0" smtClean="0">
                <a:cs typeface="Times New Roman" pitchFamily="18" charset="0"/>
              </a:rPr>
              <a:t>it now occurs 144 times in federal legislation</a:t>
            </a:r>
            <a:endParaRPr lang="fr-CA" altLang="en-US" dirty="0" smtClean="0"/>
          </a:p>
          <a:p>
            <a:r>
              <a:rPr lang="fr-CA" altLang="en-US" dirty="0"/>
              <a:t>H</a:t>
            </a:r>
            <a:r>
              <a:rPr lang="fr-CA" altLang="en-US" dirty="0" smtClean="0"/>
              <a:t>ow about </a:t>
            </a:r>
            <a:r>
              <a:rPr lang="en-GB" altLang="en-US" dirty="0">
                <a:cs typeface="Times New Roman" pitchFamily="18" charset="0"/>
              </a:rPr>
              <a:t>“app</a:t>
            </a:r>
            <a:r>
              <a:rPr lang="en-GB" altLang="en-US" dirty="0" smtClean="0">
                <a:cs typeface="Times New Roman" pitchFamily="18" charset="0"/>
              </a:rPr>
              <a:t>”?</a:t>
            </a:r>
            <a:endParaRPr lang="en-GB"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69</a:t>
            </a:fld>
            <a:endParaRPr lang="en-CA" dirty="0">
              <a:solidFill>
                <a:schemeClr val="accent6">
                  <a:lumMod val="50000"/>
                </a:schemeClr>
              </a:solidFill>
            </a:endParaRPr>
          </a:p>
        </p:txBody>
      </p:sp>
    </p:spTree>
    <p:extLst>
      <p:ext uri="{BB962C8B-B14F-4D97-AF65-F5344CB8AC3E}">
        <p14:creationId xmlns:p14="http://schemas.microsoft.com/office/powerpoint/2010/main" val="371276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lstStyle/>
          <a:p>
            <a:r>
              <a:rPr lang="en-CA" dirty="0" smtClean="0"/>
              <a:t>What is legal drafting about?</a:t>
            </a:r>
          </a:p>
          <a:p>
            <a:pPr lvl="1"/>
            <a:r>
              <a:rPr lang="en-CA" dirty="0" smtClean="0"/>
              <a:t>Writing legal texts to do what they are supposed to do</a:t>
            </a:r>
          </a:p>
          <a:p>
            <a:pPr lvl="2"/>
            <a:r>
              <a:rPr lang="en-CA" dirty="0" smtClean="0"/>
              <a:t>have legally enforceable effects</a:t>
            </a:r>
          </a:p>
          <a:p>
            <a:pPr lvl="2"/>
            <a:r>
              <a:rPr lang="en-CA" dirty="0"/>
              <a:t>c</a:t>
            </a:r>
            <a:r>
              <a:rPr lang="en-CA" dirty="0" smtClean="0"/>
              <a:t>ommunicate those effects</a:t>
            </a:r>
            <a:endParaRPr lang="en-CA" dirty="0"/>
          </a:p>
          <a:p>
            <a:pPr lvl="1"/>
            <a:endParaRPr lang="en-CA" dirty="0" smtClean="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a:t>
            </a:fld>
            <a:endParaRPr lang="en-CA" dirty="0">
              <a:solidFill>
                <a:schemeClr val="accent6">
                  <a:lumMod val="50000"/>
                </a:schemeClr>
              </a:solidFill>
            </a:endParaRPr>
          </a:p>
        </p:txBody>
      </p:sp>
    </p:spTree>
    <p:extLst>
      <p:ext uri="{BB962C8B-B14F-4D97-AF65-F5344CB8AC3E}">
        <p14:creationId xmlns:p14="http://schemas.microsoft.com/office/powerpoint/2010/main" val="35496102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r>
              <a:rPr lang="fr-CA" altLang="en-US" u="sng" dirty="0" smtClean="0">
                <a:latin typeface="Times New Roman" pitchFamily="18" charset="0"/>
              </a:rPr>
              <a:t> </a:t>
            </a:r>
            <a:endParaRPr lang="en-US" altLang="en-US" u="sng" dirty="0">
              <a:latin typeface="Times New Roman" pitchFamily="18" charset="0"/>
            </a:endParaRPr>
          </a:p>
        </p:txBody>
      </p:sp>
      <p:sp>
        <p:nvSpPr>
          <p:cNvPr id="40963" name="Rectangle 3"/>
          <p:cNvSpPr>
            <a:spLocks noGrp="1" noChangeArrowheads="1"/>
          </p:cNvSpPr>
          <p:nvPr>
            <p:ph type="body" idx="1"/>
          </p:nvPr>
        </p:nvSpPr>
        <p:spPr>
          <a:xfrm>
            <a:off x="446856" y="1949152"/>
            <a:ext cx="8229600" cy="4648200"/>
          </a:xfrm>
        </p:spPr>
        <p:txBody>
          <a:bodyPr>
            <a:normAutofit/>
          </a:bodyPr>
          <a:lstStyle/>
          <a:p>
            <a:r>
              <a:rPr lang="en-GB" altLang="en-US" dirty="0" smtClean="0">
                <a:cs typeface="Times New Roman" pitchFamily="18" charset="0"/>
              </a:rPr>
              <a:t>Most </a:t>
            </a:r>
            <a:r>
              <a:rPr lang="en-GB" altLang="en-US" i="1" dirty="0" smtClean="0">
                <a:cs typeface="Times New Roman" pitchFamily="18" charset="0"/>
              </a:rPr>
              <a:t>Interpretation Acts</a:t>
            </a:r>
            <a:r>
              <a:rPr lang="en-GB" altLang="en-US" dirty="0" smtClean="0">
                <a:cs typeface="Times New Roman" pitchFamily="18" charset="0"/>
              </a:rPr>
              <a:t> contain the following rule:</a:t>
            </a:r>
            <a:endParaRPr lang="en-GB" altLang="en-US" dirty="0">
              <a:cs typeface="Times New Roman" pitchFamily="18" charset="0"/>
            </a:endParaRPr>
          </a:p>
          <a:p>
            <a:pPr lvl="1">
              <a:buFont typeface="Symbol" pitchFamily="18" charset="2"/>
              <a:buNone/>
            </a:pPr>
            <a:r>
              <a:rPr lang="en-GB" altLang="en-US" dirty="0">
                <a:latin typeface="+mn-lt"/>
                <a:cs typeface="Times New Roman" pitchFamily="18" charset="0"/>
              </a:rPr>
              <a:t>	Gender</a:t>
            </a:r>
          </a:p>
          <a:p>
            <a:pPr lvl="1">
              <a:buFont typeface="Symbol" pitchFamily="18" charset="2"/>
              <a:buNone/>
            </a:pPr>
            <a:r>
              <a:rPr lang="en-GB" altLang="en-US" dirty="0">
                <a:latin typeface="+mn-lt"/>
                <a:cs typeface="Times New Roman" pitchFamily="18" charset="0"/>
              </a:rPr>
              <a:t>		</a:t>
            </a:r>
            <a:r>
              <a:rPr lang="en-GB" altLang="en-US" b="1" dirty="0">
                <a:latin typeface="+mn-lt"/>
                <a:cs typeface="Times New Roman" pitchFamily="18" charset="0"/>
              </a:rPr>
              <a:t>33</a:t>
            </a:r>
            <a:r>
              <a:rPr lang="en-GB" altLang="en-US" dirty="0">
                <a:latin typeface="+mn-lt"/>
                <a:cs typeface="Times New Roman" pitchFamily="18" charset="0"/>
              </a:rPr>
              <a:t>. (1) Words importing female persons include male persons and corporations and words importing male persons include female persons and corporations</a:t>
            </a:r>
            <a:r>
              <a:rPr lang="en-GB" altLang="en-US" dirty="0" smtClean="0">
                <a:latin typeface="+mn-lt"/>
                <a:cs typeface="Times New Roman" pitchFamily="18" charset="0"/>
              </a:rPr>
              <a:t>.</a:t>
            </a:r>
          </a:p>
          <a:p>
            <a:pPr marL="667512" lvl="2" indent="0">
              <a:buNone/>
            </a:pPr>
            <a:r>
              <a:rPr lang="fr-FR" b="1" dirty="0" smtClean="0"/>
              <a:t>Genre </a:t>
            </a:r>
            <a:r>
              <a:rPr lang="fr-FR" b="1" dirty="0"/>
              <a:t>grammatical</a:t>
            </a:r>
          </a:p>
          <a:p>
            <a:pPr marL="667512" lvl="2" indent="0">
              <a:buNone/>
            </a:pPr>
            <a:r>
              <a:rPr lang="fr-FR" b="1" dirty="0"/>
              <a:t>33</a:t>
            </a:r>
            <a:r>
              <a:rPr lang="fr-FR" dirty="0"/>
              <a:t> (1) Le masculin ou le féminin s’applique, le cas échéant, aux personnes physiques de l’un ou l’autre sexe et aux personnes morales.</a:t>
            </a:r>
          </a:p>
          <a:p>
            <a:pPr lvl="1">
              <a:buFont typeface="Symbol" pitchFamily="18" charset="2"/>
              <a:buNone/>
            </a:pPr>
            <a:endParaRPr lang="en-GB" altLang="en-US" dirty="0">
              <a:latin typeface="+mn-lt"/>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70</a:t>
            </a:fld>
            <a:endParaRPr lang="en-CA" dirty="0">
              <a:solidFill>
                <a:schemeClr val="accent6">
                  <a:lumMod val="50000"/>
                </a:schemeClr>
              </a:solidFill>
            </a:endParaRPr>
          </a:p>
        </p:txBody>
      </p:sp>
    </p:spTree>
    <p:extLst>
      <p:ext uri="{BB962C8B-B14F-4D97-AF65-F5344CB8AC3E}">
        <p14:creationId xmlns:p14="http://schemas.microsoft.com/office/powerpoint/2010/main" val="17582355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r>
              <a:rPr lang="fr-CA" altLang="en-US" u="sng" dirty="0" smtClean="0">
                <a:latin typeface="Times New Roman" pitchFamily="18" charset="0"/>
              </a:rPr>
              <a:t> </a:t>
            </a:r>
            <a:endParaRPr lang="en-US" altLang="en-US" u="sng" dirty="0">
              <a:latin typeface="Times New Roman" pitchFamily="18" charset="0"/>
            </a:endParaRPr>
          </a:p>
        </p:txBody>
      </p:sp>
      <p:sp>
        <p:nvSpPr>
          <p:cNvPr id="40963" name="Rectangle 3"/>
          <p:cNvSpPr>
            <a:spLocks noGrp="1" noChangeArrowheads="1"/>
          </p:cNvSpPr>
          <p:nvPr>
            <p:ph type="body" idx="1"/>
          </p:nvPr>
        </p:nvSpPr>
        <p:spPr>
          <a:xfrm>
            <a:off x="446856" y="1949152"/>
            <a:ext cx="8229600" cy="4648200"/>
          </a:xfrm>
        </p:spPr>
        <p:txBody>
          <a:bodyPr>
            <a:normAutofit fontScale="92500" lnSpcReduction="10000"/>
          </a:bodyPr>
          <a:lstStyle/>
          <a:p>
            <a:r>
              <a:rPr lang="en-GB" altLang="en-US" dirty="0" smtClean="0">
                <a:cs typeface="Times New Roman" pitchFamily="18" charset="0"/>
              </a:rPr>
              <a:t>But</a:t>
            </a:r>
            <a:r>
              <a:rPr lang="en-GB" altLang="en-US" dirty="0">
                <a:cs typeface="Times New Roman" pitchFamily="18" charset="0"/>
              </a:rPr>
              <a:t>, </a:t>
            </a:r>
            <a:r>
              <a:rPr lang="en-GB" altLang="en-US" dirty="0" smtClean="0">
                <a:cs typeface="Times New Roman" pitchFamily="18" charset="0"/>
              </a:rPr>
              <a:t>ULCC </a:t>
            </a:r>
            <a:r>
              <a:rPr lang="en-GB" altLang="en-US" dirty="0">
                <a:cs typeface="Times New Roman" pitchFamily="18" charset="0"/>
              </a:rPr>
              <a:t>Drafting Conventions </a:t>
            </a:r>
            <a:r>
              <a:rPr lang="en-GB" altLang="en-US" dirty="0" smtClean="0">
                <a:cs typeface="Times New Roman" pitchFamily="18" charset="0"/>
              </a:rPr>
              <a:t>say</a:t>
            </a:r>
            <a:endParaRPr lang="en-US" dirty="0"/>
          </a:p>
          <a:p>
            <a:pPr marL="667512" lvl="2" indent="0">
              <a:buNone/>
            </a:pPr>
            <a:r>
              <a:rPr lang="en-CA" b="1" i="1" dirty="0"/>
              <a:t>Sex-specific references</a:t>
            </a:r>
            <a:endParaRPr lang="en-US" dirty="0" smtClean="0"/>
          </a:p>
          <a:p>
            <a:pPr marL="667512" lvl="2" indent="0">
              <a:buNone/>
            </a:pPr>
            <a:r>
              <a:rPr lang="en-US" dirty="0" smtClean="0"/>
              <a:t>3</a:t>
            </a:r>
            <a:r>
              <a:rPr lang="en-US" dirty="0"/>
              <a:t>. Sex-specific references should be avoided.</a:t>
            </a:r>
          </a:p>
          <a:p>
            <a:pPr marL="923544" lvl="3" indent="0">
              <a:buNone/>
            </a:pPr>
            <a:r>
              <a:rPr lang="en-US" dirty="0"/>
              <a:t>In the English version of an Act, pronouns such as "he", "his" and "him" should not be used if the message is intended to refer to persons of either sex. Instead, the drafter can use "he or she", repeat the noun referred to or use a combination of these methods. Typographical devices such as brackets, virgules and hyphens are unseemly and distracting and should not be used. It is usually possible to restructure sentences so as to avoid the problem altogether.</a:t>
            </a:r>
          </a:p>
          <a:p>
            <a:pPr marL="923544" lvl="3" indent="0">
              <a:buNone/>
            </a:pPr>
            <a:r>
              <a:rPr lang="en-US" dirty="0"/>
              <a:t>Nouns that have the appearance of referring to men only should be replaced by terms that can refer to both sexes (for example, use "firefighter" instead of "fireman").</a:t>
            </a:r>
          </a:p>
          <a:p>
            <a:pPr marL="667512" lvl="2" indent="0">
              <a:buNone/>
            </a:pPr>
            <a:r>
              <a:rPr lang="en-US" dirty="0"/>
              <a:t>Because French nouns have grammatical rather than natural gender, and because in that language adjectives and past participles must agree with the nouns to which they relate, French solutions to the problems of sex-specific references are necessarily different from those used in the English version. See the French commentary on this point</a:t>
            </a:r>
            <a:r>
              <a:rPr lang="en-US" dirty="0" smtClean="0"/>
              <a:t>.</a:t>
            </a:r>
            <a:endParaRPr lang="en-GB" altLang="en-US" dirty="0" smtClean="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71</a:t>
            </a:fld>
            <a:endParaRPr lang="en-CA" dirty="0">
              <a:solidFill>
                <a:schemeClr val="accent6">
                  <a:lumMod val="50000"/>
                </a:schemeClr>
              </a:solidFill>
            </a:endParaRPr>
          </a:p>
        </p:txBody>
      </p:sp>
    </p:spTree>
    <p:extLst>
      <p:ext uri="{BB962C8B-B14F-4D97-AF65-F5344CB8AC3E}">
        <p14:creationId xmlns:p14="http://schemas.microsoft.com/office/powerpoint/2010/main" val="18076695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r>
              <a:rPr lang="fr-CA" altLang="en-US" u="sng" dirty="0" smtClean="0">
                <a:latin typeface="Times New Roman" pitchFamily="18" charset="0"/>
              </a:rPr>
              <a:t> </a:t>
            </a:r>
            <a:endParaRPr lang="en-US" altLang="en-US" u="sng" dirty="0">
              <a:latin typeface="Times New Roman" pitchFamily="18" charset="0"/>
            </a:endParaRPr>
          </a:p>
        </p:txBody>
      </p:sp>
      <p:sp>
        <p:nvSpPr>
          <p:cNvPr id="40963" name="Rectangle 3"/>
          <p:cNvSpPr>
            <a:spLocks noGrp="1" noChangeArrowheads="1"/>
          </p:cNvSpPr>
          <p:nvPr>
            <p:ph type="body" idx="1"/>
          </p:nvPr>
        </p:nvSpPr>
        <p:spPr>
          <a:xfrm>
            <a:off x="446856" y="1949152"/>
            <a:ext cx="8229600" cy="4648200"/>
          </a:xfrm>
        </p:spPr>
        <p:txBody>
          <a:bodyPr>
            <a:normAutofit fontScale="92500"/>
          </a:bodyPr>
          <a:lstStyle/>
          <a:p>
            <a:r>
              <a:rPr lang="en-GB" altLang="en-US" dirty="0" smtClean="0">
                <a:cs typeface="Times New Roman" pitchFamily="18" charset="0"/>
              </a:rPr>
              <a:t>But</a:t>
            </a:r>
            <a:r>
              <a:rPr lang="en-GB" altLang="en-US" dirty="0">
                <a:cs typeface="Times New Roman" pitchFamily="18" charset="0"/>
              </a:rPr>
              <a:t>, </a:t>
            </a:r>
            <a:r>
              <a:rPr lang="en-GB" altLang="en-US" dirty="0" smtClean="0">
                <a:cs typeface="Times New Roman" pitchFamily="18" charset="0"/>
              </a:rPr>
              <a:t>ULCC </a:t>
            </a:r>
            <a:r>
              <a:rPr lang="en-GB" altLang="en-US" dirty="0">
                <a:cs typeface="Times New Roman" pitchFamily="18" charset="0"/>
              </a:rPr>
              <a:t>Drafting Conventions </a:t>
            </a:r>
            <a:r>
              <a:rPr lang="en-GB" altLang="en-US" dirty="0" smtClean="0">
                <a:cs typeface="Times New Roman" pitchFamily="18" charset="0"/>
              </a:rPr>
              <a:t>say</a:t>
            </a:r>
            <a:endParaRPr lang="en-US" dirty="0"/>
          </a:p>
          <a:p>
            <a:pPr marL="667512" lvl="2" indent="0">
              <a:buNone/>
            </a:pPr>
            <a:r>
              <a:rPr lang="fr-FR" b="1" i="1" dirty="0"/>
              <a:t>Caractérisation sexuelle</a:t>
            </a:r>
            <a:endParaRPr lang="fr-FR" dirty="0"/>
          </a:p>
          <a:p>
            <a:pPr marL="667512" lvl="2" indent="0">
              <a:buNone/>
            </a:pPr>
            <a:r>
              <a:rPr lang="fr-FR" dirty="0"/>
              <a:t>3. Il convient d'éviter toute caractérisation sexuelle.</a:t>
            </a:r>
          </a:p>
          <a:p>
            <a:pPr marL="667512" lvl="2" indent="0">
              <a:buNone/>
            </a:pPr>
            <a:r>
              <a:rPr lang="fr-FR" dirty="0"/>
              <a:t>Se rappeler que le texte s'adresse aux femmes autant qu'aux hommes.</a:t>
            </a:r>
          </a:p>
          <a:p>
            <a:pPr marL="667512" lvl="2" indent="0">
              <a:buNone/>
            </a:pPr>
            <a:r>
              <a:rPr lang="fr-FR" dirty="0"/>
              <a:t>Les artifices typographiques (parenthèses ou tirets par exemple) déparent le texte et entravent sa lecture; leur emploi est donc déconseillé.</a:t>
            </a:r>
          </a:p>
          <a:p>
            <a:pPr marL="667512" lvl="2" indent="0">
              <a:buNone/>
            </a:pPr>
            <a:r>
              <a:rPr lang="fr-FR" dirty="0"/>
              <a:t>Il convient d'éviter les termes qui semblent ne viser que les hommes, et de privilégier l'emploi de termes « neutres » comme « quiconque » ou « la personne qui ». Pour éviter l'alourdissement du discours, on peut toutefois utiliser le masculin générique (« le président », « l'auteur de la demande ») et le masculin pluriel (« les employés », « les fonctionnaires »).</a:t>
            </a:r>
          </a:p>
          <a:p>
            <a:pPr marL="667512" lvl="2" indent="0">
              <a:buNone/>
            </a:pPr>
            <a:r>
              <a:rPr lang="fr-FR" dirty="0"/>
              <a:t>Les solutions aux problèmes de la caractérisation sexuelle se présentent d'une toute autre façon en anglais, en raison du fait que les substantifs anglais n'ont pas de genre grammatical, et également parce que les mots anglais s'accordent en nombre mais non pas en genre. Voir le commentaire anglais à ce sujet.</a:t>
            </a: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72</a:t>
            </a:fld>
            <a:endParaRPr lang="en-CA" dirty="0">
              <a:solidFill>
                <a:schemeClr val="accent6">
                  <a:lumMod val="50000"/>
                </a:schemeClr>
              </a:solidFill>
            </a:endParaRPr>
          </a:p>
        </p:txBody>
      </p:sp>
    </p:spTree>
    <p:extLst>
      <p:ext uri="{BB962C8B-B14F-4D97-AF65-F5344CB8AC3E}">
        <p14:creationId xmlns:p14="http://schemas.microsoft.com/office/powerpoint/2010/main" val="38073027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r>
              <a:rPr lang="fr-CA" altLang="en-US" u="sng" dirty="0" smtClean="0">
                <a:latin typeface="Times New Roman" pitchFamily="18" charset="0"/>
              </a:rPr>
              <a:t> </a:t>
            </a:r>
            <a:endParaRPr lang="en-US" altLang="en-US" u="sng" dirty="0">
              <a:latin typeface="Times New Roman" pitchFamily="18" charset="0"/>
            </a:endParaRPr>
          </a:p>
        </p:txBody>
      </p:sp>
      <p:sp>
        <p:nvSpPr>
          <p:cNvPr id="40963" name="Rectangle 3"/>
          <p:cNvSpPr>
            <a:spLocks noGrp="1" noChangeArrowheads="1"/>
          </p:cNvSpPr>
          <p:nvPr>
            <p:ph type="body" idx="1"/>
          </p:nvPr>
        </p:nvSpPr>
        <p:spPr>
          <a:xfrm>
            <a:off x="446856" y="1916832"/>
            <a:ext cx="8229600" cy="4648200"/>
          </a:xfrm>
        </p:spPr>
        <p:txBody>
          <a:bodyPr>
            <a:normAutofit lnSpcReduction="10000"/>
          </a:bodyPr>
          <a:lstStyle/>
          <a:p>
            <a:r>
              <a:rPr lang="en-US" dirty="0" smtClean="0">
                <a:hlinkClick r:id="rId3"/>
              </a:rPr>
              <a:t>Legistics</a:t>
            </a:r>
            <a:endParaRPr lang="en-US" dirty="0" smtClean="0"/>
          </a:p>
          <a:p>
            <a:pPr marL="667512" lvl="2" indent="0">
              <a:buNone/>
            </a:pPr>
            <a:r>
              <a:rPr lang="en-US" dirty="0" smtClean="0"/>
              <a:t>The </a:t>
            </a:r>
            <a:r>
              <a:rPr lang="en-US" dirty="0"/>
              <a:t>need to deal equally with men and women highlights the desirability of drafting using gender-neutral language. Laws that exclude references to the female gender do not promote gender equality. For this reason, gender-specific language should not be used in legislation. Gender-specific words should be replaced with gender-neutral words that have the same meaning</a:t>
            </a:r>
            <a:r>
              <a:rPr lang="en-US" dirty="0" smtClean="0"/>
              <a:t>.</a:t>
            </a:r>
          </a:p>
          <a:p>
            <a:pPr marL="688086" lvl="1" indent="-285750"/>
            <a:r>
              <a:rPr lang="en-US" dirty="0" smtClean="0"/>
              <a:t>See also </a:t>
            </a:r>
            <a:r>
              <a:rPr lang="fr-FR" b="1" dirty="0" smtClean="0"/>
              <a:t>Guide </a:t>
            </a:r>
            <a:r>
              <a:rPr lang="fr-FR" b="1" dirty="0"/>
              <a:t>fédéral de </a:t>
            </a:r>
            <a:r>
              <a:rPr lang="fr-FR" b="1" dirty="0" err="1"/>
              <a:t>jurilinguistique</a:t>
            </a:r>
            <a:r>
              <a:rPr lang="fr-FR" b="1" dirty="0"/>
              <a:t> législative française (JLF</a:t>
            </a:r>
            <a:r>
              <a:rPr lang="fr-FR" b="1" dirty="0" smtClean="0"/>
              <a:t>) - </a:t>
            </a:r>
            <a:r>
              <a:rPr lang="en-GB" altLang="en-US" dirty="0" err="1" smtClean="0">
                <a:cs typeface="Times New Roman" pitchFamily="18" charset="0"/>
                <a:hlinkClick r:id="rId4"/>
              </a:rPr>
              <a:t>Désexualisation</a:t>
            </a:r>
            <a:endParaRPr lang="en-GB" altLang="en-US" dirty="0" smtClean="0">
              <a:cs typeface="Times New Roman" pitchFamily="18" charset="0"/>
            </a:endParaRPr>
          </a:p>
          <a:p>
            <a:r>
              <a:rPr lang="en-GB" altLang="en-US" dirty="0" smtClean="0">
                <a:cs typeface="Times New Roman" pitchFamily="18" charset="0"/>
              </a:rPr>
              <a:t>Parliamentarians are attuned to </a:t>
            </a:r>
            <a:r>
              <a:rPr lang="en-GB" altLang="en-US" dirty="0">
                <a:cs typeface="Times New Roman" pitchFamily="18" charset="0"/>
              </a:rPr>
              <a:t>gender </a:t>
            </a:r>
            <a:r>
              <a:rPr lang="en-GB" altLang="en-US" dirty="0" smtClean="0">
                <a:cs typeface="Times New Roman" pitchFamily="18" charset="0"/>
              </a:rPr>
              <a:t>exclusive language</a:t>
            </a:r>
          </a:p>
          <a:p>
            <a:pPr lvl="1"/>
            <a:r>
              <a:rPr lang="en-GB" altLang="en-US" dirty="0" smtClean="0">
                <a:cs typeface="Times New Roman" pitchFamily="18" charset="0"/>
              </a:rPr>
              <a:t>not </a:t>
            </a:r>
            <a:r>
              <a:rPr lang="en-GB" altLang="en-US" dirty="0">
                <a:cs typeface="Times New Roman" pitchFamily="18" charset="0"/>
              </a:rPr>
              <a:t>only in bills but in </a:t>
            </a:r>
            <a:r>
              <a:rPr lang="en-GB" altLang="en-US" dirty="0" smtClean="0">
                <a:cs typeface="Times New Roman" pitchFamily="18" charset="0"/>
              </a:rPr>
              <a:t>legislation opened for amendment</a:t>
            </a:r>
          </a:p>
          <a:p>
            <a:r>
              <a:rPr lang="en-GB" altLang="en-US" dirty="0" smtClean="0">
                <a:cs typeface="Times New Roman" pitchFamily="18" charset="0"/>
              </a:rPr>
              <a:t>But gender issues have become more complicated with the recognition of more than two genders </a:t>
            </a:r>
            <a:endParaRPr lang="en-GB"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73</a:t>
            </a:fld>
            <a:endParaRPr lang="en-CA" dirty="0">
              <a:solidFill>
                <a:schemeClr val="accent6">
                  <a:lumMod val="50000"/>
                </a:schemeClr>
              </a:solidFill>
            </a:endParaRPr>
          </a:p>
        </p:txBody>
      </p:sp>
    </p:spTree>
    <p:extLst>
      <p:ext uri="{BB962C8B-B14F-4D97-AF65-F5344CB8AC3E}">
        <p14:creationId xmlns:p14="http://schemas.microsoft.com/office/powerpoint/2010/main" val="290525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endParaRPr lang="en-US" altLang="en-US" b="1" u="sng" dirty="0">
              <a:cs typeface="Times New Roman" pitchFamily="18" charset="0"/>
            </a:endParaRPr>
          </a:p>
        </p:txBody>
      </p:sp>
      <p:sp>
        <p:nvSpPr>
          <p:cNvPr id="43011" name="Rectangle 3"/>
          <p:cNvSpPr>
            <a:spLocks noGrp="1" noChangeArrowheads="1"/>
          </p:cNvSpPr>
          <p:nvPr>
            <p:ph type="body" idx="1"/>
          </p:nvPr>
        </p:nvSpPr>
        <p:spPr>
          <a:xfrm>
            <a:off x="374848" y="1898104"/>
            <a:ext cx="8229600" cy="4267200"/>
          </a:xfrm>
        </p:spPr>
        <p:txBody>
          <a:bodyPr>
            <a:normAutofit/>
          </a:bodyPr>
          <a:lstStyle/>
          <a:p>
            <a:r>
              <a:rPr lang="en-GB" altLang="en-US" dirty="0">
                <a:cs typeface="Times New Roman" pitchFamily="18" charset="0"/>
              </a:rPr>
              <a:t>Drafting techniques for avoiding gender exclusive pronouns:</a:t>
            </a:r>
          </a:p>
          <a:p>
            <a:pPr lvl="1"/>
            <a:r>
              <a:rPr lang="en-GB" altLang="en-US" dirty="0">
                <a:cs typeface="Times New Roman" pitchFamily="18" charset="0"/>
              </a:rPr>
              <a:t>repeat the noun (but multiple repetition can be annoying)</a:t>
            </a:r>
          </a:p>
          <a:p>
            <a:pPr lvl="2">
              <a:buFont typeface="Symbol" pitchFamily="18" charset="2"/>
              <a:buNone/>
            </a:pPr>
            <a:r>
              <a:rPr lang="en-GB" altLang="en-US" dirty="0">
                <a:latin typeface="Arial" pitchFamily="34" charset="0"/>
                <a:cs typeface="Times New Roman" pitchFamily="18" charset="0"/>
              </a:rPr>
              <a:t>	</a:t>
            </a:r>
            <a:r>
              <a:rPr lang="en-GB" altLang="en-US" dirty="0">
                <a:cs typeface="Times New Roman" pitchFamily="18" charset="0"/>
              </a:rPr>
              <a:t>A fisheries officer may issue a fishing licence if </a:t>
            </a:r>
            <a:r>
              <a:rPr lang="en-GB" altLang="en-US" i="1" dirty="0">
                <a:cs typeface="Times New Roman" pitchFamily="18" charset="0"/>
              </a:rPr>
              <a:t>the officer</a:t>
            </a:r>
            <a:r>
              <a:rPr lang="en-GB" altLang="en-US" dirty="0">
                <a:cs typeface="Times New Roman" pitchFamily="18" charset="0"/>
              </a:rPr>
              <a:t> considers that the applicant has met the licence requirements.</a:t>
            </a:r>
          </a:p>
          <a:p>
            <a:pPr lvl="1"/>
            <a:r>
              <a:rPr lang="en-GB" altLang="en-US" dirty="0">
                <a:cs typeface="Times New Roman" pitchFamily="18" charset="0"/>
              </a:rPr>
              <a:t>eliminate the noun by using an elliptical construction or adverbial phrase (but not if it creates ambiguity)</a:t>
            </a:r>
          </a:p>
          <a:p>
            <a:pPr lvl="2">
              <a:buFont typeface="Symbol" pitchFamily="18" charset="2"/>
              <a:buNone/>
            </a:pPr>
            <a:r>
              <a:rPr lang="en-GB" altLang="en-US" dirty="0">
                <a:cs typeface="Times New Roman" pitchFamily="18" charset="0"/>
              </a:rPr>
              <a:t>	A fisheries officer may issue and </a:t>
            </a:r>
            <a:r>
              <a:rPr lang="en-GB" altLang="en-US" i="1" dirty="0">
                <a:cs typeface="Times New Roman" pitchFamily="18" charset="0"/>
              </a:rPr>
              <a:t>register</a:t>
            </a:r>
            <a:r>
              <a:rPr lang="en-GB" altLang="en-US" dirty="0">
                <a:cs typeface="Times New Roman" pitchFamily="18" charset="0"/>
              </a:rPr>
              <a:t> a fishing licence </a:t>
            </a:r>
            <a:r>
              <a:rPr lang="en-GB" altLang="en-US" i="1" dirty="0">
                <a:cs typeface="Times New Roman" pitchFamily="18" charset="0"/>
              </a:rPr>
              <a:t>after determining</a:t>
            </a:r>
            <a:r>
              <a:rPr lang="en-GB" altLang="en-US" dirty="0">
                <a:cs typeface="Times New Roman" pitchFamily="18" charset="0"/>
              </a:rPr>
              <a:t> that the applicant has met the licence requirements.</a:t>
            </a:r>
          </a:p>
          <a:p>
            <a:pPr lvl="1"/>
            <a:r>
              <a:rPr lang="en-GB" altLang="en-US" dirty="0">
                <a:cs typeface="Times New Roman" pitchFamily="18" charset="0"/>
              </a:rPr>
              <a:t>use the singular </a:t>
            </a:r>
            <a:r>
              <a:rPr lang="en-GB" altLang="en-US" i="1" dirty="0">
                <a:cs typeface="Times New Roman" pitchFamily="18" charset="0"/>
              </a:rPr>
              <a:t>they, their</a:t>
            </a:r>
            <a:r>
              <a:rPr lang="en-GB" altLang="en-US" dirty="0">
                <a:cs typeface="Times New Roman" pitchFamily="18" charset="0"/>
              </a:rPr>
              <a:t> or </a:t>
            </a:r>
            <a:r>
              <a:rPr lang="en-GB" altLang="en-US" i="1" dirty="0">
                <a:cs typeface="Times New Roman" pitchFamily="18" charset="0"/>
              </a:rPr>
              <a:t>them</a:t>
            </a:r>
          </a:p>
          <a:p>
            <a:pPr lvl="2"/>
            <a:r>
              <a:rPr lang="en-GB" altLang="en-US" dirty="0">
                <a:cs typeface="Times New Roman" pitchFamily="18" charset="0"/>
              </a:rPr>
              <a:t>but be prepared for resistance and watch out for ambiguity</a:t>
            </a:r>
          </a:p>
          <a:p>
            <a:pPr lvl="3">
              <a:buFont typeface="Symbol" pitchFamily="18" charset="2"/>
              <a:buNone/>
            </a:pPr>
            <a:r>
              <a:rPr lang="en-GB" altLang="en-US" dirty="0">
                <a:cs typeface="Times New Roman" pitchFamily="18" charset="0"/>
              </a:rPr>
              <a:t>	A fisheries officer may issue a fishing licence if </a:t>
            </a:r>
            <a:r>
              <a:rPr lang="en-GB" altLang="en-US" i="1" dirty="0">
                <a:cs typeface="Times New Roman" pitchFamily="18" charset="0"/>
              </a:rPr>
              <a:t>they</a:t>
            </a:r>
            <a:r>
              <a:rPr lang="en-GB" altLang="en-US" dirty="0">
                <a:cs typeface="Times New Roman" pitchFamily="18" charset="0"/>
              </a:rPr>
              <a:t> determine that the applicant has met the licence requirements</a:t>
            </a:r>
            <a:r>
              <a:rPr lang="en-GB" altLang="en-US" dirty="0">
                <a:latin typeface="Arial" pitchFamily="34" charset="0"/>
                <a:cs typeface="Times New Roman" pitchFamily="18" charset="0"/>
              </a:rPr>
              <a:t>.</a:t>
            </a:r>
            <a:r>
              <a:rPr lang="fr-CA" altLang="en-US" dirty="0"/>
              <a:t> </a:t>
            </a:r>
          </a:p>
          <a:p>
            <a:pPr lvl="1"/>
            <a:endParaRPr lang="en-GB" altLang="en-US" dirty="0" smtClean="0">
              <a:cs typeface="Times New Roman" pitchFamily="18" charset="0"/>
            </a:endParaRPr>
          </a:p>
          <a:p>
            <a:endParaRPr lang="fr-CA" altLang="en-US" dirty="0"/>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74</a:t>
            </a:fld>
            <a:endParaRPr lang="en-CA" dirty="0">
              <a:solidFill>
                <a:schemeClr val="accent6">
                  <a:lumMod val="50000"/>
                </a:schemeClr>
              </a:solidFill>
            </a:endParaRPr>
          </a:p>
        </p:txBody>
      </p:sp>
    </p:spTree>
    <p:extLst>
      <p:ext uri="{BB962C8B-B14F-4D97-AF65-F5344CB8AC3E}">
        <p14:creationId xmlns:p14="http://schemas.microsoft.com/office/powerpoint/2010/main" val="606182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endParaRPr lang="en-US" altLang="en-US" b="1" u="sng" dirty="0">
              <a:cs typeface="Times New Roman" pitchFamily="18" charset="0"/>
            </a:endParaRPr>
          </a:p>
        </p:txBody>
      </p:sp>
      <p:sp>
        <p:nvSpPr>
          <p:cNvPr id="45059" name="Rectangle 3"/>
          <p:cNvSpPr>
            <a:spLocks noGrp="1" noChangeArrowheads="1"/>
          </p:cNvSpPr>
          <p:nvPr>
            <p:ph type="body" idx="1"/>
          </p:nvPr>
        </p:nvSpPr>
        <p:spPr>
          <a:xfrm>
            <a:off x="228600" y="1910680"/>
            <a:ext cx="8229600" cy="4038600"/>
          </a:xfrm>
        </p:spPr>
        <p:txBody>
          <a:bodyPr/>
          <a:lstStyle/>
          <a:p>
            <a:r>
              <a:rPr lang="en-GB" altLang="en-US" i="1" dirty="0" smtClean="0">
                <a:cs typeface="Times New Roman" pitchFamily="18" charset="0"/>
              </a:rPr>
              <a:t>Questionable</a:t>
            </a:r>
            <a:r>
              <a:rPr lang="en-GB" altLang="en-US" dirty="0" smtClean="0">
                <a:cs typeface="Times New Roman" pitchFamily="18" charset="0"/>
              </a:rPr>
              <a:t> drafting </a:t>
            </a:r>
            <a:r>
              <a:rPr lang="en-GB" altLang="en-US" dirty="0">
                <a:cs typeface="Times New Roman" pitchFamily="18" charset="0"/>
              </a:rPr>
              <a:t>techniques for avoiding gender exclusive pronouns:</a:t>
            </a:r>
          </a:p>
          <a:p>
            <a:pPr lvl="1"/>
            <a:r>
              <a:rPr lang="en-GB" altLang="en-US" dirty="0" smtClean="0">
                <a:cs typeface="Times New Roman" pitchFamily="18" charset="0"/>
              </a:rPr>
              <a:t>the </a:t>
            </a:r>
            <a:r>
              <a:rPr lang="en-GB" altLang="en-US" dirty="0">
                <a:cs typeface="Times New Roman" pitchFamily="18" charset="0"/>
              </a:rPr>
              <a:t>plural (but not if it creates confusion)</a:t>
            </a:r>
          </a:p>
          <a:p>
            <a:pPr lvl="2">
              <a:buFont typeface="Symbol" pitchFamily="18" charset="2"/>
              <a:buNone/>
            </a:pPr>
            <a:r>
              <a:rPr lang="en-GB" altLang="en-US" dirty="0">
                <a:latin typeface="Arial" pitchFamily="34" charset="0"/>
                <a:cs typeface="Times New Roman" pitchFamily="18" charset="0"/>
              </a:rPr>
              <a:t>	</a:t>
            </a:r>
            <a:r>
              <a:rPr lang="en-GB" altLang="en-US" dirty="0">
                <a:cs typeface="Times New Roman" pitchFamily="18" charset="0"/>
              </a:rPr>
              <a:t>Fisheries officers may issue fishing licences if </a:t>
            </a:r>
            <a:r>
              <a:rPr lang="en-GB" altLang="en-US" i="1" dirty="0">
                <a:cs typeface="Times New Roman" pitchFamily="18" charset="0"/>
              </a:rPr>
              <a:t>they determine</a:t>
            </a:r>
            <a:r>
              <a:rPr lang="en-GB" altLang="en-US" dirty="0">
                <a:cs typeface="Times New Roman" pitchFamily="18" charset="0"/>
              </a:rPr>
              <a:t> that the fishery is healthy enough to sustain fishing.</a:t>
            </a:r>
          </a:p>
          <a:p>
            <a:pPr lvl="1"/>
            <a:r>
              <a:rPr lang="en-GB" altLang="en-US" dirty="0" smtClean="0">
                <a:cs typeface="Times New Roman" pitchFamily="18" charset="0"/>
              </a:rPr>
              <a:t>dual pronouns</a:t>
            </a:r>
          </a:p>
          <a:p>
            <a:pPr lvl="2"/>
            <a:r>
              <a:rPr lang="en-GB" altLang="en-US" dirty="0" smtClean="0">
                <a:cs typeface="Times New Roman" pitchFamily="18" charset="0"/>
              </a:rPr>
              <a:t>this is problematical in a multi-gendered world, as well as </a:t>
            </a:r>
            <a:r>
              <a:rPr lang="en-GB" altLang="en-US" dirty="0">
                <a:cs typeface="Times New Roman" pitchFamily="18" charset="0"/>
              </a:rPr>
              <a:t>for corporate </a:t>
            </a:r>
            <a:r>
              <a:rPr lang="en-GB" altLang="en-US" dirty="0" smtClean="0">
                <a:cs typeface="Times New Roman" pitchFamily="18" charset="0"/>
              </a:rPr>
              <a:t>bodies</a:t>
            </a:r>
            <a:endParaRPr lang="en-GB" altLang="en-US" dirty="0">
              <a:cs typeface="Times New Roman" pitchFamily="18" charset="0"/>
            </a:endParaRPr>
          </a:p>
          <a:p>
            <a:pPr lvl="3">
              <a:buFont typeface="Symbol" pitchFamily="18" charset="2"/>
              <a:buNone/>
            </a:pPr>
            <a:r>
              <a:rPr lang="en-GB" altLang="en-US" dirty="0">
                <a:latin typeface="Arial" pitchFamily="34" charset="0"/>
                <a:cs typeface="Times New Roman" pitchFamily="18" charset="0"/>
              </a:rPr>
              <a:t>	</a:t>
            </a:r>
            <a:r>
              <a:rPr lang="en-GB" altLang="en-US" dirty="0">
                <a:cs typeface="Times New Roman" pitchFamily="18" charset="0"/>
              </a:rPr>
              <a:t>A fisheries officer may issue a fishing licence if </a:t>
            </a:r>
            <a:r>
              <a:rPr lang="en-GB" altLang="en-US" i="1" dirty="0">
                <a:cs typeface="Times New Roman" pitchFamily="18" charset="0"/>
              </a:rPr>
              <a:t>he or she</a:t>
            </a:r>
            <a:r>
              <a:rPr lang="en-GB" altLang="en-US" dirty="0">
                <a:cs typeface="Times New Roman" pitchFamily="18" charset="0"/>
              </a:rPr>
              <a:t> determines that the applicant has met the licence requirements</a:t>
            </a:r>
            <a:r>
              <a:rPr lang="en-GB" altLang="en-US" dirty="0" smtClean="0">
                <a:cs typeface="Times New Roman" pitchFamily="18" charset="0"/>
              </a:rPr>
              <a:t>.</a:t>
            </a:r>
          </a:p>
          <a:p>
            <a:pPr lvl="1"/>
            <a:r>
              <a:rPr lang="en-GB" altLang="en-US" dirty="0" smtClean="0">
                <a:cs typeface="Times New Roman" pitchFamily="18" charset="0"/>
              </a:rPr>
              <a:t>alternating pronouns</a:t>
            </a:r>
          </a:p>
          <a:p>
            <a:pPr lvl="2"/>
            <a:r>
              <a:rPr lang="en-GB" altLang="en-US" dirty="0">
                <a:cs typeface="Times New Roman" pitchFamily="18" charset="0"/>
              </a:rPr>
              <a:t>t</a:t>
            </a:r>
            <a:r>
              <a:rPr lang="en-GB" altLang="en-US" dirty="0" smtClean="0">
                <a:cs typeface="Times New Roman" pitchFamily="18" charset="0"/>
              </a:rPr>
              <a:t>his is confusing and undercuts consistency</a:t>
            </a:r>
            <a:endParaRPr lang="en-GB" altLang="en-US" dirty="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75</a:t>
            </a:fld>
            <a:endParaRPr lang="en-CA" dirty="0">
              <a:solidFill>
                <a:schemeClr val="accent6">
                  <a:lumMod val="50000"/>
                </a:schemeClr>
              </a:solidFill>
            </a:endParaRPr>
          </a:p>
        </p:txBody>
      </p:sp>
    </p:spTree>
    <p:extLst>
      <p:ext uri="{BB962C8B-B14F-4D97-AF65-F5344CB8AC3E}">
        <p14:creationId xmlns:p14="http://schemas.microsoft.com/office/powerpoint/2010/main" val="17772891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u="sng" dirty="0" smtClean="0">
                <a:cs typeface="Times New Roman" pitchFamily="18" charset="0"/>
              </a:rPr>
              <a:t>Gender-neutral </a:t>
            </a:r>
            <a:r>
              <a:rPr lang="en-GB" altLang="en-US" u="sng" dirty="0">
                <a:cs typeface="Times New Roman" pitchFamily="18" charset="0"/>
              </a:rPr>
              <a:t>Language</a:t>
            </a:r>
            <a:endParaRPr lang="en-US" altLang="en-US" b="1" u="sng" dirty="0">
              <a:cs typeface="Times New Roman" pitchFamily="18" charset="0"/>
            </a:endParaRPr>
          </a:p>
        </p:txBody>
      </p:sp>
      <p:sp>
        <p:nvSpPr>
          <p:cNvPr id="44035" name="Rectangle 3"/>
          <p:cNvSpPr>
            <a:spLocks noGrp="1" noChangeArrowheads="1"/>
          </p:cNvSpPr>
          <p:nvPr>
            <p:ph type="body" idx="1"/>
          </p:nvPr>
        </p:nvSpPr>
        <p:spPr>
          <a:xfrm>
            <a:off x="400000" y="1914872"/>
            <a:ext cx="7772400" cy="3962400"/>
          </a:xfrm>
        </p:spPr>
        <p:txBody>
          <a:bodyPr>
            <a:normAutofit lnSpcReduction="10000"/>
          </a:bodyPr>
          <a:lstStyle/>
          <a:p>
            <a:r>
              <a:rPr lang="en-GB" altLang="en-US" dirty="0">
                <a:cs typeface="Times New Roman" pitchFamily="18" charset="0"/>
              </a:rPr>
              <a:t>Some </a:t>
            </a:r>
            <a:r>
              <a:rPr lang="en-GB" altLang="en-US" dirty="0" smtClean="0">
                <a:cs typeface="Times New Roman" pitchFamily="18" charset="0"/>
              </a:rPr>
              <a:t>gender-exclusive specific </a:t>
            </a:r>
            <a:r>
              <a:rPr lang="en-GB" altLang="en-US" dirty="0">
                <a:cs typeface="Times New Roman" pitchFamily="18" charset="0"/>
              </a:rPr>
              <a:t>terms to avoid:</a:t>
            </a:r>
          </a:p>
          <a:p>
            <a:pPr lvl="1"/>
            <a:r>
              <a:rPr lang="en-GB" altLang="en-US" dirty="0">
                <a:cs typeface="Times New Roman" pitchFamily="18" charset="0"/>
              </a:rPr>
              <a:t> </a:t>
            </a:r>
            <a:r>
              <a:rPr lang="en-GB" altLang="en-US" i="1" dirty="0" smtClean="0">
                <a:cs typeface="Times New Roman" pitchFamily="18" charset="0"/>
              </a:rPr>
              <a:t>chairman</a:t>
            </a:r>
          </a:p>
          <a:p>
            <a:pPr lvl="2"/>
            <a:r>
              <a:rPr lang="en-GB" altLang="en-US" dirty="0" smtClean="0">
                <a:cs typeface="Times New Roman" pitchFamily="18" charset="0"/>
              </a:rPr>
              <a:t>consider </a:t>
            </a:r>
            <a:r>
              <a:rPr lang="en-GB" altLang="en-US" i="1" dirty="0">
                <a:cs typeface="Times New Roman" pitchFamily="18" charset="0"/>
              </a:rPr>
              <a:t>chair, chairperson or president</a:t>
            </a:r>
            <a:endParaRPr lang="en-GB" altLang="en-US" dirty="0">
              <a:cs typeface="Times New Roman" pitchFamily="18" charset="0"/>
            </a:endParaRPr>
          </a:p>
          <a:p>
            <a:pPr lvl="1"/>
            <a:r>
              <a:rPr lang="en-GB" altLang="en-US" i="1" dirty="0" smtClean="0">
                <a:cs typeface="Times New Roman" pitchFamily="18" charset="0"/>
              </a:rPr>
              <a:t>man-made</a:t>
            </a:r>
            <a:endParaRPr lang="en-GB" altLang="en-US" dirty="0" smtClean="0">
              <a:cs typeface="Times New Roman" pitchFamily="18" charset="0"/>
            </a:endParaRPr>
          </a:p>
          <a:p>
            <a:pPr lvl="2"/>
            <a:r>
              <a:rPr lang="en-GB" altLang="en-US" dirty="0" smtClean="0">
                <a:cs typeface="Times New Roman" pitchFamily="18" charset="0"/>
              </a:rPr>
              <a:t>consider</a:t>
            </a:r>
            <a:r>
              <a:rPr lang="en-GB" altLang="en-US" i="1" dirty="0" smtClean="0">
                <a:cs typeface="Times New Roman" pitchFamily="18" charset="0"/>
              </a:rPr>
              <a:t> </a:t>
            </a:r>
            <a:r>
              <a:rPr lang="en-GB" altLang="en-US" i="1" dirty="0">
                <a:cs typeface="Times New Roman" pitchFamily="18" charset="0"/>
              </a:rPr>
              <a:t>manufactured</a:t>
            </a:r>
            <a:r>
              <a:rPr lang="en-GB" altLang="en-US" dirty="0">
                <a:cs typeface="Times New Roman" pitchFamily="18" charset="0"/>
              </a:rPr>
              <a:t> or </a:t>
            </a:r>
            <a:r>
              <a:rPr lang="en-GB" altLang="en-US" i="1" dirty="0">
                <a:cs typeface="Times New Roman" pitchFamily="18" charset="0"/>
              </a:rPr>
              <a:t>artificial</a:t>
            </a:r>
            <a:r>
              <a:rPr lang="en-GB" altLang="en-US" dirty="0">
                <a:cs typeface="Times New Roman" pitchFamily="18" charset="0"/>
              </a:rPr>
              <a:t>, </a:t>
            </a:r>
            <a:endParaRPr lang="en-GB" altLang="en-US" dirty="0" smtClean="0">
              <a:cs typeface="Times New Roman" pitchFamily="18" charset="0"/>
            </a:endParaRPr>
          </a:p>
          <a:p>
            <a:pPr lvl="2"/>
            <a:r>
              <a:rPr lang="en-GB" altLang="en-US" dirty="0" smtClean="0">
                <a:cs typeface="Times New Roman" pitchFamily="18" charset="0"/>
              </a:rPr>
              <a:t>but </a:t>
            </a:r>
            <a:r>
              <a:rPr lang="en-GB" altLang="en-US" dirty="0">
                <a:cs typeface="Times New Roman" pitchFamily="18" charset="0"/>
              </a:rPr>
              <a:t>avoid </a:t>
            </a:r>
            <a:r>
              <a:rPr lang="en-GB" altLang="en-US" i="1" dirty="0">
                <a:cs typeface="Times New Roman" pitchFamily="18" charset="0"/>
              </a:rPr>
              <a:t>anthropogenic</a:t>
            </a:r>
            <a:endParaRPr lang="en-GB" altLang="en-US" dirty="0">
              <a:cs typeface="Times New Roman" pitchFamily="18" charset="0"/>
            </a:endParaRPr>
          </a:p>
          <a:p>
            <a:pPr lvl="1"/>
            <a:r>
              <a:rPr lang="en-GB" altLang="en-US" i="1" dirty="0">
                <a:cs typeface="Times New Roman" pitchFamily="18" charset="0"/>
              </a:rPr>
              <a:t>husband, wife</a:t>
            </a:r>
            <a:r>
              <a:rPr lang="en-GB" altLang="en-US" i="1" dirty="0" smtClean="0">
                <a:cs typeface="Times New Roman" pitchFamily="18" charset="0"/>
              </a:rPr>
              <a:t>:</a:t>
            </a:r>
          </a:p>
          <a:p>
            <a:pPr lvl="2"/>
            <a:r>
              <a:rPr lang="en-GB" altLang="en-US" dirty="0" smtClean="0">
                <a:cs typeface="Times New Roman" pitchFamily="18" charset="0"/>
              </a:rPr>
              <a:t>consider </a:t>
            </a:r>
            <a:r>
              <a:rPr lang="en-GB" altLang="en-US" i="1" dirty="0">
                <a:cs typeface="Times New Roman" pitchFamily="18" charset="0"/>
              </a:rPr>
              <a:t>spouse</a:t>
            </a:r>
            <a:endParaRPr lang="en-GB" altLang="en-US" dirty="0">
              <a:cs typeface="Times New Roman" pitchFamily="18" charset="0"/>
            </a:endParaRPr>
          </a:p>
          <a:p>
            <a:pPr lvl="1"/>
            <a:r>
              <a:rPr lang="en-GB" altLang="en-US" i="1" dirty="0" smtClean="0">
                <a:cs typeface="Times New Roman" pitchFamily="18" charset="0"/>
              </a:rPr>
              <a:t>fireman</a:t>
            </a:r>
          </a:p>
          <a:p>
            <a:pPr lvl="2"/>
            <a:r>
              <a:rPr lang="en-GB" altLang="en-US" dirty="0" smtClean="0">
                <a:cs typeface="Times New Roman" pitchFamily="18" charset="0"/>
              </a:rPr>
              <a:t>use </a:t>
            </a:r>
            <a:r>
              <a:rPr lang="en-GB" altLang="en-US" i="1" dirty="0">
                <a:cs typeface="Times New Roman" pitchFamily="18" charset="0"/>
              </a:rPr>
              <a:t>firefighter</a:t>
            </a:r>
            <a:endParaRPr lang="en-GB" altLang="en-US" dirty="0">
              <a:cs typeface="Times New Roman" pitchFamily="18" charset="0"/>
            </a:endParaRPr>
          </a:p>
          <a:p>
            <a:pPr lvl="1"/>
            <a:r>
              <a:rPr lang="en-GB" altLang="en-US" i="1" dirty="0" smtClean="0">
                <a:cs typeface="Times New Roman" pitchFamily="18" charset="0"/>
              </a:rPr>
              <a:t>fisherman</a:t>
            </a:r>
          </a:p>
          <a:p>
            <a:pPr lvl="2"/>
            <a:r>
              <a:rPr lang="en-GB" altLang="en-US" dirty="0" smtClean="0">
                <a:cs typeface="Times New Roman" pitchFamily="18" charset="0"/>
              </a:rPr>
              <a:t>consider </a:t>
            </a:r>
            <a:r>
              <a:rPr lang="en-GB" altLang="en-US" i="1" dirty="0" smtClean="0">
                <a:cs typeface="Times New Roman" pitchFamily="18" charset="0"/>
              </a:rPr>
              <a:t>fisher</a:t>
            </a:r>
            <a:endParaRPr lang="en-GB" altLang="en-US" dirty="0" smtClean="0">
              <a:cs typeface="Times New Roman" pitchFamily="18" charset="0"/>
            </a:endParaRPr>
          </a:p>
        </p:txBody>
      </p:sp>
      <p:sp>
        <p:nvSpPr>
          <p:cNvPr id="3" name="Slide Number Placeholder 2"/>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76</a:t>
            </a:fld>
            <a:endParaRPr lang="en-CA" dirty="0">
              <a:solidFill>
                <a:schemeClr val="accent6">
                  <a:lumMod val="50000"/>
                </a:schemeClr>
              </a:solidFill>
            </a:endParaRPr>
          </a:p>
        </p:txBody>
      </p:sp>
    </p:spTree>
    <p:extLst>
      <p:ext uri="{BB962C8B-B14F-4D97-AF65-F5344CB8AC3E}">
        <p14:creationId xmlns:p14="http://schemas.microsoft.com/office/powerpoint/2010/main" val="3917632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Conclusion</a:t>
            </a:r>
            <a:endParaRPr lang="en-CA" u="sng" dirty="0"/>
          </a:p>
        </p:txBody>
      </p:sp>
      <p:sp>
        <p:nvSpPr>
          <p:cNvPr id="3" name="Content Placeholder 2"/>
          <p:cNvSpPr>
            <a:spLocks noGrp="1"/>
          </p:cNvSpPr>
          <p:nvPr>
            <p:ph idx="1"/>
          </p:nvPr>
        </p:nvSpPr>
        <p:spPr/>
        <p:txBody>
          <a:bodyPr/>
          <a:lstStyle/>
          <a:p>
            <a:r>
              <a:rPr lang="en-CA" dirty="0" smtClean="0"/>
              <a:t>There is a great deal more to legal drafting</a:t>
            </a:r>
          </a:p>
          <a:p>
            <a:pPr lvl="1"/>
            <a:r>
              <a:rPr lang="en-CA" dirty="0" smtClean="0"/>
              <a:t>For example, we have not talked at all about how legal texts </a:t>
            </a:r>
            <a:r>
              <a:rPr lang="en-CA" smtClean="0"/>
              <a:t>interact with </a:t>
            </a:r>
            <a:r>
              <a:rPr lang="en-CA" dirty="0" smtClean="0"/>
              <a:t>each other</a:t>
            </a:r>
          </a:p>
          <a:p>
            <a:r>
              <a:rPr lang="en-CA" dirty="0" smtClean="0"/>
              <a:t>There is no contradiction between legal drafting and Plain Language</a:t>
            </a:r>
          </a:p>
          <a:p>
            <a:pPr lvl="1"/>
            <a:r>
              <a:rPr lang="en-CA" dirty="0" smtClean="0"/>
              <a:t>Legal texts can be drafted using Plain Language techniques</a:t>
            </a:r>
          </a:p>
          <a:p>
            <a:pPr lvl="1"/>
            <a:r>
              <a:rPr lang="en-CA" dirty="0" smtClean="0"/>
              <a:t>The best legal drafters are closet Plain Language advocates</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77</a:t>
            </a:fld>
            <a:endParaRPr lang="en-CA" dirty="0">
              <a:solidFill>
                <a:schemeClr val="accent6">
                  <a:lumMod val="50000"/>
                </a:schemeClr>
              </a:solidFill>
            </a:endParaRPr>
          </a:p>
        </p:txBody>
      </p:sp>
    </p:spTree>
    <p:extLst>
      <p:ext uri="{BB962C8B-B14F-4D97-AF65-F5344CB8AC3E}">
        <p14:creationId xmlns:p14="http://schemas.microsoft.com/office/powerpoint/2010/main" val="411123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lnSpcReduction="10000"/>
          </a:bodyPr>
          <a:lstStyle/>
          <a:p>
            <a:r>
              <a:rPr lang="en-CA" dirty="0" smtClean="0"/>
              <a:t>Legal drafting is rigorous writing following drafting conventions that</a:t>
            </a:r>
          </a:p>
          <a:p>
            <a:pPr lvl="1"/>
            <a:r>
              <a:rPr lang="en-CA" dirty="0" smtClean="0"/>
              <a:t>reflect what legal professionals have considered necessary or useful, for example</a:t>
            </a:r>
          </a:p>
          <a:p>
            <a:pPr lvl="2"/>
            <a:r>
              <a:rPr lang="en-CA" dirty="0" smtClean="0"/>
              <a:t>numbering conventions to facilitate discussion of their contents</a:t>
            </a:r>
          </a:p>
          <a:p>
            <a:pPr lvl="1"/>
            <a:r>
              <a:rPr lang="en-CA" dirty="0"/>
              <a:t>i</a:t>
            </a:r>
            <a:r>
              <a:rPr lang="en-CA" dirty="0" smtClean="0"/>
              <a:t>nclude some conventions that apply generally to written communication, for example</a:t>
            </a:r>
          </a:p>
          <a:p>
            <a:pPr lvl="2"/>
            <a:r>
              <a:rPr lang="en-CA" dirty="0" smtClean="0"/>
              <a:t>consistency of word use</a:t>
            </a:r>
          </a:p>
          <a:p>
            <a:pPr lvl="2"/>
            <a:r>
              <a:rPr lang="en-CA" dirty="0"/>
              <a:t>c</a:t>
            </a:r>
            <a:r>
              <a:rPr lang="en-CA" dirty="0" smtClean="0"/>
              <a:t>oncision</a:t>
            </a:r>
          </a:p>
          <a:p>
            <a:pPr lvl="1"/>
            <a:r>
              <a:rPr lang="en-CA" dirty="0" smtClean="0"/>
              <a:t>reflect linguistic history of English law</a:t>
            </a:r>
          </a:p>
          <a:p>
            <a:pPr lvl="2"/>
            <a:r>
              <a:rPr lang="en-CA" dirty="0" smtClean="0"/>
              <a:t>Anglo Saxon, Latin, French </a:t>
            </a:r>
          </a:p>
          <a:p>
            <a:pPr lvl="1"/>
            <a:r>
              <a:rPr lang="en-CA" dirty="0"/>
              <a:t>a</a:t>
            </a:r>
            <a:r>
              <a:rPr lang="en-CA" dirty="0" smtClean="0"/>
              <a:t>lso reflect interpretive approaches used by the courts, for example</a:t>
            </a:r>
          </a:p>
          <a:p>
            <a:pPr lvl="2"/>
            <a:r>
              <a:rPr lang="en-CA" dirty="0"/>
              <a:t>s</a:t>
            </a:r>
            <a:r>
              <a:rPr lang="en-CA" dirty="0" smtClean="0"/>
              <a:t>trict construction, precedent </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8</a:t>
            </a:fld>
            <a:endParaRPr lang="en-CA" dirty="0">
              <a:solidFill>
                <a:schemeClr val="accent6">
                  <a:lumMod val="50000"/>
                </a:schemeClr>
              </a:solidFill>
            </a:endParaRPr>
          </a:p>
        </p:txBody>
      </p:sp>
    </p:spTree>
    <p:extLst>
      <p:ext uri="{BB962C8B-B14F-4D97-AF65-F5344CB8AC3E}">
        <p14:creationId xmlns:p14="http://schemas.microsoft.com/office/powerpoint/2010/main" val="52829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u="sng" dirty="0" smtClean="0"/>
              <a:t>Introduction</a:t>
            </a:r>
            <a:endParaRPr lang="en-CA" u="sng" dirty="0"/>
          </a:p>
        </p:txBody>
      </p:sp>
      <p:sp>
        <p:nvSpPr>
          <p:cNvPr id="3" name="Content Placeholder 2"/>
          <p:cNvSpPr>
            <a:spLocks noGrp="1"/>
          </p:cNvSpPr>
          <p:nvPr>
            <p:ph idx="1"/>
          </p:nvPr>
        </p:nvSpPr>
        <p:spPr/>
        <p:txBody>
          <a:bodyPr>
            <a:normAutofit lnSpcReduction="10000"/>
          </a:bodyPr>
          <a:lstStyle/>
          <a:p>
            <a:r>
              <a:rPr lang="en-CA" dirty="0" smtClean="0"/>
              <a:t>What is Plain Language?</a:t>
            </a:r>
          </a:p>
          <a:p>
            <a:pPr lvl="1"/>
            <a:r>
              <a:rPr lang="en-CA" dirty="0" smtClean="0"/>
              <a:t>An approach to writing</a:t>
            </a:r>
          </a:p>
          <a:p>
            <a:pPr lvl="2"/>
            <a:r>
              <a:rPr lang="en-CA" u="sng" dirty="0"/>
              <a:t>The Canadian Style (</a:t>
            </a:r>
            <a:r>
              <a:rPr lang="en-CA" u="sng" dirty="0" err="1"/>
              <a:t>Termium</a:t>
            </a:r>
            <a:r>
              <a:rPr lang="en-CA" u="sng" dirty="0" smtClean="0"/>
              <a:t>) - </a:t>
            </a:r>
            <a:r>
              <a:rPr lang="en-CA" dirty="0" smtClean="0">
                <a:hlinkClick r:id="rId2"/>
              </a:rPr>
              <a:t>Chapter </a:t>
            </a:r>
            <a:r>
              <a:rPr lang="en-CA" dirty="0">
                <a:hlinkClick r:id="rId2"/>
              </a:rPr>
              <a:t>13. Plain </a:t>
            </a:r>
            <a:r>
              <a:rPr lang="en-CA" dirty="0" smtClean="0">
                <a:hlinkClick r:id="rId2"/>
              </a:rPr>
              <a:t>Language</a:t>
            </a:r>
            <a:endParaRPr lang="en-CA" dirty="0" smtClean="0"/>
          </a:p>
          <a:p>
            <a:pPr marL="1143000" lvl="4" indent="0">
              <a:buNone/>
            </a:pPr>
            <a:r>
              <a:rPr lang="en-US" dirty="0"/>
              <a:t>The purpose of a plain-language approach in written communication is to convey information easily and unambiguously. It should not be confused with an oversimplified, condescending style. Rather, by choosing straightforward vocabulary and sentence structures and by organizing and presenting your material clearly and logically, you can save the reader time and effort and ensure that your message will be clearly understood</a:t>
            </a:r>
            <a:r>
              <a:rPr lang="en-US" dirty="0" smtClean="0"/>
              <a:t>.</a:t>
            </a:r>
          </a:p>
          <a:p>
            <a:pPr marL="962406" lvl="2" indent="-285750"/>
            <a:r>
              <a:rPr lang="en-US" dirty="0" smtClean="0"/>
              <a:t>Ruth Sullivan, “Some Implications of Plain Language Drafting” (2001), 24 Statute Law Review  145 at 145.</a:t>
            </a:r>
          </a:p>
          <a:p>
            <a:pPr marL="1143000" lvl="4" indent="0">
              <a:buNone/>
            </a:pPr>
            <a:r>
              <a:rPr lang="en-US" dirty="0" smtClean="0"/>
              <a:t>Plain </a:t>
            </a:r>
            <a:r>
              <a:rPr lang="en-US" dirty="0"/>
              <a:t>language drafting refers to a range of techniques designed to create legislation that is readable and easy to use by the relevant audience(s) for that legislation</a:t>
            </a:r>
            <a:endParaRPr lang="en-CA" dirty="0"/>
          </a:p>
        </p:txBody>
      </p:sp>
      <p:sp>
        <p:nvSpPr>
          <p:cNvPr id="4" name="Slide Number Placeholder 3"/>
          <p:cNvSpPr>
            <a:spLocks noGrp="1"/>
          </p:cNvSpPr>
          <p:nvPr>
            <p:ph type="sldNum" sz="quarter" idx="12"/>
          </p:nvPr>
        </p:nvSpPr>
        <p:spPr/>
        <p:txBody>
          <a:bodyPr/>
          <a:lstStyle/>
          <a:p>
            <a:fld id="{AC1BD9A5-9312-43EA-8E17-AD201F7BBAE8}" type="slidenum">
              <a:rPr lang="en-CA" smtClean="0">
                <a:solidFill>
                  <a:schemeClr val="accent6">
                    <a:lumMod val="50000"/>
                  </a:schemeClr>
                </a:solidFill>
              </a:rPr>
              <a:pPr/>
              <a:t>9</a:t>
            </a:fld>
            <a:endParaRPr lang="en-CA" dirty="0">
              <a:solidFill>
                <a:schemeClr val="accent6">
                  <a:lumMod val="50000"/>
                </a:schemeClr>
              </a:solidFill>
            </a:endParaRPr>
          </a:p>
        </p:txBody>
      </p:sp>
    </p:spTree>
    <p:extLst>
      <p:ext uri="{BB962C8B-B14F-4D97-AF65-F5344CB8AC3E}">
        <p14:creationId xmlns:p14="http://schemas.microsoft.com/office/powerpoint/2010/main" val="3574561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5545</TotalTime>
  <Words>5869</Words>
  <Application>Microsoft Office PowerPoint</Application>
  <PresentationFormat>On-screen Show (4:3)</PresentationFormat>
  <Paragraphs>915</Paragraphs>
  <Slides>77</Slides>
  <Notes>46</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Urban</vt:lpstr>
      <vt:lpstr>Presentation to Measurement Canada Plain Language and Legal Drafting  A Contradiction in Terms?</vt:lpstr>
      <vt:lpstr>Overview</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Audience</vt:lpstr>
      <vt:lpstr>Audience</vt:lpstr>
      <vt:lpstr>Organization and Document Design</vt:lpstr>
      <vt:lpstr>Organization</vt:lpstr>
      <vt:lpstr>Organization</vt:lpstr>
      <vt:lpstr>Document design</vt:lpstr>
      <vt:lpstr>Document Design</vt:lpstr>
      <vt:lpstr>Document Design</vt:lpstr>
      <vt:lpstr>Sentence Structure</vt:lpstr>
      <vt:lpstr>Sentence Structure</vt:lpstr>
      <vt:lpstr>Sentence Structure</vt:lpstr>
      <vt:lpstr>Sentence Structure</vt:lpstr>
      <vt:lpstr>Sentence Structure</vt:lpstr>
      <vt:lpstr>Sentence Structure</vt:lpstr>
      <vt:lpstr>Sentence Structure</vt:lpstr>
      <vt:lpstr>Sentence Structure</vt:lpstr>
      <vt:lpstr>Sentence Structure</vt:lpstr>
      <vt:lpstr>Sentence Structure</vt:lpstr>
      <vt:lpstr>Sentence Structure</vt:lpstr>
      <vt:lpstr>Sentence Structure</vt:lpstr>
      <vt:lpstr>Sentence Structure</vt:lpstr>
      <vt:lpstr>Re-cap &amp; Overview </vt:lpstr>
      <vt:lpstr>Re-cap &amp; Overview </vt:lpstr>
      <vt:lpstr>Sentence Structure</vt:lpstr>
      <vt:lpstr>Sentence Structure</vt:lpstr>
      <vt:lpstr>Sentence Structure</vt:lpstr>
      <vt:lpstr>Sentence Structure</vt:lpstr>
      <vt:lpstr>Sentence Structure</vt:lpstr>
      <vt:lpstr>Sentence Structure</vt:lpstr>
      <vt:lpstr>Sentence Structure</vt:lpstr>
      <vt:lpstr> Paragraphing </vt:lpstr>
      <vt:lpstr>Paragraphing</vt:lpstr>
      <vt:lpstr> Paragraphing  </vt:lpstr>
      <vt:lpstr>Rules for Paragraphing</vt:lpstr>
      <vt:lpstr>Rules for Paragraphing</vt:lpstr>
      <vt:lpstr>Rules for Paragraphing</vt:lpstr>
      <vt:lpstr>Rules for Paragraphing</vt:lpstr>
      <vt:lpstr>Rules for Paragraphing</vt:lpstr>
      <vt:lpstr>Rules for Paragraphing</vt:lpstr>
      <vt:lpstr>Sentence Structure - Paragraphing</vt:lpstr>
      <vt:lpstr>Sentence Structure - Paragraphing</vt:lpstr>
      <vt:lpstr>Word-choice</vt:lpstr>
      <vt:lpstr>Choix des mots</vt:lpstr>
      <vt:lpstr>Word-choice</vt:lpstr>
      <vt:lpstr>Word-choice</vt:lpstr>
      <vt:lpstr>Word-choice</vt:lpstr>
      <vt:lpstr>Ambiguity</vt:lpstr>
      <vt:lpstr>Ambiguity</vt:lpstr>
      <vt:lpstr>Ambiguity </vt:lpstr>
      <vt:lpstr>Ambiguity </vt:lpstr>
      <vt:lpstr>Ambiguity</vt:lpstr>
      <vt:lpstr>Unfamiliarity </vt:lpstr>
      <vt:lpstr>Redundancy </vt:lpstr>
      <vt:lpstr>Redundancy </vt:lpstr>
      <vt:lpstr>New Words (Neologisms)</vt:lpstr>
      <vt:lpstr>Gender-neutral Language </vt:lpstr>
      <vt:lpstr>Gender-neutral Language </vt:lpstr>
      <vt:lpstr>Gender-neutral Language </vt:lpstr>
      <vt:lpstr>Gender-neutral Language </vt:lpstr>
      <vt:lpstr>Gender-neutral Language</vt:lpstr>
      <vt:lpstr>Gender-neutral Language</vt:lpstr>
      <vt:lpstr>Gender-neutral Language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Mark</dc:creator>
  <cp:lastModifiedBy>Élisma, David: SBTMS-SMTPE</cp:lastModifiedBy>
  <cp:revision>179</cp:revision>
  <cp:lastPrinted>2017-04-19T18:17:10Z</cp:lastPrinted>
  <dcterms:created xsi:type="dcterms:W3CDTF">2012-08-21T01:17:37Z</dcterms:created>
  <dcterms:modified xsi:type="dcterms:W3CDTF">2018-10-01T20:56:47Z</dcterms:modified>
</cp:coreProperties>
</file>