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1"/>
  </p:notesMasterIdLst>
  <p:sldIdLst>
    <p:sldId id="304" r:id="rId5"/>
    <p:sldId id="308" r:id="rId6"/>
    <p:sldId id="317" r:id="rId7"/>
    <p:sldId id="318" r:id="rId8"/>
    <p:sldId id="259" r:id="rId9"/>
    <p:sldId id="273" r:id="rId1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lack" panose="00000A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60D73-4EC1-21EC-3FCD-7246A9DBAFD7}" v="140" dt="2024-10-30T18:19:25.901"/>
    <p1510:client id="{2615A4A4-E5D5-AC9E-EAB4-46C0A2EDCB90}" v="2" dt="2024-10-30T17:57:11.462"/>
    <p1510:client id="{57E79C36-CE12-84D5-F782-E924071833C9}" v="764" dt="2024-10-30T19:57:11.273"/>
    <p1510:client id="{6FA4D110-5335-74B9-F9FC-F0A40EA1BC70}" v="41" dt="2024-10-30T17:50:52.859"/>
  </p1510:revLst>
</p1510:revInfo>
</file>

<file path=ppt/tableStyles.xml><?xml version="1.0" encoding="utf-8"?>
<a:tblStyleLst xmlns:a="http://schemas.openxmlformats.org/drawingml/2006/main" def="{7F41126D-9031-4B2D-BC98-43433A49F89C}">
  <a:tblStyle styleId="{7F41126D-9031-4B2D-BC98-43433A49F8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45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4b3b7ab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4b3b7ab8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6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a4b3b7ab8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a4b3b7ab8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2" r:id="rId8"/>
    <p:sldLayoutId id="2147483664" r:id="rId9"/>
    <p:sldLayoutId id="2147483666" r:id="rId10"/>
    <p:sldLayoutId id="2147483668" r:id="rId11"/>
    <p:sldLayoutId id="2147483669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body" idx="1"/>
          </p:nvPr>
        </p:nvSpPr>
        <p:spPr>
          <a:xfrm>
            <a:off x="720000" y="1374951"/>
            <a:ext cx="6015972" cy="2696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>
                <a:solidFill>
                  <a:srgbClr val="000000"/>
                </a:solidFill>
                <a:latin typeface="Aptos"/>
              </a:rPr>
              <a:t>Body Area Networks measure all kinds of body parameters from the outside. </a:t>
            </a:r>
            <a:endParaRPr lang="it-IT" sz="1800">
              <a:solidFill>
                <a:srgbClr val="000000"/>
              </a:solidFill>
              <a:latin typeface="Aptos"/>
            </a:endParaRPr>
          </a:p>
          <a:p>
            <a:pPr marL="0" indent="0">
              <a:buNone/>
            </a:pPr>
            <a:endParaRPr lang="en" sz="1800">
              <a:solidFill>
                <a:srgbClr val="000000"/>
              </a:solidFill>
              <a:latin typeface="Aptos"/>
            </a:endParaRPr>
          </a:p>
          <a:p>
            <a:pPr marL="0" indent="0">
              <a:buNone/>
            </a:pPr>
            <a:r>
              <a:rPr lang="en" sz="1800">
                <a:solidFill>
                  <a:srgbClr val="000000"/>
                </a:solidFill>
                <a:latin typeface="Aptos"/>
              </a:rPr>
              <a:t>Many more parameters are available inside the body, such as, for instance, blood and liver characteristics. </a:t>
            </a:r>
            <a:endParaRPr lang="it-IT" sz="1800">
              <a:solidFill>
                <a:srgbClr val="000000"/>
              </a:solidFill>
              <a:latin typeface="Aptos"/>
            </a:endParaRPr>
          </a:p>
          <a:p>
            <a:pPr marL="0" indent="0">
              <a:buNone/>
            </a:pPr>
            <a:br>
              <a:rPr lang="en" sz="1800">
                <a:solidFill>
                  <a:srgbClr val="000000"/>
                </a:solidFill>
                <a:latin typeface="Aptos"/>
              </a:rPr>
            </a:br>
            <a:r>
              <a:rPr lang="en" sz="1800">
                <a:solidFill>
                  <a:srgbClr val="000000"/>
                </a:solidFill>
                <a:latin typeface="Aptos"/>
              </a:rPr>
              <a:t>The vision of In-Body Networks is that nanomachines will patrol in the body, take measurements wherever necessary, and send collected data to the outside. </a:t>
            </a:r>
            <a:endParaRPr lang="it-IT" sz="1800">
              <a:solidFill>
                <a:srgbClr val="000000"/>
              </a:solidFill>
              <a:latin typeface="Aptos"/>
            </a:endParaRPr>
          </a:p>
        </p:txBody>
      </p:sp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818332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>
                <a:solidFill>
                  <a:srgbClr val="263238"/>
                </a:solidFill>
              </a:rPr>
              <a:t>In-body and body area communication</a:t>
            </a:r>
            <a:endParaRPr lang="it-IT" sz="2800"/>
          </a:p>
        </p:txBody>
      </p:sp>
      <p:pic>
        <p:nvPicPr>
          <p:cNvPr id="2" name="Immagine 1" descr="Red blood cells - Free education icons">
            <a:extLst>
              <a:ext uri="{FF2B5EF4-FFF2-40B4-BE49-F238E27FC236}">
                <a16:creationId xmlns:a16="http://schemas.microsoft.com/office/drawing/2014/main" id="{C4E24DE1-2EDF-D259-7DE5-F7725F58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26" y="2564376"/>
            <a:ext cx="1904386" cy="192282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94A4A9-2CB0-9D0F-B307-AC3E88C831F0}"/>
              </a:ext>
            </a:extLst>
          </p:cNvPr>
          <p:cNvSpPr txBox="1"/>
          <p:nvPr/>
        </p:nvSpPr>
        <p:spPr>
          <a:xfrm>
            <a:off x="8338776" y="4697138"/>
            <a:ext cx="3808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4345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articolazione, corpo&#10;&#10;Descrizione generata automaticamente">
            <a:extLst>
              <a:ext uri="{FF2B5EF4-FFF2-40B4-BE49-F238E27FC236}">
                <a16:creationId xmlns:a16="http://schemas.microsoft.com/office/drawing/2014/main" id="{883E5BC6-95EC-83B4-7D69-4266558FD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81" b="1623"/>
          <a:stretch/>
        </p:blipFill>
        <p:spPr>
          <a:xfrm>
            <a:off x="2090349" y="93636"/>
            <a:ext cx="4516149" cy="4910206"/>
          </a:xfrm>
          <a:prstGeom prst="rect">
            <a:avLst/>
          </a:prstGeom>
        </p:spPr>
      </p:pic>
      <p:sp>
        <p:nvSpPr>
          <p:cNvPr id="915" name="Google Shape;915;p45"/>
          <p:cNvSpPr txBox="1">
            <a:spLocks noGrp="1"/>
          </p:cNvSpPr>
          <p:nvPr>
            <p:ph type="subTitle" idx="4294967295"/>
          </p:nvPr>
        </p:nvSpPr>
        <p:spPr>
          <a:xfrm>
            <a:off x="109903" y="89998"/>
            <a:ext cx="2418496" cy="1234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None/>
            </a:pPr>
            <a:r>
              <a:rPr lang="en" sz="1200" dirty="0"/>
              <a:t>There will be a more powerful device which is able to analyze data from both network types and send commands to actuators also in both network types</a:t>
            </a:r>
            <a:endParaRPr lang="it-IT" sz="1200" dirty="0"/>
          </a:p>
        </p:txBody>
      </p:sp>
      <p:sp>
        <p:nvSpPr>
          <p:cNvPr id="913" name="Google Shape;913;p45"/>
          <p:cNvSpPr/>
          <p:nvPr/>
        </p:nvSpPr>
        <p:spPr>
          <a:xfrm>
            <a:off x="6789540" y="1654918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5"/>
          <p:cNvSpPr/>
          <p:nvPr/>
        </p:nvSpPr>
        <p:spPr>
          <a:xfrm>
            <a:off x="6877463" y="3588489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5"/>
          <p:cNvSpPr/>
          <p:nvPr/>
        </p:nvSpPr>
        <p:spPr>
          <a:xfrm>
            <a:off x="2511967" y="262434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9" name="Google Shape;969;p45"/>
          <p:cNvCxnSpPr>
            <a:cxnSpLocks/>
          </p:cNvCxnSpPr>
          <p:nvPr/>
        </p:nvCxnSpPr>
        <p:spPr>
          <a:xfrm flipH="1">
            <a:off x="5666846" y="1745667"/>
            <a:ext cx="1122693" cy="4768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0" name="Google Shape;970;p45"/>
          <p:cNvCxnSpPr>
            <a:cxnSpLocks/>
          </p:cNvCxnSpPr>
          <p:nvPr/>
        </p:nvCxnSpPr>
        <p:spPr>
          <a:xfrm>
            <a:off x="2693467" y="353186"/>
            <a:ext cx="496142" cy="785733"/>
          </a:xfrm>
          <a:prstGeom prst="bentConnector3">
            <a:avLst>
              <a:gd name="adj1" fmla="val 292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1" name="Google Shape;971;p45"/>
          <p:cNvCxnSpPr>
            <a:cxnSpLocks/>
          </p:cNvCxnSpPr>
          <p:nvPr/>
        </p:nvCxnSpPr>
        <p:spPr>
          <a:xfrm flipH="1" flipV="1">
            <a:off x="5621639" y="2967373"/>
            <a:ext cx="1248496" cy="7118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71BB8B-0E97-2BA6-AD1D-A8BC62B091C0}"/>
              </a:ext>
            </a:extLst>
          </p:cNvPr>
          <p:cNvSpPr txBox="1"/>
          <p:nvPr/>
        </p:nvSpPr>
        <p:spPr>
          <a:xfrm>
            <a:off x="8338776" y="4697138"/>
            <a:ext cx="3808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18</a:t>
            </a:r>
          </a:p>
        </p:txBody>
      </p:sp>
      <p:sp>
        <p:nvSpPr>
          <p:cNvPr id="5" name="Google Shape;915;p45">
            <a:extLst>
              <a:ext uri="{FF2B5EF4-FFF2-40B4-BE49-F238E27FC236}">
                <a16:creationId xmlns:a16="http://schemas.microsoft.com/office/drawing/2014/main" id="{4C18F1AE-6ACB-934A-D15F-D66323DE4D82}"/>
              </a:ext>
            </a:extLst>
          </p:cNvPr>
          <p:cNvSpPr txBox="1">
            <a:spLocks/>
          </p:cNvSpPr>
          <p:nvPr/>
        </p:nvSpPr>
        <p:spPr>
          <a:xfrm>
            <a:off x="6966438" y="1531449"/>
            <a:ext cx="1912938" cy="68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" sz="1200" dirty="0">
                <a:solidFill>
                  <a:srgbClr val="263238"/>
                </a:solidFill>
              </a:rPr>
              <a:t>The networks will be interconnected through a gateway</a:t>
            </a:r>
            <a:endParaRPr lang="it-IT" dirty="0"/>
          </a:p>
        </p:txBody>
      </p:sp>
      <p:sp>
        <p:nvSpPr>
          <p:cNvPr id="6" name="Google Shape;915;p45">
            <a:extLst>
              <a:ext uri="{FF2B5EF4-FFF2-40B4-BE49-F238E27FC236}">
                <a16:creationId xmlns:a16="http://schemas.microsoft.com/office/drawing/2014/main" id="{02881008-3837-BF13-1481-84BC29BA15E1}"/>
              </a:ext>
            </a:extLst>
          </p:cNvPr>
          <p:cNvSpPr txBox="1">
            <a:spLocks/>
          </p:cNvSpPr>
          <p:nvPr/>
        </p:nvSpPr>
        <p:spPr>
          <a:xfrm>
            <a:off x="7054361" y="2967526"/>
            <a:ext cx="1912938" cy="159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" sz="1200" dirty="0">
                <a:solidFill>
                  <a:srgbClr val="263238"/>
                </a:solidFill>
              </a:rPr>
              <a:t>Within the body, there will be a number of nano device networks all operating in a certain area and specialized on certain functionalities and jobs</a:t>
            </a:r>
            <a:endParaRPr lang="it-IT" sz="1200" dirty="0">
              <a:solidFill>
                <a:srgbClr val="263238"/>
              </a:solidFill>
            </a:endParaRPr>
          </a:p>
        </p:txBody>
      </p:sp>
      <p:sp>
        <p:nvSpPr>
          <p:cNvPr id="7" name="Google Shape;917;p45">
            <a:extLst>
              <a:ext uri="{FF2B5EF4-FFF2-40B4-BE49-F238E27FC236}">
                <a16:creationId xmlns:a16="http://schemas.microsoft.com/office/drawing/2014/main" id="{C9F3CA9C-9950-14F0-0706-8C08730949C0}"/>
              </a:ext>
            </a:extLst>
          </p:cNvPr>
          <p:cNvSpPr/>
          <p:nvPr/>
        </p:nvSpPr>
        <p:spPr>
          <a:xfrm>
            <a:off x="3632986" y="2130799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970;p45">
            <a:extLst>
              <a:ext uri="{FF2B5EF4-FFF2-40B4-BE49-F238E27FC236}">
                <a16:creationId xmlns:a16="http://schemas.microsoft.com/office/drawing/2014/main" id="{752FB870-101A-E6EB-DD21-4FC5C6DFDDD2}"/>
              </a:ext>
            </a:extLst>
          </p:cNvPr>
          <p:cNvCxnSpPr>
            <a:cxnSpLocks/>
          </p:cNvCxnSpPr>
          <p:nvPr/>
        </p:nvCxnSpPr>
        <p:spPr>
          <a:xfrm flipV="1">
            <a:off x="3814484" y="1519918"/>
            <a:ext cx="759912" cy="701633"/>
          </a:xfrm>
          <a:prstGeom prst="bentConnector3">
            <a:avLst>
              <a:gd name="adj1" fmla="val 292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915;p45">
            <a:extLst>
              <a:ext uri="{FF2B5EF4-FFF2-40B4-BE49-F238E27FC236}">
                <a16:creationId xmlns:a16="http://schemas.microsoft.com/office/drawing/2014/main" id="{90809689-AC49-EA75-0128-0FE9857A8E1A}"/>
              </a:ext>
            </a:extLst>
          </p:cNvPr>
          <p:cNvSpPr txBox="1">
            <a:spLocks/>
          </p:cNvSpPr>
          <p:nvPr/>
        </p:nvSpPr>
        <p:spPr>
          <a:xfrm>
            <a:off x="372207" y="1839667"/>
            <a:ext cx="3202476" cy="86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r">
              <a:buNone/>
            </a:pPr>
            <a:r>
              <a:rPr lang="en" sz="1200" dirty="0">
                <a:solidFill>
                  <a:srgbClr val="263238"/>
                </a:solidFill>
              </a:rPr>
              <a:t>One Body Area Network wirelessly connecting all (micro) devices which are located outside the body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26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B1E09FB-50B4-4D45-D5C2-44BD6001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540983" y="2280502"/>
            <a:ext cx="1776780" cy="312493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EEBB728-8B92-0611-7206-65D5A946C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234479" y="1200881"/>
            <a:ext cx="389791" cy="3122735"/>
          </a:xfrm>
          <a:prstGeom prst="rect">
            <a:avLst/>
          </a:prstGeom>
        </p:spPr>
      </p:pic>
      <p:pic>
        <p:nvPicPr>
          <p:cNvPr id="9" name="Immagine 8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CC1185B-A70B-5E77-F65B-E1C59168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5137" y="2295157"/>
            <a:ext cx="1776780" cy="31249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A36F74C-06E7-A54F-ED40-6BEE1105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2248633" y="1215536"/>
            <a:ext cx="389791" cy="3122735"/>
          </a:xfrm>
          <a:prstGeom prst="rect">
            <a:avLst/>
          </a:prstGeom>
        </p:spPr>
      </p:pic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600" dirty="0">
                <a:solidFill>
                  <a:srgbClr val="263238"/>
                </a:solidFill>
              </a:rPr>
              <a:t>Privacy and security risks and solutions</a:t>
            </a:r>
            <a:endParaRPr lang="it-IT" sz="2600">
              <a:solidFill>
                <a:srgbClr val="263238"/>
              </a:solidFill>
            </a:endParaRPr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1"/>
          </p:nvPr>
        </p:nvSpPr>
        <p:spPr>
          <a:xfrm>
            <a:off x="1747698" y="2570314"/>
            <a:ext cx="1205966" cy="40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Attacks</a:t>
            </a:r>
            <a:endParaRPr lang="it-IT"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ubTitle" idx="2"/>
          </p:nvPr>
        </p:nvSpPr>
        <p:spPr>
          <a:xfrm>
            <a:off x="875794" y="2980456"/>
            <a:ext cx="3125619" cy="166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 dirty="0">
                <a:solidFill>
                  <a:srgbClr val="263238"/>
                </a:solidFill>
              </a:rPr>
              <a:t>t</a:t>
            </a:r>
            <a:r>
              <a:rPr lang="en" dirty="0"/>
              <a:t>heft of private data</a:t>
            </a:r>
            <a:endParaRPr lang="it-IT" dirty="0"/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 dirty="0"/>
              <a:t>disruption of medical applications;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 dirty="0"/>
              <a:t>targeted modification of communication links on the nano communication level or at the gateway</a:t>
            </a:r>
          </a:p>
        </p:txBody>
      </p:sp>
      <p:sp>
        <p:nvSpPr>
          <p:cNvPr id="421" name="Google Shape;421;p32"/>
          <p:cNvSpPr txBox="1">
            <a:spLocks noGrp="1"/>
          </p:cNvSpPr>
          <p:nvPr>
            <p:ph type="subTitle" idx="3"/>
          </p:nvPr>
        </p:nvSpPr>
        <p:spPr>
          <a:xfrm>
            <a:off x="5326217" y="2562986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Security solutions</a:t>
            </a:r>
            <a:endParaRPr lang="it-IT" dirty="0"/>
          </a:p>
        </p:txBody>
      </p:sp>
      <p:sp>
        <p:nvSpPr>
          <p:cNvPr id="3" name="Google Shape;412;p31">
            <a:extLst>
              <a:ext uri="{FF2B5EF4-FFF2-40B4-BE49-F238E27FC236}">
                <a16:creationId xmlns:a16="http://schemas.microsoft.com/office/drawing/2014/main" id="{2E3033E6-062B-27C3-5DFB-10EB376E0830}"/>
              </a:ext>
            </a:extLst>
          </p:cNvPr>
          <p:cNvSpPr txBox="1">
            <a:spLocks/>
          </p:cNvSpPr>
          <p:nvPr/>
        </p:nvSpPr>
        <p:spPr>
          <a:xfrm>
            <a:off x="720000" y="1374951"/>
            <a:ext cx="7305510" cy="9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" dirty="0">
                <a:solidFill>
                  <a:srgbClr val="000000"/>
                </a:solidFill>
                <a:latin typeface="Aptos"/>
              </a:rPr>
              <a:t>The integration of Body Area Networks systems within body devices and nanomachines also creates a completely new level of security related challenges.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45FB5AE8-0A58-9A4A-2C57-9E255D02F77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64621" y="2958473"/>
            <a:ext cx="2385600" cy="1476888"/>
          </a:xfrm>
        </p:spPr>
        <p:txBody>
          <a:bodyPr/>
          <a:lstStyle/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err="1">
                <a:solidFill>
                  <a:srgbClr val="263238"/>
                </a:solidFill>
              </a:rPr>
              <a:t>Cryptographic</a:t>
            </a:r>
            <a:r>
              <a:rPr lang="it-IT" dirty="0">
                <a:solidFill>
                  <a:srgbClr val="263238"/>
                </a:solidFill>
              </a:rPr>
              <a:t> </a:t>
            </a:r>
            <a:r>
              <a:rPr lang="it-IT" err="1">
                <a:solidFill>
                  <a:srgbClr val="263238"/>
                </a:solidFill>
              </a:rPr>
              <a:t>primitives</a:t>
            </a:r>
            <a:endParaRPr lang="it-IT" dirty="0">
              <a:solidFill>
                <a:srgbClr val="263238"/>
              </a:solidFill>
            </a:endParaRP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>
                <a:solidFill>
                  <a:srgbClr val="263238"/>
                </a:solidFill>
              </a:rPr>
              <a:t>Key management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>
                <a:solidFill>
                  <a:srgbClr val="263238"/>
                </a:solidFill>
              </a:rPr>
              <a:t>Authentication and access control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>
                <a:solidFill>
                  <a:srgbClr val="263238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5854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40" descr="Immagine che contiene testo, Arte bambini, schermata, pianta&#10;&#10;Descrizione generata automaticamente">
            <a:extLst>
              <a:ext uri="{FF2B5EF4-FFF2-40B4-BE49-F238E27FC236}">
                <a16:creationId xmlns:a16="http://schemas.microsoft.com/office/drawing/2014/main" id="{AB6D0264-13E4-CFDD-727B-BB8C8576D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40" y="2235444"/>
            <a:ext cx="3935290" cy="2672859"/>
          </a:xfrm>
          <a:prstGeom prst="rect">
            <a:avLst/>
          </a:prstGeom>
        </p:spPr>
      </p:pic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rgbClr val="263238"/>
                </a:solidFill>
              </a:rPr>
              <a:t>Application of </a:t>
            </a:r>
            <a:r>
              <a:rPr lang="en" sz="2800" dirty="0" err="1">
                <a:solidFill>
                  <a:srgbClr val="263238"/>
                </a:solidFill>
              </a:rPr>
              <a:t>IoNT</a:t>
            </a:r>
            <a:r>
              <a:rPr lang="en" sz="2800" dirty="0">
                <a:solidFill>
                  <a:srgbClr val="263238"/>
                </a:solidFill>
              </a:rPr>
              <a:t> in agriculture</a:t>
            </a:r>
            <a:endParaRPr lang="it-IT" sz="2800" dirty="0"/>
          </a:p>
        </p:txBody>
      </p:sp>
      <p:sp>
        <p:nvSpPr>
          <p:cNvPr id="43" name="Google Shape;412;p31">
            <a:extLst>
              <a:ext uri="{FF2B5EF4-FFF2-40B4-BE49-F238E27FC236}">
                <a16:creationId xmlns:a16="http://schemas.microsoft.com/office/drawing/2014/main" id="{17511D40-5EC4-4323-B1FB-A2A6F83F62C1}"/>
              </a:ext>
            </a:extLst>
          </p:cNvPr>
          <p:cNvSpPr txBox="1">
            <a:spLocks/>
          </p:cNvSpPr>
          <p:nvPr/>
        </p:nvSpPr>
        <p:spPr>
          <a:xfrm>
            <a:off x="720000" y="1147816"/>
            <a:ext cx="7290857" cy="101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" dirty="0">
                <a:solidFill>
                  <a:srgbClr val="000000"/>
                </a:solidFill>
                <a:latin typeface="Aptos"/>
                <a:cs typeface="Calibri"/>
              </a:rPr>
              <a:t>Plant pathogens massively affect crop productivity and are one of the significant challenges in attaining sustainable development goals related to agriculture.</a:t>
            </a:r>
            <a:endParaRPr lang="it-IT" dirty="0">
              <a:latin typeface="Aptos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B6AE049-7EF5-ACD7-8252-12CBD82951DB}"/>
              </a:ext>
            </a:extLst>
          </p:cNvPr>
          <p:cNvSpPr txBox="1"/>
          <p:nvPr/>
        </p:nvSpPr>
        <p:spPr>
          <a:xfrm>
            <a:off x="4900246" y="2497016"/>
            <a:ext cx="394481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ptos"/>
              </a:rPr>
              <a:t>Biosensors generates an electrical signal by integrating a biological sensing element and physicochemical transducer when coming into contact with a target analyte or pathogen.​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3" name="Google Shape;263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1" name="Google Shape;261;p29"/>
          <p:cNvSpPr txBox="1">
            <a:spLocks noGrp="1"/>
          </p:cNvSpPr>
          <p:nvPr>
            <p:ph type="subTitle" idx="1"/>
          </p:nvPr>
        </p:nvSpPr>
        <p:spPr>
          <a:xfrm>
            <a:off x="1178988" y="1360063"/>
            <a:ext cx="4657408" cy="242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solidFill>
                  <a:srgbClr val="263238"/>
                </a:solidFill>
              </a:rPr>
              <a:t>Plants "</a:t>
            </a:r>
            <a:r>
              <a:rPr lang="en" dirty="0" err="1">
                <a:solidFill>
                  <a:srgbClr val="263238"/>
                </a:solidFill>
              </a:rPr>
              <a:t>classificated</a:t>
            </a:r>
            <a:r>
              <a:rPr lang="en" dirty="0">
                <a:solidFill>
                  <a:srgbClr val="263238"/>
                </a:solidFill>
              </a:rPr>
              <a:t>" by stress level can be easily taken by using IoNT-integrated biosensors with the assistance of AI, drones, 5G communication, and machine algorithms.</a:t>
            </a:r>
            <a:br>
              <a:rPr lang="en" dirty="0">
                <a:solidFill>
                  <a:srgbClr val="263238"/>
                </a:solidFill>
              </a:rPr>
            </a:br>
            <a:r>
              <a:rPr lang="en" dirty="0">
                <a:solidFill>
                  <a:srgbClr val="263238"/>
                </a:solidFill>
              </a:rPr>
              <a:t>These concerns will aid in the development of superior </a:t>
            </a:r>
            <a:r>
              <a:rPr lang="en" dirty="0" err="1">
                <a:solidFill>
                  <a:srgbClr val="263238"/>
                </a:solidFill>
              </a:rPr>
              <a:t>nanosensor</a:t>
            </a:r>
            <a:r>
              <a:rPr lang="en" dirty="0">
                <a:solidFill>
                  <a:srgbClr val="263238"/>
                </a:solidFill>
              </a:rPr>
              <a:t> products and their eventual incorporation into the agricultural ecosystem.</a:t>
            </a:r>
            <a:endParaRPr lang="en"/>
          </a:p>
          <a:p>
            <a:pPr marL="0" indent="0">
              <a:spcAft>
                <a:spcPts val="1600"/>
              </a:spcAft>
            </a:pP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7;p43">
            <a:extLst>
              <a:ext uri="{FF2B5EF4-FFF2-40B4-BE49-F238E27FC236}">
                <a16:creationId xmlns:a16="http://schemas.microsoft.com/office/drawing/2014/main" id="{A46C406E-3D49-CB9E-6005-D09084D63F5E}"/>
              </a:ext>
            </a:extLst>
          </p:cNvPr>
          <p:cNvSpPr/>
          <p:nvPr/>
        </p:nvSpPr>
        <p:spPr>
          <a:xfrm>
            <a:off x="4306199" y="2320163"/>
            <a:ext cx="4309790" cy="394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3"/>
          <p:cNvSpPr/>
          <p:nvPr/>
        </p:nvSpPr>
        <p:spPr>
          <a:xfrm>
            <a:off x="801117" y="3375401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3"/>
          <p:cNvSpPr/>
          <p:nvPr/>
        </p:nvSpPr>
        <p:spPr>
          <a:xfrm>
            <a:off x="802098" y="2851751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3"/>
          <p:cNvSpPr/>
          <p:nvPr/>
        </p:nvSpPr>
        <p:spPr>
          <a:xfrm>
            <a:off x="802098" y="3899951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3"/>
          <p:cNvSpPr/>
          <p:nvPr/>
        </p:nvSpPr>
        <p:spPr>
          <a:xfrm>
            <a:off x="813699" y="2320163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12;p31">
            <a:extLst>
              <a:ext uri="{FF2B5EF4-FFF2-40B4-BE49-F238E27FC236}">
                <a16:creationId xmlns:a16="http://schemas.microsoft.com/office/drawing/2014/main" id="{DBFEFF48-6BE2-B21A-BAB2-11BA1562CFB3}"/>
              </a:ext>
            </a:extLst>
          </p:cNvPr>
          <p:cNvSpPr txBox="1">
            <a:spLocks/>
          </p:cNvSpPr>
          <p:nvPr/>
        </p:nvSpPr>
        <p:spPr>
          <a:xfrm>
            <a:off x="720000" y="1118509"/>
            <a:ext cx="7305510" cy="9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" dirty="0">
                <a:solidFill>
                  <a:srgbClr val="000000"/>
                </a:solidFill>
                <a:latin typeface="Aptos"/>
              </a:rPr>
              <a:t>Recent advancements in nano- and micro technologies have allowed the creation of plant-based biosensors that are extremely sensitive, fast, and selective.</a:t>
            </a:r>
            <a:endParaRPr lang="it-IT" dirty="0"/>
          </a:p>
        </p:txBody>
      </p:sp>
      <p:graphicFrame>
        <p:nvGraphicFramePr>
          <p:cNvPr id="889" name="Google Shape;889;p43"/>
          <p:cNvGraphicFramePr/>
          <p:nvPr>
            <p:extLst>
              <p:ext uri="{D42A27DB-BD31-4B8C-83A1-F6EECF244321}">
                <p14:modId xmlns:p14="http://schemas.microsoft.com/office/powerpoint/2010/main" val="3941143706"/>
              </p:ext>
            </p:extLst>
          </p:nvPr>
        </p:nvGraphicFramePr>
        <p:xfrm>
          <a:off x="710711" y="2249365"/>
          <a:ext cx="7963701" cy="2152904"/>
        </p:xfrm>
        <a:graphic>
          <a:graphicData uri="http://schemas.openxmlformats.org/drawingml/2006/table">
            <a:tbl>
              <a:tblPr>
                <a:noFill/>
                <a:tableStyleId>{7F41126D-9031-4B2D-BC98-43433A49F89C}</a:tableStyleId>
              </a:tblPr>
              <a:tblGrid>
                <a:gridCol w="364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8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noProof="0" dirty="0">
                          <a:solidFill>
                            <a:schemeClr val="dk1"/>
                          </a:solidFill>
                          <a:latin typeface="Poppins Black"/>
                        </a:rPr>
                        <a:t>Challenges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oppins Black"/>
                          <a:cs typeface="Poppins Black"/>
                        </a:rPr>
                        <a:t>Alternative</a:t>
                      </a:r>
                      <a:endParaRPr dirty="0">
                        <a:sym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4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baseline="0" noProof="0" dirty="0">
                          <a:solidFill>
                            <a:srgbClr val="263238"/>
                          </a:solidFill>
                          <a:latin typeface="Poppins Black"/>
                        </a:rPr>
                        <a:t>Nanomaterials may be toxic</a:t>
                      </a:r>
                      <a:endParaRPr lang="it-IT" dirty="0">
                        <a:sym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baseline="0" noProof="0" dirty="0">
                          <a:solidFill>
                            <a:srgbClr val="263238"/>
                          </a:solidFill>
                          <a:latin typeface="Poppins"/>
                        </a:rPr>
                        <a:t>Toxicity can be reduced by functionalizing nanomaterials with biocompatible materials like P.E.G</a:t>
                      </a:r>
                      <a:endParaRPr sz="1200"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84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baseline="0" noProof="0" dirty="0">
                          <a:solidFill>
                            <a:srgbClr val="263238"/>
                          </a:solidFill>
                          <a:latin typeface="Poppins Black"/>
                        </a:rPr>
                        <a:t>Generation of e-waste</a:t>
                      </a:r>
                      <a:endParaRPr dirty="0">
                        <a:sym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baseline="0" noProof="0" dirty="0">
                          <a:solidFill>
                            <a:srgbClr val="263238"/>
                          </a:solidFill>
                          <a:latin typeface="Poppins"/>
                        </a:rPr>
                        <a:t>Green synthesis can be used in the fabrication of nanomaterials</a:t>
                      </a:r>
                      <a:endParaRPr sz="1200"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84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baseline="0" noProof="0" dirty="0">
                          <a:solidFill>
                            <a:srgbClr val="263238"/>
                          </a:solidFill>
                          <a:latin typeface="Poppins Black"/>
                        </a:rPr>
                        <a:t>Low detection time</a:t>
                      </a:r>
                      <a:endParaRPr dirty="0">
                        <a:sym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baseline="0" noProof="0" dirty="0">
                          <a:solidFill>
                            <a:srgbClr val="263238"/>
                          </a:solidFill>
                          <a:latin typeface="Poppins"/>
                        </a:rPr>
                        <a:t>Use of the A.I. technique</a:t>
                      </a:r>
                      <a:endParaRPr sz="1200"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0" name="Google Shape;890;p4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263238"/>
                </a:solidFill>
              </a:rPr>
              <a:t>Future needs and prospects</a:t>
            </a:r>
            <a:endParaRPr lang="it-IT" dirty="0"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0fadae-9f1a-4ef1-b74d-327f0c6d836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5D2902D908E746A26454A185F36FA7" ma:contentTypeVersion="13" ma:contentTypeDescription="Creare un nuovo documento." ma:contentTypeScope="" ma:versionID="330ecde17b0d2c55bae248a3c3e5dd61">
  <xsd:schema xmlns:xsd="http://www.w3.org/2001/XMLSchema" xmlns:xs="http://www.w3.org/2001/XMLSchema" xmlns:p="http://schemas.microsoft.com/office/2006/metadata/properties" xmlns:ns3="370fadae-9f1a-4ef1-b74d-327f0c6d8369" xmlns:ns4="740273fe-c688-4b6b-bbc7-76de75895118" targetNamespace="http://schemas.microsoft.com/office/2006/metadata/properties" ma:root="true" ma:fieldsID="5453435461c204df4b4e9f92276ce660" ns3:_="" ns4:_="">
    <xsd:import namespace="370fadae-9f1a-4ef1-b74d-327f0c6d8369"/>
    <xsd:import namespace="740273fe-c688-4b6b-bbc7-76de758951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fadae-9f1a-4ef1-b74d-327f0c6d83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273fe-c688-4b6b-bbc7-76de7589511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28D79-0A08-4521-81E5-B5A78E6E5992}">
  <ds:schemaRefs>
    <ds:schemaRef ds:uri="370fadae-9f1a-4ef1-b74d-327f0c6d8369"/>
    <ds:schemaRef ds:uri="740273fe-c688-4b6b-bbc7-76de758951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47DA4F-0FE5-4787-BC3C-C3E8A8E228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E1292-8CE4-4450-8420-EE999FBDACD9}">
  <ds:schemaRefs>
    <ds:schemaRef ds:uri="370fadae-9f1a-4ef1-b74d-327f0c6d8369"/>
    <ds:schemaRef ds:uri="740273fe-c688-4b6b-bbc7-76de758951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388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Palanquin Dark</vt:lpstr>
      <vt:lpstr>Poppins Black</vt:lpstr>
      <vt:lpstr>Poppins</vt:lpstr>
      <vt:lpstr>Robotic Workshop by Slidesgo</vt:lpstr>
      <vt:lpstr>In-body and body area communication</vt:lpstr>
      <vt:lpstr>PowerPoint Presentation</vt:lpstr>
      <vt:lpstr>Privacy and security risks and solutions</vt:lpstr>
      <vt:lpstr>Application of IoNT in agriculture</vt:lpstr>
      <vt:lpstr>PowerPoint Presentation</vt:lpstr>
      <vt:lpstr>Future needs and prospects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Calogero Carlino</cp:lastModifiedBy>
  <cp:revision>244</cp:revision>
  <dcterms:modified xsi:type="dcterms:W3CDTF">2024-10-30T20:03:21Z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0x010100EF5D2902D908E746A26454A185F36FA7</vt:lpwstr>
  </property>
</Properties>
</file>