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Poppins"/>
      <p:regular r:id="rId31"/>
      <p:bold r:id="rId32"/>
      <p:italic r:id="rId33"/>
      <p:boldItalic r:id="rId34"/>
    </p:embeddedFont>
    <p:embeddedFont>
      <p:font typeface="Palanquin Dark"/>
      <p:regular r:id="rId35"/>
      <p:bold r:id="rId36"/>
    </p:embeddedFont>
    <p:embeddedFont>
      <p:font typeface="Poppins Black"/>
      <p:bold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9" roundtripDataSignature="AMtx7mgy4x397pPWatRmfXQujtaeG4Mz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1B71F7A-C3B7-4CAC-AC35-371342D19D7B}">
  <a:tblStyle styleId="{71B71F7A-C3B7-4CAC-AC35-371342D19D7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oppins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Poppins-italic.fntdata"/><Relationship Id="rId10" Type="http://schemas.openxmlformats.org/officeDocument/2006/relationships/slide" Target="slides/slide4.xml"/><Relationship Id="rId32" Type="http://schemas.openxmlformats.org/officeDocument/2006/relationships/font" Target="fonts/Poppins-bold.fntdata"/><Relationship Id="rId13" Type="http://schemas.openxmlformats.org/officeDocument/2006/relationships/slide" Target="slides/slide7.xml"/><Relationship Id="rId35" Type="http://schemas.openxmlformats.org/officeDocument/2006/relationships/font" Target="fonts/PalanquinDark-regular.fntdata"/><Relationship Id="rId12" Type="http://schemas.openxmlformats.org/officeDocument/2006/relationships/slide" Target="slides/slide6.xml"/><Relationship Id="rId34" Type="http://schemas.openxmlformats.org/officeDocument/2006/relationships/font" Target="fonts/Poppins-boldItalic.fntdata"/><Relationship Id="rId15" Type="http://schemas.openxmlformats.org/officeDocument/2006/relationships/slide" Target="slides/slide9.xml"/><Relationship Id="rId37" Type="http://schemas.openxmlformats.org/officeDocument/2006/relationships/font" Target="fonts/PoppinsBlack-bold.fntdata"/><Relationship Id="rId14" Type="http://schemas.openxmlformats.org/officeDocument/2006/relationships/slide" Target="slides/slide8.xml"/><Relationship Id="rId36" Type="http://schemas.openxmlformats.org/officeDocument/2006/relationships/font" Target="fonts/PalanquinDark-bold.fntdata"/><Relationship Id="rId17" Type="http://schemas.openxmlformats.org/officeDocument/2006/relationships/slide" Target="slides/slide11.xml"/><Relationship Id="rId39" Type="http://customschemas.google.com/relationships/presentationmetadata" Target="metadata"/><Relationship Id="rId16" Type="http://schemas.openxmlformats.org/officeDocument/2006/relationships/slide" Target="slides/slide10.xml"/><Relationship Id="rId38" Type="http://schemas.openxmlformats.org/officeDocument/2006/relationships/font" Target="fonts/PoppinsBlack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7" name="Google Shape;45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8" name="Google Shape;49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9" name="Google Shape;53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8" name="Google Shape;54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9" name="Google Shape;57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1" name="Google Shape;60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1" name="Google Shape;61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7" name="Google Shape;67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5" name="Google Shape;68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3" name="Google Shape;70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8" name="Google Shape;71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31072ee70f8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7" name="Google Shape;727;g31072ee70f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5" name="Google Shape;76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31072ee70f8_4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8" name="Google Shape;778;g31072ee70f8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5" name="Google Shape;78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" name="Google Shape;37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6" name="Google Shape;41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rafiki/" TargetMode="Externa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noFill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7"/>
          <p:cNvSpPr txBox="1"/>
          <p:nvPr>
            <p:ph type="ctrTitle"/>
          </p:nvPr>
        </p:nvSpPr>
        <p:spPr>
          <a:xfrm>
            <a:off x="720000" y="1022895"/>
            <a:ext cx="3852000" cy="202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47"/>
          <p:cNvSpPr txBox="1"/>
          <p:nvPr>
            <p:ph idx="1" type="subTitle"/>
          </p:nvPr>
        </p:nvSpPr>
        <p:spPr>
          <a:xfrm>
            <a:off x="720000" y="3032950"/>
            <a:ext cx="2962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47"/>
          <p:cNvSpPr/>
          <p:nvPr/>
        </p:nvSpPr>
        <p:spPr>
          <a:xfrm>
            <a:off x="-1829809" y="-1974831"/>
            <a:ext cx="4039742" cy="2967540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8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7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57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108" name="Google Shape;108;p57"/>
          <p:cNvSpPr/>
          <p:nvPr/>
        </p:nvSpPr>
        <p:spPr>
          <a:xfrm rot="-8100000">
            <a:off x="6361897" y="-1756516"/>
            <a:ext cx="4040369" cy="2968001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57"/>
          <p:cNvSpPr txBox="1"/>
          <p:nvPr>
            <p:ph idx="1" type="subTitle"/>
          </p:nvPr>
        </p:nvSpPr>
        <p:spPr>
          <a:xfrm>
            <a:off x="723802" y="2074749"/>
            <a:ext cx="20760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10" name="Google Shape;110;p57"/>
          <p:cNvSpPr txBox="1"/>
          <p:nvPr>
            <p:ph idx="2" type="subTitle"/>
          </p:nvPr>
        </p:nvSpPr>
        <p:spPr>
          <a:xfrm>
            <a:off x="723802" y="2426274"/>
            <a:ext cx="2076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1" name="Google Shape;111;p57"/>
          <p:cNvSpPr txBox="1"/>
          <p:nvPr>
            <p:ph idx="3" type="subTitle"/>
          </p:nvPr>
        </p:nvSpPr>
        <p:spPr>
          <a:xfrm>
            <a:off x="2938139" y="2074749"/>
            <a:ext cx="20760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12" name="Google Shape;112;p57"/>
          <p:cNvSpPr txBox="1"/>
          <p:nvPr>
            <p:ph idx="4" type="subTitle"/>
          </p:nvPr>
        </p:nvSpPr>
        <p:spPr>
          <a:xfrm>
            <a:off x="2938139" y="2426274"/>
            <a:ext cx="2076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3" name="Google Shape;113;p57"/>
          <p:cNvSpPr txBox="1"/>
          <p:nvPr>
            <p:ph idx="5" type="subTitle"/>
          </p:nvPr>
        </p:nvSpPr>
        <p:spPr>
          <a:xfrm>
            <a:off x="722225" y="3454301"/>
            <a:ext cx="20760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14" name="Google Shape;114;p57"/>
          <p:cNvSpPr txBox="1"/>
          <p:nvPr>
            <p:ph idx="6" type="subTitle"/>
          </p:nvPr>
        </p:nvSpPr>
        <p:spPr>
          <a:xfrm>
            <a:off x="722225" y="3805824"/>
            <a:ext cx="2076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5" name="Google Shape;115;p57"/>
          <p:cNvSpPr txBox="1"/>
          <p:nvPr>
            <p:ph idx="7" type="subTitle"/>
          </p:nvPr>
        </p:nvSpPr>
        <p:spPr>
          <a:xfrm>
            <a:off x="2938139" y="3454301"/>
            <a:ext cx="20760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16" name="Google Shape;116;p57"/>
          <p:cNvSpPr txBox="1"/>
          <p:nvPr>
            <p:ph idx="8" type="subTitle"/>
          </p:nvPr>
        </p:nvSpPr>
        <p:spPr>
          <a:xfrm>
            <a:off x="2938139" y="3805824"/>
            <a:ext cx="2076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7" name="Google Shape;117;p57"/>
          <p:cNvSpPr/>
          <p:nvPr/>
        </p:nvSpPr>
        <p:spPr>
          <a:xfrm rot="-8371819">
            <a:off x="7449274" y="4404423"/>
            <a:ext cx="4040141" cy="2967834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8"/>
          <p:cNvSpPr/>
          <p:nvPr/>
        </p:nvSpPr>
        <p:spPr>
          <a:xfrm>
            <a:off x="355183" y="-402025"/>
            <a:ext cx="7001967" cy="5143551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58"/>
          <p:cNvSpPr txBox="1"/>
          <p:nvPr>
            <p:ph idx="1" type="subTitle"/>
          </p:nvPr>
        </p:nvSpPr>
        <p:spPr>
          <a:xfrm>
            <a:off x="1508700" y="2466428"/>
            <a:ext cx="3866100" cy="10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122" name="Google Shape;122;p58"/>
          <p:cNvSpPr txBox="1"/>
          <p:nvPr>
            <p:ph type="title"/>
          </p:nvPr>
        </p:nvSpPr>
        <p:spPr>
          <a:xfrm>
            <a:off x="1508700" y="1668250"/>
            <a:ext cx="38661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123" name="Google Shape;123;p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3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9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59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127" name="Google Shape;127;p59"/>
          <p:cNvSpPr/>
          <p:nvPr/>
        </p:nvSpPr>
        <p:spPr>
          <a:xfrm rot="5779024">
            <a:off x="6674180" y="-1814790"/>
            <a:ext cx="4039660" cy="2967480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9"/>
          <p:cNvSpPr/>
          <p:nvPr/>
        </p:nvSpPr>
        <p:spPr>
          <a:xfrm rot="4073489">
            <a:off x="-2214151" y="3333524"/>
            <a:ext cx="4039961" cy="2967701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0"/>
          <p:cNvSpPr txBox="1"/>
          <p:nvPr>
            <p:ph idx="1" type="subTitle"/>
          </p:nvPr>
        </p:nvSpPr>
        <p:spPr>
          <a:xfrm flipH="1">
            <a:off x="5169810" y="2548727"/>
            <a:ext cx="3261300" cy="12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60"/>
          <p:cNvSpPr txBox="1"/>
          <p:nvPr>
            <p:ph type="title"/>
          </p:nvPr>
        </p:nvSpPr>
        <p:spPr>
          <a:xfrm flipH="1">
            <a:off x="5169810" y="1360990"/>
            <a:ext cx="3261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133" name="Google Shape;133;p60"/>
          <p:cNvSpPr/>
          <p:nvPr/>
        </p:nvSpPr>
        <p:spPr>
          <a:xfrm flipH="1" rot="1956016">
            <a:off x="-1420073" y="2411499"/>
            <a:ext cx="5697651" cy="418541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60"/>
          <p:cNvSpPr/>
          <p:nvPr/>
        </p:nvSpPr>
        <p:spPr>
          <a:xfrm flipH="1" rot="-8978585">
            <a:off x="6889116" y="-1236583"/>
            <a:ext cx="4040147" cy="296783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2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1"/>
          <p:cNvSpPr txBox="1"/>
          <p:nvPr>
            <p:ph type="title"/>
          </p:nvPr>
        </p:nvSpPr>
        <p:spPr>
          <a:xfrm>
            <a:off x="4769400" y="1432250"/>
            <a:ext cx="3654600" cy="9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38" name="Google Shape;138;p61"/>
          <p:cNvSpPr txBox="1"/>
          <p:nvPr/>
        </p:nvSpPr>
        <p:spPr>
          <a:xfrm>
            <a:off x="4769400" y="3515998"/>
            <a:ext cx="3654600" cy="9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t-IT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This presentation template was created by </a:t>
            </a:r>
            <a:r>
              <a:rPr b="1" i="0" lang="it-IT" sz="1200" u="none" cap="none" strike="noStrike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it-IT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including icons by </a:t>
            </a:r>
            <a:r>
              <a:rPr b="1" i="0" lang="it-IT" sz="1200" u="none" cap="none" strike="noStrike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it-IT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infographics &amp; images by </a:t>
            </a:r>
            <a:r>
              <a:rPr b="1" i="0" lang="it-IT" sz="1200" u="none" cap="none" strike="noStrike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it-IT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and illustrations by </a:t>
            </a:r>
            <a:r>
              <a:rPr b="1" i="0" lang="it-IT" sz="1200" u="none" cap="none" strike="noStrike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b="1" i="0" sz="12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9" name="Google Shape;139;p61"/>
          <p:cNvSpPr txBox="1"/>
          <p:nvPr>
            <p:ph idx="1" type="subTitle"/>
          </p:nvPr>
        </p:nvSpPr>
        <p:spPr>
          <a:xfrm>
            <a:off x="4769400" y="2380376"/>
            <a:ext cx="3654600" cy="10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40" name="Google Shape;140;p6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2"/>
          <p:cNvSpPr txBox="1"/>
          <p:nvPr>
            <p:ph idx="1" type="body"/>
          </p:nvPr>
        </p:nvSpPr>
        <p:spPr>
          <a:xfrm>
            <a:off x="720000" y="1509750"/>
            <a:ext cx="3852000" cy="30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3" name="Google Shape;143;p62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62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145" name="Google Shape;145;p62"/>
          <p:cNvSpPr/>
          <p:nvPr/>
        </p:nvSpPr>
        <p:spPr>
          <a:xfrm flipH="1" rot="-8581717">
            <a:off x="6085519" y="-1496329"/>
            <a:ext cx="4402909" cy="323431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62"/>
          <p:cNvSpPr txBox="1"/>
          <p:nvPr>
            <p:ph idx="2" type="body"/>
          </p:nvPr>
        </p:nvSpPr>
        <p:spPr>
          <a:xfrm>
            <a:off x="4572000" y="1509750"/>
            <a:ext cx="3852000" cy="30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7" name="Google Shape;147;p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5"/>
          <p:cNvSpPr/>
          <p:nvPr/>
        </p:nvSpPr>
        <p:spPr>
          <a:xfrm rot="1398703">
            <a:off x="1587171" y="641380"/>
            <a:ext cx="5337561" cy="377164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65"/>
          <p:cNvSpPr txBox="1"/>
          <p:nvPr>
            <p:ph type="title"/>
          </p:nvPr>
        </p:nvSpPr>
        <p:spPr>
          <a:xfrm>
            <a:off x="2552700" y="2131350"/>
            <a:ext cx="4242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1" name="Google Shape;151;p65"/>
          <p:cNvSpPr txBox="1"/>
          <p:nvPr>
            <p:ph idx="2" type="title"/>
          </p:nvPr>
        </p:nvSpPr>
        <p:spPr>
          <a:xfrm>
            <a:off x="2552700" y="1383425"/>
            <a:ext cx="923400" cy="6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52" name="Google Shape;152;p65"/>
          <p:cNvSpPr txBox="1"/>
          <p:nvPr>
            <p:ph idx="1" type="subTitle"/>
          </p:nvPr>
        </p:nvSpPr>
        <p:spPr>
          <a:xfrm>
            <a:off x="2552700" y="2957291"/>
            <a:ext cx="2935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6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6"/>
          <p:cNvSpPr txBox="1"/>
          <p:nvPr>
            <p:ph idx="1" type="subTitle"/>
          </p:nvPr>
        </p:nvSpPr>
        <p:spPr>
          <a:xfrm>
            <a:off x="720000" y="2678421"/>
            <a:ext cx="3261300" cy="10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66"/>
          <p:cNvSpPr txBox="1"/>
          <p:nvPr>
            <p:ph type="title"/>
          </p:nvPr>
        </p:nvSpPr>
        <p:spPr>
          <a:xfrm>
            <a:off x="720000" y="1490700"/>
            <a:ext cx="3261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157" name="Google Shape;157;p66"/>
          <p:cNvSpPr/>
          <p:nvPr/>
        </p:nvSpPr>
        <p:spPr>
          <a:xfrm rot="-1099162">
            <a:off x="5134470" y="3563817"/>
            <a:ext cx="5697542" cy="418533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66"/>
          <p:cNvSpPr/>
          <p:nvPr/>
        </p:nvSpPr>
        <p:spPr>
          <a:xfrm rot="-10443068">
            <a:off x="-1212618" y="-1758140"/>
            <a:ext cx="4040298" cy="2967949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6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7"/>
          <p:cNvSpPr/>
          <p:nvPr/>
        </p:nvSpPr>
        <p:spPr>
          <a:xfrm flipH="1">
            <a:off x="4037600" y="727800"/>
            <a:ext cx="4374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67"/>
          <p:cNvSpPr txBox="1"/>
          <p:nvPr>
            <p:ph type="title"/>
          </p:nvPr>
        </p:nvSpPr>
        <p:spPr>
          <a:xfrm flipH="1">
            <a:off x="3448700" y="387600"/>
            <a:ext cx="4962900" cy="18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163" name="Google Shape;163;p67"/>
          <p:cNvSpPr/>
          <p:nvPr/>
        </p:nvSpPr>
        <p:spPr>
          <a:xfrm flipH="1" rot="-2467215">
            <a:off x="6908727" y="3120633"/>
            <a:ext cx="4039721" cy="2967525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6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8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48"/>
          <p:cNvSpPr txBox="1"/>
          <p:nvPr>
            <p:ph idx="1" type="body"/>
          </p:nvPr>
        </p:nvSpPr>
        <p:spPr>
          <a:xfrm>
            <a:off x="720000" y="1111700"/>
            <a:ext cx="7901400" cy="3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" name="Google Shape;17;p48"/>
          <p:cNvSpPr txBox="1"/>
          <p:nvPr>
            <p:ph type="title"/>
          </p:nvPr>
        </p:nvSpPr>
        <p:spPr>
          <a:xfrm>
            <a:off x="720000" y="39093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18" name="Google Shape;18;p48"/>
          <p:cNvSpPr/>
          <p:nvPr/>
        </p:nvSpPr>
        <p:spPr>
          <a:xfrm>
            <a:off x="7847591" y="-1689081"/>
            <a:ext cx="4039742" cy="2967540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8"/>
          <p:cNvSpPr txBox="1"/>
          <p:nvPr>
            <p:ph hasCustomPrompt="1" type="title"/>
          </p:nvPr>
        </p:nvSpPr>
        <p:spPr>
          <a:xfrm>
            <a:off x="4754222" y="1653880"/>
            <a:ext cx="3677100" cy="11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7" name="Google Shape;167;p68"/>
          <p:cNvSpPr txBox="1"/>
          <p:nvPr>
            <p:ph idx="1" type="subTitle"/>
          </p:nvPr>
        </p:nvSpPr>
        <p:spPr>
          <a:xfrm flipH="1">
            <a:off x="4754222" y="2701195"/>
            <a:ext cx="3677100" cy="6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168" name="Google Shape;168;p68"/>
          <p:cNvSpPr/>
          <p:nvPr/>
        </p:nvSpPr>
        <p:spPr>
          <a:xfrm>
            <a:off x="6169150" y="3675629"/>
            <a:ext cx="4039742" cy="2967540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6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2">
  <p:cSld name="CUSTOM_13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9"/>
          <p:cNvSpPr txBox="1"/>
          <p:nvPr>
            <p:ph idx="1" type="subTitle"/>
          </p:nvPr>
        </p:nvSpPr>
        <p:spPr>
          <a:xfrm>
            <a:off x="720000" y="2548727"/>
            <a:ext cx="3261300" cy="12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69"/>
          <p:cNvSpPr txBox="1"/>
          <p:nvPr>
            <p:ph type="title"/>
          </p:nvPr>
        </p:nvSpPr>
        <p:spPr>
          <a:xfrm>
            <a:off x="720000" y="1360990"/>
            <a:ext cx="3261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173" name="Google Shape;173;p69"/>
          <p:cNvSpPr/>
          <p:nvPr/>
        </p:nvSpPr>
        <p:spPr>
          <a:xfrm rot="-1956016">
            <a:off x="4873532" y="2411499"/>
            <a:ext cx="5697651" cy="418541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69"/>
          <p:cNvSpPr/>
          <p:nvPr/>
        </p:nvSpPr>
        <p:spPr>
          <a:xfrm rot="8978585">
            <a:off x="-1778153" y="-1236583"/>
            <a:ext cx="4040147" cy="296783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6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9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0"/>
          <p:cNvSpPr/>
          <p:nvPr/>
        </p:nvSpPr>
        <p:spPr>
          <a:xfrm flipH="1" rot="-9843763">
            <a:off x="1210955" y="167965"/>
            <a:ext cx="7743762" cy="4660210"/>
          </a:xfrm>
          <a:custGeom>
            <a:rect b="b" l="l" r="r" t="t"/>
            <a:pathLst>
              <a:path extrusionOk="0" h="110474" w="159514">
                <a:moveTo>
                  <a:pt x="45147" y="0"/>
                </a:moveTo>
                <a:cubicBezTo>
                  <a:pt x="37611" y="0"/>
                  <a:pt x="30146" y="3378"/>
                  <a:pt x="22816" y="12595"/>
                </a:cubicBezTo>
                <a:cubicBezTo>
                  <a:pt x="0" y="41316"/>
                  <a:pt x="46700" y="90351"/>
                  <a:pt x="69249" y="103327"/>
                </a:cubicBezTo>
                <a:cubicBezTo>
                  <a:pt x="77689" y="108192"/>
                  <a:pt x="87067" y="110473"/>
                  <a:pt x="96471" y="110473"/>
                </a:cubicBezTo>
                <a:cubicBezTo>
                  <a:pt x="119178" y="110473"/>
                  <a:pt x="142032" y="97169"/>
                  <a:pt x="152175" y="74807"/>
                </a:cubicBezTo>
                <a:cubicBezTo>
                  <a:pt x="159147" y="59396"/>
                  <a:pt x="159514" y="43484"/>
                  <a:pt x="150307" y="30075"/>
                </a:cubicBezTo>
                <a:cubicBezTo>
                  <a:pt x="143020" y="19415"/>
                  <a:pt x="138448" y="16065"/>
                  <a:pt x="134265" y="16065"/>
                </a:cubicBezTo>
                <a:cubicBezTo>
                  <a:pt x="128185" y="16065"/>
                  <a:pt x="122926" y="23142"/>
                  <a:pt x="111346" y="25138"/>
                </a:cubicBezTo>
                <a:cubicBezTo>
                  <a:pt x="110039" y="25364"/>
                  <a:pt x="108728" y="25470"/>
                  <a:pt x="107413" y="25470"/>
                </a:cubicBezTo>
                <a:cubicBezTo>
                  <a:pt x="87055" y="25470"/>
                  <a:pt x="65838" y="0"/>
                  <a:pt x="45147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70"/>
          <p:cNvSpPr txBox="1"/>
          <p:nvPr>
            <p:ph type="title"/>
          </p:nvPr>
        </p:nvSpPr>
        <p:spPr>
          <a:xfrm flipH="1">
            <a:off x="4168650" y="1723650"/>
            <a:ext cx="3626700" cy="16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179" name="Google Shape;179;p7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9"/>
          <p:cNvSpPr txBox="1"/>
          <p:nvPr>
            <p:ph type="title"/>
          </p:nvPr>
        </p:nvSpPr>
        <p:spPr>
          <a:xfrm>
            <a:off x="764102" y="1967402"/>
            <a:ext cx="885900" cy="7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2" name="Google Shape;22;p49"/>
          <p:cNvSpPr txBox="1"/>
          <p:nvPr>
            <p:ph idx="1" type="subTitle"/>
          </p:nvPr>
        </p:nvSpPr>
        <p:spPr>
          <a:xfrm>
            <a:off x="1759875" y="1833925"/>
            <a:ext cx="2682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23" name="Google Shape;23;p49"/>
          <p:cNvSpPr txBox="1"/>
          <p:nvPr>
            <p:ph idx="2" type="subTitle"/>
          </p:nvPr>
        </p:nvSpPr>
        <p:spPr>
          <a:xfrm>
            <a:off x="1759875" y="2185449"/>
            <a:ext cx="26826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4" name="Google Shape;24;p49"/>
          <p:cNvSpPr txBox="1"/>
          <p:nvPr>
            <p:ph idx="3" type="title"/>
          </p:nvPr>
        </p:nvSpPr>
        <p:spPr>
          <a:xfrm>
            <a:off x="764102" y="3346952"/>
            <a:ext cx="885900" cy="7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5" name="Google Shape;25;p49"/>
          <p:cNvSpPr txBox="1"/>
          <p:nvPr>
            <p:ph idx="4" type="subTitle"/>
          </p:nvPr>
        </p:nvSpPr>
        <p:spPr>
          <a:xfrm>
            <a:off x="1759875" y="3213476"/>
            <a:ext cx="2682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26" name="Google Shape;26;p49"/>
          <p:cNvSpPr txBox="1"/>
          <p:nvPr>
            <p:ph idx="5" type="subTitle"/>
          </p:nvPr>
        </p:nvSpPr>
        <p:spPr>
          <a:xfrm>
            <a:off x="1759875" y="3565000"/>
            <a:ext cx="26826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7" name="Google Shape;27;p49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9"/>
          <p:cNvSpPr txBox="1"/>
          <p:nvPr>
            <p:ph idx="6"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29" name="Google Shape;29;p49"/>
          <p:cNvSpPr/>
          <p:nvPr/>
        </p:nvSpPr>
        <p:spPr>
          <a:xfrm rot="-9542052">
            <a:off x="7466404" y="-1156051"/>
            <a:ext cx="4039911" cy="2967664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9"/>
          <p:cNvSpPr/>
          <p:nvPr/>
        </p:nvSpPr>
        <p:spPr>
          <a:xfrm rot="3055103">
            <a:off x="-1997717" y="3749245"/>
            <a:ext cx="4039950" cy="2967693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9"/>
          <p:cNvSpPr txBox="1"/>
          <p:nvPr>
            <p:ph idx="7" type="title"/>
          </p:nvPr>
        </p:nvSpPr>
        <p:spPr>
          <a:xfrm>
            <a:off x="4746900" y="1967402"/>
            <a:ext cx="885900" cy="7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2" name="Google Shape;32;p49"/>
          <p:cNvSpPr txBox="1"/>
          <p:nvPr>
            <p:ph idx="8" type="subTitle"/>
          </p:nvPr>
        </p:nvSpPr>
        <p:spPr>
          <a:xfrm>
            <a:off x="5742673" y="1833925"/>
            <a:ext cx="2682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33" name="Google Shape;33;p49"/>
          <p:cNvSpPr txBox="1"/>
          <p:nvPr>
            <p:ph idx="9" type="subTitle"/>
          </p:nvPr>
        </p:nvSpPr>
        <p:spPr>
          <a:xfrm>
            <a:off x="5742673" y="2185449"/>
            <a:ext cx="26826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4" name="Google Shape;34;p49"/>
          <p:cNvSpPr txBox="1"/>
          <p:nvPr>
            <p:ph idx="13" type="title"/>
          </p:nvPr>
        </p:nvSpPr>
        <p:spPr>
          <a:xfrm>
            <a:off x="4746900" y="3346952"/>
            <a:ext cx="885900" cy="7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5" name="Google Shape;35;p49"/>
          <p:cNvSpPr txBox="1"/>
          <p:nvPr>
            <p:ph idx="14" type="subTitle"/>
          </p:nvPr>
        </p:nvSpPr>
        <p:spPr>
          <a:xfrm>
            <a:off x="5742673" y="3213476"/>
            <a:ext cx="2682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36" name="Google Shape;36;p49"/>
          <p:cNvSpPr txBox="1"/>
          <p:nvPr>
            <p:ph idx="15" type="subTitle"/>
          </p:nvPr>
        </p:nvSpPr>
        <p:spPr>
          <a:xfrm>
            <a:off x="5742673" y="3565000"/>
            <a:ext cx="26826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7" name="Google Shape;37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0"/>
          <p:cNvSpPr txBox="1"/>
          <p:nvPr>
            <p:ph idx="1" type="subTitle"/>
          </p:nvPr>
        </p:nvSpPr>
        <p:spPr>
          <a:xfrm>
            <a:off x="1417986" y="2995275"/>
            <a:ext cx="2385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40" name="Google Shape;40;p50"/>
          <p:cNvSpPr txBox="1"/>
          <p:nvPr>
            <p:ph idx="2" type="subTitle"/>
          </p:nvPr>
        </p:nvSpPr>
        <p:spPr>
          <a:xfrm>
            <a:off x="1417986" y="3346800"/>
            <a:ext cx="23856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1" name="Google Shape;41;p50"/>
          <p:cNvSpPr txBox="1"/>
          <p:nvPr>
            <p:ph idx="3" type="subTitle"/>
          </p:nvPr>
        </p:nvSpPr>
        <p:spPr>
          <a:xfrm>
            <a:off x="5399486" y="2995275"/>
            <a:ext cx="2385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42" name="Google Shape;42;p50"/>
          <p:cNvSpPr txBox="1"/>
          <p:nvPr>
            <p:ph idx="4" type="subTitle"/>
          </p:nvPr>
        </p:nvSpPr>
        <p:spPr>
          <a:xfrm>
            <a:off x="5399486" y="3346800"/>
            <a:ext cx="23856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3" name="Google Shape;43;p50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50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45" name="Google Shape;45;p50"/>
          <p:cNvSpPr/>
          <p:nvPr/>
        </p:nvSpPr>
        <p:spPr>
          <a:xfrm>
            <a:off x="7847591" y="-1689081"/>
            <a:ext cx="4039742" cy="2967540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1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51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50" name="Google Shape;50;p51"/>
          <p:cNvSpPr/>
          <p:nvPr/>
        </p:nvSpPr>
        <p:spPr>
          <a:xfrm rot="-5923251">
            <a:off x="7241910" y="-943961"/>
            <a:ext cx="4040262" cy="2967923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51"/>
          <p:cNvSpPr txBox="1"/>
          <p:nvPr>
            <p:ph idx="1" type="subTitle"/>
          </p:nvPr>
        </p:nvSpPr>
        <p:spPr>
          <a:xfrm>
            <a:off x="723900" y="1833925"/>
            <a:ext cx="2205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52" name="Google Shape;52;p51"/>
          <p:cNvSpPr txBox="1"/>
          <p:nvPr>
            <p:ph idx="2" type="subTitle"/>
          </p:nvPr>
        </p:nvSpPr>
        <p:spPr>
          <a:xfrm>
            <a:off x="723900" y="2185450"/>
            <a:ext cx="22056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3" name="Google Shape;53;p51"/>
          <p:cNvSpPr txBox="1"/>
          <p:nvPr>
            <p:ph idx="3" type="subTitle"/>
          </p:nvPr>
        </p:nvSpPr>
        <p:spPr>
          <a:xfrm>
            <a:off x="3470874" y="1833925"/>
            <a:ext cx="2205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54" name="Google Shape;54;p51"/>
          <p:cNvSpPr txBox="1"/>
          <p:nvPr>
            <p:ph idx="4" type="subTitle"/>
          </p:nvPr>
        </p:nvSpPr>
        <p:spPr>
          <a:xfrm>
            <a:off x="3470875" y="2185450"/>
            <a:ext cx="22056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5" name="Google Shape;55;p51"/>
          <p:cNvSpPr txBox="1"/>
          <p:nvPr>
            <p:ph idx="5" type="subTitle"/>
          </p:nvPr>
        </p:nvSpPr>
        <p:spPr>
          <a:xfrm>
            <a:off x="6217849" y="1833925"/>
            <a:ext cx="2205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56" name="Google Shape;56;p51"/>
          <p:cNvSpPr txBox="1"/>
          <p:nvPr>
            <p:ph idx="6" type="subTitle"/>
          </p:nvPr>
        </p:nvSpPr>
        <p:spPr>
          <a:xfrm>
            <a:off x="6217850" y="2185450"/>
            <a:ext cx="22056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7" name="Google Shape;57;p51"/>
          <p:cNvSpPr txBox="1"/>
          <p:nvPr>
            <p:ph idx="7" type="subTitle"/>
          </p:nvPr>
        </p:nvSpPr>
        <p:spPr>
          <a:xfrm>
            <a:off x="722225" y="3213476"/>
            <a:ext cx="2205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58" name="Google Shape;58;p51"/>
          <p:cNvSpPr txBox="1"/>
          <p:nvPr>
            <p:ph idx="8" type="subTitle"/>
          </p:nvPr>
        </p:nvSpPr>
        <p:spPr>
          <a:xfrm>
            <a:off x="722225" y="3565000"/>
            <a:ext cx="22056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9" name="Google Shape;59;p51"/>
          <p:cNvSpPr txBox="1"/>
          <p:nvPr>
            <p:ph idx="9" type="subTitle"/>
          </p:nvPr>
        </p:nvSpPr>
        <p:spPr>
          <a:xfrm>
            <a:off x="3469199" y="3213476"/>
            <a:ext cx="2205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60" name="Google Shape;60;p51"/>
          <p:cNvSpPr txBox="1"/>
          <p:nvPr>
            <p:ph idx="13" type="subTitle"/>
          </p:nvPr>
        </p:nvSpPr>
        <p:spPr>
          <a:xfrm>
            <a:off x="3469200" y="3565000"/>
            <a:ext cx="22056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1" name="Google Shape;61;p51"/>
          <p:cNvSpPr txBox="1"/>
          <p:nvPr>
            <p:ph idx="14" type="subTitle"/>
          </p:nvPr>
        </p:nvSpPr>
        <p:spPr>
          <a:xfrm>
            <a:off x="6216174" y="3213476"/>
            <a:ext cx="2205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62" name="Google Shape;62;p51"/>
          <p:cNvSpPr txBox="1"/>
          <p:nvPr>
            <p:ph idx="15" type="subTitle"/>
          </p:nvPr>
        </p:nvSpPr>
        <p:spPr>
          <a:xfrm>
            <a:off x="6216175" y="3565000"/>
            <a:ext cx="22056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3" name="Google Shape;63;p51"/>
          <p:cNvSpPr/>
          <p:nvPr/>
        </p:nvSpPr>
        <p:spPr>
          <a:xfrm rot="-8371819">
            <a:off x="-1873976" y="4404423"/>
            <a:ext cx="4040141" cy="2967834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2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52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68" name="Google Shape;68;p52"/>
          <p:cNvSpPr/>
          <p:nvPr/>
        </p:nvSpPr>
        <p:spPr>
          <a:xfrm rot="-7770059">
            <a:off x="7428425" y="-1102421"/>
            <a:ext cx="4039685" cy="296749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3"/>
          <p:cNvSpPr txBox="1"/>
          <p:nvPr>
            <p:ph idx="1" type="subTitle"/>
          </p:nvPr>
        </p:nvSpPr>
        <p:spPr>
          <a:xfrm>
            <a:off x="1759875" y="1833925"/>
            <a:ext cx="24372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72" name="Google Shape;72;p53"/>
          <p:cNvSpPr txBox="1"/>
          <p:nvPr>
            <p:ph idx="2" type="subTitle"/>
          </p:nvPr>
        </p:nvSpPr>
        <p:spPr>
          <a:xfrm>
            <a:off x="1759875" y="2185449"/>
            <a:ext cx="24372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3" name="Google Shape;73;p53"/>
          <p:cNvSpPr txBox="1"/>
          <p:nvPr>
            <p:ph idx="3" type="subTitle"/>
          </p:nvPr>
        </p:nvSpPr>
        <p:spPr>
          <a:xfrm>
            <a:off x="1759875" y="3213476"/>
            <a:ext cx="24372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74" name="Google Shape;74;p53"/>
          <p:cNvSpPr txBox="1"/>
          <p:nvPr>
            <p:ph idx="4" type="subTitle"/>
          </p:nvPr>
        </p:nvSpPr>
        <p:spPr>
          <a:xfrm>
            <a:off x="1759875" y="3565000"/>
            <a:ext cx="24372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5" name="Google Shape;75;p53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53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77" name="Google Shape;77;p53"/>
          <p:cNvSpPr/>
          <p:nvPr/>
        </p:nvSpPr>
        <p:spPr>
          <a:xfrm rot="-1511913">
            <a:off x="6565550" y="3932284"/>
            <a:ext cx="4039901" cy="2967657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53"/>
          <p:cNvSpPr txBox="1"/>
          <p:nvPr>
            <p:ph idx="5" type="subTitle"/>
          </p:nvPr>
        </p:nvSpPr>
        <p:spPr>
          <a:xfrm>
            <a:off x="5742675" y="1833925"/>
            <a:ext cx="24372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79" name="Google Shape;79;p53"/>
          <p:cNvSpPr txBox="1"/>
          <p:nvPr>
            <p:ph idx="6" type="subTitle"/>
          </p:nvPr>
        </p:nvSpPr>
        <p:spPr>
          <a:xfrm>
            <a:off x="5742675" y="2185449"/>
            <a:ext cx="24372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0" name="Google Shape;80;p53"/>
          <p:cNvSpPr txBox="1"/>
          <p:nvPr>
            <p:ph idx="7" type="subTitle"/>
          </p:nvPr>
        </p:nvSpPr>
        <p:spPr>
          <a:xfrm>
            <a:off x="5742675" y="3213476"/>
            <a:ext cx="24372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81" name="Google Shape;81;p53"/>
          <p:cNvSpPr txBox="1"/>
          <p:nvPr>
            <p:ph idx="8" type="subTitle"/>
          </p:nvPr>
        </p:nvSpPr>
        <p:spPr>
          <a:xfrm>
            <a:off x="5742675" y="3565000"/>
            <a:ext cx="24372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2" name="Google Shape;82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4"/>
          <p:cNvSpPr txBox="1"/>
          <p:nvPr>
            <p:ph type="title"/>
          </p:nvPr>
        </p:nvSpPr>
        <p:spPr>
          <a:xfrm>
            <a:off x="869627" y="2130720"/>
            <a:ext cx="885900" cy="7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5" name="Google Shape;85;p54"/>
          <p:cNvSpPr txBox="1"/>
          <p:nvPr>
            <p:ph idx="1" type="subTitle"/>
          </p:nvPr>
        </p:nvSpPr>
        <p:spPr>
          <a:xfrm>
            <a:off x="723900" y="2995276"/>
            <a:ext cx="2205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86" name="Google Shape;86;p54"/>
          <p:cNvSpPr txBox="1"/>
          <p:nvPr>
            <p:ph idx="2" type="subTitle"/>
          </p:nvPr>
        </p:nvSpPr>
        <p:spPr>
          <a:xfrm>
            <a:off x="723900" y="3346802"/>
            <a:ext cx="22056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7" name="Google Shape;87;p54"/>
          <p:cNvSpPr txBox="1"/>
          <p:nvPr>
            <p:ph idx="3" type="title"/>
          </p:nvPr>
        </p:nvSpPr>
        <p:spPr>
          <a:xfrm>
            <a:off x="3616601" y="2130720"/>
            <a:ext cx="885900" cy="7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8" name="Google Shape;88;p54"/>
          <p:cNvSpPr txBox="1"/>
          <p:nvPr>
            <p:ph idx="4" type="subTitle"/>
          </p:nvPr>
        </p:nvSpPr>
        <p:spPr>
          <a:xfrm>
            <a:off x="3470874" y="2995276"/>
            <a:ext cx="2205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89" name="Google Shape;89;p54"/>
          <p:cNvSpPr txBox="1"/>
          <p:nvPr>
            <p:ph idx="5" type="subTitle"/>
          </p:nvPr>
        </p:nvSpPr>
        <p:spPr>
          <a:xfrm>
            <a:off x="3470875" y="3346802"/>
            <a:ext cx="22056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0" name="Google Shape;90;p54"/>
          <p:cNvSpPr txBox="1"/>
          <p:nvPr>
            <p:ph idx="6" type="title"/>
          </p:nvPr>
        </p:nvSpPr>
        <p:spPr>
          <a:xfrm>
            <a:off x="6363576" y="2130720"/>
            <a:ext cx="885900" cy="7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1" name="Google Shape;91;p54"/>
          <p:cNvSpPr txBox="1"/>
          <p:nvPr>
            <p:ph idx="7" type="subTitle"/>
          </p:nvPr>
        </p:nvSpPr>
        <p:spPr>
          <a:xfrm>
            <a:off x="6217849" y="2995276"/>
            <a:ext cx="2205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92" name="Google Shape;92;p54"/>
          <p:cNvSpPr txBox="1"/>
          <p:nvPr>
            <p:ph idx="8" type="subTitle"/>
          </p:nvPr>
        </p:nvSpPr>
        <p:spPr>
          <a:xfrm>
            <a:off x="6217850" y="3346802"/>
            <a:ext cx="22056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3" name="Google Shape;93;p54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54"/>
          <p:cNvSpPr txBox="1"/>
          <p:nvPr>
            <p:ph idx="9"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95" name="Google Shape;95;p54"/>
          <p:cNvSpPr/>
          <p:nvPr/>
        </p:nvSpPr>
        <p:spPr>
          <a:xfrm rot="-7205113">
            <a:off x="7466444" y="-1156119"/>
            <a:ext cx="4039941" cy="2967686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7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5"/>
          <p:cNvSpPr txBox="1"/>
          <p:nvPr>
            <p:ph idx="1" type="body"/>
          </p:nvPr>
        </p:nvSpPr>
        <p:spPr>
          <a:xfrm>
            <a:off x="720000" y="2075500"/>
            <a:ext cx="5250900" cy="19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9" name="Google Shape;99;p55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55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101" name="Google Shape;101;p55"/>
          <p:cNvSpPr/>
          <p:nvPr/>
        </p:nvSpPr>
        <p:spPr>
          <a:xfrm flipH="1" rot="-3678890">
            <a:off x="6399760" y="2305526"/>
            <a:ext cx="4402922" cy="323432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6"/>
          <p:cNvSpPr txBox="1"/>
          <p:nvPr>
            <p:ph type="title"/>
          </p:nvPr>
        </p:nvSpPr>
        <p:spPr>
          <a:xfrm>
            <a:off x="720000" y="39093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b="0" i="0" sz="3200" u="none" cap="none" strike="noStrik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b="0" i="0" sz="3200" u="none" cap="none" strike="noStrik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b="0" i="0" sz="3200" u="none" cap="none" strike="noStrik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b="0" i="0" sz="3200" u="none" cap="none" strike="noStrik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b="0" i="0" sz="3200" u="none" cap="none" strike="noStrik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b="0" i="0" sz="3200" u="none" cap="none" strike="noStrik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b="0" i="0" sz="3200" u="none" cap="none" strike="noStrik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b="0" i="0" sz="3200" u="none" cap="none" strike="noStrik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b="0" i="0" sz="3200" u="none" cap="none" strike="noStrik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7" name="Google Shape;7;p46"/>
          <p:cNvSpPr txBox="1"/>
          <p:nvPr>
            <p:ph idx="1" type="body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" name="Google Shape;8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mdpi.com/1424-8220/23/5/2807" TargetMode="External"/><Relationship Id="rId4" Type="http://schemas.openxmlformats.org/officeDocument/2006/relationships/hyperlink" Target="https://ieeexplore.ieee.org/document/8363165" TargetMode="External"/><Relationship Id="rId9" Type="http://schemas.openxmlformats.org/officeDocument/2006/relationships/hyperlink" Target="https://www.sciencedirect.com/science/article/abs/pii/S1878778915000071" TargetMode="External"/><Relationship Id="rId5" Type="http://schemas.openxmlformats.org/officeDocument/2006/relationships/hyperlink" Target="https://ieeexplore.ieee.org/abstract/document/9056855" TargetMode="External"/><Relationship Id="rId6" Type="http://schemas.openxmlformats.org/officeDocument/2006/relationships/hyperlink" Target="https://ieeexplore.ieee.org/document/10621495" TargetMode="External"/><Relationship Id="rId7" Type="http://schemas.openxmlformats.org/officeDocument/2006/relationships/hyperlink" Target="https://ieeexplore.ieee.org/document/10595635" TargetMode="External"/><Relationship Id="rId8" Type="http://schemas.openxmlformats.org/officeDocument/2006/relationships/hyperlink" Target="https://iopscience.iop.org/article/10.1149/2754-2726/ac92ed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"/>
          <p:cNvSpPr/>
          <p:nvPr/>
        </p:nvSpPr>
        <p:spPr>
          <a:xfrm>
            <a:off x="694839" y="1805514"/>
            <a:ext cx="3629616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"/>
          <p:cNvSpPr/>
          <p:nvPr/>
        </p:nvSpPr>
        <p:spPr>
          <a:xfrm>
            <a:off x="12812293" y="872774"/>
            <a:ext cx="144983" cy="272315"/>
          </a:xfrm>
          <a:custGeom>
            <a:rect b="b" l="l" r="r" t="t"/>
            <a:pathLst>
              <a:path extrusionOk="0" h="1388" w="739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"/>
          <p:cNvSpPr/>
          <p:nvPr/>
        </p:nvSpPr>
        <p:spPr>
          <a:xfrm>
            <a:off x="12634741" y="984406"/>
            <a:ext cx="165975" cy="226210"/>
          </a:xfrm>
          <a:custGeom>
            <a:rect b="b" l="l" r="r" t="t"/>
            <a:pathLst>
              <a:path extrusionOk="0" h="1153" w="846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"/>
          <p:cNvSpPr/>
          <p:nvPr/>
        </p:nvSpPr>
        <p:spPr>
          <a:xfrm>
            <a:off x="12359096" y="2644566"/>
            <a:ext cx="116928" cy="53953"/>
          </a:xfrm>
          <a:custGeom>
            <a:rect b="b" l="l" r="r" t="t"/>
            <a:pathLst>
              <a:path extrusionOk="0" fill="none" h="275" w="596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cap="rnd" cmpd="sng" w="9525">
            <a:solidFill>
              <a:srgbClr val="2AB5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"/>
          <p:cNvSpPr/>
          <p:nvPr/>
        </p:nvSpPr>
        <p:spPr>
          <a:xfrm>
            <a:off x="694838" y="2558000"/>
            <a:ext cx="4323731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"/>
          <p:cNvSpPr txBox="1"/>
          <p:nvPr>
            <p:ph type="ctrTitle"/>
          </p:nvPr>
        </p:nvSpPr>
        <p:spPr>
          <a:xfrm>
            <a:off x="720302" y="578570"/>
            <a:ext cx="4579175" cy="232167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b="0" lang="it-IT" sz="5000">
                <a:latin typeface="Poppins Black"/>
                <a:ea typeface="Poppins Black"/>
                <a:cs typeface="Poppins Black"/>
                <a:sym typeface="Poppins Black"/>
              </a:rPr>
              <a:t>Internet of Nano Things</a:t>
            </a:r>
            <a:endParaRPr b="0" sz="5000"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190" name="Google Shape;190;p1"/>
          <p:cNvSpPr txBox="1"/>
          <p:nvPr>
            <p:ph idx="1" type="subTitle"/>
          </p:nvPr>
        </p:nvSpPr>
        <p:spPr>
          <a:xfrm>
            <a:off x="720000" y="3032950"/>
            <a:ext cx="2962200" cy="9379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it-IT"/>
              <a:t>Daniele Borgna</a:t>
            </a:r>
            <a:br>
              <a:rPr lang="it-IT"/>
            </a:br>
            <a:r>
              <a:rPr lang="it-IT"/>
              <a:t>Luca Francesco Macera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it-IT"/>
              <a:t>Calogero Carlino</a:t>
            </a:r>
            <a:endParaRPr/>
          </a:p>
        </p:txBody>
      </p:sp>
      <p:pic>
        <p:nvPicPr>
          <p:cNvPr descr="Nanosensor - Free technology icons" id="191" name="Google Shape;19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34762" y="1097013"/>
            <a:ext cx="3422694" cy="331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0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it-IT"/>
              <a:t>Application fields of IoNT</a:t>
            </a:r>
            <a:endParaRPr/>
          </a:p>
        </p:txBody>
      </p:sp>
      <p:grpSp>
        <p:nvGrpSpPr>
          <p:cNvPr id="460" name="Google Shape;460;p10"/>
          <p:cNvGrpSpPr/>
          <p:nvPr/>
        </p:nvGrpSpPr>
        <p:grpSpPr>
          <a:xfrm>
            <a:off x="1864710" y="1372145"/>
            <a:ext cx="5177138" cy="3381598"/>
            <a:chOff x="318818" y="2155"/>
            <a:chExt cx="5177138" cy="3381598"/>
          </a:xfrm>
        </p:grpSpPr>
        <p:sp>
          <p:nvSpPr>
            <p:cNvPr id="461" name="Google Shape;461;p10"/>
            <p:cNvSpPr/>
            <p:nvPr/>
          </p:nvSpPr>
          <p:spPr>
            <a:xfrm>
              <a:off x="1813301" y="405320"/>
              <a:ext cx="313545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0"/>
            <p:cNvSpPr txBox="1"/>
            <p:nvPr/>
          </p:nvSpPr>
          <p:spPr>
            <a:xfrm>
              <a:off x="1961470" y="449319"/>
              <a:ext cx="17207" cy="3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10"/>
            <p:cNvSpPr/>
            <p:nvPr/>
          </p:nvSpPr>
          <p:spPr>
            <a:xfrm>
              <a:off x="318818" y="2155"/>
              <a:ext cx="1496282" cy="897769"/>
            </a:xfrm>
            <a:prstGeom prst="rect">
              <a:avLst/>
            </a:prstGeom>
            <a:solidFill>
              <a:srgbClr val="BFBFBF"/>
            </a:solidFill>
            <a:ln cap="flat" cmpd="sng" w="2540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0"/>
            <p:cNvSpPr txBox="1"/>
            <p:nvPr/>
          </p:nvSpPr>
          <p:spPr>
            <a:xfrm>
              <a:off x="318818" y="2155"/>
              <a:ext cx="1496282" cy="8977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it-IT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Smart cities</a:t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10"/>
            <p:cNvSpPr/>
            <p:nvPr/>
          </p:nvSpPr>
          <p:spPr>
            <a:xfrm>
              <a:off x="3653729" y="405320"/>
              <a:ext cx="313545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0"/>
            <p:cNvSpPr txBox="1"/>
            <p:nvPr/>
          </p:nvSpPr>
          <p:spPr>
            <a:xfrm>
              <a:off x="3801898" y="449319"/>
              <a:ext cx="17207" cy="3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10"/>
            <p:cNvSpPr/>
            <p:nvPr/>
          </p:nvSpPr>
          <p:spPr>
            <a:xfrm>
              <a:off x="2159246" y="2155"/>
              <a:ext cx="1496282" cy="897769"/>
            </a:xfrm>
            <a:prstGeom prst="rect">
              <a:avLst/>
            </a:prstGeom>
            <a:solidFill>
              <a:srgbClr val="BFBFBF"/>
            </a:solidFill>
            <a:ln cap="flat" cmpd="sng" w="2540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0"/>
            <p:cNvSpPr txBox="1"/>
            <p:nvPr/>
          </p:nvSpPr>
          <p:spPr>
            <a:xfrm>
              <a:off x="2159246" y="2155"/>
              <a:ext cx="1496282" cy="8977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it-IT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Oil and Gas</a:t>
              </a:r>
              <a:endParaRPr/>
            </a:p>
          </p:txBody>
        </p:sp>
        <p:sp>
          <p:nvSpPr>
            <p:cNvPr id="469" name="Google Shape;469;p10"/>
            <p:cNvSpPr/>
            <p:nvPr/>
          </p:nvSpPr>
          <p:spPr>
            <a:xfrm>
              <a:off x="1066960" y="898125"/>
              <a:ext cx="3680855" cy="313545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6544"/>
                  </a:lnTo>
                  <a:lnTo>
                    <a:pt x="0" y="66544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rgbClr val="71A1D9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0"/>
            <p:cNvSpPr txBox="1"/>
            <p:nvPr/>
          </p:nvSpPr>
          <p:spPr>
            <a:xfrm>
              <a:off x="2814965" y="1053176"/>
              <a:ext cx="184845" cy="3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10"/>
            <p:cNvSpPr/>
            <p:nvPr/>
          </p:nvSpPr>
          <p:spPr>
            <a:xfrm>
              <a:off x="3999674" y="2155"/>
              <a:ext cx="1496282" cy="897769"/>
            </a:xfrm>
            <a:prstGeom prst="rect">
              <a:avLst/>
            </a:prstGeom>
            <a:solidFill>
              <a:srgbClr val="5699DC">
                <a:alpha val="80000"/>
              </a:srgbClr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0"/>
            <p:cNvSpPr txBox="1"/>
            <p:nvPr/>
          </p:nvSpPr>
          <p:spPr>
            <a:xfrm>
              <a:off x="3999674" y="2155"/>
              <a:ext cx="1496282" cy="8977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it-IT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Environmental monitoring</a:t>
              </a:r>
              <a:endParaRPr/>
            </a:p>
          </p:txBody>
        </p:sp>
        <p:sp>
          <p:nvSpPr>
            <p:cNvPr id="473" name="Google Shape;473;p10"/>
            <p:cNvSpPr/>
            <p:nvPr/>
          </p:nvSpPr>
          <p:spPr>
            <a:xfrm>
              <a:off x="1813301" y="1647235"/>
              <a:ext cx="313545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81AADD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0"/>
            <p:cNvSpPr txBox="1"/>
            <p:nvPr/>
          </p:nvSpPr>
          <p:spPr>
            <a:xfrm>
              <a:off x="1961470" y="1691234"/>
              <a:ext cx="17207" cy="3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10"/>
            <p:cNvSpPr/>
            <p:nvPr/>
          </p:nvSpPr>
          <p:spPr>
            <a:xfrm>
              <a:off x="318818" y="1244070"/>
              <a:ext cx="1496282" cy="897769"/>
            </a:xfrm>
            <a:prstGeom prst="rect">
              <a:avLst/>
            </a:prstGeom>
            <a:solidFill>
              <a:srgbClr val="5699DC">
                <a:alpha val="74901"/>
              </a:srgbClr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0"/>
            <p:cNvSpPr txBox="1"/>
            <p:nvPr/>
          </p:nvSpPr>
          <p:spPr>
            <a:xfrm>
              <a:off x="318818" y="1244070"/>
              <a:ext cx="1496282" cy="8977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it-IT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Manufacturing</a:t>
              </a:r>
              <a:endParaRPr/>
            </a:p>
          </p:txBody>
        </p:sp>
        <p:sp>
          <p:nvSpPr>
            <p:cNvPr id="477" name="Google Shape;477;p10"/>
            <p:cNvSpPr/>
            <p:nvPr/>
          </p:nvSpPr>
          <p:spPr>
            <a:xfrm>
              <a:off x="3653729" y="1647235"/>
              <a:ext cx="313545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91B4E1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0"/>
            <p:cNvSpPr txBox="1"/>
            <p:nvPr/>
          </p:nvSpPr>
          <p:spPr>
            <a:xfrm>
              <a:off x="3801898" y="1691234"/>
              <a:ext cx="17207" cy="3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10"/>
            <p:cNvSpPr/>
            <p:nvPr/>
          </p:nvSpPr>
          <p:spPr>
            <a:xfrm>
              <a:off x="2159246" y="1244070"/>
              <a:ext cx="1496282" cy="897769"/>
            </a:xfrm>
            <a:prstGeom prst="rect">
              <a:avLst/>
            </a:prstGeom>
            <a:solidFill>
              <a:srgbClr val="5699DC">
                <a:alpha val="69803"/>
              </a:srgbClr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0"/>
            <p:cNvSpPr txBox="1"/>
            <p:nvPr/>
          </p:nvSpPr>
          <p:spPr>
            <a:xfrm>
              <a:off x="2159246" y="1244070"/>
              <a:ext cx="1496282" cy="8977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it-IT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Transportation</a:t>
              </a:r>
              <a:endParaRPr/>
            </a:p>
          </p:txBody>
        </p:sp>
        <p:sp>
          <p:nvSpPr>
            <p:cNvPr id="481" name="Google Shape;481;p10"/>
            <p:cNvSpPr/>
            <p:nvPr/>
          </p:nvSpPr>
          <p:spPr>
            <a:xfrm>
              <a:off x="1066960" y="2140039"/>
              <a:ext cx="3680855" cy="313545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6544"/>
                  </a:lnTo>
                  <a:lnTo>
                    <a:pt x="0" y="66544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rgbClr val="A1BDE5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0"/>
            <p:cNvSpPr txBox="1"/>
            <p:nvPr/>
          </p:nvSpPr>
          <p:spPr>
            <a:xfrm>
              <a:off x="2814965" y="2295091"/>
              <a:ext cx="184845" cy="3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10"/>
            <p:cNvSpPr/>
            <p:nvPr/>
          </p:nvSpPr>
          <p:spPr>
            <a:xfrm>
              <a:off x="3999674" y="1244070"/>
              <a:ext cx="1496282" cy="897769"/>
            </a:xfrm>
            <a:prstGeom prst="rect">
              <a:avLst/>
            </a:prstGeom>
            <a:solidFill>
              <a:srgbClr val="5699DC">
                <a:alpha val="65098"/>
              </a:srgbClr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0"/>
            <p:cNvSpPr txBox="1"/>
            <p:nvPr/>
          </p:nvSpPr>
          <p:spPr>
            <a:xfrm>
              <a:off x="3999674" y="1244070"/>
              <a:ext cx="1496282" cy="8977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it-IT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Energy</a:t>
              </a:r>
              <a:endParaRPr/>
            </a:p>
          </p:txBody>
        </p:sp>
        <p:sp>
          <p:nvSpPr>
            <p:cNvPr id="485" name="Google Shape;485;p10"/>
            <p:cNvSpPr/>
            <p:nvPr/>
          </p:nvSpPr>
          <p:spPr>
            <a:xfrm>
              <a:off x="1813301" y="2889149"/>
              <a:ext cx="313545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B1C7E9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0"/>
            <p:cNvSpPr txBox="1"/>
            <p:nvPr/>
          </p:nvSpPr>
          <p:spPr>
            <a:xfrm>
              <a:off x="1961470" y="2933148"/>
              <a:ext cx="17207" cy="3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10"/>
            <p:cNvSpPr/>
            <p:nvPr/>
          </p:nvSpPr>
          <p:spPr>
            <a:xfrm>
              <a:off x="318818" y="2485984"/>
              <a:ext cx="1496282" cy="897769"/>
            </a:xfrm>
            <a:prstGeom prst="rect">
              <a:avLst/>
            </a:prstGeom>
            <a:solidFill>
              <a:srgbClr val="5699DC">
                <a:alpha val="60000"/>
              </a:srgbClr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0"/>
            <p:cNvSpPr txBox="1"/>
            <p:nvPr/>
          </p:nvSpPr>
          <p:spPr>
            <a:xfrm>
              <a:off x="318818" y="2485984"/>
              <a:ext cx="1496282" cy="8977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it-IT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Military</a:t>
              </a:r>
              <a:endParaRPr/>
            </a:p>
          </p:txBody>
        </p:sp>
        <p:sp>
          <p:nvSpPr>
            <p:cNvPr id="489" name="Google Shape;489;p10"/>
            <p:cNvSpPr/>
            <p:nvPr/>
          </p:nvSpPr>
          <p:spPr>
            <a:xfrm>
              <a:off x="3653729" y="2889149"/>
              <a:ext cx="313545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0"/>
            <p:cNvSpPr txBox="1"/>
            <p:nvPr/>
          </p:nvSpPr>
          <p:spPr>
            <a:xfrm>
              <a:off x="3801898" y="2933148"/>
              <a:ext cx="17207" cy="3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10"/>
            <p:cNvSpPr/>
            <p:nvPr/>
          </p:nvSpPr>
          <p:spPr>
            <a:xfrm>
              <a:off x="2159246" y="2485984"/>
              <a:ext cx="1496282" cy="897769"/>
            </a:xfrm>
            <a:prstGeom prst="rect">
              <a:avLst/>
            </a:prstGeom>
            <a:solidFill>
              <a:srgbClr val="BFBFBF"/>
            </a:solidFill>
            <a:ln cap="flat" cmpd="sng" w="2540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0"/>
            <p:cNvSpPr txBox="1"/>
            <p:nvPr/>
          </p:nvSpPr>
          <p:spPr>
            <a:xfrm>
              <a:off x="2159246" y="2485984"/>
              <a:ext cx="1496282" cy="8977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it-IT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Healthcare</a:t>
              </a:r>
              <a:endParaRPr/>
            </a:p>
          </p:txBody>
        </p:sp>
        <p:sp>
          <p:nvSpPr>
            <p:cNvPr id="493" name="Google Shape;493;p10"/>
            <p:cNvSpPr/>
            <p:nvPr/>
          </p:nvSpPr>
          <p:spPr>
            <a:xfrm>
              <a:off x="3999674" y="2485984"/>
              <a:ext cx="1496282" cy="897769"/>
            </a:xfrm>
            <a:prstGeom prst="rect">
              <a:avLst/>
            </a:prstGeom>
            <a:solidFill>
              <a:srgbClr val="BFBFBF"/>
            </a:solidFill>
            <a:ln cap="flat" cmpd="sng" w="2540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0"/>
            <p:cNvSpPr txBox="1"/>
            <p:nvPr/>
          </p:nvSpPr>
          <p:spPr>
            <a:xfrm>
              <a:off x="3999674" y="2485984"/>
              <a:ext cx="1496282" cy="8977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it-IT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Agriculture</a:t>
              </a:r>
              <a:endParaRPr/>
            </a:p>
          </p:txBody>
        </p:sp>
      </p:grpSp>
      <p:sp>
        <p:nvSpPr>
          <p:cNvPr id="495" name="Google Shape;495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1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it-IT"/>
              <a:t>Application fields of IoNT</a:t>
            </a:r>
            <a:endParaRPr/>
          </a:p>
        </p:txBody>
      </p:sp>
      <p:grpSp>
        <p:nvGrpSpPr>
          <p:cNvPr id="501" name="Google Shape;501;p11"/>
          <p:cNvGrpSpPr/>
          <p:nvPr/>
        </p:nvGrpSpPr>
        <p:grpSpPr>
          <a:xfrm>
            <a:off x="1864710" y="1372145"/>
            <a:ext cx="5177138" cy="3381598"/>
            <a:chOff x="318818" y="2155"/>
            <a:chExt cx="5177138" cy="3381598"/>
          </a:xfrm>
        </p:grpSpPr>
        <p:sp>
          <p:nvSpPr>
            <p:cNvPr id="502" name="Google Shape;502;p11"/>
            <p:cNvSpPr/>
            <p:nvPr/>
          </p:nvSpPr>
          <p:spPr>
            <a:xfrm>
              <a:off x="1813301" y="405320"/>
              <a:ext cx="313545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1"/>
            <p:cNvSpPr txBox="1"/>
            <p:nvPr/>
          </p:nvSpPr>
          <p:spPr>
            <a:xfrm>
              <a:off x="1961470" y="449319"/>
              <a:ext cx="17207" cy="3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11"/>
            <p:cNvSpPr/>
            <p:nvPr/>
          </p:nvSpPr>
          <p:spPr>
            <a:xfrm>
              <a:off x="318818" y="2155"/>
              <a:ext cx="1496282" cy="897769"/>
            </a:xfrm>
            <a:prstGeom prst="rect">
              <a:avLst/>
            </a:prstGeom>
            <a:solidFill>
              <a:srgbClr val="BFBFBF"/>
            </a:solidFill>
            <a:ln cap="flat" cmpd="sng" w="2540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1"/>
            <p:cNvSpPr txBox="1"/>
            <p:nvPr/>
          </p:nvSpPr>
          <p:spPr>
            <a:xfrm>
              <a:off x="318818" y="2155"/>
              <a:ext cx="1496282" cy="8977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it-IT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Smart cities</a:t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11"/>
            <p:cNvSpPr/>
            <p:nvPr/>
          </p:nvSpPr>
          <p:spPr>
            <a:xfrm>
              <a:off x="3653729" y="405320"/>
              <a:ext cx="313545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1"/>
            <p:cNvSpPr txBox="1"/>
            <p:nvPr/>
          </p:nvSpPr>
          <p:spPr>
            <a:xfrm>
              <a:off x="3801898" y="449319"/>
              <a:ext cx="17207" cy="3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11"/>
            <p:cNvSpPr/>
            <p:nvPr/>
          </p:nvSpPr>
          <p:spPr>
            <a:xfrm>
              <a:off x="2159246" y="2155"/>
              <a:ext cx="1496282" cy="897769"/>
            </a:xfrm>
            <a:prstGeom prst="rect">
              <a:avLst/>
            </a:prstGeom>
            <a:solidFill>
              <a:srgbClr val="BFBFBF"/>
            </a:solidFill>
            <a:ln cap="flat" cmpd="sng" w="2540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1"/>
            <p:cNvSpPr txBox="1"/>
            <p:nvPr/>
          </p:nvSpPr>
          <p:spPr>
            <a:xfrm>
              <a:off x="2159246" y="2155"/>
              <a:ext cx="1496282" cy="8977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it-IT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Oil and Gas</a:t>
              </a:r>
              <a:endParaRPr/>
            </a:p>
          </p:txBody>
        </p:sp>
        <p:sp>
          <p:nvSpPr>
            <p:cNvPr id="510" name="Google Shape;510;p11"/>
            <p:cNvSpPr/>
            <p:nvPr/>
          </p:nvSpPr>
          <p:spPr>
            <a:xfrm>
              <a:off x="1066960" y="898125"/>
              <a:ext cx="3680855" cy="313545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6544"/>
                  </a:lnTo>
                  <a:lnTo>
                    <a:pt x="0" y="66544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1"/>
            <p:cNvSpPr txBox="1"/>
            <p:nvPr/>
          </p:nvSpPr>
          <p:spPr>
            <a:xfrm>
              <a:off x="2814965" y="1053176"/>
              <a:ext cx="184845" cy="3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11"/>
            <p:cNvSpPr/>
            <p:nvPr/>
          </p:nvSpPr>
          <p:spPr>
            <a:xfrm>
              <a:off x="3999674" y="2155"/>
              <a:ext cx="1496282" cy="897769"/>
            </a:xfrm>
            <a:prstGeom prst="rect">
              <a:avLst/>
            </a:prstGeom>
            <a:solidFill>
              <a:srgbClr val="BFBFBF"/>
            </a:solidFill>
            <a:ln cap="flat" cmpd="sng" w="2540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1"/>
            <p:cNvSpPr txBox="1"/>
            <p:nvPr/>
          </p:nvSpPr>
          <p:spPr>
            <a:xfrm>
              <a:off x="3999674" y="2155"/>
              <a:ext cx="1496282" cy="8977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it-IT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Environmental monitoring</a:t>
              </a:r>
              <a:endParaRPr/>
            </a:p>
          </p:txBody>
        </p:sp>
        <p:sp>
          <p:nvSpPr>
            <p:cNvPr id="514" name="Google Shape;514;p11"/>
            <p:cNvSpPr/>
            <p:nvPr/>
          </p:nvSpPr>
          <p:spPr>
            <a:xfrm>
              <a:off x="1813301" y="1647235"/>
              <a:ext cx="313545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1"/>
            <p:cNvSpPr txBox="1"/>
            <p:nvPr/>
          </p:nvSpPr>
          <p:spPr>
            <a:xfrm>
              <a:off x="1961470" y="1691234"/>
              <a:ext cx="17207" cy="3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11"/>
            <p:cNvSpPr/>
            <p:nvPr/>
          </p:nvSpPr>
          <p:spPr>
            <a:xfrm>
              <a:off x="318818" y="1244070"/>
              <a:ext cx="1496282" cy="897769"/>
            </a:xfrm>
            <a:prstGeom prst="rect">
              <a:avLst/>
            </a:prstGeom>
            <a:solidFill>
              <a:srgbClr val="BFBFBF"/>
            </a:solidFill>
            <a:ln cap="flat" cmpd="sng" w="2540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1"/>
            <p:cNvSpPr txBox="1"/>
            <p:nvPr/>
          </p:nvSpPr>
          <p:spPr>
            <a:xfrm>
              <a:off x="318818" y="1244070"/>
              <a:ext cx="1496282" cy="8977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it-IT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Manufacturing</a:t>
              </a:r>
              <a:endParaRPr/>
            </a:p>
          </p:txBody>
        </p:sp>
        <p:sp>
          <p:nvSpPr>
            <p:cNvPr id="518" name="Google Shape;518;p11"/>
            <p:cNvSpPr/>
            <p:nvPr/>
          </p:nvSpPr>
          <p:spPr>
            <a:xfrm>
              <a:off x="3653729" y="1647235"/>
              <a:ext cx="313545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1"/>
            <p:cNvSpPr txBox="1"/>
            <p:nvPr/>
          </p:nvSpPr>
          <p:spPr>
            <a:xfrm>
              <a:off x="3801898" y="1691234"/>
              <a:ext cx="17207" cy="3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11"/>
            <p:cNvSpPr/>
            <p:nvPr/>
          </p:nvSpPr>
          <p:spPr>
            <a:xfrm>
              <a:off x="2159246" y="1244070"/>
              <a:ext cx="1496282" cy="897769"/>
            </a:xfrm>
            <a:prstGeom prst="rect">
              <a:avLst/>
            </a:prstGeom>
            <a:solidFill>
              <a:srgbClr val="BFBFBF"/>
            </a:solidFill>
            <a:ln cap="flat" cmpd="sng" w="2540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1"/>
            <p:cNvSpPr txBox="1"/>
            <p:nvPr/>
          </p:nvSpPr>
          <p:spPr>
            <a:xfrm>
              <a:off x="2159246" y="1244070"/>
              <a:ext cx="1496282" cy="8977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it-IT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Transportation</a:t>
              </a:r>
              <a:endParaRPr/>
            </a:p>
          </p:txBody>
        </p:sp>
        <p:sp>
          <p:nvSpPr>
            <p:cNvPr id="522" name="Google Shape;522;p11"/>
            <p:cNvSpPr/>
            <p:nvPr/>
          </p:nvSpPr>
          <p:spPr>
            <a:xfrm>
              <a:off x="1066960" y="2140039"/>
              <a:ext cx="3680855" cy="313545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6544"/>
                  </a:lnTo>
                  <a:lnTo>
                    <a:pt x="0" y="66544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1"/>
            <p:cNvSpPr txBox="1"/>
            <p:nvPr/>
          </p:nvSpPr>
          <p:spPr>
            <a:xfrm>
              <a:off x="2814965" y="2295091"/>
              <a:ext cx="184845" cy="3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11"/>
            <p:cNvSpPr/>
            <p:nvPr/>
          </p:nvSpPr>
          <p:spPr>
            <a:xfrm>
              <a:off x="3999674" y="1244070"/>
              <a:ext cx="1496282" cy="897769"/>
            </a:xfrm>
            <a:prstGeom prst="rect">
              <a:avLst/>
            </a:prstGeom>
            <a:solidFill>
              <a:srgbClr val="BFBFBF"/>
            </a:solidFill>
            <a:ln cap="flat" cmpd="sng" w="2540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1"/>
            <p:cNvSpPr txBox="1"/>
            <p:nvPr/>
          </p:nvSpPr>
          <p:spPr>
            <a:xfrm>
              <a:off x="3999674" y="1244070"/>
              <a:ext cx="1496282" cy="8977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it-IT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Energy</a:t>
              </a:r>
              <a:endParaRPr/>
            </a:p>
          </p:txBody>
        </p:sp>
        <p:sp>
          <p:nvSpPr>
            <p:cNvPr id="526" name="Google Shape;526;p11"/>
            <p:cNvSpPr/>
            <p:nvPr/>
          </p:nvSpPr>
          <p:spPr>
            <a:xfrm>
              <a:off x="1813301" y="2889149"/>
              <a:ext cx="313545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1"/>
            <p:cNvSpPr txBox="1"/>
            <p:nvPr/>
          </p:nvSpPr>
          <p:spPr>
            <a:xfrm>
              <a:off x="1961470" y="2933148"/>
              <a:ext cx="17207" cy="3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11"/>
            <p:cNvSpPr/>
            <p:nvPr/>
          </p:nvSpPr>
          <p:spPr>
            <a:xfrm>
              <a:off x="318818" y="2485984"/>
              <a:ext cx="1496282" cy="897769"/>
            </a:xfrm>
            <a:prstGeom prst="rect">
              <a:avLst/>
            </a:prstGeom>
            <a:solidFill>
              <a:srgbClr val="BFBFBF"/>
            </a:solidFill>
            <a:ln cap="flat" cmpd="sng" w="2540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1"/>
            <p:cNvSpPr txBox="1"/>
            <p:nvPr/>
          </p:nvSpPr>
          <p:spPr>
            <a:xfrm>
              <a:off x="318818" y="2485984"/>
              <a:ext cx="1496282" cy="8977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it-IT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Military</a:t>
              </a:r>
              <a:endParaRPr/>
            </a:p>
          </p:txBody>
        </p:sp>
        <p:sp>
          <p:nvSpPr>
            <p:cNvPr id="530" name="Google Shape;530;p11"/>
            <p:cNvSpPr/>
            <p:nvPr/>
          </p:nvSpPr>
          <p:spPr>
            <a:xfrm>
              <a:off x="3653729" y="2889149"/>
              <a:ext cx="313545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C1D2ED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1"/>
            <p:cNvSpPr txBox="1"/>
            <p:nvPr/>
          </p:nvSpPr>
          <p:spPr>
            <a:xfrm>
              <a:off x="3801898" y="2933148"/>
              <a:ext cx="17207" cy="3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11"/>
            <p:cNvSpPr/>
            <p:nvPr/>
          </p:nvSpPr>
          <p:spPr>
            <a:xfrm>
              <a:off x="2159246" y="2485984"/>
              <a:ext cx="1496282" cy="897769"/>
            </a:xfrm>
            <a:prstGeom prst="rect">
              <a:avLst/>
            </a:prstGeom>
            <a:solidFill>
              <a:srgbClr val="5699DC">
                <a:alpha val="54901"/>
              </a:srgbClr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1"/>
            <p:cNvSpPr txBox="1"/>
            <p:nvPr/>
          </p:nvSpPr>
          <p:spPr>
            <a:xfrm>
              <a:off x="2159246" y="2485984"/>
              <a:ext cx="1496282" cy="8977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it-IT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Healthcare</a:t>
              </a:r>
              <a:endParaRPr/>
            </a:p>
          </p:txBody>
        </p:sp>
        <p:sp>
          <p:nvSpPr>
            <p:cNvPr id="534" name="Google Shape;534;p11"/>
            <p:cNvSpPr/>
            <p:nvPr/>
          </p:nvSpPr>
          <p:spPr>
            <a:xfrm>
              <a:off x="3999674" y="2485984"/>
              <a:ext cx="1496282" cy="897769"/>
            </a:xfrm>
            <a:prstGeom prst="rect">
              <a:avLst/>
            </a:prstGeom>
            <a:solidFill>
              <a:srgbClr val="5699DC">
                <a:alpha val="49803"/>
              </a:srgbClr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1"/>
            <p:cNvSpPr txBox="1"/>
            <p:nvPr/>
          </p:nvSpPr>
          <p:spPr>
            <a:xfrm>
              <a:off x="3999674" y="2485984"/>
              <a:ext cx="1496282" cy="8977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it-IT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Agriculture</a:t>
              </a:r>
              <a:endParaRPr/>
            </a:p>
          </p:txBody>
        </p:sp>
      </p:grpSp>
      <p:sp>
        <p:nvSpPr>
          <p:cNvPr id="536" name="Google Shape;536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12"/>
          <p:cNvSpPr txBox="1"/>
          <p:nvPr>
            <p:ph type="title"/>
          </p:nvPr>
        </p:nvSpPr>
        <p:spPr>
          <a:xfrm>
            <a:off x="720000" y="390930"/>
            <a:ext cx="7704000" cy="11185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it-IT"/>
              <a:t>Applications of IoNT in healthcare</a:t>
            </a:r>
            <a:br>
              <a:rPr lang="it-IT"/>
            </a:br>
            <a:r>
              <a:rPr lang="it-IT" sz="1800"/>
              <a:t>Biosensors and Nano-biosensors</a:t>
            </a:r>
            <a:endParaRPr sz="1800"/>
          </a:p>
        </p:txBody>
      </p:sp>
      <p:sp>
        <p:nvSpPr>
          <p:cNvPr id="542" name="Google Shape;542;p12"/>
          <p:cNvSpPr txBox="1"/>
          <p:nvPr/>
        </p:nvSpPr>
        <p:spPr>
          <a:xfrm>
            <a:off x="719998" y="4239250"/>
            <a:ext cx="198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sng" cap="none" strike="noStrike">
              <a:solidFill>
                <a:srgbClr val="26323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43" name="Google Shape;543;p12"/>
          <p:cNvSpPr txBox="1"/>
          <p:nvPr>
            <p:ph idx="1" type="body"/>
          </p:nvPr>
        </p:nvSpPr>
        <p:spPr>
          <a:xfrm>
            <a:off x="719998" y="1509486"/>
            <a:ext cx="4055202" cy="27297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800"/>
              <a:t>A biosensor is a device which incorporates active elements (enzymes or proteins) with physical transducers to generate measurable signals.</a:t>
            </a:r>
            <a:endParaRPr/>
          </a:p>
          <a:p>
            <a:pPr indent="0" lvl="0" marL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800"/>
          </a:p>
          <a:p>
            <a:pPr indent="0" lvl="0" marL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800"/>
              <a:t>The mix of biosensors and nano-technology are nano-biosensors. 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800"/>
          </a:p>
        </p:txBody>
      </p:sp>
      <p:pic>
        <p:nvPicPr>
          <p:cNvPr id="544" name="Google Shape;54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9800" y="1400748"/>
            <a:ext cx="3027125" cy="3300199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3"/>
          <p:cNvSpPr txBox="1"/>
          <p:nvPr>
            <p:ph type="title"/>
          </p:nvPr>
        </p:nvSpPr>
        <p:spPr>
          <a:xfrm>
            <a:off x="720000" y="387600"/>
            <a:ext cx="7704000" cy="8965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it-IT"/>
              <a:t>Applications of IoNT in healthcare</a:t>
            </a:r>
            <a:br>
              <a:rPr lang="it-IT"/>
            </a:br>
            <a:r>
              <a:rPr lang="it-IT" sz="1800"/>
              <a:t>Types of biosensors</a:t>
            </a:r>
            <a:endParaRPr/>
          </a:p>
        </p:txBody>
      </p:sp>
      <p:sp>
        <p:nvSpPr>
          <p:cNvPr id="551" name="Google Shape;551;p13"/>
          <p:cNvSpPr txBox="1"/>
          <p:nvPr/>
        </p:nvSpPr>
        <p:spPr>
          <a:xfrm>
            <a:off x="720000" y="1765210"/>
            <a:ext cx="36447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oppins"/>
              <a:buChar char="●"/>
            </a:pPr>
            <a:r>
              <a:rPr lang="it-IT" sz="1800">
                <a:solidFill>
                  <a:srgbClr val="263238"/>
                </a:solidFill>
                <a:latin typeface="Poppins"/>
                <a:ea typeface="Poppins"/>
                <a:cs typeface="Poppins"/>
                <a:sym typeface="Poppins"/>
              </a:rPr>
              <a:t>Optical</a:t>
            </a:r>
            <a:endParaRPr sz="1800">
              <a:solidFill>
                <a:srgbClr val="26323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oppins"/>
              <a:buChar char="●"/>
            </a:pPr>
            <a:r>
              <a:rPr lang="it-IT" sz="1800">
                <a:solidFill>
                  <a:srgbClr val="263238"/>
                </a:solidFill>
                <a:latin typeface="Poppins"/>
                <a:ea typeface="Poppins"/>
                <a:cs typeface="Poppins"/>
                <a:sym typeface="Poppins"/>
              </a:rPr>
              <a:t>Electrochemical</a:t>
            </a:r>
            <a:endParaRPr sz="1800">
              <a:solidFill>
                <a:srgbClr val="26323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oppins"/>
              <a:buChar char="●"/>
            </a:pPr>
            <a:r>
              <a:rPr lang="it-IT" sz="1800">
                <a:solidFill>
                  <a:srgbClr val="263238"/>
                </a:solidFill>
                <a:latin typeface="Poppins"/>
                <a:ea typeface="Poppins"/>
                <a:cs typeface="Poppins"/>
                <a:sym typeface="Poppins"/>
              </a:rPr>
              <a:t>Electrical</a:t>
            </a:r>
            <a:endParaRPr sz="1800">
              <a:solidFill>
                <a:srgbClr val="26323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oppins"/>
              <a:buChar char="●"/>
            </a:pPr>
            <a:r>
              <a:rPr lang="it-IT" sz="1800">
                <a:solidFill>
                  <a:srgbClr val="263238"/>
                </a:solidFill>
                <a:latin typeface="Poppins"/>
                <a:ea typeface="Poppins"/>
                <a:cs typeface="Poppins"/>
                <a:sym typeface="Poppins"/>
              </a:rPr>
              <a:t>Acoustic</a:t>
            </a:r>
            <a:endParaRPr sz="1800">
              <a:solidFill>
                <a:srgbClr val="26323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oppins"/>
              <a:buChar char="●"/>
            </a:pPr>
            <a:r>
              <a:rPr lang="it-IT" sz="1800">
                <a:solidFill>
                  <a:srgbClr val="263238"/>
                </a:solidFill>
                <a:latin typeface="Poppins"/>
                <a:ea typeface="Poppins"/>
                <a:cs typeface="Poppins"/>
                <a:sym typeface="Poppins"/>
              </a:rPr>
              <a:t>Calorimetric</a:t>
            </a:r>
            <a:endParaRPr sz="1800">
              <a:solidFill>
                <a:srgbClr val="26323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oppins"/>
              <a:buChar char="●"/>
            </a:pPr>
            <a:r>
              <a:rPr lang="it-IT" sz="1800">
                <a:solidFill>
                  <a:srgbClr val="263238"/>
                </a:solidFill>
                <a:latin typeface="Poppins"/>
                <a:ea typeface="Poppins"/>
                <a:cs typeface="Poppins"/>
                <a:sym typeface="Poppins"/>
              </a:rPr>
              <a:t>Mass sensitive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2" name="Google Shape;552;p13"/>
          <p:cNvGrpSpPr/>
          <p:nvPr/>
        </p:nvGrpSpPr>
        <p:grpSpPr>
          <a:xfrm>
            <a:off x="3456241" y="1550900"/>
            <a:ext cx="4696839" cy="2922060"/>
            <a:chOff x="573" y="407439"/>
            <a:chExt cx="4696839" cy="2922060"/>
          </a:xfrm>
        </p:grpSpPr>
        <p:sp>
          <p:nvSpPr>
            <p:cNvPr id="553" name="Google Shape;553;p13"/>
            <p:cNvSpPr/>
            <p:nvPr/>
          </p:nvSpPr>
          <p:spPr>
            <a:xfrm>
              <a:off x="3319673" y="2166875"/>
              <a:ext cx="688869" cy="32783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81776"/>
                  </a:lnTo>
                  <a:lnTo>
                    <a:pt x="120000" y="81776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4C8AC7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554" name="Google Shape;554;p13"/>
            <p:cNvSpPr/>
            <p:nvPr/>
          </p:nvSpPr>
          <p:spPr>
            <a:xfrm>
              <a:off x="2630803" y="2166875"/>
              <a:ext cx="688869" cy="327839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81776"/>
                  </a:lnTo>
                  <a:lnTo>
                    <a:pt x="0" y="81776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rgbClr val="4C8AC7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555" name="Google Shape;555;p13"/>
            <p:cNvSpPr/>
            <p:nvPr/>
          </p:nvSpPr>
          <p:spPr>
            <a:xfrm>
              <a:off x="1941933" y="1123237"/>
              <a:ext cx="1377739" cy="32783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81776"/>
                  </a:lnTo>
                  <a:lnTo>
                    <a:pt x="120000" y="81776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4579AF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556" name="Google Shape;556;p13"/>
            <p:cNvSpPr/>
            <p:nvPr/>
          </p:nvSpPr>
          <p:spPr>
            <a:xfrm>
              <a:off x="1896213" y="1123237"/>
              <a:ext cx="91440" cy="327839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25400">
              <a:solidFill>
                <a:srgbClr val="4579AF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557" name="Google Shape;557;p13"/>
            <p:cNvSpPr/>
            <p:nvPr/>
          </p:nvSpPr>
          <p:spPr>
            <a:xfrm>
              <a:off x="564194" y="1123237"/>
              <a:ext cx="1377739" cy="327839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81776"/>
                  </a:lnTo>
                  <a:lnTo>
                    <a:pt x="0" y="81776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rgbClr val="4579AF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558" name="Google Shape;558;p13"/>
            <p:cNvSpPr/>
            <p:nvPr/>
          </p:nvSpPr>
          <p:spPr>
            <a:xfrm>
              <a:off x="1378312" y="407439"/>
              <a:ext cx="1127241" cy="715798"/>
            </a:xfrm>
            <a:prstGeom prst="roundRect">
              <a:avLst>
                <a:gd fmla="val 10000" name="adj"/>
              </a:avLst>
            </a:prstGeom>
            <a:solidFill>
              <a:srgbClr val="5699DC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3"/>
            <p:cNvSpPr/>
            <p:nvPr/>
          </p:nvSpPr>
          <p:spPr>
            <a:xfrm>
              <a:off x="1503561" y="526426"/>
              <a:ext cx="1127241" cy="715798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5699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3"/>
            <p:cNvSpPr txBox="1"/>
            <p:nvPr/>
          </p:nvSpPr>
          <p:spPr>
            <a:xfrm>
              <a:off x="1524526" y="547391"/>
              <a:ext cx="1085311" cy="6738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it-IT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Biosensors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13"/>
            <p:cNvSpPr/>
            <p:nvPr/>
          </p:nvSpPr>
          <p:spPr>
            <a:xfrm>
              <a:off x="573" y="1451077"/>
              <a:ext cx="1127241" cy="715798"/>
            </a:xfrm>
            <a:prstGeom prst="roundRect">
              <a:avLst>
                <a:gd fmla="val 10000" name="adj"/>
              </a:avLst>
            </a:prstGeom>
            <a:solidFill>
              <a:srgbClr val="5699DC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3"/>
            <p:cNvSpPr/>
            <p:nvPr/>
          </p:nvSpPr>
          <p:spPr>
            <a:xfrm>
              <a:off x="125822" y="1570063"/>
              <a:ext cx="1127241" cy="715798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5699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3"/>
            <p:cNvSpPr txBox="1"/>
            <p:nvPr/>
          </p:nvSpPr>
          <p:spPr>
            <a:xfrm>
              <a:off x="146787" y="1591028"/>
              <a:ext cx="1085311" cy="6738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it-IT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Electrochemical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13"/>
            <p:cNvSpPr/>
            <p:nvPr/>
          </p:nvSpPr>
          <p:spPr>
            <a:xfrm>
              <a:off x="1378312" y="1451077"/>
              <a:ext cx="1127241" cy="715798"/>
            </a:xfrm>
            <a:prstGeom prst="roundRect">
              <a:avLst>
                <a:gd fmla="val 10000" name="adj"/>
              </a:avLst>
            </a:prstGeom>
            <a:solidFill>
              <a:srgbClr val="5699DC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3"/>
            <p:cNvSpPr/>
            <p:nvPr/>
          </p:nvSpPr>
          <p:spPr>
            <a:xfrm>
              <a:off x="1503561" y="1570063"/>
              <a:ext cx="1127241" cy="715798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5699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3"/>
            <p:cNvSpPr txBox="1"/>
            <p:nvPr/>
          </p:nvSpPr>
          <p:spPr>
            <a:xfrm>
              <a:off x="1524526" y="1591028"/>
              <a:ext cx="1085311" cy="6738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it-IT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Optical</a:t>
              </a:r>
              <a:endParaRPr/>
            </a:p>
          </p:txBody>
        </p:sp>
        <p:sp>
          <p:nvSpPr>
            <p:cNvPr id="567" name="Google Shape;567;p13"/>
            <p:cNvSpPr/>
            <p:nvPr/>
          </p:nvSpPr>
          <p:spPr>
            <a:xfrm>
              <a:off x="2756052" y="1451077"/>
              <a:ext cx="1127241" cy="715798"/>
            </a:xfrm>
            <a:prstGeom prst="roundRect">
              <a:avLst>
                <a:gd fmla="val 10000" name="adj"/>
              </a:avLst>
            </a:prstGeom>
            <a:solidFill>
              <a:srgbClr val="5699DC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3"/>
            <p:cNvSpPr/>
            <p:nvPr/>
          </p:nvSpPr>
          <p:spPr>
            <a:xfrm>
              <a:off x="2881301" y="1570063"/>
              <a:ext cx="1127241" cy="715798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5699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3"/>
            <p:cNvSpPr txBox="1"/>
            <p:nvPr/>
          </p:nvSpPr>
          <p:spPr>
            <a:xfrm>
              <a:off x="2902266" y="1591028"/>
              <a:ext cx="1085311" cy="6738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it-IT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Physical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13"/>
            <p:cNvSpPr/>
            <p:nvPr/>
          </p:nvSpPr>
          <p:spPr>
            <a:xfrm>
              <a:off x="2067182" y="2494714"/>
              <a:ext cx="1127241" cy="715798"/>
            </a:xfrm>
            <a:prstGeom prst="roundRect">
              <a:avLst>
                <a:gd fmla="val 10000" name="adj"/>
              </a:avLst>
            </a:prstGeom>
            <a:solidFill>
              <a:srgbClr val="5699DC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3"/>
            <p:cNvSpPr/>
            <p:nvPr/>
          </p:nvSpPr>
          <p:spPr>
            <a:xfrm>
              <a:off x="2192431" y="2613701"/>
              <a:ext cx="1127241" cy="715798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5699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3"/>
            <p:cNvSpPr txBox="1"/>
            <p:nvPr/>
          </p:nvSpPr>
          <p:spPr>
            <a:xfrm>
              <a:off x="2213396" y="2634666"/>
              <a:ext cx="1085311" cy="6738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it-IT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Mass Sensitive</a:t>
              </a:r>
              <a:endParaRPr/>
            </a:p>
          </p:txBody>
        </p:sp>
        <p:sp>
          <p:nvSpPr>
            <p:cNvPr id="573" name="Google Shape;573;p13"/>
            <p:cNvSpPr/>
            <p:nvPr/>
          </p:nvSpPr>
          <p:spPr>
            <a:xfrm>
              <a:off x="3444922" y="2494714"/>
              <a:ext cx="1127241" cy="715798"/>
            </a:xfrm>
            <a:prstGeom prst="roundRect">
              <a:avLst>
                <a:gd fmla="val 10000" name="adj"/>
              </a:avLst>
            </a:prstGeom>
            <a:solidFill>
              <a:srgbClr val="5699DC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3"/>
            <p:cNvSpPr/>
            <p:nvPr/>
          </p:nvSpPr>
          <p:spPr>
            <a:xfrm>
              <a:off x="3570171" y="2613701"/>
              <a:ext cx="1127241" cy="715798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5699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3"/>
            <p:cNvSpPr txBox="1"/>
            <p:nvPr/>
          </p:nvSpPr>
          <p:spPr>
            <a:xfrm>
              <a:off x="3591136" y="2634666"/>
              <a:ext cx="1085311" cy="6738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it-IT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Calorimetric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6" name="Google Shape;576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14"/>
          <p:cNvSpPr txBox="1"/>
          <p:nvPr>
            <p:ph idx="9" type="title"/>
          </p:nvPr>
        </p:nvSpPr>
        <p:spPr>
          <a:xfrm>
            <a:off x="720000" y="387600"/>
            <a:ext cx="77040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it-IT"/>
              <a:t>Applications of IoNT in healthcare</a:t>
            </a:r>
            <a:br>
              <a:rPr lang="it-IT"/>
            </a:br>
            <a:r>
              <a:rPr lang="it-IT" sz="1800"/>
              <a:t>Detection and diagnosis</a:t>
            </a:r>
            <a:endParaRPr/>
          </a:p>
        </p:txBody>
      </p:sp>
      <p:sp>
        <p:nvSpPr>
          <p:cNvPr id="582" name="Google Shape;582;p14"/>
          <p:cNvSpPr/>
          <p:nvPr/>
        </p:nvSpPr>
        <p:spPr>
          <a:xfrm>
            <a:off x="2975601" y="1605876"/>
            <a:ext cx="974100" cy="9741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14"/>
          <p:cNvSpPr/>
          <p:nvPr/>
        </p:nvSpPr>
        <p:spPr>
          <a:xfrm>
            <a:off x="5174443" y="1605876"/>
            <a:ext cx="974100" cy="9741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14"/>
          <p:cNvSpPr/>
          <p:nvPr/>
        </p:nvSpPr>
        <p:spPr>
          <a:xfrm>
            <a:off x="654839" y="1618068"/>
            <a:ext cx="974100" cy="9741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14"/>
          <p:cNvSpPr txBox="1"/>
          <p:nvPr>
            <p:ph type="title"/>
          </p:nvPr>
        </p:nvSpPr>
        <p:spPr>
          <a:xfrm>
            <a:off x="698939" y="1752768"/>
            <a:ext cx="885900" cy="7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it-IT"/>
              <a:t>1</a:t>
            </a:r>
            <a:endParaRPr/>
          </a:p>
        </p:txBody>
      </p:sp>
      <p:sp>
        <p:nvSpPr>
          <p:cNvPr id="586" name="Google Shape;586;p14"/>
          <p:cNvSpPr txBox="1"/>
          <p:nvPr>
            <p:ph idx="1" type="subTitle"/>
          </p:nvPr>
        </p:nvSpPr>
        <p:spPr>
          <a:xfrm>
            <a:off x="394716" y="2617324"/>
            <a:ext cx="2205600" cy="7291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it-IT"/>
              <a:t>Counting blood</a:t>
            </a:r>
            <a:br>
              <a:rPr lang="it-IT"/>
            </a:br>
            <a:r>
              <a:rPr lang="it-IT"/>
              <a:t>cells</a:t>
            </a:r>
            <a:endParaRPr/>
          </a:p>
        </p:txBody>
      </p:sp>
      <p:sp>
        <p:nvSpPr>
          <p:cNvPr id="587" name="Google Shape;587;p14"/>
          <p:cNvSpPr txBox="1"/>
          <p:nvPr>
            <p:ph idx="2" type="subTitle"/>
          </p:nvPr>
        </p:nvSpPr>
        <p:spPr>
          <a:xfrm>
            <a:off x="394716" y="3200498"/>
            <a:ext cx="2205600" cy="10105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it-IT"/>
              <a:t>Using chips to check the number of blood cells to analyze blood flow and pressure</a:t>
            </a:r>
            <a:endParaRPr/>
          </a:p>
        </p:txBody>
      </p:sp>
      <p:sp>
        <p:nvSpPr>
          <p:cNvPr id="588" name="Google Shape;588;p14"/>
          <p:cNvSpPr txBox="1"/>
          <p:nvPr>
            <p:ph idx="3" type="title"/>
          </p:nvPr>
        </p:nvSpPr>
        <p:spPr>
          <a:xfrm>
            <a:off x="3019193" y="1740576"/>
            <a:ext cx="885900" cy="7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it-IT"/>
              <a:t>2</a:t>
            </a:r>
            <a:endParaRPr/>
          </a:p>
        </p:txBody>
      </p:sp>
      <p:sp>
        <p:nvSpPr>
          <p:cNvPr id="589" name="Google Shape;589;p14"/>
          <p:cNvSpPr txBox="1"/>
          <p:nvPr>
            <p:ph idx="4" type="subTitle"/>
          </p:nvPr>
        </p:nvSpPr>
        <p:spPr>
          <a:xfrm>
            <a:off x="2714970" y="2605132"/>
            <a:ext cx="2205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it-IT"/>
              <a:t>Measuring electrolytes</a:t>
            </a:r>
            <a:endParaRPr/>
          </a:p>
        </p:txBody>
      </p:sp>
      <p:sp>
        <p:nvSpPr>
          <p:cNvPr id="590" name="Google Shape;590;p14"/>
          <p:cNvSpPr txBox="1"/>
          <p:nvPr>
            <p:ph idx="5" type="subTitle"/>
          </p:nvPr>
        </p:nvSpPr>
        <p:spPr>
          <a:xfrm>
            <a:off x="2714970" y="3206692"/>
            <a:ext cx="22056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it-IT"/>
              <a:t>A system for measuring sodium and potassium levels in critically ill patients</a:t>
            </a:r>
            <a:endParaRPr/>
          </a:p>
        </p:txBody>
      </p:sp>
      <p:sp>
        <p:nvSpPr>
          <p:cNvPr id="591" name="Google Shape;591;p14"/>
          <p:cNvSpPr txBox="1"/>
          <p:nvPr>
            <p:ph idx="6" type="title"/>
          </p:nvPr>
        </p:nvSpPr>
        <p:spPr>
          <a:xfrm>
            <a:off x="5217528" y="1740576"/>
            <a:ext cx="885900" cy="7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it-IT"/>
              <a:t>3</a:t>
            </a:r>
            <a:endParaRPr/>
          </a:p>
        </p:txBody>
      </p:sp>
      <p:sp>
        <p:nvSpPr>
          <p:cNvPr id="592" name="Google Shape;592;p14"/>
          <p:cNvSpPr txBox="1"/>
          <p:nvPr>
            <p:ph idx="7" type="subTitle"/>
          </p:nvPr>
        </p:nvSpPr>
        <p:spPr>
          <a:xfrm>
            <a:off x="4913300" y="2605125"/>
            <a:ext cx="1972500" cy="9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it-IT"/>
              <a:t>Detecting genetic diseases</a:t>
            </a:r>
            <a:endParaRPr/>
          </a:p>
        </p:txBody>
      </p:sp>
      <p:sp>
        <p:nvSpPr>
          <p:cNvPr id="593" name="Google Shape;593;p14"/>
          <p:cNvSpPr txBox="1"/>
          <p:nvPr>
            <p:ph idx="8" type="subTitle"/>
          </p:nvPr>
        </p:nvSpPr>
        <p:spPr>
          <a:xfrm>
            <a:off x="4889083" y="3436852"/>
            <a:ext cx="22056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it-IT"/>
              <a:t>Like cardiovascular diseases of diabetes</a:t>
            </a:r>
            <a:endParaRPr/>
          </a:p>
        </p:txBody>
      </p:sp>
      <p:sp>
        <p:nvSpPr>
          <p:cNvPr id="594" name="Google Shape;594;p14"/>
          <p:cNvSpPr/>
          <p:nvPr/>
        </p:nvSpPr>
        <p:spPr>
          <a:xfrm>
            <a:off x="7253179" y="1624164"/>
            <a:ext cx="974100" cy="9741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14"/>
          <p:cNvSpPr txBox="1"/>
          <p:nvPr/>
        </p:nvSpPr>
        <p:spPr>
          <a:xfrm>
            <a:off x="7296264" y="1758864"/>
            <a:ext cx="885900" cy="7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Poppins Black"/>
              <a:buNone/>
            </a:pPr>
            <a:r>
              <a:rPr b="0" i="0" lang="it-IT" sz="4800" u="none" cap="none" strike="noStrike">
                <a:solidFill>
                  <a:schemeClr val="lt2"/>
                </a:solidFill>
                <a:latin typeface="Poppins Black"/>
                <a:ea typeface="Poppins Black"/>
                <a:cs typeface="Poppins Black"/>
                <a:sym typeface="Poppins Black"/>
              </a:rPr>
              <a:t>4</a:t>
            </a:r>
            <a:endParaRPr/>
          </a:p>
        </p:txBody>
      </p:sp>
      <p:sp>
        <p:nvSpPr>
          <p:cNvPr id="596" name="Google Shape;596;p14"/>
          <p:cNvSpPr txBox="1"/>
          <p:nvPr/>
        </p:nvSpPr>
        <p:spPr>
          <a:xfrm>
            <a:off x="6992041" y="2623420"/>
            <a:ext cx="2205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Poppins"/>
              <a:buNone/>
            </a:pPr>
            <a:r>
              <a:rPr b="0" i="0" lang="it-IT" sz="1800" u="none" cap="none" strike="noStrik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Targeted drug delivery</a:t>
            </a:r>
            <a:endParaRPr/>
          </a:p>
        </p:txBody>
      </p:sp>
      <p:sp>
        <p:nvSpPr>
          <p:cNvPr id="597" name="Google Shape;597;p14"/>
          <p:cNvSpPr txBox="1"/>
          <p:nvPr/>
        </p:nvSpPr>
        <p:spPr>
          <a:xfrm>
            <a:off x="6992041" y="3206692"/>
            <a:ext cx="22056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Poppins"/>
              <a:buNone/>
            </a:pPr>
            <a:r>
              <a:rPr b="0" i="0" lang="it-IT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Programmable sensors used for carrying and deploy medicine in specific areas in the body</a:t>
            </a:r>
            <a:endParaRPr/>
          </a:p>
        </p:txBody>
      </p:sp>
      <p:sp>
        <p:nvSpPr>
          <p:cNvPr id="598" name="Google Shape;598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15"/>
          <p:cNvSpPr txBox="1"/>
          <p:nvPr>
            <p:ph type="title"/>
          </p:nvPr>
        </p:nvSpPr>
        <p:spPr>
          <a:xfrm>
            <a:off x="720000" y="390930"/>
            <a:ext cx="7704000" cy="11185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it-IT"/>
              <a:t>Applications of IoNT in healthcare</a:t>
            </a:r>
            <a:br>
              <a:rPr lang="it-IT"/>
            </a:br>
            <a:r>
              <a:rPr lang="it-IT" sz="1800"/>
              <a:t>Analysis and Research</a:t>
            </a:r>
            <a:endParaRPr sz="1800"/>
          </a:p>
        </p:txBody>
      </p:sp>
      <p:sp>
        <p:nvSpPr>
          <p:cNvPr id="604" name="Google Shape;604;p15"/>
          <p:cNvSpPr txBox="1"/>
          <p:nvPr/>
        </p:nvSpPr>
        <p:spPr>
          <a:xfrm>
            <a:off x="719998" y="4239250"/>
            <a:ext cx="198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sng" cap="none" strike="noStrike">
              <a:solidFill>
                <a:srgbClr val="26323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05" name="Google Shape;605;p15"/>
          <p:cNvSpPr txBox="1"/>
          <p:nvPr>
            <p:ph idx="1" type="body"/>
          </p:nvPr>
        </p:nvSpPr>
        <p:spPr>
          <a:xfrm>
            <a:off x="5794475" y="1509475"/>
            <a:ext cx="3041100" cy="28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800"/>
              <a:t>Unhealthy and healthy cells can be detected and separated, based on the refraction index of each type of cell, using a special kind of machine called Vertical Grating Coupler (VGC).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800"/>
          </a:p>
        </p:txBody>
      </p:sp>
      <p:pic>
        <p:nvPicPr>
          <p:cNvPr id="606" name="Google Shape;60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225" y="1509475"/>
            <a:ext cx="5292150" cy="3017175"/>
          </a:xfrm>
          <a:prstGeom prst="rect">
            <a:avLst/>
          </a:prstGeom>
          <a:noFill/>
          <a:ln>
            <a:noFill/>
          </a:ln>
        </p:spPr>
      </p:pic>
      <p:sp>
        <p:nvSpPr>
          <p:cNvPr id="607" name="Google Shape;607;p15"/>
          <p:cNvSpPr txBox="1"/>
          <p:nvPr/>
        </p:nvSpPr>
        <p:spPr>
          <a:xfrm>
            <a:off x="148425" y="4808200"/>
            <a:ext cx="3616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200" u="sng" cap="none" strike="noStrike">
                <a:solidFill>
                  <a:srgbClr val="467886"/>
                </a:solidFill>
                <a:latin typeface="Arial"/>
                <a:ea typeface="Arial"/>
                <a:cs typeface="Arial"/>
                <a:sym typeface="Arial"/>
              </a:rPr>
              <a:t>https://ieeexplore.ieee.org/document/10621495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16"/>
          <p:cNvSpPr/>
          <p:nvPr/>
        </p:nvSpPr>
        <p:spPr>
          <a:xfrm>
            <a:off x="720009" y="3200063"/>
            <a:ext cx="974100" cy="9741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16"/>
          <p:cNvSpPr/>
          <p:nvPr/>
        </p:nvSpPr>
        <p:spPr>
          <a:xfrm>
            <a:off x="720009" y="1552289"/>
            <a:ext cx="974100" cy="9741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16"/>
          <p:cNvSpPr/>
          <p:nvPr/>
        </p:nvSpPr>
        <p:spPr>
          <a:xfrm>
            <a:off x="4702809" y="1552289"/>
            <a:ext cx="974100" cy="9741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16"/>
          <p:cNvSpPr/>
          <p:nvPr/>
        </p:nvSpPr>
        <p:spPr>
          <a:xfrm>
            <a:off x="4702809" y="3200063"/>
            <a:ext cx="974100" cy="9741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16"/>
          <p:cNvSpPr txBox="1"/>
          <p:nvPr>
            <p:ph idx="1" type="subTitle"/>
          </p:nvPr>
        </p:nvSpPr>
        <p:spPr>
          <a:xfrm>
            <a:off x="1759875" y="1553509"/>
            <a:ext cx="24372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it-IT"/>
              <a:t>Usage concerns</a:t>
            </a:r>
            <a:endParaRPr/>
          </a:p>
        </p:txBody>
      </p:sp>
      <p:sp>
        <p:nvSpPr>
          <p:cNvPr id="618" name="Google Shape;618;p16"/>
          <p:cNvSpPr txBox="1"/>
          <p:nvPr>
            <p:ph idx="3" type="subTitle"/>
          </p:nvPr>
        </p:nvSpPr>
        <p:spPr>
          <a:xfrm>
            <a:off x="1759874" y="3201284"/>
            <a:ext cx="2903337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/>
              <a:t>Materials guidelines</a:t>
            </a:r>
            <a:endParaRPr/>
          </a:p>
        </p:txBody>
      </p:sp>
      <p:sp>
        <p:nvSpPr>
          <p:cNvPr id="619" name="Google Shape;619;p16"/>
          <p:cNvSpPr txBox="1"/>
          <p:nvPr>
            <p:ph idx="4" type="subTitle"/>
          </p:nvPr>
        </p:nvSpPr>
        <p:spPr>
          <a:xfrm>
            <a:off x="1759875" y="3552808"/>
            <a:ext cx="2437200" cy="11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/>
              <a:t>Long exposure to nano-materials can alter the normal behaviour of healthy cells leading to internal issues.</a:t>
            </a:r>
            <a:endParaRPr/>
          </a:p>
        </p:txBody>
      </p:sp>
      <p:sp>
        <p:nvSpPr>
          <p:cNvPr id="620" name="Google Shape;620;p16"/>
          <p:cNvSpPr txBox="1"/>
          <p:nvPr>
            <p:ph idx="2" type="subTitle"/>
          </p:nvPr>
        </p:nvSpPr>
        <p:spPr>
          <a:xfrm>
            <a:off x="1759875" y="1905033"/>
            <a:ext cx="24372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/>
              <a:t>The immune system may react negatively to these devices leading to an overall weakening for the patient.</a:t>
            </a:r>
            <a:endParaRPr/>
          </a:p>
        </p:txBody>
      </p:sp>
      <p:sp>
        <p:nvSpPr>
          <p:cNvPr id="621" name="Google Shape;621;p16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it-IT"/>
              <a:t>Applications of IoNT in healthcare</a:t>
            </a:r>
            <a:br>
              <a:rPr lang="it-IT"/>
            </a:br>
            <a:r>
              <a:rPr lang="it-IT" sz="1800"/>
              <a:t>Risks and Challenges</a:t>
            </a:r>
            <a:endParaRPr/>
          </a:p>
        </p:txBody>
      </p:sp>
      <p:sp>
        <p:nvSpPr>
          <p:cNvPr id="622" name="Google Shape;622;p16"/>
          <p:cNvSpPr txBox="1"/>
          <p:nvPr>
            <p:ph idx="5" type="subTitle"/>
          </p:nvPr>
        </p:nvSpPr>
        <p:spPr>
          <a:xfrm>
            <a:off x="5742675" y="1529179"/>
            <a:ext cx="2254256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/>
              <a:t>Communication problems</a:t>
            </a:r>
            <a:endParaRPr/>
          </a:p>
        </p:txBody>
      </p:sp>
      <p:sp>
        <p:nvSpPr>
          <p:cNvPr id="623" name="Google Shape;623;p16"/>
          <p:cNvSpPr txBox="1"/>
          <p:nvPr>
            <p:ph idx="6" type="subTitle"/>
          </p:nvPr>
        </p:nvSpPr>
        <p:spPr>
          <a:xfrm>
            <a:off x="5742675" y="2133367"/>
            <a:ext cx="24372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/>
              <a:t>High frequency radio waves can cause internal damage to tissues and organs.</a:t>
            </a:r>
            <a:endParaRPr/>
          </a:p>
        </p:txBody>
      </p:sp>
      <p:sp>
        <p:nvSpPr>
          <p:cNvPr id="624" name="Google Shape;624;p16"/>
          <p:cNvSpPr txBox="1"/>
          <p:nvPr>
            <p:ph idx="7" type="subTitle"/>
          </p:nvPr>
        </p:nvSpPr>
        <p:spPr>
          <a:xfrm>
            <a:off x="5742675" y="3201284"/>
            <a:ext cx="2502966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/>
              <a:t>Deployment issues</a:t>
            </a:r>
            <a:endParaRPr/>
          </a:p>
        </p:txBody>
      </p:sp>
      <p:sp>
        <p:nvSpPr>
          <p:cNvPr id="625" name="Google Shape;625;p16"/>
          <p:cNvSpPr txBox="1"/>
          <p:nvPr>
            <p:ph idx="8" type="subTitle"/>
          </p:nvPr>
        </p:nvSpPr>
        <p:spPr>
          <a:xfrm>
            <a:off x="5742675" y="3552808"/>
            <a:ext cx="2437200" cy="9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/>
              <a:t>Implanting these devices in sensitive areas can be difficult and risky for the patient.</a:t>
            </a:r>
            <a:endParaRPr/>
          </a:p>
        </p:txBody>
      </p:sp>
      <p:grpSp>
        <p:nvGrpSpPr>
          <p:cNvPr id="626" name="Google Shape;626;p16"/>
          <p:cNvGrpSpPr/>
          <p:nvPr/>
        </p:nvGrpSpPr>
        <p:grpSpPr>
          <a:xfrm>
            <a:off x="879031" y="1755877"/>
            <a:ext cx="643847" cy="566913"/>
            <a:chOff x="5273444" y="2891285"/>
            <a:chExt cx="371123" cy="362267"/>
          </a:xfrm>
        </p:grpSpPr>
        <p:sp>
          <p:nvSpPr>
            <p:cNvPr id="627" name="Google Shape;627;p16"/>
            <p:cNvSpPr/>
            <p:nvPr/>
          </p:nvSpPr>
          <p:spPr>
            <a:xfrm>
              <a:off x="5301373" y="2914996"/>
              <a:ext cx="315186" cy="314452"/>
            </a:xfrm>
            <a:custGeom>
              <a:rect b="b" l="l" r="r" t="t"/>
              <a:pathLst>
                <a:path extrusionOk="0" h="12002" w="12030">
                  <a:moveTo>
                    <a:pt x="6161" y="1"/>
                  </a:moveTo>
                  <a:cubicBezTo>
                    <a:pt x="5782" y="1"/>
                    <a:pt x="5441" y="423"/>
                    <a:pt x="5071" y="480"/>
                  </a:cubicBezTo>
                  <a:cubicBezTo>
                    <a:pt x="5030" y="487"/>
                    <a:pt x="4988" y="490"/>
                    <a:pt x="4945" y="490"/>
                  </a:cubicBezTo>
                  <a:cubicBezTo>
                    <a:pt x="4666" y="490"/>
                    <a:pt x="4355" y="358"/>
                    <a:pt x="4081" y="358"/>
                  </a:cubicBezTo>
                  <a:cubicBezTo>
                    <a:pt x="4005" y="358"/>
                    <a:pt x="3932" y="368"/>
                    <a:pt x="3863" y="394"/>
                  </a:cubicBezTo>
                  <a:cubicBezTo>
                    <a:pt x="3499" y="528"/>
                    <a:pt x="3346" y="1065"/>
                    <a:pt x="3020" y="1266"/>
                  </a:cubicBezTo>
                  <a:cubicBezTo>
                    <a:pt x="2703" y="1467"/>
                    <a:pt x="2147" y="1391"/>
                    <a:pt x="1879" y="1649"/>
                  </a:cubicBezTo>
                  <a:cubicBezTo>
                    <a:pt x="1611" y="1908"/>
                    <a:pt x="1659" y="2464"/>
                    <a:pt x="1438" y="2771"/>
                  </a:cubicBezTo>
                  <a:cubicBezTo>
                    <a:pt x="1227" y="3068"/>
                    <a:pt x="690" y="3202"/>
                    <a:pt x="528" y="3557"/>
                  </a:cubicBezTo>
                  <a:cubicBezTo>
                    <a:pt x="374" y="3912"/>
                    <a:pt x="643" y="4391"/>
                    <a:pt x="556" y="4765"/>
                  </a:cubicBezTo>
                  <a:cubicBezTo>
                    <a:pt x="470" y="5138"/>
                    <a:pt x="20" y="5455"/>
                    <a:pt x="10" y="5838"/>
                  </a:cubicBezTo>
                  <a:cubicBezTo>
                    <a:pt x="0" y="6231"/>
                    <a:pt x="432" y="6567"/>
                    <a:pt x="499" y="6950"/>
                  </a:cubicBezTo>
                  <a:cubicBezTo>
                    <a:pt x="566" y="7324"/>
                    <a:pt x="278" y="7794"/>
                    <a:pt x="413" y="8148"/>
                  </a:cubicBezTo>
                  <a:cubicBezTo>
                    <a:pt x="547" y="8512"/>
                    <a:pt x="1083" y="8675"/>
                    <a:pt x="1285" y="8992"/>
                  </a:cubicBezTo>
                  <a:cubicBezTo>
                    <a:pt x="1486" y="9308"/>
                    <a:pt x="1400" y="9864"/>
                    <a:pt x="1659" y="10132"/>
                  </a:cubicBezTo>
                  <a:cubicBezTo>
                    <a:pt x="1917" y="10410"/>
                    <a:pt x="2483" y="10353"/>
                    <a:pt x="2790" y="10573"/>
                  </a:cubicBezTo>
                  <a:cubicBezTo>
                    <a:pt x="3087" y="10794"/>
                    <a:pt x="3221" y="11331"/>
                    <a:pt x="3576" y="11484"/>
                  </a:cubicBezTo>
                  <a:cubicBezTo>
                    <a:pt x="3662" y="11523"/>
                    <a:pt x="3755" y="11538"/>
                    <a:pt x="3852" y="11538"/>
                  </a:cubicBezTo>
                  <a:cubicBezTo>
                    <a:pt x="4098" y="11538"/>
                    <a:pt x="4370" y="11447"/>
                    <a:pt x="4615" y="11447"/>
                  </a:cubicBezTo>
                  <a:cubicBezTo>
                    <a:pt x="4673" y="11447"/>
                    <a:pt x="4729" y="11452"/>
                    <a:pt x="4783" y="11465"/>
                  </a:cubicBezTo>
                  <a:cubicBezTo>
                    <a:pt x="5157" y="11551"/>
                    <a:pt x="5474" y="11992"/>
                    <a:pt x="5857" y="12002"/>
                  </a:cubicBezTo>
                  <a:cubicBezTo>
                    <a:pt x="5861" y="12002"/>
                    <a:pt x="5865" y="12002"/>
                    <a:pt x="5870" y="12002"/>
                  </a:cubicBezTo>
                  <a:cubicBezTo>
                    <a:pt x="6248" y="12002"/>
                    <a:pt x="6590" y="11579"/>
                    <a:pt x="6959" y="11513"/>
                  </a:cubicBezTo>
                  <a:cubicBezTo>
                    <a:pt x="6995" y="11507"/>
                    <a:pt x="7031" y="11505"/>
                    <a:pt x="7068" y="11505"/>
                  </a:cubicBezTo>
                  <a:cubicBezTo>
                    <a:pt x="7348" y="11505"/>
                    <a:pt x="7661" y="11640"/>
                    <a:pt x="7937" y="11640"/>
                  </a:cubicBezTo>
                  <a:cubicBezTo>
                    <a:pt x="8017" y="11640"/>
                    <a:pt x="8095" y="11628"/>
                    <a:pt x="8167" y="11599"/>
                  </a:cubicBezTo>
                  <a:cubicBezTo>
                    <a:pt x="8531" y="11465"/>
                    <a:pt x="8685" y="10938"/>
                    <a:pt x="9011" y="10736"/>
                  </a:cubicBezTo>
                  <a:cubicBezTo>
                    <a:pt x="9327" y="10535"/>
                    <a:pt x="9883" y="10612"/>
                    <a:pt x="10151" y="10353"/>
                  </a:cubicBezTo>
                  <a:cubicBezTo>
                    <a:pt x="10420" y="10094"/>
                    <a:pt x="10372" y="9529"/>
                    <a:pt x="10592" y="9231"/>
                  </a:cubicBezTo>
                  <a:cubicBezTo>
                    <a:pt x="10803" y="8925"/>
                    <a:pt x="11340" y="8800"/>
                    <a:pt x="11503" y="8445"/>
                  </a:cubicBezTo>
                  <a:cubicBezTo>
                    <a:pt x="11656" y="8091"/>
                    <a:pt x="11388" y="7611"/>
                    <a:pt x="11474" y="7238"/>
                  </a:cubicBezTo>
                  <a:cubicBezTo>
                    <a:pt x="11560" y="6864"/>
                    <a:pt x="12011" y="6547"/>
                    <a:pt x="12020" y="6154"/>
                  </a:cubicBezTo>
                  <a:cubicBezTo>
                    <a:pt x="12030" y="5771"/>
                    <a:pt x="11599" y="5426"/>
                    <a:pt x="11532" y="5052"/>
                  </a:cubicBezTo>
                  <a:cubicBezTo>
                    <a:pt x="11464" y="4678"/>
                    <a:pt x="11752" y="4209"/>
                    <a:pt x="11618" y="3844"/>
                  </a:cubicBezTo>
                  <a:cubicBezTo>
                    <a:pt x="11484" y="3490"/>
                    <a:pt x="10947" y="3327"/>
                    <a:pt x="10746" y="3010"/>
                  </a:cubicBezTo>
                  <a:cubicBezTo>
                    <a:pt x="10544" y="2685"/>
                    <a:pt x="10631" y="2138"/>
                    <a:pt x="10372" y="1860"/>
                  </a:cubicBezTo>
                  <a:cubicBezTo>
                    <a:pt x="10113" y="1592"/>
                    <a:pt x="9547" y="1640"/>
                    <a:pt x="9241" y="1429"/>
                  </a:cubicBezTo>
                  <a:cubicBezTo>
                    <a:pt x="8944" y="1208"/>
                    <a:pt x="8809" y="672"/>
                    <a:pt x="8455" y="518"/>
                  </a:cubicBezTo>
                  <a:cubicBezTo>
                    <a:pt x="8369" y="479"/>
                    <a:pt x="8275" y="465"/>
                    <a:pt x="8178" y="465"/>
                  </a:cubicBezTo>
                  <a:cubicBezTo>
                    <a:pt x="7932" y="465"/>
                    <a:pt x="7660" y="555"/>
                    <a:pt x="7415" y="555"/>
                  </a:cubicBezTo>
                  <a:cubicBezTo>
                    <a:pt x="7357" y="555"/>
                    <a:pt x="7301" y="550"/>
                    <a:pt x="7247" y="537"/>
                  </a:cubicBezTo>
                  <a:cubicBezTo>
                    <a:pt x="6873" y="451"/>
                    <a:pt x="6557" y="1"/>
                    <a:pt x="6173" y="1"/>
                  </a:cubicBezTo>
                  <a:cubicBezTo>
                    <a:pt x="6169" y="1"/>
                    <a:pt x="6165" y="1"/>
                    <a:pt x="6161" y="1"/>
                  </a:cubicBezTo>
                  <a:close/>
                </a:path>
              </a:pathLst>
            </a:custGeom>
            <a:solidFill>
              <a:srgbClr val="9ED5F4"/>
            </a:solidFill>
            <a:ln cap="flat" cmpd="sng" w="25400">
              <a:solidFill>
                <a:srgbClr val="2130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16"/>
            <p:cNvSpPr/>
            <p:nvPr/>
          </p:nvSpPr>
          <p:spPr>
            <a:xfrm>
              <a:off x="5427945" y="2958200"/>
              <a:ext cx="188614" cy="271249"/>
            </a:xfrm>
            <a:custGeom>
              <a:rect b="b" l="l" r="r" t="t"/>
              <a:pathLst>
                <a:path extrusionOk="0" h="10353" w="7199">
                  <a:moveTo>
                    <a:pt x="5090" y="0"/>
                  </a:moveTo>
                  <a:lnTo>
                    <a:pt x="5090" y="0"/>
                  </a:lnTo>
                  <a:cubicBezTo>
                    <a:pt x="6653" y="4132"/>
                    <a:pt x="4275" y="8713"/>
                    <a:pt x="0" y="9825"/>
                  </a:cubicBezTo>
                  <a:cubicBezTo>
                    <a:pt x="355" y="9931"/>
                    <a:pt x="671" y="10343"/>
                    <a:pt x="1036" y="10353"/>
                  </a:cubicBezTo>
                  <a:cubicBezTo>
                    <a:pt x="1040" y="10353"/>
                    <a:pt x="1044" y="10353"/>
                    <a:pt x="1048" y="10353"/>
                  </a:cubicBezTo>
                  <a:cubicBezTo>
                    <a:pt x="1427" y="10353"/>
                    <a:pt x="1778" y="9930"/>
                    <a:pt x="2138" y="9864"/>
                  </a:cubicBezTo>
                  <a:cubicBezTo>
                    <a:pt x="2173" y="9858"/>
                    <a:pt x="2208" y="9856"/>
                    <a:pt x="2245" y="9856"/>
                  </a:cubicBezTo>
                  <a:cubicBezTo>
                    <a:pt x="2520" y="9856"/>
                    <a:pt x="2836" y="9991"/>
                    <a:pt x="3110" y="9991"/>
                  </a:cubicBezTo>
                  <a:cubicBezTo>
                    <a:pt x="3190" y="9991"/>
                    <a:pt x="3266" y="9979"/>
                    <a:pt x="3336" y="9950"/>
                  </a:cubicBezTo>
                  <a:cubicBezTo>
                    <a:pt x="3691" y="9816"/>
                    <a:pt x="3854" y="9289"/>
                    <a:pt x="4180" y="9087"/>
                  </a:cubicBezTo>
                  <a:cubicBezTo>
                    <a:pt x="4506" y="8886"/>
                    <a:pt x="5042" y="8963"/>
                    <a:pt x="5320" y="8704"/>
                  </a:cubicBezTo>
                  <a:cubicBezTo>
                    <a:pt x="5598" y="8445"/>
                    <a:pt x="5541" y="7899"/>
                    <a:pt x="5761" y="7582"/>
                  </a:cubicBezTo>
                  <a:cubicBezTo>
                    <a:pt x="5982" y="7266"/>
                    <a:pt x="6518" y="7141"/>
                    <a:pt x="6672" y="6796"/>
                  </a:cubicBezTo>
                  <a:cubicBezTo>
                    <a:pt x="6835" y="6442"/>
                    <a:pt x="6566" y="5953"/>
                    <a:pt x="6643" y="5589"/>
                  </a:cubicBezTo>
                  <a:cubicBezTo>
                    <a:pt x="6729" y="5215"/>
                    <a:pt x="7180" y="4889"/>
                    <a:pt x="7189" y="4505"/>
                  </a:cubicBezTo>
                  <a:cubicBezTo>
                    <a:pt x="7199" y="4132"/>
                    <a:pt x="6768" y="3777"/>
                    <a:pt x="6701" y="3403"/>
                  </a:cubicBezTo>
                  <a:cubicBezTo>
                    <a:pt x="6633" y="3029"/>
                    <a:pt x="6921" y="2560"/>
                    <a:pt x="6787" y="2195"/>
                  </a:cubicBezTo>
                  <a:cubicBezTo>
                    <a:pt x="6653" y="1841"/>
                    <a:pt x="6116" y="1687"/>
                    <a:pt x="5915" y="1361"/>
                  </a:cubicBezTo>
                  <a:cubicBezTo>
                    <a:pt x="5713" y="1036"/>
                    <a:pt x="5800" y="489"/>
                    <a:pt x="5541" y="211"/>
                  </a:cubicBezTo>
                  <a:cubicBezTo>
                    <a:pt x="5416" y="106"/>
                    <a:pt x="5253" y="29"/>
                    <a:pt x="5090" y="0"/>
                  </a:cubicBezTo>
                  <a:close/>
                </a:path>
              </a:pathLst>
            </a:custGeom>
            <a:solidFill>
              <a:srgbClr val="9ED5F4"/>
            </a:solidFill>
            <a:ln cap="flat" cmpd="sng" w="25400">
              <a:solidFill>
                <a:srgbClr val="2130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16"/>
            <p:cNvSpPr/>
            <p:nvPr/>
          </p:nvSpPr>
          <p:spPr>
            <a:xfrm>
              <a:off x="5430539" y="3027210"/>
              <a:ext cx="131786" cy="142318"/>
            </a:xfrm>
            <a:custGeom>
              <a:rect b="b" l="l" r="r" t="t"/>
              <a:pathLst>
                <a:path extrusionOk="0" h="5432" w="5030">
                  <a:moveTo>
                    <a:pt x="3592" y="0"/>
                  </a:moveTo>
                  <a:cubicBezTo>
                    <a:pt x="3355" y="0"/>
                    <a:pt x="3140" y="118"/>
                    <a:pt x="3084" y="376"/>
                  </a:cubicBezTo>
                  <a:cubicBezTo>
                    <a:pt x="2748" y="1910"/>
                    <a:pt x="1972" y="2840"/>
                    <a:pt x="841" y="4019"/>
                  </a:cubicBezTo>
                  <a:cubicBezTo>
                    <a:pt x="1" y="4893"/>
                    <a:pt x="539" y="5432"/>
                    <a:pt x="1462" y="5432"/>
                  </a:cubicBezTo>
                  <a:cubicBezTo>
                    <a:pt x="2330" y="5432"/>
                    <a:pt x="3538" y="4956"/>
                    <a:pt x="4263" y="3836"/>
                  </a:cubicBezTo>
                  <a:cubicBezTo>
                    <a:pt x="5030" y="2657"/>
                    <a:pt x="4589" y="1306"/>
                    <a:pt x="4311" y="482"/>
                  </a:cubicBezTo>
                  <a:cubicBezTo>
                    <a:pt x="4205" y="176"/>
                    <a:pt x="3882" y="0"/>
                    <a:pt x="3592" y="0"/>
                  </a:cubicBezTo>
                  <a:close/>
                </a:path>
              </a:pathLst>
            </a:custGeom>
            <a:solidFill>
              <a:srgbClr val="9ED5F4"/>
            </a:solidFill>
            <a:ln cap="flat" cmpd="sng" w="25400">
              <a:solidFill>
                <a:srgbClr val="2130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16"/>
            <p:cNvSpPr/>
            <p:nvPr/>
          </p:nvSpPr>
          <p:spPr>
            <a:xfrm>
              <a:off x="5441752" y="3027761"/>
              <a:ext cx="120572" cy="141585"/>
            </a:xfrm>
            <a:custGeom>
              <a:rect b="b" l="l" r="r" t="t"/>
              <a:pathLst>
                <a:path extrusionOk="0" h="5404" w="4602">
                  <a:moveTo>
                    <a:pt x="3365" y="1"/>
                  </a:moveTo>
                  <a:lnTo>
                    <a:pt x="3365" y="1"/>
                  </a:lnTo>
                  <a:cubicBezTo>
                    <a:pt x="3643" y="834"/>
                    <a:pt x="4026" y="2119"/>
                    <a:pt x="3288" y="3260"/>
                  </a:cubicBezTo>
                  <a:cubicBezTo>
                    <a:pt x="2569" y="4375"/>
                    <a:pt x="1366" y="4857"/>
                    <a:pt x="499" y="4857"/>
                  </a:cubicBezTo>
                  <a:cubicBezTo>
                    <a:pt x="315" y="4857"/>
                    <a:pt x="146" y="4835"/>
                    <a:pt x="1" y="4793"/>
                  </a:cubicBezTo>
                  <a:lnTo>
                    <a:pt x="1" y="4793"/>
                  </a:lnTo>
                  <a:cubicBezTo>
                    <a:pt x="16" y="5182"/>
                    <a:pt x="450" y="5404"/>
                    <a:pt x="1041" y="5404"/>
                  </a:cubicBezTo>
                  <a:cubicBezTo>
                    <a:pt x="1907" y="5404"/>
                    <a:pt x="3111" y="4928"/>
                    <a:pt x="3835" y="3806"/>
                  </a:cubicBezTo>
                  <a:cubicBezTo>
                    <a:pt x="4602" y="2627"/>
                    <a:pt x="4161" y="1285"/>
                    <a:pt x="3883" y="451"/>
                  </a:cubicBezTo>
                  <a:cubicBezTo>
                    <a:pt x="3796" y="231"/>
                    <a:pt x="3605" y="58"/>
                    <a:pt x="3365" y="1"/>
                  </a:cubicBezTo>
                  <a:close/>
                </a:path>
              </a:pathLst>
            </a:custGeom>
            <a:solidFill>
              <a:srgbClr val="9ED5F4"/>
            </a:solidFill>
            <a:ln cap="flat" cmpd="sng" w="25400">
              <a:solidFill>
                <a:srgbClr val="2130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16"/>
            <p:cNvSpPr/>
            <p:nvPr/>
          </p:nvSpPr>
          <p:spPr>
            <a:xfrm>
              <a:off x="5382986" y="2999779"/>
              <a:ext cx="69640" cy="69587"/>
            </a:xfrm>
            <a:custGeom>
              <a:rect b="b" l="l" r="r" t="t"/>
              <a:pathLst>
                <a:path extrusionOk="0" h="2656" w="2658">
                  <a:moveTo>
                    <a:pt x="1473" y="1"/>
                  </a:moveTo>
                  <a:cubicBezTo>
                    <a:pt x="1003" y="1"/>
                    <a:pt x="495" y="370"/>
                    <a:pt x="288" y="838"/>
                  </a:cubicBezTo>
                  <a:cubicBezTo>
                    <a:pt x="1" y="1490"/>
                    <a:pt x="288" y="2248"/>
                    <a:pt x="940" y="2535"/>
                  </a:cubicBezTo>
                  <a:cubicBezTo>
                    <a:pt x="1123" y="2616"/>
                    <a:pt x="1339" y="2656"/>
                    <a:pt x="1555" y="2656"/>
                  </a:cubicBezTo>
                  <a:cubicBezTo>
                    <a:pt x="2108" y="2656"/>
                    <a:pt x="2657" y="2393"/>
                    <a:pt x="2637" y="1883"/>
                  </a:cubicBezTo>
                  <a:cubicBezTo>
                    <a:pt x="2608" y="1289"/>
                    <a:pt x="2368" y="522"/>
                    <a:pt x="1985" y="187"/>
                  </a:cubicBezTo>
                  <a:cubicBezTo>
                    <a:pt x="1834" y="57"/>
                    <a:pt x="1656" y="1"/>
                    <a:pt x="1473" y="1"/>
                  </a:cubicBezTo>
                  <a:close/>
                </a:path>
              </a:pathLst>
            </a:custGeom>
            <a:solidFill>
              <a:srgbClr val="9ED5F4"/>
            </a:solidFill>
            <a:ln cap="flat" cmpd="sng" w="25400">
              <a:solidFill>
                <a:srgbClr val="2130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16"/>
            <p:cNvSpPr/>
            <p:nvPr/>
          </p:nvSpPr>
          <p:spPr>
            <a:xfrm>
              <a:off x="5390767" y="3000644"/>
              <a:ext cx="61858" cy="68932"/>
            </a:xfrm>
            <a:custGeom>
              <a:rect b="b" l="l" r="r" t="t"/>
              <a:pathLst>
                <a:path extrusionOk="0" h="2631" w="2361">
                  <a:moveTo>
                    <a:pt x="1391" y="0"/>
                  </a:moveTo>
                  <a:cubicBezTo>
                    <a:pt x="1573" y="374"/>
                    <a:pt x="1678" y="786"/>
                    <a:pt x="1697" y="1208"/>
                  </a:cubicBezTo>
                  <a:cubicBezTo>
                    <a:pt x="1718" y="1718"/>
                    <a:pt x="1168" y="1981"/>
                    <a:pt x="616" y="1981"/>
                  </a:cubicBezTo>
                  <a:cubicBezTo>
                    <a:pt x="400" y="1981"/>
                    <a:pt x="184" y="1941"/>
                    <a:pt x="1" y="1860"/>
                  </a:cubicBezTo>
                  <a:lnTo>
                    <a:pt x="1" y="1860"/>
                  </a:lnTo>
                  <a:cubicBezTo>
                    <a:pt x="125" y="2147"/>
                    <a:pt x="365" y="2377"/>
                    <a:pt x="653" y="2512"/>
                  </a:cubicBezTo>
                  <a:cubicBezTo>
                    <a:pt x="830" y="2591"/>
                    <a:pt x="1041" y="2630"/>
                    <a:pt x="1253" y="2630"/>
                  </a:cubicBezTo>
                  <a:cubicBezTo>
                    <a:pt x="1805" y="2630"/>
                    <a:pt x="2360" y="2363"/>
                    <a:pt x="2340" y="1850"/>
                  </a:cubicBezTo>
                  <a:cubicBezTo>
                    <a:pt x="2311" y="1256"/>
                    <a:pt x="2071" y="489"/>
                    <a:pt x="1688" y="154"/>
                  </a:cubicBezTo>
                  <a:cubicBezTo>
                    <a:pt x="1602" y="77"/>
                    <a:pt x="1506" y="29"/>
                    <a:pt x="1391" y="0"/>
                  </a:cubicBezTo>
                  <a:close/>
                </a:path>
              </a:pathLst>
            </a:custGeom>
            <a:solidFill>
              <a:srgbClr val="9ED5F4"/>
            </a:solidFill>
            <a:ln cap="flat" cmpd="sng" w="25400">
              <a:solidFill>
                <a:srgbClr val="2130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16"/>
            <p:cNvSpPr/>
            <p:nvPr/>
          </p:nvSpPr>
          <p:spPr>
            <a:xfrm>
              <a:off x="5510554" y="2894429"/>
              <a:ext cx="37571" cy="42706"/>
            </a:xfrm>
            <a:custGeom>
              <a:rect b="b" l="l" r="r" t="t"/>
              <a:pathLst>
                <a:path extrusionOk="0" h="1630" w="1434">
                  <a:moveTo>
                    <a:pt x="831" y="1"/>
                  </a:moveTo>
                  <a:cubicBezTo>
                    <a:pt x="670" y="1"/>
                    <a:pt x="510" y="88"/>
                    <a:pt x="432" y="297"/>
                  </a:cubicBezTo>
                  <a:lnTo>
                    <a:pt x="1" y="1275"/>
                  </a:lnTo>
                  <a:cubicBezTo>
                    <a:pt x="58" y="1264"/>
                    <a:pt x="117" y="1258"/>
                    <a:pt x="177" y="1258"/>
                  </a:cubicBezTo>
                  <a:cubicBezTo>
                    <a:pt x="275" y="1258"/>
                    <a:pt x="375" y="1273"/>
                    <a:pt x="471" y="1303"/>
                  </a:cubicBezTo>
                  <a:cubicBezTo>
                    <a:pt x="614" y="1380"/>
                    <a:pt x="729" y="1495"/>
                    <a:pt x="816" y="1629"/>
                  </a:cubicBezTo>
                  <a:lnTo>
                    <a:pt x="1247" y="661"/>
                  </a:lnTo>
                  <a:cubicBezTo>
                    <a:pt x="1433" y="295"/>
                    <a:pt x="1129" y="1"/>
                    <a:pt x="831" y="1"/>
                  </a:cubicBezTo>
                  <a:close/>
                </a:path>
              </a:pathLst>
            </a:custGeom>
            <a:solidFill>
              <a:srgbClr val="9ED5F4"/>
            </a:solidFill>
            <a:ln cap="flat" cmpd="sng" w="25400">
              <a:solidFill>
                <a:srgbClr val="2130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16"/>
            <p:cNvSpPr/>
            <p:nvPr/>
          </p:nvSpPr>
          <p:spPr>
            <a:xfrm>
              <a:off x="5597721" y="2995928"/>
              <a:ext cx="46846" cy="32619"/>
            </a:xfrm>
            <a:custGeom>
              <a:rect b="b" l="l" r="r" t="t"/>
              <a:pathLst>
                <a:path extrusionOk="0" h="1245" w="1788">
                  <a:moveTo>
                    <a:pt x="1152" y="0"/>
                  </a:moveTo>
                  <a:cubicBezTo>
                    <a:pt x="1103" y="0"/>
                    <a:pt x="1051" y="8"/>
                    <a:pt x="997" y="27"/>
                  </a:cubicBezTo>
                  <a:lnTo>
                    <a:pt x="0" y="410"/>
                  </a:lnTo>
                  <a:cubicBezTo>
                    <a:pt x="134" y="497"/>
                    <a:pt x="240" y="621"/>
                    <a:pt x="307" y="765"/>
                  </a:cubicBezTo>
                  <a:cubicBezTo>
                    <a:pt x="355" y="918"/>
                    <a:pt x="355" y="1081"/>
                    <a:pt x="316" y="1244"/>
                  </a:cubicBezTo>
                  <a:lnTo>
                    <a:pt x="1313" y="861"/>
                  </a:lnTo>
                  <a:cubicBezTo>
                    <a:pt x="1787" y="663"/>
                    <a:pt x="1587" y="0"/>
                    <a:pt x="1152" y="0"/>
                  </a:cubicBezTo>
                  <a:close/>
                </a:path>
              </a:pathLst>
            </a:custGeom>
            <a:solidFill>
              <a:srgbClr val="9ED5F4"/>
            </a:solidFill>
            <a:ln cap="flat" cmpd="sng" w="25400">
              <a:solidFill>
                <a:srgbClr val="2130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16"/>
            <p:cNvSpPr/>
            <p:nvPr/>
          </p:nvSpPr>
          <p:spPr>
            <a:xfrm>
              <a:off x="5594184" y="3123941"/>
              <a:ext cx="47448" cy="33824"/>
            </a:xfrm>
            <a:custGeom>
              <a:rect b="b" l="l" r="r" t="t"/>
              <a:pathLst>
                <a:path extrusionOk="0" h="1291" w="1811">
                  <a:moveTo>
                    <a:pt x="365" y="1"/>
                  </a:moveTo>
                  <a:lnTo>
                    <a:pt x="365" y="1"/>
                  </a:lnTo>
                  <a:cubicBezTo>
                    <a:pt x="394" y="154"/>
                    <a:pt x="384" y="317"/>
                    <a:pt x="327" y="470"/>
                  </a:cubicBezTo>
                  <a:cubicBezTo>
                    <a:pt x="250" y="614"/>
                    <a:pt x="135" y="729"/>
                    <a:pt x="1" y="815"/>
                  </a:cubicBezTo>
                  <a:lnTo>
                    <a:pt x="979" y="1247"/>
                  </a:lnTo>
                  <a:cubicBezTo>
                    <a:pt x="1046" y="1277"/>
                    <a:pt x="1111" y="1290"/>
                    <a:pt x="1172" y="1290"/>
                  </a:cubicBezTo>
                  <a:cubicBezTo>
                    <a:pt x="1593" y="1290"/>
                    <a:pt x="1811" y="642"/>
                    <a:pt x="1333" y="432"/>
                  </a:cubicBezTo>
                  <a:lnTo>
                    <a:pt x="365" y="1"/>
                  </a:lnTo>
                  <a:close/>
                </a:path>
              </a:pathLst>
            </a:custGeom>
            <a:solidFill>
              <a:srgbClr val="9ED5F4"/>
            </a:solidFill>
            <a:ln cap="flat" cmpd="sng" w="25400">
              <a:solidFill>
                <a:srgbClr val="2130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16"/>
            <p:cNvSpPr/>
            <p:nvPr/>
          </p:nvSpPr>
          <p:spPr>
            <a:xfrm>
              <a:off x="5503034" y="3211082"/>
              <a:ext cx="35894" cy="42470"/>
            </a:xfrm>
            <a:custGeom>
              <a:rect b="b" l="l" r="r" t="t"/>
              <a:pathLst>
                <a:path extrusionOk="0" h="1621" w="1370">
                  <a:moveTo>
                    <a:pt x="834" y="1"/>
                  </a:moveTo>
                  <a:cubicBezTo>
                    <a:pt x="710" y="221"/>
                    <a:pt x="472" y="357"/>
                    <a:pt x="226" y="357"/>
                  </a:cubicBezTo>
                  <a:cubicBezTo>
                    <a:pt x="151" y="357"/>
                    <a:pt x="75" y="344"/>
                    <a:pt x="0" y="317"/>
                  </a:cubicBezTo>
                  <a:lnTo>
                    <a:pt x="0" y="317"/>
                  </a:lnTo>
                  <a:lnTo>
                    <a:pt x="384" y="1314"/>
                  </a:lnTo>
                  <a:cubicBezTo>
                    <a:pt x="458" y="1530"/>
                    <a:pt x="623" y="1620"/>
                    <a:pt x="791" y="1620"/>
                  </a:cubicBezTo>
                  <a:cubicBezTo>
                    <a:pt x="1077" y="1620"/>
                    <a:pt x="1369" y="1355"/>
                    <a:pt x="1218" y="998"/>
                  </a:cubicBezTo>
                  <a:lnTo>
                    <a:pt x="834" y="1"/>
                  </a:lnTo>
                  <a:close/>
                </a:path>
              </a:pathLst>
            </a:custGeom>
            <a:solidFill>
              <a:srgbClr val="9ED5F4"/>
            </a:solidFill>
            <a:ln cap="flat" cmpd="sng" w="25400">
              <a:solidFill>
                <a:srgbClr val="2130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16"/>
            <p:cNvSpPr/>
            <p:nvPr/>
          </p:nvSpPr>
          <p:spPr>
            <a:xfrm>
              <a:off x="5369912" y="3207571"/>
              <a:ext cx="37466" cy="42706"/>
            </a:xfrm>
            <a:custGeom>
              <a:rect b="b" l="l" r="r" t="t"/>
              <a:pathLst>
                <a:path extrusionOk="0" h="1630" w="1430">
                  <a:moveTo>
                    <a:pt x="624" y="1"/>
                  </a:moveTo>
                  <a:lnTo>
                    <a:pt x="193" y="978"/>
                  </a:lnTo>
                  <a:cubicBezTo>
                    <a:pt x="1" y="1338"/>
                    <a:pt x="302" y="1630"/>
                    <a:pt x="598" y="1630"/>
                  </a:cubicBezTo>
                  <a:cubicBezTo>
                    <a:pt x="760" y="1630"/>
                    <a:pt x="920" y="1543"/>
                    <a:pt x="998" y="1333"/>
                  </a:cubicBezTo>
                  <a:lnTo>
                    <a:pt x="1429" y="365"/>
                  </a:lnTo>
                  <a:lnTo>
                    <a:pt x="1429" y="365"/>
                  </a:lnTo>
                  <a:cubicBezTo>
                    <a:pt x="1380" y="374"/>
                    <a:pt x="1330" y="378"/>
                    <a:pt x="1280" y="378"/>
                  </a:cubicBezTo>
                  <a:cubicBezTo>
                    <a:pt x="1173" y="378"/>
                    <a:pt x="1064" y="359"/>
                    <a:pt x="960" y="327"/>
                  </a:cubicBezTo>
                  <a:cubicBezTo>
                    <a:pt x="826" y="250"/>
                    <a:pt x="701" y="135"/>
                    <a:pt x="624" y="1"/>
                  </a:cubicBezTo>
                  <a:close/>
                </a:path>
              </a:pathLst>
            </a:custGeom>
            <a:solidFill>
              <a:srgbClr val="9ED5F4"/>
            </a:solidFill>
            <a:ln cap="flat" cmpd="sng" w="25400">
              <a:solidFill>
                <a:srgbClr val="2130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16"/>
            <p:cNvSpPr/>
            <p:nvPr/>
          </p:nvSpPr>
          <p:spPr>
            <a:xfrm>
              <a:off x="5273444" y="3116159"/>
              <a:ext cx="47029" cy="32698"/>
            </a:xfrm>
            <a:custGeom>
              <a:rect b="b" l="l" r="r" t="t"/>
              <a:pathLst>
                <a:path extrusionOk="0" h="1248" w="1795">
                  <a:moveTo>
                    <a:pt x="1469" y="1"/>
                  </a:moveTo>
                  <a:lnTo>
                    <a:pt x="472" y="384"/>
                  </a:lnTo>
                  <a:cubicBezTo>
                    <a:pt x="1" y="590"/>
                    <a:pt x="196" y="1247"/>
                    <a:pt x="633" y="1247"/>
                  </a:cubicBezTo>
                  <a:cubicBezTo>
                    <a:pt x="685" y="1247"/>
                    <a:pt x="740" y="1238"/>
                    <a:pt x="798" y="1218"/>
                  </a:cubicBezTo>
                  <a:lnTo>
                    <a:pt x="1795" y="834"/>
                  </a:lnTo>
                  <a:cubicBezTo>
                    <a:pt x="1661" y="748"/>
                    <a:pt x="1546" y="624"/>
                    <a:pt x="1479" y="480"/>
                  </a:cubicBezTo>
                  <a:cubicBezTo>
                    <a:pt x="1431" y="326"/>
                    <a:pt x="1431" y="164"/>
                    <a:pt x="1469" y="1"/>
                  </a:cubicBezTo>
                  <a:close/>
                </a:path>
              </a:pathLst>
            </a:custGeom>
            <a:solidFill>
              <a:srgbClr val="9ED5F4"/>
            </a:solidFill>
            <a:ln cap="flat" cmpd="sng" w="25400">
              <a:solidFill>
                <a:srgbClr val="2130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16"/>
            <p:cNvSpPr/>
            <p:nvPr/>
          </p:nvSpPr>
          <p:spPr>
            <a:xfrm>
              <a:off x="5277452" y="2987517"/>
              <a:ext cx="46295" cy="33248"/>
            </a:xfrm>
            <a:custGeom>
              <a:rect b="b" l="l" r="r" t="t"/>
              <a:pathLst>
                <a:path extrusionOk="0" h="1269" w="1767">
                  <a:moveTo>
                    <a:pt x="629" y="0"/>
                  </a:moveTo>
                  <a:cubicBezTo>
                    <a:pt x="208" y="0"/>
                    <a:pt x="0" y="607"/>
                    <a:pt x="434" y="837"/>
                  </a:cubicBezTo>
                  <a:lnTo>
                    <a:pt x="1412" y="1268"/>
                  </a:lnTo>
                  <a:cubicBezTo>
                    <a:pt x="1383" y="1115"/>
                    <a:pt x="1393" y="952"/>
                    <a:pt x="1450" y="798"/>
                  </a:cubicBezTo>
                  <a:cubicBezTo>
                    <a:pt x="1517" y="664"/>
                    <a:pt x="1632" y="540"/>
                    <a:pt x="1766" y="463"/>
                  </a:cubicBezTo>
                  <a:lnTo>
                    <a:pt x="798" y="32"/>
                  </a:lnTo>
                  <a:cubicBezTo>
                    <a:pt x="739" y="10"/>
                    <a:pt x="682" y="0"/>
                    <a:pt x="629" y="0"/>
                  </a:cubicBezTo>
                  <a:close/>
                </a:path>
              </a:pathLst>
            </a:custGeom>
            <a:solidFill>
              <a:srgbClr val="9ED5F4"/>
            </a:solidFill>
            <a:ln cap="flat" cmpd="sng" w="25400">
              <a:solidFill>
                <a:srgbClr val="2130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16"/>
            <p:cNvSpPr/>
            <p:nvPr/>
          </p:nvSpPr>
          <p:spPr>
            <a:xfrm>
              <a:off x="5379265" y="2891285"/>
              <a:ext cx="35632" cy="42575"/>
            </a:xfrm>
            <a:custGeom>
              <a:rect b="b" l="l" r="r" t="t"/>
              <a:pathLst>
                <a:path extrusionOk="0" h="1625" w="1360">
                  <a:moveTo>
                    <a:pt x="576" y="0"/>
                  </a:moveTo>
                  <a:cubicBezTo>
                    <a:pt x="289" y="0"/>
                    <a:pt x="1" y="264"/>
                    <a:pt x="152" y="628"/>
                  </a:cubicBezTo>
                  <a:lnTo>
                    <a:pt x="536" y="1625"/>
                  </a:lnTo>
                  <a:cubicBezTo>
                    <a:pt x="661" y="1395"/>
                    <a:pt x="896" y="1263"/>
                    <a:pt x="1141" y="1263"/>
                  </a:cubicBezTo>
                  <a:cubicBezTo>
                    <a:pt x="1214" y="1263"/>
                    <a:pt x="1288" y="1275"/>
                    <a:pt x="1360" y="1299"/>
                  </a:cubicBezTo>
                  <a:lnTo>
                    <a:pt x="986" y="302"/>
                  </a:lnTo>
                  <a:cubicBezTo>
                    <a:pt x="908" y="90"/>
                    <a:pt x="742" y="0"/>
                    <a:pt x="576" y="0"/>
                  </a:cubicBezTo>
                  <a:close/>
                </a:path>
              </a:pathLst>
            </a:custGeom>
            <a:solidFill>
              <a:srgbClr val="9ED5F4"/>
            </a:solidFill>
            <a:ln cap="flat" cmpd="sng" w="25400">
              <a:solidFill>
                <a:srgbClr val="2130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1" name="Google Shape;641;p16"/>
          <p:cNvGrpSpPr/>
          <p:nvPr/>
        </p:nvGrpSpPr>
        <p:grpSpPr>
          <a:xfrm>
            <a:off x="4869279" y="1816864"/>
            <a:ext cx="662723" cy="496390"/>
            <a:chOff x="7955145" y="2019192"/>
            <a:chExt cx="365175" cy="271013"/>
          </a:xfrm>
        </p:grpSpPr>
        <p:sp>
          <p:nvSpPr>
            <p:cNvPr id="642" name="Google Shape;642;p16"/>
            <p:cNvSpPr/>
            <p:nvPr/>
          </p:nvSpPr>
          <p:spPr>
            <a:xfrm>
              <a:off x="7977729" y="2019192"/>
              <a:ext cx="320243" cy="271013"/>
            </a:xfrm>
            <a:custGeom>
              <a:rect b="b" l="l" r="r" t="t"/>
              <a:pathLst>
                <a:path extrusionOk="0" h="10344" w="12223">
                  <a:moveTo>
                    <a:pt x="8676" y="1"/>
                  </a:moveTo>
                  <a:cubicBezTo>
                    <a:pt x="7707" y="1"/>
                    <a:pt x="6778" y="394"/>
                    <a:pt x="6107" y="1103"/>
                  </a:cubicBezTo>
                  <a:cubicBezTo>
                    <a:pt x="5428" y="385"/>
                    <a:pt x="4496" y="5"/>
                    <a:pt x="3546" y="5"/>
                  </a:cubicBezTo>
                  <a:cubicBezTo>
                    <a:pt x="3101" y="5"/>
                    <a:pt x="2653" y="88"/>
                    <a:pt x="2225" y="260"/>
                  </a:cubicBezTo>
                  <a:cubicBezTo>
                    <a:pt x="883" y="796"/>
                    <a:pt x="1" y="2100"/>
                    <a:pt x="1" y="3547"/>
                  </a:cubicBezTo>
                  <a:cubicBezTo>
                    <a:pt x="1" y="5541"/>
                    <a:pt x="1372" y="6921"/>
                    <a:pt x="2570" y="7909"/>
                  </a:cubicBezTo>
                  <a:cubicBezTo>
                    <a:pt x="3087" y="8330"/>
                    <a:pt x="3624" y="8733"/>
                    <a:pt x="4180" y="9097"/>
                  </a:cubicBezTo>
                  <a:lnTo>
                    <a:pt x="6107" y="10343"/>
                  </a:lnTo>
                  <a:lnTo>
                    <a:pt x="8033" y="9097"/>
                  </a:lnTo>
                  <a:cubicBezTo>
                    <a:pt x="8589" y="8733"/>
                    <a:pt x="9126" y="8340"/>
                    <a:pt x="9644" y="7909"/>
                  </a:cubicBezTo>
                  <a:cubicBezTo>
                    <a:pt x="10842" y="6931"/>
                    <a:pt x="12222" y="5531"/>
                    <a:pt x="12222" y="3547"/>
                  </a:cubicBezTo>
                  <a:cubicBezTo>
                    <a:pt x="12222" y="1889"/>
                    <a:pt x="11072" y="451"/>
                    <a:pt x="9452" y="87"/>
                  </a:cubicBezTo>
                  <a:cubicBezTo>
                    <a:pt x="9193" y="30"/>
                    <a:pt x="8934" y="1"/>
                    <a:pt x="8676" y="1"/>
                  </a:cubicBezTo>
                  <a:close/>
                </a:path>
              </a:pathLst>
            </a:custGeom>
            <a:solidFill>
              <a:srgbClr val="9ED5F4"/>
            </a:solidFill>
            <a:ln cap="flat" cmpd="sng" w="25400">
              <a:solidFill>
                <a:srgbClr val="2540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16"/>
            <p:cNvSpPr/>
            <p:nvPr/>
          </p:nvSpPr>
          <p:spPr>
            <a:xfrm>
              <a:off x="8084468" y="2023226"/>
              <a:ext cx="213504" cy="266978"/>
            </a:xfrm>
            <a:custGeom>
              <a:rect b="b" l="l" r="r" t="t"/>
              <a:pathLst>
                <a:path extrusionOk="0" h="10190" w="8149">
                  <a:moveTo>
                    <a:pt x="5618" y="0"/>
                  </a:moveTo>
                  <a:lnTo>
                    <a:pt x="5618" y="0"/>
                  </a:lnTo>
                  <a:cubicBezTo>
                    <a:pt x="6020" y="2166"/>
                    <a:pt x="6298" y="7400"/>
                    <a:pt x="1" y="8876"/>
                  </a:cubicBezTo>
                  <a:cubicBezTo>
                    <a:pt x="58" y="8905"/>
                    <a:pt x="87" y="8934"/>
                    <a:pt x="106" y="8943"/>
                  </a:cubicBezTo>
                  <a:lnTo>
                    <a:pt x="2033" y="10189"/>
                  </a:lnTo>
                  <a:lnTo>
                    <a:pt x="3959" y="8943"/>
                  </a:lnTo>
                  <a:cubicBezTo>
                    <a:pt x="4515" y="8579"/>
                    <a:pt x="5052" y="8186"/>
                    <a:pt x="5570" y="7764"/>
                  </a:cubicBezTo>
                  <a:cubicBezTo>
                    <a:pt x="6768" y="6777"/>
                    <a:pt x="8139" y="5387"/>
                    <a:pt x="8139" y="3403"/>
                  </a:cubicBezTo>
                  <a:cubicBezTo>
                    <a:pt x="8148" y="1831"/>
                    <a:pt x="7113" y="451"/>
                    <a:pt x="5618" y="0"/>
                  </a:cubicBezTo>
                  <a:close/>
                </a:path>
              </a:pathLst>
            </a:custGeom>
            <a:solidFill>
              <a:srgbClr val="9ED5F4"/>
            </a:solidFill>
            <a:ln cap="flat" cmpd="sng" w="25400">
              <a:solidFill>
                <a:srgbClr val="2540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16"/>
            <p:cNvSpPr/>
            <p:nvPr/>
          </p:nvSpPr>
          <p:spPr>
            <a:xfrm>
              <a:off x="8182377" y="2136437"/>
              <a:ext cx="95735" cy="76163"/>
            </a:xfrm>
            <a:custGeom>
              <a:rect b="b" l="l" r="r" t="t"/>
              <a:pathLst>
                <a:path extrusionOk="0" h="2907" w="3654">
                  <a:moveTo>
                    <a:pt x="2082" y="1"/>
                  </a:moveTo>
                  <a:cubicBezTo>
                    <a:pt x="2076" y="1"/>
                    <a:pt x="2069" y="1"/>
                    <a:pt x="2063" y="2"/>
                  </a:cubicBezTo>
                  <a:cubicBezTo>
                    <a:pt x="1977" y="2"/>
                    <a:pt x="1909" y="60"/>
                    <a:pt x="1881" y="136"/>
                  </a:cubicBezTo>
                  <a:lnTo>
                    <a:pt x="1238" y="2140"/>
                  </a:lnTo>
                  <a:lnTo>
                    <a:pt x="443" y="318"/>
                  </a:lnTo>
                  <a:cubicBezTo>
                    <a:pt x="406" y="231"/>
                    <a:pt x="336" y="194"/>
                    <a:pt x="265" y="194"/>
                  </a:cubicBezTo>
                  <a:cubicBezTo>
                    <a:pt x="134" y="194"/>
                    <a:pt x="1" y="320"/>
                    <a:pt x="69" y="481"/>
                  </a:cubicBezTo>
                  <a:lnTo>
                    <a:pt x="1085" y="2791"/>
                  </a:lnTo>
                  <a:cubicBezTo>
                    <a:pt x="1114" y="2859"/>
                    <a:pt x="1191" y="2906"/>
                    <a:pt x="1267" y="2906"/>
                  </a:cubicBezTo>
                  <a:lnTo>
                    <a:pt x="1277" y="2906"/>
                  </a:lnTo>
                  <a:cubicBezTo>
                    <a:pt x="1363" y="2906"/>
                    <a:pt x="1440" y="2849"/>
                    <a:pt x="1459" y="2772"/>
                  </a:cubicBezTo>
                  <a:lnTo>
                    <a:pt x="2120" y="731"/>
                  </a:lnTo>
                  <a:lnTo>
                    <a:pt x="2657" y="1814"/>
                  </a:lnTo>
                  <a:cubicBezTo>
                    <a:pt x="2686" y="1881"/>
                    <a:pt x="2753" y="1929"/>
                    <a:pt x="2830" y="1929"/>
                  </a:cubicBezTo>
                  <a:lnTo>
                    <a:pt x="3366" y="1929"/>
                  </a:lnTo>
                  <a:cubicBezTo>
                    <a:pt x="3462" y="1795"/>
                    <a:pt x="3558" y="1660"/>
                    <a:pt x="3654" y="1517"/>
                  </a:cubicBezTo>
                  <a:lnTo>
                    <a:pt x="2954" y="1517"/>
                  </a:lnTo>
                  <a:lnTo>
                    <a:pt x="2254" y="108"/>
                  </a:lnTo>
                  <a:cubicBezTo>
                    <a:pt x="2219" y="46"/>
                    <a:pt x="2152" y="1"/>
                    <a:pt x="2082" y="1"/>
                  </a:cubicBezTo>
                  <a:close/>
                </a:path>
              </a:pathLst>
            </a:custGeom>
            <a:solidFill>
              <a:srgbClr val="9ED5F4"/>
            </a:solidFill>
            <a:ln cap="flat" cmpd="sng" w="25400">
              <a:solidFill>
                <a:srgbClr val="2540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16"/>
            <p:cNvSpPr/>
            <p:nvPr/>
          </p:nvSpPr>
          <p:spPr>
            <a:xfrm>
              <a:off x="7997327" y="2098866"/>
              <a:ext cx="191601" cy="125026"/>
            </a:xfrm>
            <a:custGeom>
              <a:rect b="b" l="l" r="r" t="t"/>
              <a:pathLst>
                <a:path extrusionOk="0" h="4772" w="7313">
                  <a:moveTo>
                    <a:pt x="6600" y="1"/>
                  </a:moveTo>
                  <a:cubicBezTo>
                    <a:pt x="6523" y="1"/>
                    <a:pt x="6447" y="41"/>
                    <a:pt x="6413" y="123"/>
                  </a:cubicBezTo>
                  <a:lnTo>
                    <a:pt x="5464" y="2471"/>
                  </a:lnTo>
                  <a:lnTo>
                    <a:pt x="4659" y="1129"/>
                  </a:lnTo>
                  <a:cubicBezTo>
                    <a:pt x="4621" y="1062"/>
                    <a:pt x="4555" y="1029"/>
                    <a:pt x="4489" y="1029"/>
                  </a:cubicBezTo>
                  <a:cubicBezTo>
                    <a:pt x="4405" y="1029"/>
                    <a:pt x="4322" y="1081"/>
                    <a:pt x="4295" y="1177"/>
                  </a:cubicBezTo>
                  <a:lnTo>
                    <a:pt x="3480" y="3909"/>
                  </a:lnTo>
                  <a:lnTo>
                    <a:pt x="2445" y="861"/>
                  </a:lnTo>
                  <a:cubicBezTo>
                    <a:pt x="2416" y="784"/>
                    <a:pt x="2349" y="736"/>
                    <a:pt x="2272" y="727"/>
                  </a:cubicBezTo>
                  <a:cubicBezTo>
                    <a:pt x="2186" y="727"/>
                    <a:pt x="2109" y="775"/>
                    <a:pt x="2071" y="851"/>
                  </a:cubicBezTo>
                  <a:lnTo>
                    <a:pt x="1045" y="2951"/>
                  </a:lnTo>
                  <a:lnTo>
                    <a:pt x="0" y="2951"/>
                  </a:lnTo>
                  <a:cubicBezTo>
                    <a:pt x="96" y="3094"/>
                    <a:pt x="192" y="3229"/>
                    <a:pt x="298" y="3363"/>
                  </a:cubicBezTo>
                  <a:lnTo>
                    <a:pt x="1170" y="3363"/>
                  </a:lnTo>
                  <a:cubicBezTo>
                    <a:pt x="1256" y="3353"/>
                    <a:pt x="1323" y="3315"/>
                    <a:pt x="1352" y="3238"/>
                  </a:cubicBezTo>
                  <a:lnTo>
                    <a:pt x="2224" y="1465"/>
                  </a:lnTo>
                  <a:lnTo>
                    <a:pt x="3298" y="4638"/>
                  </a:lnTo>
                  <a:cubicBezTo>
                    <a:pt x="3327" y="4714"/>
                    <a:pt x="3403" y="4772"/>
                    <a:pt x="3490" y="4772"/>
                  </a:cubicBezTo>
                  <a:cubicBezTo>
                    <a:pt x="3576" y="4772"/>
                    <a:pt x="3653" y="4714"/>
                    <a:pt x="3681" y="4628"/>
                  </a:cubicBezTo>
                  <a:lnTo>
                    <a:pt x="4534" y="1733"/>
                  </a:lnTo>
                  <a:lnTo>
                    <a:pt x="5301" y="3027"/>
                  </a:lnTo>
                  <a:cubicBezTo>
                    <a:pt x="5341" y="3094"/>
                    <a:pt x="5409" y="3126"/>
                    <a:pt x="5476" y="3126"/>
                  </a:cubicBezTo>
                  <a:cubicBezTo>
                    <a:pt x="5553" y="3126"/>
                    <a:pt x="5630" y="3085"/>
                    <a:pt x="5665" y="3008"/>
                  </a:cubicBezTo>
                  <a:lnTo>
                    <a:pt x="6595" y="727"/>
                  </a:lnTo>
                  <a:lnTo>
                    <a:pt x="6864" y="1359"/>
                  </a:lnTo>
                  <a:cubicBezTo>
                    <a:pt x="6904" y="1447"/>
                    <a:pt x="6976" y="1484"/>
                    <a:pt x="7048" y="1484"/>
                  </a:cubicBezTo>
                  <a:cubicBezTo>
                    <a:pt x="7181" y="1484"/>
                    <a:pt x="7312" y="1358"/>
                    <a:pt x="7237" y="1196"/>
                  </a:cubicBezTo>
                  <a:lnTo>
                    <a:pt x="6787" y="123"/>
                  </a:lnTo>
                  <a:cubicBezTo>
                    <a:pt x="6753" y="41"/>
                    <a:pt x="6677" y="1"/>
                    <a:pt x="6600" y="1"/>
                  </a:cubicBezTo>
                  <a:close/>
                </a:path>
              </a:pathLst>
            </a:custGeom>
            <a:solidFill>
              <a:srgbClr val="9ED5F4"/>
            </a:solidFill>
            <a:ln cap="flat" cmpd="sng" w="25400">
              <a:solidFill>
                <a:srgbClr val="2540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16"/>
            <p:cNvSpPr/>
            <p:nvPr/>
          </p:nvSpPr>
          <p:spPr>
            <a:xfrm>
              <a:off x="8182220" y="2122917"/>
              <a:ext cx="138100" cy="76373"/>
            </a:xfrm>
            <a:custGeom>
              <a:rect b="b" l="l" r="r" t="t"/>
              <a:pathLst>
                <a:path extrusionOk="0" h="2915" w="5271">
                  <a:moveTo>
                    <a:pt x="2059" y="1"/>
                  </a:moveTo>
                  <a:cubicBezTo>
                    <a:pt x="1983" y="10"/>
                    <a:pt x="1915" y="68"/>
                    <a:pt x="1887" y="144"/>
                  </a:cubicBezTo>
                  <a:lnTo>
                    <a:pt x="1244" y="2138"/>
                  </a:lnTo>
                  <a:lnTo>
                    <a:pt x="449" y="326"/>
                  </a:lnTo>
                  <a:cubicBezTo>
                    <a:pt x="408" y="239"/>
                    <a:pt x="336" y="202"/>
                    <a:pt x="264" y="202"/>
                  </a:cubicBezTo>
                  <a:cubicBezTo>
                    <a:pt x="132" y="202"/>
                    <a:pt x="0" y="328"/>
                    <a:pt x="75" y="489"/>
                  </a:cubicBezTo>
                  <a:lnTo>
                    <a:pt x="1081" y="2799"/>
                  </a:lnTo>
                  <a:cubicBezTo>
                    <a:pt x="1120" y="2867"/>
                    <a:pt x="1187" y="2914"/>
                    <a:pt x="1273" y="2914"/>
                  </a:cubicBezTo>
                  <a:lnTo>
                    <a:pt x="1283" y="2914"/>
                  </a:lnTo>
                  <a:cubicBezTo>
                    <a:pt x="1359" y="2905"/>
                    <a:pt x="1436" y="2847"/>
                    <a:pt x="1465" y="2771"/>
                  </a:cubicBezTo>
                  <a:lnTo>
                    <a:pt x="2117" y="739"/>
                  </a:lnTo>
                  <a:lnTo>
                    <a:pt x="2653" y="1812"/>
                  </a:lnTo>
                  <a:cubicBezTo>
                    <a:pt x="2682" y="1879"/>
                    <a:pt x="2759" y="1927"/>
                    <a:pt x="2836" y="1927"/>
                  </a:cubicBezTo>
                  <a:lnTo>
                    <a:pt x="5002" y="1927"/>
                  </a:lnTo>
                  <a:cubicBezTo>
                    <a:pt x="5270" y="1927"/>
                    <a:pt x="5270" y="1525"/>
                    <a:pt x="5002" y="1525"/>
                  </a:cubicBezTo>
                  <a:lnTo>
                    <a:pt x="2960" y="1525"/>
                  </a:lnTo>
                  <a:lnTo>
                    <a:pt x="2260" y="116"/>
                  </a:lnTo>
                  <a:cubicBezTo>
                    <a:pt x="2222" y="39"/>
                    <a:pt x="2145" y="1"/>
                    <a:pt x="2059" y="1"/>
                  </a:cubicBezTo>
                  <a:close/>
                </a:path>
              </a:pathLst>
            </a:custGeom>
            <a:solidFill>
              <a:srgbClr val="9ED5F4"/>
            </a:solidFill>
            <a:ln cap="flat" cmpd="sng" w="25400">
              <a:solidFill>
                <a:srgbClr val="2540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16"/>
            <p:cNvSpPr/>
            <p:nvPr/>
          </p:nvSpPr>
          <p:spPr>
            <a:xfrm>
              <a:off x="7955145" y="2085504"/>
              <a:ext cx="234123" cy="125341"/>
            </a:xfrm>
            <a:custGeom>
              <a:rect b="b" l="l" r="r" t="t"/>
              <a:pathLst>
                <a:path extrusionOk="0" h="4784" w="8936">
                  <a:moveTo>
                    <a:pt x="8205" y="0"/>
                  </a:moveTo>
                  <a:cubicBezTo>
                    <a:pt x="8129" y="0"/>
                    <a:pt x="8052" y="48"/>
                    <a:pt x="8023" y="125"/>
                  </a:cubicBezTo>
                  <a:lnTo>
                    <a:pt x="7074" y="2483"/>
                  </a:lnTo>
                  <a:lnTo>
                    <a:pt x="6279" y="1131"/>
                  </a:lnTo>
                  <a:cubicBezTo>
                    <a:pt x="6244" y="1071"/>
                    <a:pt x="6171" y="1034"/>
                    <a:pt x="6101" y="1034"/>
                  </a:cubicBezTo>
                  <a:cubicBezTo>
                    <a:pt x="6093" y="1034"/>
                    <a:pt x="6085" y="1035"/>
                    <a:pt x="6077" y="1036"/>
                  </a:cubicBezTo>
                  <a:cubicBezTo>
                    <a:pt x="6001" y="1045"/>
                    <a:pt x="5934" y="1103"/>
                    <a:pt x="5905" y="1179"/>
                  </a:cubicBezTo>
                  <a:lnTo>
                    <a:pt x="5100" y="3911"/>
                  </a:lnTo>
                  <a:lnTo>
                    <a:pt x="4064" y="863"/>
                  </a:lnTo>
                  <a:cubicBezTo>
                    <a:pt x="4036" y="786"/>
                    <a:pt x="3969" y="738"/>
                    <a:pt x="3882" y="729"/>
                  </a:cubicBezTo>
                  <a:cubicBezTo>
                    <a:pt x="3806" y="729"/>
                    <a:pt x="3729" y="777"/>
                    <a:pt x="3691" y="853"/>
                  </a:cubicBezTo>
                  <a:lnTo>
                    <a:pt x="2665" y="2953"/>
                  </a:lnTo>
                  <a:lnTo>
                    <a:pt x="269" y="2953"/>
                  </a:lnTo>
                  <a:cubicBezTo>
                    <a:pt x="0" y="2953"/>
                    <a:pt x="0" y="3355"/>
                    <a:pt x="269" y="3355"/>
                  </a:cubicBezTo>
                  <a:lnTo>
                    <a:pt x="2790" y="3355"/>
                  </a:lnTo>
                  <a:cubicBezTo>
                    <a:pt x="2866" y="3355"/>
                    <a:pt x="2943" y="3307"/>
                    <a:pt x="2972" y="3240"/>
                  </a:cubicBezTo>
                  <a:lnTo>
                    <a:pt x="3844" y="1457"/>
                  </a:lnTo>
                  <a:lnTo>
                    <a:pt x="4917" y="4640"/>
                  </a:lnTo>
                  <a:cubicBezTo>
                    <a:pt x="4946" y="4716"/>
                    <a:pt x="5023" y="4774"/>
                    <a:pt x="5109" y="4774"/>
                  </a:cubicBezTo>
                  <a:cubicBezTo>
                    <a:pt x="5109" y="4774"/>
                    <a:pt x="5109" y="4783"/>
                    <a:pt x="5109" y="4783"/>
                  </a:cubicBezTo>
                  <a:cubicBezTo>
                    <a:pt x="5205" y="4774"/>
                    <a:pt x="5282" y="4716"/>
                    <a:pt x="5301" y="4640"/>
                  </a:cubicBezTo>
                  <a:lnTo>
                    <a:pt x="6154" y="1726"/>
                  </a:lnTo>
                  <a:lnTo>
                    <a:pt x="6930" y="3020"/>
                  </a:lnTo>
                  <a:cubicBezTo>
                    <a:pt x="6969" y="3087"/>
                    <a:pt x="7045" y="3125"/>
                    <a:pt x="7113" y="3125"/>
                  </a:cubicBezTo>
                  <a:cubicBezTo>
                    <a:pt x="7189" y="3116"/>
                    <a:pt x="7256" y="3068"/>
                    <a:pt x="7285" y="3000"/>
                  </a:cubicBezTo>
                  <a:lnTo>
                    <a:pt x="8215" y="729"/>
                  </a:lnTo>
                  <a:lnTo>
                    <a:pt x="8493" y="1352"/>
                  </a:lnTo>
                  <a:cubicBezTo>
                    <a:pt x="8530" y="1439"/>
                    <a:pt x="8600" y="1476"/>
                    <a:pt x="8671" y="1476"/>
                  </a:cubicBezTo>
                  <a:cubicBezTo>
                    <a:pt x="8802" y="1476"/>
                    <a:pt x="8935" y="1351"/>
                    <a:pt x="8867" y="1189"/>
                  </a:cubicBezTo>
                  <a:lnTo>
                    <a:pt x="8397" y="125"/>
                  </a:lnTo>
                  <a:cubicBezTo>
                    <a:pt x="8368" y="48"/>
                    <a:pt x="8292" y="0"/>
                    <a:pt x="8205" y="0"/>
                  </a:cubicBezTo>
                  <a:close/>
                </a:path>
              </a:pathLst>
            </a:custGeom>
            <a:solidFill>
              <a:srgbClr val="9ED5F4"/>
            </a:solidFill>
            <a:ln cap="flat" cmpd="sng" w="25400">
              <a:solidFill>
                <a:srgbClr val="2540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8" name="Google Shape;648;p16"/>
          <p:cNvGrpSpPr/>
          <p:nvPr/>
        </p:nvGrpSpPr>
        <p:grpSpPr>
          <a:xfrm>
            <a:off x="976344" y="3327520"/>
            <a:ext cx="518094" cy="636477"/>
            <a:chOff x="1341612" y="3340055"/>
            <a:chExt cx="259399" cy="370525"/>
          </a:xfrm>
        </p:grpSpPr>
        <p:sp>
          <p:nvSpPr>
            <p:cNvPr id="649" name="Google Shape;649;p16"/>
            <p:cNvSpPr/>
            <p:nvPr/>
          </p:nvSpPr>
          <p:spPr>
            <a:xfrm>
              <a:off x="1383954" y="3340055"/>
              <a:ext cx="43615" cy="35664"/>
            </a:xfrm>
            <a:custGeom>
              <a:rect b="b" l="l" r="r" t="t"/>
              <a:pathLst>
                <a:path extrusionOk="0" h="2382" w="2913">
                  <a:moveTo>
                    <a:pt x="999" y="0"/>
                  </a:moveTo>
                  <a:cubicBezTo>
                    <a:pt x="452" y="0"/>
                    <a:pt x="11" y="442"/>
                    <a:pt x="11" y="989"/>
                  </a:cubicBezTo>
                  <a:lnTo>
                    <a:pt x="11" y="2019"/>
                  </a:lnTo>
                  <a:cubicBezTo>
                    <a:pt x="0" y="2260"/>
                    <a:pt x="179" y="2381"/>
                    <a:pt x="360" y="2381"/>
                  </a:cubicBezTo>
                  <a:cubicBezTo>
                    <a:pt x="542" y="2381"/>
                    <a:pt x="726" y="2260"/>
                    <a:pt x="726" y="2019"/>
                  </a:cubicBezTo>
                  <a:lnTo>
                    <a:pt x="726" y="989"/>
                  </a:lnTo>
                  <a:cubicBezTo>
                    <a:pt x="726" y="841"/>
                    <a:pt x="852" y="736"/>
                    <a:pt x="999" y="736"/>
                  </a:cubicBezTo>
                  <a:lnTo>
                    <a:pt x="1924" y="736"/>
                  </a:lnTo>
                  <a:cubicBezTo>
                    <a:pt x="2071" y="736"/>
                    <a:pt x="2197" y="841"/>
                    <a:pt x="2197" y="989"/>
                  </a:cubicBezTo>
                  <a:lnTo>
                    <a:pt x="2197" y="2019"/>
                  </a:lnTo>
                  <a:cubicBezTo>
                    <a:pt x="2197" y="2260"/>
                    <a:pt x="2376" y="2381"/>
                    <a:pt x="2555" y="2381"/>
                  </a:cubicBezTo>
                  <a:cubicBezTo>
                    <a:pt x="2733" y="2381"/>
                    <a:pt x="2912" y="2260"/>
                    <a:pt x="2912" y="2019"/>
                  </a:cubicBezTo>
                  <a:lnTo>
                    <a:pt x="2912" y="989"/>
                  </a:lnTo>
                  <a:cubicBezTo>
                    <a:pt x="2912" y="442"/>
                    <a:pt x="2471" y="0"/>
                    <a:pt x="1924" y="0"/>
                  </a:cubicBezTo>
                  <a:close/>
                </a:path>
              </a:pathLst>
            </a:custGeom>
            <a:solidFill>
              <a:srgbClr val="9ED5F4"/>
            </a:solidFill>
            <a:ln cap="flat" cmpd="sng" w="9525">
              <a:solidFill>
                <a:srgbClr val="2130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16"/>
            <p:cNvSpPr/>
            <p:nvPr/>
          </p:nvSpPr>
          <p:spPr>
            <a:xfrm>
              <a:off x="1363966" y="3403329"/>
              <a:ext cx="237045" cy="307251"/>
            </a:xfrm>
            <a:custGeom>
              <a:rect b="b" l="l" r="r" t="t"/>
              <a:pathLst>
                <a:path extrusionOk="0" h="20521" w="15832">
                  <a:moveTo>
                    <a:pt x="736" y="0"/>
                  </a:moveTo>
                  <a:cubicBezTo>
                    <a:pt x="337" y="0"/>
                    <a:pt x="0" y="337"/>
                    <a:pt x="0" y="757"/>
                  </a:cubicBezTo>
                  <a:lnTo>
                    <a:pt x="0" y="19763"/>
                  </a:lnTo>
                  <a:cubicBezTo>
                    <a:pt x="0" y="20184"/>
                    <a:pt x="337" y="20520"/>
                    <a:pt x="736" y="20520"/>
                  </a:cubicBezTo>
                  <a:lnTo>
                    <a:pt x="15075" y="20520"/>
                  </a:lnTo>
                  <a:cubicBezTo>
                    <a:pt x="15495" y="20520"/>
                    <a:pt x="15832" y="20184"/>
                    <a:pt x="15832" y="19763"/>
                  </a:cubicBezTo>
                  <a:lnTo>
                    <a:pt x="15832" y="757"/>
                  </a:lnTo>
                  <a:cubicBezTo>
                    <a:pt x="15832" y="337"/>
                    <a:pt x="15495" y="0"/>
                    <a:pt x="15075" y="0"/>
                  </a:cubicBezTo>
                  <a:close/>
                </a:path>
              </a:pathLst>
            </a:custGeom>
            <a:solidFill>
              <a:srgbClr val="9ED5F4"/>
            </a:solidFill>
            <a:ln cap="flat" cmpd="sng" w="9525">
              <a:solidFill>
                <a:srgbClr val="2130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16"/>
            <p:cNvSpPr/>
            <p:nvPr/>
          </p:nvSpPr>
          <p:spPr>
            <a:xfrm>
              <a:off x="1341612" y="3371841"/>
              <a:ext cx="237045" cy="306936"/>
            </a:xfrm>
            <a:custGeom>
              <a:rect b="b" l="l" r="r" t="t"/>
              <a:pathLst>
                <a:path extrusionOk="0" h="20500" w="15832">
                  <a:moveTo>
                    <a:pt x="736" y="1"/>
                  </a:moveTo>
                  <a:cubicBezTo>
                    <a:pt x="337" y="1"/>
                    <a:pt x="1" y="337"/>
                    <a:pt x="1" y="737"/>
                  </a:cubicBezTo>
                  <a:lnTo>
                    <a:pt x="1" y="19764"/>
                  </a:lnTo>
                  <a:cubicBezTo>
                    <a:pt x="1" y="20163"/>
                    <a:pt x="337" y="20500"/>
                    <a:pt x="736" y="20500"/>
                  </a:cubicBezTo>
                  <a:lnTo>
                    <a:pt x="15075" y="20500"/>
                  </a:lnTo>
                  <a:cubicBezTo>
                    <a:pt x="15495" y="20500"/>
                    <a:pt x="15832" y="20163"/>
                    <a:pt x="15832" y="19743"/>
                  </a:cubicBezTo>
                  <a:lnTo>
                    <a:pt x="15832" y="737"/>
                  </a:lnTo>
                  <a:cubicBezTo>
                    <a:pt x="15832" y="337"/>
                    <a:pt x="15495" y="1"/>
                    <a:pt x="15075" y="1"/>
                  </a:cubicBezTo>
                  <a:close/>
                </a:path>
              </a:pathLst>
            </a:custGeom>
            <a:solidFill>
              <a:srgbClr val="9ED5F4"/>
            </a:solidFill>
            <a:ln cap="flat" cmpd="sng" w="9525">
              <a:solidFill>
                <a:srgbClr val="2130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16"/>
            <p:cNvSpPr/>
            <p:nvPr/>
          </p:nvSpPr>
          <p:spPr>
            <a:xfrm>
              <a:off x="1556303" y="3371841"/>
              <a:ext cx="22354" cy="306936"/>
            </a:xfrm>
            <a:custGeom>
              <a:rect b="b" l="l" r="r" t="t"/>
              <a:pathLst>
                <a:path extrusionOk="0" h="20500" w="1493">
                  <a:moveTo>
                    <a:pt x="0" y="1"/>
                  </a:moveTo>
                  <a:lnTo>
                    <a:pt x="0" y="20500"/>
                  </a:lnTo>
                  <a:lnTo>
                    <a:pt x="736" y="20500"/>
                  </a:lnTo>
                  <a:cubicBezTo>
                    <a:pt x="1156" y="20500"/>
                    <a:pt x="1493" y="20163"/>
                    <a:pt x="1493" y="19743"/>
                  </a:cubicBezTo>
                  <a:lnTo>
                    <a:pt x="1493" y="737"/>
                  </a:lnTo>
                  <a:cubicBezTo>
                    <a:pt x="1493" y="337"/>
                    <a:pt x="1156" y="1"/>
                    <a:pt x="736" y="1"/>
                  </a:cubicBezTo>
                  <a:close/>
                </a:path>
              </a:pathLst>
            </a:custGeom>
            <a:solidFill>
              <a:srgbClr val="9ED5F4"/>
            </a:solidFill>
            <a:ln cap="flat" cmpd="sng" w="9525">
              <a:solidFill>
                <a:srgbClr val="2130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16"/>
            <p:cNvSpPr/>
            <p:nvPr/>
          </p:nvSpPr>
          <p:spPr>
            <a:xfrm>
              <a:off x="1379387" y="3455583"/>
              <a:ext cx="44708" cy="44708"/>
            </a:xfrm>
            <a:custGeom>
              <a:rect b="b" l="l" r="r" t="t"/>
              <a:pathLst>
                <a:path extrusionOk="0" h="2986" w="2986">
                  <a:moveTo>
                    <a:pt x="190" y="0"/>
                  </a:moveTo>
                  <a:cubicBezTo>
                    <a:pt x="85" y="0"/>
                    <a:pt x="0" y="84"/>
                    <a:pt x="0" y="190"/>
                  </a:cubicBezTo>
                  <a:lnTo>
                    <a:pt x="0" y="2797"/>
                  </a:lnTo>
                  <a:cubicBezTo>
                    <a:pt x="0" y="2902"/>
                    <a:pt x="85" y="2986"/>
                    <a:pt x="190" y="2986"/>
                  </a:cubicBezTo>
                  <a:lnTo>
                    <a:pt x="2797" y="2986"/>
                  </a:lnTo>
                  <a:cubicBezTo>
                    <a:pt x="2902" y="2986"/>
                    <a:pt x="2986" y="2902"/>
                    <a:pt x="2986" y="2797"/>
                  </a:cubicBezTo>
                  <a:lnTo>
                    <a:pt x="2986" y="190"/>
                  </a:lnTo>
                  <a:cubicBezTo>
                    <a:pt x="2986" y="84"/>
                    <a:pt x="2902" y="0"/>
                    <a:pt x="2797" y="0"/>
                  </a:cubicBezTo>
                  <a:close/>
                </a:path>
              </a:pathLst>
            </a:custGeom>
            <a:solidFill>
              <a:srgbClr val="9ED5F4"/>
            </a:solidFill>
            <a:ln cap="flat" cmpd="sng" w="9525">
              <a:solidFill>
                <a:srgbClr val="2130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16"/>
            <p:cNvSpPr/>
            <p:nvPr/>
          </p:nvSpPr>
          <p:spPr>
            <a:xfrm>
              <a:off x="1379387" y="3527975"/>
              <a:ext cx="44708" cy="44723"/>
            </a:xfrm>
            <a:custGeom>
              <a:rect b="b" l="l" r="r" t="t"/>
              <a:pathLst>
                <a:path extrusionOk="0" h="2987" w="2986">
                  <a:moveTo>
                    <a:pt x="190" y="1"/>
                  </a:moveTo>
                  <a:cubicBezTo>
                    <a:pt x="85" y="1"/>
                    <a:pt x="0" y="85"/>
                    <a:pt x="0" y="190"/>
                  </a:cubicBezTo>
                  <a:lnTo>
                    <a:pt x="0" y="2776"/>
                  </a:lnTo>
                  <a:cubicBezTo>
                    <a:pt x="0" y="2881"/>
                    <a:pt x="85" y="2986"/>
                    <a:pt x="190" y="2986"/>
                  </a:cubicBezTo>
                  <a:lnTo>
                    <a:pt x="2797" y="2986"/>
                  </a:lnTo>
                  <a:cubicBezTo>
                    <a:pt x="2902" y="2986"/>
                    <a:pt x="2986" y="2881"/>
                    <a:pt x="2986" y="2776"/>
                  </a:cubicBezTo>
                  <a:lnTo>
                    <a:pt x="2986" y="190"/>
                  </a:lnTo>
                  <a:cubicBezTo>
                    <a:pt x="2986" y="85"/>
                    <a:pt x="2902" y="1"/>
                    <a:pt x="2797" y="1"/>
                  </a:cubicBezTo>
                  <a:close/>
                </a:path>
              </a:pathLst>
            </a:custGeom>
            <a:solidFill>
              <a:srgbClr val="9ED5F4"/>
            </a:solidFill>
            <a:ln cap="flat" cmpd="sng" w="9525">
              <a:solidFill>
                <a:srgbClr val="2130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16"/>
            <p:cNvSpPr/>
            <p:nvPr/>
          </p:nvSpPr>
          <p:spPr>
            <a:xfrm>
              <a:off x="1379387" y="3600067"/>
              <a:ext cx="44708" cy="44708"/>
            </a:xfrm>
            <a:custGeom>
              <a:rect b="b" l="l" r="r" t="t"/>
              <a:pathLst>
                <a:path extrusionOk="0" h="2986" w="2986">
                  <a:moveTo>
                    <a:pt x="190" y="1"/>
                  </a:moveTo>
                  <a:cubicBezTo>
                    <a:pt x="85" y="1"/>
                    <a:pt x="0" y="85"/>
                    <a:pt x="0" y="211"/>
                  </a:cubicBezTo>
                  <a:lnTo>
                    <a:pt x="0" y="2797"/>
                  </a:lnTo>
                  <a:cubicBezTo>
                    <a:pt x="0" y="2902"/>
                    <a:pt x="85" y="2986"/>
                    <a:pt x="190" y="2986"/>
                  </a:cubicBezTo>
                  <a:lnTo>
                    <a:pt x="2797" y="2986"/>
                  </a:lnTo>
                  <a:cubicBezTo>
                    <a:pt x="2902" y="2986"/>
                    <a:pt x="2986" y="2902"/>
                    <a:pt x="2986" y="2797"/>
                  </a:cubicBezTo>
                  <a:lnTo>
                    <a:pt x="2986" y="211"/>
                  </a:lnTo>
                  <a:cubicBezTo>
                    <a:pt x="2986" y="85"/>
                    <a:pt x="2902" y="1"/>
                    <a:pt x="2797" y="1"/>
                  </a:cubicBezTo>
                  <a:close/>
                </a:path>
              </a:pathLst>
            </a:custGeom>
            <a:solidFill>
              <a:srgbClr val="9ED5F4"/>
            </a:solidFill>
            <a:ln cap="flat" cmpd="sng" w="9525">
              <a:solidFill>
                <a:srgbClr val="2130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16"/>
            <p:cNvSpPr/>
            <p:nvPr/>
          </p:nvSpPr>
          <p:spPr>
            <a:xfrm>
              <a:off x="1444233" y="3459041"/>
              <a:ext cx="103894" cy="11035"/>
            </a:xfrm>
            <a:custGeom>
              <a:rect b="b" l="l" r="r" t="t"/>
              <a:pathLst>
                <a:path extrusionOk="0" h="737" w="6939">
                  <a:moveTo>
                    <a:pt x="484" y="1"/>
                  </a:moveTo>
                  <a:cubicBezTo>
                    <a:pt x="0" y="1"/>
                    <a:pt x="0" y="736"/>
                    <a:pt x="484" y="736"/>
                  </a:cubicBezTo>
                  <a:lnTo>
                    <a:pt x="6455" y="736"/>
                  </a:lnTo>
                  <a:cubicBezTo>
                    <a:pt x="6939" y="736"/>
                    <a:pt x="6939" y="1"/>
                    <a:pt x="6455" y="1"/>
                  </a:cubicBezTo>
                  <a:close/>
                </a:path>
              </a:pathLst>
            </a:custGeom>
            <a:solidFill>
              <a:srgbClr val="9ED5F4"/>
            </a:solidFill>
            <a:ln cap="flat" cmpd="sng" w="9525">
              <a:solidFill>
                <a:srgbClr val="2130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16"/>
            <p:cNvSpPr/>
            <p:nvPr/>
          </p:nvSpPr>
          <p:spPr>
            <a:xfrm>
              <a:off x="1444233" y="3482967"/>
              <a:ext cx="103894" cy="10720"/>
            </a:xfrm>
            <a:custGeom>
              <a:rect b="b" l="l" r="r" t="t"/>
              <a:pathLst>
                <a:path extrusionOk="0" h="716" w="6939">
                  <a:moveTo>
                    <a:pt x="484" y="0"/>
                  </a:moveTo>
                  <a:cubicBezTo>
                    <a:pt x="0" y="0"/>
                    <a:pt x="0" y="715"/>
                    <a:pt x="484" y="715"/>
                  </a:cubicBezTo>
                  <a:lnTo>
                    <a:pt x="6455" y="715"/>
                  </a:lnTo>
                  <a:cubicBezTo>
                    <a:pt x="6939" y="715"/>
                    <a:pt x="6939" y="0"/>
                    <a:pt x="6455" y="0"/>
                  </a:cubicBezTo>
                  <a:close/>
                </a:path>
              </a:pathLst>
            </a:custGeom>
            <a:solidFill>
              <a:srgbClr val="9ED5F4"/>
            </a:solidFill>
            <a:ln cap="flat" cmpd="sng" w="9525">
              <a:solidFill>
                <a:srgbClr val="2130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16"/>
            <p:cNvSpPr/>
            <p:nvPr/>
          </p:nvSpPr>
          <p:spPr>
            <a:xfrm>
              <a:off x="1444233" y="3531433"/>
              <a:ext cx="103894" cy="10735"/>
            </a:xfrm>
            <a:custGeom>
              <a:rect b="b" l="l" r="r" t="t"/>
              <a:pathLst>
                <a:path extrusionOk="0" h="717" w="6939">
                  <a:moveTo>
                    <a:pt x="464" y="1"/>
                  </a:moveTo>
                  <a:cubicBezTo>
                    <a:pt x="1" y="1"/>
                    <a:pt x="7" y="716"/>
                    <a:pt x="484" y="716"/>
                  </a:cubicBezTo>
                  <a:lnTo>
                    <a:pt x="6455" y="716"/>
                  </a:lnTo>
                  <a:cubicBezTo>
                    <a:pt x="6939" y="716"/>
                    <a:pt x="6939" y="1"/>
                    <a:pt x="6455" y="1"/>
                  </a:cubicBezTo>
                  <a:lnTo>
                    <a:pt x="484" y="1"/>
                  </a:lnTo>
                  <a:cubicBezTo>
                    <a:pt x="477" y="1"/>
                    <a:pt x="471" y="1"/>
                    <a:pt x="464" y="1"/>
                  </a:cubicBezTo>
                  <a:close/>
                </a:path>
              </a:pathLst>
            </a:custGeom>
            <a:solidFill>
              <a:srgbClr val="9ED5F4"/>
            </a:solidFill>
            <a:ln cap="flat" cmpd="sng" w="9525">
              <a:solidFill>
                <a:srgbClr val="2130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16"/>
            <p:cNvSpPr/>
            <p:nvPr/>
          </p:nvSpPr>
          <p:spPr>
            <a:xfrm>
              <a:off x="1444233" y="3555359"/>
              <a:ext cx="103894" cy="10720"/>
            </a:xfrm>
            <a:custGeom>
              <a:rect b="b" l="l" r="r" t="t"/>
              <a:pathLst>
                <a:path extrusionOk="0" h="716" w="6939">
                  <a:moveTo>
                    <a:pt x="464" y="1"/>
                  </a:moveTo>
                  <a:cubicBezTo>
                    <a:pt x="1" y="1"/>
                    <a:pt x="7" y="716"/>
                    <a:pt x="484" y="716"/>
                  </a:cubicBezTo>
                  <a:lnTo>
                    <a:pt x="6455" y="716"/>
                  </a:lnTo>
                  <a:cubicBezTo>
                    <a:pt x="6939" y="716"/>
                    <a:pt x="6939" y="1"/>
                    <a:pt x="6455" y="1"/>
                  </a:cubicBezTo>
                  <a:lnTo>
                    <a:pt x="484" y="1"/>
                  </a:lnTo>
                  <a:cubicBezTo>
                    <a:pt x="477" y="1"/>
                    <a:pt x="471" y="1"/>
                    <a:pt x="464" y="1"/>
                  </a:cubicBezTo>
                  <a:close/>
                </a:path>
              </a:pathLst>
            </a:custGeom>
            <a:solidFill>
              <a:srgbClr val="9ED5F4"/>
            </a:solidFill>
            <a:ln cap="flat" cmpd="sng" w="9525">
              <a:solidFill>
                <a:srgbClr val="2130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16"/>
            <p:cNvSpPr/>
            <p:nvPr/>
          </p:nvSpPr>
          <p:spPr>
            <a:xfrm>
              <a:off x="1444233" y="3603526"/>
              <a:ext cx="103894" cy="11035"/>
            </a:xfrm>
            <a:custGeom>
              <a:rect b="b" l="l" r="r" t="t"/>
              <a:pathLst>
                <a:path extrusionOk="0" h="737" w="6939">
                  <a:moveTo>
                    <a:pt x="484" y="1"/>
                  </a:moveTo>
                  <a:cubicBezTo>
                    <a:pt x="0" y="1"/>
                    <a:pt x="0" y="737"/>
                    <a:pt x="484" y="737"/>
                  </a:cubicBezTo>
                  <a:lnTo>
                    <a:pt x="6455" y="737"/>
                  </a:lnTo>
                  <a:cubicBezTo>
                    <a:pt x="6939" y="737"/>
                    <a:pt x="6939" y="1"/>
                    <a:pt x="6455" y="1"/>
                  </a:cubicBezTo>
                  <a:close/>
                </a:path>
              </a:pathLst>
            </a:custGeom>
            <a:solidFill>
              <a:srgbClr val="9ED5F4"/>
            </a:solidFill>
            <a:ln cap="flat" cmpd="sng" w="9525">
              <a:solidFill>
                <a:srgbClr val="2130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16"/>
            <p:cNvSpPr/>
            <p:nvPr/>
          </p:nvSpPr>
          <p:spPr>
            <a:xfrm>
              <a:off x="1444233" y="3627452"/>
              <a:ext cx="103894" cy="11035"/>
            </a:xfrm>
            <a:custGeom>
              <a:rect b="b" l="l" r="r" t="t"/>
              <a:pathLst>
                <a:path extrusionOk="0" h="737" w="6939">
                  <a:moveTo>
                    <a:pt x="484" y="1"/>
                  </a:moveTo>
                  <a:cubicBezTo>
                    <a:pt x="0" y="1"/>
                    <a:pt x="0" y="736"/>
                    <a:pt x="484" y="736"/>
                  </a:cubicBezTo>
                  <a:lnTo>
                    <a:pt x="6455" y="736"/>
                  </a:lnTo>
                  <a:cubicBezTo>
                    <a:pt x="6939" y="736"/>
                    <a:pt x="6939" y="1"/>
                    <a:pt x="6455" y="1"/>
                  </a:cubicBezTo>
                  <a:close/>
                </a:path>
              </a:pathLst>
            </a:custGeom>
            <a:solidFill>
              <a:srgbClr val="9ED5F4"/>
            </a:solidFill>
            <a:ln cap="flat" cmpd="sng" w="9525">
              <a:solidFill>
                <a:srgbClr val="2130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16"/>
            <p:cNvSpPr/>
            <p:nvPr/>
          </p:nvSpPr>
          <p:spPr>
            <a:xfrm>
              <a:off x="1390183" y="3448845"/>
              <a:ext cx="55413" cy="37087"/>
            </a:xfrm>
            <a:custGeom>
              <a:rect b="b" l="l" r="r" t="t"/>
              <a:pathLst>
                <a:path extrusionOk="0" h="2477" w="3701">
                  <a:moveTo>
                    <a:pt x="3156" y="0"/>
                  </a:moveTo>
                  <a:cubicBezTo>
                    <a:pt x="3077" y="0"/>
                    <a:pt x="2995" y="28"/>
                    <a:pt x="2917" y="93"/>
                  </a:cubicBezTo>
                  <a:lnTo>
                    <a:pt x="1130" y="1607"/>
                  </a:lnTo>
                  <a:lnTo>
                    <a:pt x="772" y="1228"/>
                  </a:lnTo>
                  <a:cubicBezTo>
                    <a:pt x="722" y="1155"/>
                    <a:pt x="653" y="1124"/>
                    <a:pt x="580" y="1124"/>
                  </a:cubicBezTo>
                  <a:cubicBezTo>
                    <a:pt x="319" y="1124"/>
                    <a:pt x="0" y="1515"/>
                    <a:pt x="247" y="1712"/>
                  </a:cubicBezTo>
                  <a:lnTo>
                    <a:pt x="856" y="2364"/>
                  </a:lnTo>
                  <a:cubicBezTo>
                    <a:pt x="922" y="2440"/>
                    <a:pt x="1010" y="2477"/>
                    <a:pt x="1103" y="2477"/>
                  </a:cubicBezTo>
                  <a:cubicBezTo>
                    <a:pt x="1189" y="2477"/>
                    <a:pt x="1280" y="2445"/>
                    <a:pt x="1361" y="2385"/>
                  </a:cubicBezTo>
                  <a:lnTo>
                    <a:pt x="3400" y="640"/>
                  </a:lnTo>
                  <a:cubicBezTo>
                    <a:pt x="3701" y="406"/>
                    <a:pt x="3458" y="0"/>
                    <a:pt x="3156" y="0"/>
                  </a:cubicBezTo>
                  <a:close/>
                </a:path>
              </a:pathLst>
            </a:custGeom>
            <a:solidFill>
              <a:srgbClr val="9ED5F4"/>
            </a:solidFill>
            <a:ln cap="flat" cmpd="sng" w="9525">
              <a:solidFill>
                <a:srgbClr val="2130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16"/>
            <p:cNvSpPr/>
            <p:nvPr/>
          </p:nvSpPr>
          <p:spPr>
            <a:xfrm>
              <a:off x="1390183" y="3521686"/>
              <a:ext cx="54874" cy="37147"/>
            </a:xfrm>
            <a:custGeom>
              <a:rect b="b" l="l" r="r" t="t"/>
              <a:pathLst>
                <a:path extrusionOk="0" h="2481" w="3665">
                  <a:moveTo>
                    <a:pt x="3137" y="0"/>
                  </a:moveTo>
                  <a:cubicBezTo>
                    <a:pt x="3064" y="0"/>
                    <a:pt x="2988" y="25"/>
                    <a:pt x="2917" y="85"/>
                  </a:cubicBezTo>
                  <a:lnTo>
                    <a:pt x="2917" y="106"/>
                  </a:lnTo>
                  <a:lnTo>
                    <a:pt x="1130" y="1619"/>
                  </a:lnTo>
                  <a:lnTo>
                    <a:pt x="772" y="1220"/>
                  </a:lnTo>
                  <a:cubicBezTo>
                    <a:pt x="722" y="1146"/>
                    <a:pt x="653" y="1116"/>
                    <a:pt x="580" y="1116"/>
                  </a:cubicBezTo>
                  <a:cubicBezTo>
                    <a:pt x="319" y="1116"/>
                    <a:pt x="0" y="1506"/>
                    <a:pt x="247" y="1703"/>
                  </a:cubicBezTo>
                  <a:lnTo>
                    <a:pt x="856" y="2355"/>
                  </a:lnTo>
                  <a:cubicBezTo>
                    <a:pt x="927" y="2437"/>
                    <a:pt x="1023" y="2480"/>
                    <a:pt x="1124" y="2480"/>
                  </a:cubicBezTo>
                  <a:cubicBezTo>
                    <a:pt x="1204" y="2480"/>
                    <a:pt x="1286" y="2453"/>
                    <a:pt x="1361" y="2397"/>
                  </a:cubicBezTo>
                  <a:lnTo>
                    <a:pt x="3379" y="652"/>
                  </a:lnTo>
                  <a:cubicBezTo>
                    <a:pt x="3665" y="400"/>
                    <a:pt x="3427" y="0"/>
                    <a:pt x="3137" y="0"/>
                  </a:cubicBezTo>
                  <a:close/>
                </a:path>
              </a:pathLst>
            </a:custGeom>
            <a:solidFill>
              <a:srgbClr val="9ED5F4"/>
            </a:solidFill>
            <a:ln cap="flat" cmpd="sng" w="9525">
              <a:solidFill>
                <a:srgbClr val="2130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16"/>
            <p:cNvSpPr/>
            <p:nvPr/>
          </p:nvSpPr>
          <p:spPr>
            <a:xfrm>
              <a:off x="1390183" y="3595216"/>
              <a:ext cx="55413" cy="37267"/>
            </a:xfrm>
            <a:custGeom>
              <a:rect b="b" l="l" r="r" t="t"/>
              <a:pathLst>
                <a:path extrusionOk="0" h="2489" w="3701">
                  <a:moveTo>
                    <a:pt x="3155" y="1"/>
                  </a:moveTo>
                  <a:cubicBezTo>
                    <a:pt x="3077" y="1"/>
                    <a:pt x="2995" y="28"/>
                    <a:pt x="2917" y="93"/>
                  </a:cubicBezTo>
                  <a:lnTo>
                    <a:pt x="2917" y="114"/>
                  </a:lnTo>
                  <a:lnTo>
                    <a:pt x="1130" y="1628"/>
                  </a:lnTo>
                  <a:lnTo>
                    <a:pt x="772" y="1229"/>
                  </a:lnTo>
                  <a:cubicBezTo>
                    <a:pt x="722" y="1155"/>
                    <a:pt x="653" y="1125"/>
                    <a:pt x="580" y="1125"/>
                  </a:cubicBezTo>
                  <a:cubicBezTo>
                    <a:pt x="319" y="1125"/>
                    <a:pt x="0" y="1515"/>
                    <a:pt x="247" y="1712"/>
                  </a:cubicBezTo>
                  <a:lnTo>
                    <a:pt x="856" y="2364"/>
                  </a:lnTo>
                  <a:cubicBezTo>
                    <a:pt x="927" y="2446"/>
                    <a:pt x="1023" y="2489"/>
                    <a:pt x="1124" y="2489"/>
                  </a:cubicBezTo>
                  <a:cubicBezTo>
                    <a:pt x="1204" y="2489"/>
                    <a:pt x="1286" y="2462"/>
                    <a:pt x="1361" y="2406"/>
                  </a:cubicBezTo>
                  <a:lnTo>
                    <a:pt x="3400" y="661"/>
                  </a:lnTo>
                  <a:cubicBezTo>
                    <a:pt x="3701" y="410"/>
                    <a:pt x="3458" y="1"/>
                    <a:pt x="3155" y="1"/>
                  </a:cubicBezTo>
                  <a:close/>
                </a:path>
              </a:pathLst>
            </a:custGeom>
            <a:solidFill>
              <a:srgbClr val="9ED5F4"/>
            </a:solidFill>
            <a:ln cap="flat" cmpd="sng" w="9525">
              <a:solidFill>
                <a:srgbClr val="2130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16"/>
            <p:cNvSpPr/>
            <p:nvPr/>
          </p:nvSpPr>
          <p:spPr>
            <a:xfrm>
              <a:off x="1368682" y="3362409"/>
              <a:ext cx="74309" cy="38734"/>
            </a:xfrm>
            <a:custGeom>
              <a:rect b="b" l="l" r="r" t="t"/>
              <a:pathLst>
                <a:path extrusionOk="0" h="2587" w="4963">
                  <a:moveTo>
                    <a:pt x="736" y="0"/>
                  </a:moveTo>
                  <a:cubicBezTo>
                    <a:pt x="316" y="0"/>
                    <a:pt x="1" y="336"/>
                    <a:pt x="1" y="736"/>
                  </a:cubicBezTo>
                  <a:lnTo>
                    <a:pt x="1" y="2250"/>
                  </a:lnTo>
                  <a:cubicBezTo>
                    <a:pt x="1" y="2439"/>
                    <a:pt x="148" y="2586"/>
                    <a:pt x="337" y="2586"/>
                  </a:cubicBezTo>
                  <a:lnTo>
                    <a:pt x="4626" y="2586"/>
                  </a:lnTo>
                  <a:cubicBezTo>
                    <a:pt x="4815" y="2586"/>
                    <a:pt x="4962" y="2439"/>
                    <a:pt x="4962" y="2250"/>
                  </a:cubicBezTo>
                  <a:lnTo>
                    <a:pt x="4962" y="736"/>
                  </a:lnTo>
                  <a:cubicBezTo>
                    <a:pt x="4962" y="336"/>
                    <a:pt x="4647" y="0"/>
                    <a:pt x="4227" y="0"/>
                  </a:cubicBezTo>
                  <a:close/>
                </a:path>
              </a:pathLst>
            </a:custGeom>
            <a:solidFill>
              <a:srgbClr val="9ED5F4"/>
            </a:solidFill>
            <a:ln cap="flat" cmpd="sng" w="9525">
              <a:solidFill>
                <a:srgbClr val="2130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16"/>
            <p:cNvSpPr/>
            <p:nvPr/>
          </p:nvSpPr>
          <p:spPr>
            <a:xfrm>
              <a:off x="1409602" y="3362409"/>
              <a:ext cx="33389" cy="38734"/>
            </a:xfrm>
            <a:custGeom>
              <a:rect b="b" l="l" r="r" t="t"/>
              <a:pathLst>
                <a:path extrusionOk="0" h="2587" w="2230">
                  <a:moveTo>
                    <a:pt x="1" y="0"/>
                  </a:moveTo>
                  <a:cubicBezTo>
                    <a:pt x="400" y="0"/>
                    <a:pt x="737" y="336"/>
                    <a:pt x="737" y="736"/>
                  </a:cubicBezTo>
                  <a:lnTo>
                    <a:pt x="737" y="2250"/>
                  </a:lnTo>
                  <a:cubicBezTo>
                    <a:pt x="737" y="2439"/>
                    <a:pt x="589" y="2586"/>
                    <a:pt x="400" y="2586"/>
                  </a:cubicBezTo>
                  <a:lnTo>
                    <a:pt x="1893" y="2586"/>
                  </a:lnTo>
                  <a:cubicBezTo>
                    <a:pt x="2082" y="2586"/>
                    <a:pt x="2229" y="2439"/>
                    <a:pt x="2229" y="2250"/>
                  </a:cubicBezTo>
                  <a:lnTo>
                    <a:pt x="2229" y="736"/>
                  </a:lnTo>
                  <a:cubicBezTo>
                    <a:pt x="2229" y="336"/>
                    <a:pt x="1893" y="0"/>
                    <a:pt x="1494" y="0"/>
                  </a:cubicBezTo>
                  <a:close/>
                </a:path>
              </a:pathLst>
            </a:custGeom>
            <a:solidFill>
              <a:srgbClr val="9ED5F4"/>
            </a:solidFill>
            <a:ln cap="flat" cmpd="sng" w="9525">
              <a:solidFill>
                <a:srgbClr val="2130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7" name="Google Shape;667;p16"/>
          <p:cNvGrpSpPr/>
          <p:nvPr/>
        </p:nvGrpSpPr>
        <p:grpSpPr>
          <a:xfrm>
            <a:off x="4921518" y="3399187"/>
            <a:ext cx="558271" cy="564810"/>
            <a:chOff x="7513884" y="2448269"/>
            <a:chExt cx="363185" cy="338792"/>
          </a:xfrm>
        </p:grpSpPr>
        <p:sp>
          <p:nvSpPr>
            <p:cNvPr id="668" name="Google Shape;668;p16"/>
            <p:cNvSpPr/>
            <p:nvPr/>
          </p:nvSpPr>
          <p:spPr>
            <a:xfrm>
              <a:off x="7666316" y="2448269"/>
              <a:ext cx="210753" cy="206954"/>
            </a:xfrm>
            <a:custGeom>
              <a:rect b="b" l="l" r="r" t="t"/>
              <a:pathLst>
                <a:path extrusionOk="0" h="7899" w="8044">
                  <a:moveTo>
                    <a:pt x="5680" y="0"/>
                  </a:moveTo>
                  <a:cubicBezTo>
                    <a:pt x="5491" y="0"/>
                    <a:pt x="5302" y="72"/>
                    <a:pt x="5158" y="216"/>
                  </a:cubicBezTo>
                  <a:lnTo>
                    <a:pt x="289" y="5085"/>
                  </a:lnTo>
                  <a:cubicBezTo>
                    <a:pt x="1" y="5373"/>
                    <a:pt x="1" y="5843"/>
                    <a:pt x="289" y="6130"/>
                  </a:cubicBezTo>
                  <a:lnTo>
                    <a:pt x="1851" y="7683"/>
                  </a:lnTo>
                  <a:cubicBezTo>
                    <a:pt x="1995" y="7827"/>
                    <a:pt x="2182" y="7899"/>
                    <a:pt x="2370" y="7899"/>
                  </a:cubicBezTo>
                  <a:cubicBezTo>
                    <a:pt x="2558" y="7899"/>
                    <a:pt x="2747" y="7827"/>
                    <a:pt x="2896" y="7683"/>
                  </a:cubicBezTo>
                  <a:lnTo>
                    <a:pt x="7756" y="2814"/>
                  </a:lnTo>
                  <a:cubicBezTo>
                    <a:pt x="8043" y="2526"/>
                    <a:pt x="8043" y="2066"/>
                    <a:pt x="7756" y="1778"/>
                  </a:cubicBezTo>
                  <a:lnTo>
                    <a:pt x="6203" y="216"/>
                  </a:lnTo>
                  <a:cubicBezTo>
                    <a:pt x="6059" y="72"/>
                    <a:pt x="5870" y="0"/>
                    <a:pt x="5680" y="0"/>
                  </a:cubicBezTo>
                  <a:close/>
                </a:path>
              </a:pathLst>
            </a:custGeom>
            <a:solidFill>
              <a:srgbClr val="9ED5F4"/>
            </a:solidFill>
            <a:ln cap="flat" cmpd="sng" w="25400">
              <a:solidFill>
                <a:srgbClr val="2540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16"/>
            <p:cNvSpPr/>
            <p:nvPr/>
          </p:nvSpPr>
          <p:spPr>
            <a:xfrm>
              <a:off x="7691442" y="2471482"/>
              <a:ext cx="185627" cy="183741"/>
            </a:xfrm>
            <a:custGeom>
              <a:rect b="b" l="l" r="r" t="t"/>
              <a:pathLst>
                <a:path extrusionOk="0" h="7013" w="7085">
                  <a:moveTo>
                    <a:pt x="5915" y="1"/>
                  </a:moveTo>
                  <a:lnTo>
                    <a:pt x="5920" y="7"/>
                  </a:lnTo>
                  <a:lnTo>
                    <a:pt x="5920" y="7"/>
                  </a:lnTo>
                  <a:cubicBezTo>
                    <a:pt x="5918" y="5"/>
                    <a:pt x="5917" y="3"/>
                    <a:pt x="5915" y="1"/>
                  </a:cubicBezTo>
                  <a:close/>
                  <a:moveTo>
                    <a:pt x="5920" y="7"/>
                  </a:moveTo>
                  <a:cubicBezTo>
                    <a:pt x="6202" y="295"/>
                    <a:pt x="6200" y="760"/>
                    <a:pt x="5915" y="1046"/>
                  </a:cubicBezTo>
                  <a:lnTo>
                    <a:pt x="1045" y="5915"/>
                  </a:lnTo>
                  <a:cubicBezTo>
                    <a:pt x="902" y="6059"/>
                    <a:pt x="715" y="6131"/>
                    <a:pt x="526" y="6131"/>
                  </a:cubicBezTo>
                  <a:cubicBezTo>
                    <a:pt x="338" y="6131"/>
                    <a:pt x="149" y="6059"/>
                    <a:pt x="0" y="5915"/>
                  </a:cubicBezTo>
                  <a:lnTo>
                    <a:pt x="0" y="5915"/>
                  </a:lnTo>
                  <a:lnTo>
                    <a:pt x="892" y="6797"/>
                  </a:lnTo>
                  <a:cubicBezTo>
                    <a:pt x="1036" y="6941"/>
                    <a:pt x="1223" y="7013"/>
                    <a:pt x="1410" y="7013"/>
                  </a:cubicBezTo>
                  <a:cubicBezTo>
                    <a:pt x="1596" y="7013"/>
                    <a:pt x="1783" y="6941"/>
                    <a:pt x="1927" y="6797"/>
                  </a:cubicBezTo>
                  <a:lnTo>
                    <a:pt x="6797" y="1928"/>
                  </a:lnTo>
                  <a:cubicBezTo>
                    <a:pt x="7084" y="1640"/>
                    <a:pt x="7084" y="1180"/>
                    <a:pt x="6797" y="892"/>
                  </a:cubicBezTo>
                  <a:lnTo>
                    <a:pt x="5920" y="7"/>
                  </a:lnTo>
                  <a:close/>
                </a:path>
              </a:pathLst>
            </a:custGeom>
            <a:solidFill>
              <a:srgbClr val="9ED5F4"/>
            </a:solidFill>
            <a:ln cap="flat" cmpd="sng" w="25400">
              <a:solidFill>
                <a:srgbClr val="2540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16"/>
            <p:cNvSpPr/>
            <p:nvPr/>
          </p:nvSpPr>
          <p:spPr>
            <a:xfrm>
              <a:off x="7755972" y="2483298"/>
              <a:ext cx="84416" cy="84154"/>
            </a:xfrm>
            <a:custGeom>
              <a:rect b="b" l="l" r="r" t="t"/>
              <a:pathLst>
                <a:path extrusionOk="0" h="3212" w="3222">
                  <a:moveTo>
                    <a:pt x="624" y="0"/>
                  </a:moveTo>
                  <a:lnTo>
                    <a:pt x="1" y="614"/>
                  </a:lnTo>
                  <a:lnTo>
                    <a:pt x="2599" y="3212"/>
                  </a:lnTo>
                  <a:lnTo>
                    <a:pt x="3222" y="2589"/>
                  </a:lnTo>
                  <a:lnTo>
                    <a:pt x="624" y="0"/>
                  </a:lnTo>
                  <a:close/>
                </a:path>
              </a:pathLst>
            </a:custGeom>
            <a:solidFill>
              <a:srgbClr val="9ED5F4"/>
            </a:solidFill>
            <a:ln cap="flat" cmpd="sng" w="25400">
              <a:solidFill>
                <a:srgbClr val="2540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16"/>
            <p:cNvSpPr/>
            <p:nvPr/>
          </p:nvSpPr>
          <p:spPr>
            <a:xfrm>
              <a:off x="7800931" y="2528258"/>
              <a:ext cx="39457" cy="39195"/>
            </a:xfrm>
            <a:custGeom>
              <a:rect b="b" l="l" r="r" t="t"/>
              <a:pathLst>
                <a:path extrusionOk="0" h="1496" w="1506">
                  <a:moveTo>
                    <a:pt x="614" y="0"/>
                  </a:moveTo>
                  <a:lnTo>
                    <a:pt x="1" y="614"/>
                  </a:lnTo>
                  <a:lnTo>
                    <a:pt x="883" y="1496"/>
                  </a:lnTo>
                  <a:lnTo>
                    <a:pt x="1506" y="882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9ED5F4"/>
            </a:solidFill>
            <a:ln cap="flat" cmpd="sng" w="25400">
              <a:solidFill>
                <a:srgbClr val="2540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16"/>
            <p:cNvSpPr/>
            <p:nvPr/>
          </p:nvSpPr>
          <p:spPr>
            <a:xfrm>
              <a:off x="7513884" y="2611888"/>
              <a:ext cx="195662" cy="175068"/>
            </a:xfrm>
            <a:custGeom>
              <a:rect b="b" l="l" r="r" t="t"/>
              <a:pathLst>
                <a:path extrusionOk="0" h="6682" w="7468">
                  <a:moveTo>
                    <a:pt x="6231" y="0"/>
                  </a:moveTo>
                  <a:lnTo>
                    <a:pt x="1" y="6231"/>
                  </a:lnTo>
                  <a:cubicBezTo>
                    <a:pt x="84" y="6538"/>
                    <a:pt x="472" y="6682"/>
                    <a:pt x="1011" y="6682"/>
                  </a:cubicBezTo>
                  <a:cubicBezTo>
                    <a:pt x="2642" y="6682"/>
                    <a:pt x="5653" y="5363"/>
                    <a:pt x="5761" y="3259"/>
                  </a:cubicBezTo>
                  <a:cubicBezTo>
                    <a:pt x="5790" y="3010"/>
                    <a:pt x="5905" y="2780"/>
                    <a:pt x="6097" y="2617"/>
                  </a:cubicBezTo>
                  <a:lnTo>
                    <a:pt x="7468" y="1237"/>
                  </a:lnTo>
                  <a:lnTo>
                    <a:pt x="6231" y="0"/>
                  </a:lnTo>
                  <a:close/>
                </a:path>
              </a:pathLst>
            </a:custGeom>
            <a:solidFill>
              <a:srgbClr val="9ED5F4"/>
            </a:solidFill>
            <a:ln cap="flat" cmpd="sng" w="25400">
              <a:solidFill>
                <a:srgbClr val="2540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16"/>
            <p:cNvSpPr/>
            <p:nvPr/>
          </p:nvSpPr>
          <p:spPr>
            <a:xfrm>
              <a:off x="7513884" y="2626691"/>
              <a:ext cx="195426" cy="160370"/>
            </a:xfrm>
            <a:custGeom>
              <a:rect b="b" l="l" r="r" t="t"/>
              <a:pathLst>
                <a:path extrusionOk="0" h="6121" w="7459">
                  <a:moveTo>
                    <a:pt x="6787" y="1"/>
                  </a:moveTo>
                  <a:lnTo>
                    <a:pt x="5407" y="1371"/>
                  </a:lnTo>
                  <a:cubicBezTo>
                    <a:pt x="5225" y="1534"/>
                    <a:pt x="5110" y="1764"/>
                    <a:pt x="5081" y="2014"/>
                  </a:cubicBezTo>
                  <a:cubicBezTo>
                    <a:pt x="4968" y="4114"/>
                    <a:pt x="1958" y="5437"/>
                    <a:pt x="326" y="5437"/>
                  </a:cubicBezTo>
                  <a:cubicBezTo>
                    <a:pt x="297" y="5437"/>
                    <a:pt x="268" y="5436"/>
                    <a:pt x="240" y="5436"/>
                  </a:cubicBezTo>
                  <a:lnTo>
                    <a:pt x="1" y="5675"/>
                  </a:lnTo>
                  <a:cubicBezTo>
                    <a:pt x="81" y="5978"/>
                    <a:pt x="465" y="6121"/>
                    <a:pt x="1000" y="6121"/>
                  </a:cubicBezTo>
                  <a:cubicBezTo>
                    <a:pt x="2628" y="6121"/>
                    <a:pt x="5653" y="4801"/>
                    <a:pt x="5761" y="2694"/>
                  </a:cubicBezTo>
                  <a:cubicBezTo>
                    <a:pt x="5790" y="2455"/>
                    <a:pt x="5905" y="2225"/>
                    <a:pt x="6087" y="2052"/>
                  </a:cubicBezTo>
                  <a:lnTo>
                    <a:pt x="7458" y="681"/>
                  </a:lnTo>
                  <a:lnTo>
                    <a:pt x="6787" y="1"/>
                  </a:lnTo>
                  <a:close/>
                </a:path>
              </a:pathLst>
            </a:custGeom>
            <a:solidFill>
              <a:srgbClr val="9ED5F4"/>
            </a:solidFill>
            <a:ln cap="flat" cmpd="sng" w="25400">
              <a:solidFill>
                <a:srgbClr val="2540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4" name="Google Shape;674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17"/>
          <p:cNvSpPr txBox="1"/>
          <p:nvPr>
            <p:ph idx="1" type="body"/>
          </p:nvPr>
        </p:nvSpPr>
        <p:spPr>
          <a:xfrm>
            <a:off x="720000" y="1374951"/>
            <a:ext cx="6015972" cy="26967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 sz="1800">
                <a:solidFill>
                  <a:srgbClr val="000000"/>
                </a:solidFill>
              </a:rPr>
              <a:t>Body Area Networks measure all kinds of body parameters from the outside. 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 sz="1800">
                <a:solidFill>
                  <a:srgbClr val="000000"/>
                </a:solidFill>
              </a:rPr>
              <a:t>Many more parameters are available inside the body, such as, for instance, blood and liver characteristics. 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it-IT" sz="1800">
                <a:solidFill>
                  <a:srgbClr val="000000"/>
                </a:solidFill>
              </a:rPr>
            </a:br>
            <a:r>
              <a:rPr lang="it-IT" sz="1800">
                <a:solidFill>
                  <a:srgbClr val="000000"/>
                </a:solidFill>
              </a:rPr>
              <a:t>The vision of In-Body Networks is that nanomachines will patrol in the body, take measurements wherever necessary, and send collected data to the outside. 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680" name="Google Shape;680;p17"/>
          <p:cNvSpPr txBox="1"/>
          <p:nvPr>
            <p:ph type="title"/>
          </p:nvPr>
        </p:nvSpPr>
        <p:spPr>
          <a:xfrm>
            <a:off x="720000" y="387600"/>
            <a:ext cx="8183322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it-IT" sz="2800">
                <a:solidFill>
                  <a:srgbClr val="263238"/>
                </a:solidFill>
              </a:rPr>
              <a:t>In-body and body area communication</a:t>
            </a:r>
            <a:endParaRPr sz="2800"/>
          </a:p>
        </p:txBody>
      </p:sp>
      <p:pic>
        <p:nvPicPr>
          <p:cNvPr descr="Red blood cells - Free education icons" id="681" name="Google Shape;68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0626" y="2564376"/>
            <a:ext cx="1904386" cy="1922821"/>
          </a:xfrm>
          <a:prstGeom prst="rect">
            <a:avLst/>
          </a:prstGeom>
          <a:noFill/>
          <a:ln>
            <a:noFill/>
          </a:ln>
        </p:spPr>
      </p:pic>
      <p:sp>
        <p:nvSpPr>
          <p:cNvPr id="682" name="Google Shape;682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magine che contiene testo, schermata, articolazione, corpo&#10;&#10;Descrizione generata automaticamente" id="687" name="Google Shape;687;p18"/>
          <p:cNvPicPr preferRelativeResize="0"/>
          <p:nvPr/>
        </p:nvPicPr>
        <p:blipFill rotWithShape="1">
          <a:blip r:embed="rId3">
            <a:alphaModFix/>
          </a:blip>
          <a:srcRect b="1622" l="0" r="2381" t="0"/>
          <a:stretch/>
        </p:blipFill>
        <p:spPr>
          <a:xfrm>
            <a:off x="2090349" y="93636"/>
            <a:ext cx="4516149" cy="4910206"/>
          </a:xfrm>
          <a:prstGeom prst="rect">
            <a:avLst/>
          </a:prstGeom>
          <a:noFill/>
          <a:ln>
            <a:noFill/>
          </a:ln>
        </p:spPr>
      </p:pic>
      <p:sp>
        <p:nvSpPr>
          <p:cNvPr id="688" name="Google Shape;688;p18"/>
          <p:cNvSpPr txBox="1"/>
          <p:nvPr>
            <p:ph idx="4294967295" type="subTitle"/>
          </p:nvPr>
        </p:nvSpPr>
        <p:spPr>
          <a:xfrm>
            <a:off x="223700" y="1053275"/>
            <a:ext cx="2249100" cy="1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</a:pPr>
            <a:r>
              <a:rPr b="0" i="0" lang="it-IT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There will be a more powerful device which is able to analyze data from both network types and send commands to actuators also in both network types</a:t>
            </a:r>
            <a:endParaRPr b="0" i="0" sz="12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89" name="Google Shape;689;p18"/>
          <p:cNvSpPr/>
          <p:nvPr/>
        </p:nvSpPr>
        <p:spPr>
          <a:xfrm>
            <a:off x="6789540" y="1654918"/>
            <a:ext cx="181500" cy="181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18"/>
          <p:cNvSpPr/>
          <p:nvPr/>
        </p:nvSpPr>
        <p:spPr>
          <a:xfrm>
            <a:off x="6877463" y="3588489"/>
            <a:ext cx="181500" cy="181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18"/>
          <p:cNvSpPr/>
          <p:nvPr/>
        </p:nvSpPr>
        <p:spPr>
          <a:xfrm>
            <a:off x="2548992" y="1745684"/>
            <a:ext cx="181500" cy="181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2" name="Google Shape;692;p18"/>
          <p:cNvCxnSpPr/>
          <p:nvPr/>
        </p:nvCxnSpPr>
        <p:spPr>
          <a:xfrm flipH="1">
            <a:off x="5666939" y="1745667"/>
            <a:ext cx="1122600" cy="4767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693" name="Google Shape;693;p18"/>
          <p:cNvCxnSpPr>
            <a:stCxn id="691" idx="6"/>
          </p:cNvCxnSpPr>
          <p:nvPr/>
        </p:nvCxnSpPr>
        <p:spPr>
          <a:xfrm flipH="1" rot="10800000">
            <a:off x="2730492" y="991634"/>
            <a:ext cx="459600" cy="8448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694" name="Google Shape;694;p18"/>
          <p:cNvCxnSpPr/>
          <p:nvPr/>
        </p:nvCxnSpPr>
        <p:spPr>
          <a:xfrm rot="10800000">
            <a:off x="5621535" y="2967338"/>
            <a:ext cx="1248600" cy="7119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695" name="Google Shape;695;p18"/>
          <p:cNvSpPr txBox="1"/>
          <p:nvPr/>
        </p:nvSpPr>
        <p:spPr>
          <a:xfrm>
            <a:off x="6966438" y="1531449"/>
            <a:ext cx="1912938" cy="6860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</a:pPr>
            <a:r>
              <a:rPr b="0" i="0" lang="it-IT" sz="1200" u="none" cap="none" strike="noStrike">
                <a:solidFill>
                  <a:srgbClr val="263238"/>
                </a:solidFill>
                <a:latin typeface="Poppins"/>
                <a:ea typeface="Poppins"/>
                <a:cs typeface="Poppins"/>
                <a:sym typeface="Poppins"/>
              </a:rPr>
              <a:t>The networks will be interconnected through a gateway</a:t>
            </a:r>
            <a:endParaRPr b="0" i="0" sz="1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96" name="Google Shape;696;p18"/>
          <p:cNvSpPr txBox="1"/>
          <p:nvPr/>
        </p:nvSpPr>
        <p:spPr>
          <a:xfrm>
            <a:off x="7054361" y="2967526"/>
            <a:ext cx="1912938" cy="15945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</a:pPr>
            <a:r>
              <a:rPr b="0" i="0" lang="it-IT" sz="1200" u="none" cap="none" strike="noStrike">
                <a:solidFill>
                  <a:srgbClr val="263238"/>
                </a:solidFill>
                <a:latin typeface="Poppins"/>
                <a:ea typeface="Poppins"/>
                <a:cs typeface="Poppins"/>
                <a:sym typeface="Poppins"/>
              </a:rPr>
              <a:t>Within the body, there will be a number of nano device networks all operating in a certain area and specialized on certain functionalities and jobs</a:t>
            </a:r>
            <a:endParaRPr b="0" i="0" sz="1200" u="none" cap="none" strike="noStrike">
              <a:solidFill>
                <a:srgbClr val="26323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97" name="Google Shape;697;p18"/>
          <p:cNvSpPr/>
          <p:nvPr/>
        </p:nvSpPr>
        <p:spPr>
          <a:xfrm>
            <a:off x="6068786" y="819199"/>
            <a:ext cx="181500" cy="181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8" name="Google Shape;698;p18"/>
          <p:cNvCxnSpPr/>
          <p:nvPr/>
        </p:nvCxnSpPr>
        <p:spPr>
          <a:xfrm flipH="1">
            <a:off x="4574475" y="934350"/>
            <a:ext cx="1494300" cy="585600"/>
          </a:xfrm>
          <a:prstGeom prst="bentConnector3">
            <a:avLst>
              <a:gd fmla="val 10319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699" name="Google Shape;699;p18"/>
          <p:cNvSpPr txBox="1"/>
          <p:nvPr/>
        </p:nvSpPr>
        <p:spPr>
          <a:xfrm>
            <a:off x="6331876" y="475700"/>
            <a:ext cx="26739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</a:pPr>
            <a:r>
              <a:rPr b="0" i="0" lang="it-IT" sz="1200" u="none" cap="none" strike="noStrike">
                <a:solidFill>
                  <a:srgbClr val="263238"/>
                </a:solidFill>
                <a:latin typeface="Poppins"/>
                <a:ea typeface="Poppins"/>
                <a:cs typeface="Poppins"/>
                <a:sym typeface="Poppins"/>
              </a:rPr>
              <a:t>One Body Area Network wirelessly connecting all (micro) devices which are located outside the body</a:t>
            </a:r>
            <a:endParaRPr b="0" i="0" sz="1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00" name="Google Shape;700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magine che contiene schermata&#10;&#10;Descrizione generata automaticamente" id="705" name="Google Shape;70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5540983" y="2280502"/>
            <a:ext cx="1776780" cy="3124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6" name="Google Shape;70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6234479" y="1200881"/>
            <a:ext cx="389791" cy="31227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magine che contiene schermata&#10;&#10;Descrizione generata automaticamente" id="707" name="Google Shape;70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1555137" y="2295157"/>
            <a:ext cx="1776780" cy="3124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8" name="Google Shape;70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2248633" y="1215536"/>
            <a:ext cx="389791" cy="3122735"/>
          </a:xfrm>
          <a:prstGeom prst="rect">
            <a:avLst/>
          </a:prstGeom>
          <a:noFill/>
          <a:ln>
            <a:noFill/>
          </a:ln>
        </p:spPr>
      </p:pic>
      <p:sp>
        <p:nvSpPr>
          <p:cNvPr id="709" name="Google Shape;709;p19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it-IT" sz="2600">
                <a:solidFill>
                  <a:srgbClr val="263238"/>
                </a:solidFill>
              </a:rPr>
              <a:t>Privacy and security risks and solutions</a:t>
            </a:r>
            <a:endParaRPr sz="2600">
              <a:solidFill>
                <a:srgbClr val="263238"/>
              </a:solidFill>
            </a:endParaRPr>
          </a:p>
        </p:txBody>
      </p:sp>
      <p:sp>
        <p:nvSpPr>
          <p:cNvPr id="710" name="Google Shape;710;p19"/>
          <p:cNvSpPr txBox="1"/>
          <p:nvPr>
            <p:ph idx="1" type="subTitle"/>
          </p:nvPr>
        </p:nvSpPr>
        <p:spPr>
          <a:xfrm>
            <a:off x="1747698" y="2570314"/>
            <a:ext cx="1205966" cy="4007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/>
              <a:t>Attacks</a:t>
            </a:r>
            <a:endParaRPr/>
          </a:p>
        </p:txBody>
      </p:sp>
      <p:sp>
        <p:nvSpPr>
          <p:cNvPr id="711" name="Google Shape;711;p19"/>
          <p:cNvSpPr txBox="1"/>
          <p:nvPr>
            <p:ph idx="2" type="subTitle"/>
          </p:nvPr>
        </p:nvSpPr>
        <p:spPr>
          <a:xfrm>
            <a:off x="875794" y="2980456"/>
            <a:ext cx="3125619" cy="1667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</a:pPr>
            <a:r>
              <a:rPr lang="it-IT">
                <a:solidFill>
                  <a:srgbClr val="263238"/>
                </a:solidFill>
              </a:rPr>
              <a:t>t</a:t>
            </a:r>
            <a:r>
              <a:rPr lang="it-IT"/>
              <a:t>heft of private data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</a:pPr>
            <a:r>
              <a:rPr lang="it-IT"/>
              <a:t>disruption of medical </a:t>
            </a:r>
            <a:r>
              <a:rPr lang="it-IT">
                <a:solidFill>
                  <a:srgbClr val="263238"/>
                </a:solidFill>
              </a:rPr>
              <a:t>applications</a:t>
            </a:r>
            <a:r>
              <a:rPr lang="it-IT"/>
              <a:t>;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</a:pPr>
            <a:r>
              <a:rPr lang="it-IT"/>
              <a:t>targeted modification of communication links on the nano communication level or at the gateway</a:t>
            </a:r>
            <a:endParaRPr/>
          </a:p>
        </p:txBody>
      </p:sp>
      <p:sp>
        <p:nvSpPr>
          <p:cNvPr id="712" name="Google Shape;712;p19"/>
          <p:cNvSpPr txBox="1"/>
          <p:nvPr>
            <p:ph idx="3" type="subTitle"/>
          </p:nvPr>
        </p:nvSpPr>
        <p:spPr>
          <a:xfrm>
            <a:off x="5326217" y="2562986"/>
            <a:ext cx="2385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/>
              <a:t>Security solutions</a:t>
            </a:r>
            <a:endParaRPr/>
          </a:p>
        </p:txBody>
      </p:sp>
      <p:sp>
        <p:nvSpPr>
          <p:cNvPr id="713" name="Google Shape;713;p19"/>
          <p:cNvSpPr txBox="1"/>
          <p:nvPr/>
        </p:nvSpPr>
        <p:spPr>
          <a:xfrm>
            <a:off x="720000" y="1374951"/>
            <a:ext cx="7305510" cy="9016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</a:pPr>
            <a:r>
              <a:rPr i="0" lang="it-IT" sz="18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The integration of Body Area Networks systems within body devices and nanomachines also creates a completely new level of security related challenges.</a:t>
            </a:r>
            <a:endParaRPr i="0" sz="1800" u="none" cap="none" strike="noStrike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714" name="Google Shape;714;p19"/>
          <p:cNvSpPr txBox="1"/>
          <p:nvPr>
            <p:ph idx="4" type="subTitle"/>
          </p:nvPr>
        </p:nvSpPr>
        <p:spPr>
          <a:xfrm>
            <a:off x="4864621" y="2958473"/>
            <a:ext cx="2385600" cy="14768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</a:pPr>
            <a:r>
              <a:rPr lang="it-IT">
                <a:solidFill>
                  <a:srgbClr val="263238"/>
                </a:solidFill>
              </a:rPr>
              <a:t>Cryptographic primitives</a:t>
            </a:r>
            <a:endParaRPr>
              <a:solidFill>
                <a:srgbClr val="263238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</a:pPr>
            <a:r>
              <a:rPr lang="it-IT">
                <a:solidFill>
                  <a:srgbClr val="263238"/>
                </a:solidFill>
              </a:rPr>
              <a:t>Key management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</a:pPr>
            <a:r>
              <a:rPr lang="it-IT">
                <a:solidFill>
                  <a:srgbClr val="263238"/>
                </a:solidFill>
              </a:rPr>
              <a:t>Authentication and access control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</a:pPr>
            <a:r>
              <a:rPr lang="it-IT">
                <a:solidFill>
                  <a:srgbClr val="263238"/>
                </a:solidFill>
              </a:rPr>
              <a:t>Performance</a:t>
            </a:r>
            <a:endParaRPr/>
          </a:p>
        </p:txBody>
      </p:sp>
      <p:sp>
        <p:nvSpPr>
          <p:cNvPr id="715" name="Google Shape;715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"/>
          <p:cNvSpPr txBox="1"/>
          <p:nvPr>
            <p:ph type="title"/>
          </p:nvPr>
        </p:nvSpPr>
        <p:spPr>
          <a:xfrm>
            <a:off x="720000" y="39093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it-IT"/>
              <a:t>Definitions</a:t>
            </a:r>
            <a:endParaRPr/>
          </a:p>
        </p:txBody>
      </p:sp>
      <p:sp>
        <p:nvSpPr>
          <p:cNvPr id="198" name="Google Shape;198;p2"/>
          <p:cNvSpPr txBox="1"/>
          <p:nvPr/>
        </p:nvSpPr>
        <p:spPr>
          <a:xfrm>
            <a:off x="719998" y="4239250"/>
            <a:ext cx="198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sng" cap="none" strike="noStrike">
              <a:solidFill>
                <a:srgbClr val="26323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9" name="Google Shape;199;p2"/>
          <p:cNvSpPr txBox="1"/>
          <p:nvPr>
            <p:ph idx="1" type="body"/>
          </p:nvPr>
        </p:nvSpPr>
        <p:spPr>
          <a:xfrm>
            <a:off x="720000" y="1086575"/>
            <a:ext cx="7704900" cy="17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b="1" lang="it-IT" sz="1800">
                <a:solidFill>
                  <a:srgbClr val="263238"/>
                </a:solidFill>
              </a:rPr>
              <a:t>Internet of Things</a:t>
            </a:r>
            <a:r>
              <a:rPr lang="it-IT" sz="1800">
                <a:solidFill>
                  <a:srgbClr val="263238"/>
                </a:solidFill>
              </a:rPr>
              <a:t>: key technology that interconnects every digital device, allowing a machine-to-machine communication​</a:t>
            </a:r>
            <a:endParaRPr sz="1800">
              <a:solidFill>
                <a:srgbClr val="263238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b="1" lang="it-IT" sz="1800">
                <a:solidFill>
                  <a:srgbClr val="263238"/>
                </a:solidFill>
              </a:rPr>
              <a:t>Internet of Nano-Things</a:t>
            </a:r>
            <a:r>
              <a:rPr lang="it-IT" sz="1800">
                <a:solidFill>
                  <a:srgbClr val="263238"/>
                </a:solidFill>
              </a:rPr>
              <a:t>: The IoT on the nanoscale​</a:t>
            </a:r>
            <a:endParaRPr sz="1800">
              <a:solidFill>
                <a:srgbClr val="263238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b="1" lang="it-IT" sz="1800">
                <a:solidFill>
                  <a:srgbClr val="263238"/>
                </a:solidFill>
              </a:rPr>
              <a:t>Internet of Everything</a:t>
            </a:r>
            <a:r>
              <a:rPr lang="it-IT" sz="1800">
                <a:solidFill>
                  <a:srgbClr val="263238"/>
                </a:solidFill>
              </a:rPr>
              <a:t>: the concept that encapsulates different kinds of IoT such as IoNT, IoMT and more…​</a:t>
            </a:r>
            <a:endParaRPr sz="1800">
              <a:solidFill>
                <a:srgbClr val="263238"/>
              </a:solidFill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/>
          </a:p>
        </p:txBody>
      </p:sp>
      <p:grpSp>
        <p:nvGrpSpPr>
          <p:cNvPr id="200" name="Google Shape;200;p2"/>
          <p:cNvGrpSpPr/>
          <p:nvPr/>
        </p:nvGrpSpPr>
        <p:grpSpPr>
          <a:xfrm>
            <a:off x="3615540" y="3063357"/>
            <a:ext cx="4695233" cy="1637599"/>
            <a:chOff x="1376" y="1049669"/>
            <a:chExt cx="4695233" cy="1637599"/>
          </a:xfrm>
        </p:grpSpPr>
        <p:sp>
          <p:nvSpPr>
            <p:cNvPr id="201" name="Google Shape;201;p2"/>
            <p:cNvSpPr/>
            <p:nvPr/>
          </p:nvSpPr>
          <p:spPr>
            <a:xfrm>
              <a:off x="2294397" y="1673699"/>
              <a:ext cx="1801659" cy="285808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81777"/>
                  </a:lnTo>
                  <a:lnTo>
                    <a:pt x="120000" y="81777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4579AF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02" name="Google Shape;202;p2"/>
            <p:cNvSpPr/>
            <p:nvPr/>
          </p:nvSpPr>
          <p:spPr>
            <a:xfrm>
              <a:off x="2294397" y="1673699"/>
              <a:ext cx="600553" cy="285808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81777"/>
                  </a:lnTo>
                  <a:lnTo>
                    <a:pt x="120000" y="81777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4579AF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03" name="Google Shape;203;p2"/>
            <p:cNvSpPr/>
            <p:nvPr/>
          </p:nvSpPr>
          <p:spPr>
            <a:xfrm>
              <a:off x="1693844" y="1673699"/>
              <a:ext cx="600553" cy="285808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81777"/>
                  </a:lnTo>
                  <a:lnTo>
                    <a:pt x="0" y="81777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rgbClr val="4579AF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04" name="Google Shape;204;p2"/>
            <p:cNvSpPr/>
            <p:nvPr/>
          </p:nvSpPr>
          <p:spPr>
            <a:xfrm>
              <a:off x="492737" y="1673699"/>
              <a:ext cx="1801659" cy="285808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81777"/>
                  </a:lnTo>
                  <a:lnTo>
                    <a:pt x="0" y="81777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rgbClr val="4579AF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05" name="Google Shape;205;p2"/>
            <p:cNvSpPr/>
            <p:nvPr/>
          </p:nvSpPr>
          <p:spPr>
            <a:xfrm>
              <a:off x="1803035" y="1049669"/>
              <a:ext cx="982723" cy="624029"/>
            </a:xfrm>
            <a:prstGeom prst="roundRect">
              <a:avLst>
                <a:gd fmla="val 10000" name="adj"/>
              </a:avLst>
            </a:prstGeom>
            <a:solidFill>
              <a:srgbClr val="5699DC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1912227" y="1153401"/>
              <a:ext cx="982723" cy="624029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5699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"/>
            <p:cNvSpPr txBox="1"/>
            <p:nvPr/>
          </p:nvSpPr>
          <p:spPr>
            <a:xfrm>
              <a:off x="1930504" y="1171678"/>
              <a:ext cx="946169" cy="587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b="0" i="0" lang="it-IT" sz="2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IoE</a:t>
              </a:r>
              <a:endPara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1376" y="1959507"/>
              <a:ext cx="982723" cy="624029"/>
            </a:xfrm>
            <a:prstGeom prst="roundRect">
              <a:avLst>
                <a:gd fmla="val 10000" name="adj"/>
              </a:avLst>
            </a:prstGeom>
            <a:solidFill>
              <a:srgbClr val="5699DC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110567" y="2063239"/>
              <a:ext cx="982723" cy="624029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5699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"/>
            <p:cNvSpPr txBox="1"/>
            <p:nvPr/>
          </p:nvSpPr>
          <p:spPr>
            <a:xfrm>
              <a:off x="128844" y="2081516"/>
              <a:ext cx="946169" cy="587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b="0" i="0" lang="it-IT" sz="2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IoT</a:t>
              </a: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1202482" y="1959507"/>
              <a:ext cx="982723" cy="624029"/>
            </a:xfrm>
            <a:prstGeom prst="roundRect">
              <a:avLst>
                <a:gd fmla="val 10000" name="adj"/>
              </a:avLst>
            </a:prstGeom>
            <a:solidFill>
              <a:srgbClr val="5699DC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1311674" y="2063239"/>
              <a:ext cx="982723" cy="624029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5699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"/>
            <p:cNvSpPr txBox="1"/>
            <p:nvPr/>
          </p:nvSpPr>
          <p:spPr>
            <a:xfrm>
              <a:off x="1329951" y="2081516"/>
              <a:ext cx="946169" cy="587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b="0" i="0" lang="it-IT" sz="2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IoNT</a:t>
              </a: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2403588" y="1959507"/>
              <a:ext cx="982723" cy="624029"/>
            </a:xfrm>
            <a:prstGeom prst="roundRect">
              <a:avLst>
                <a:gd fmla="val 10000" name="adj"/>
              </a:avLst>
            </a:prstGeom>
            <a:solidFill>
              <a:srgbClr val="5699DC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2512780" y="2063239"/>
              <a:ext cx="982723" cy="624029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5699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"/>
            <p:cNvSpPr txBox="1"/>
            <p:nvPr/>
          </p:nvSpPr>
          <p:spPr>
            <a:xfrm>
              <a:off x="2531057" y="2081516"/>
              <a:ext cx="946169" cy="587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b="0" i="0" lang="it-IT" sz="2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IoMT</a:t>
              </a:r>
              <a:endPara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3604694" y="1959507"/>
              <a:ext cx="982723" cy="624029"/>
            </a:xfrm>
            <a:prstGeom prst="roundRect">
              <a:avLst>
                <a:gd fmla="val 10000" name="adj"/>
              </a:avLst>
            </a:prstGeom>
            <a:solidFill>
              <a:srgbClr val="5699DC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3713886" y="2063239"/>
              <a:ext cx="982723" cy="624029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5699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"/>
            <p:cNvSpPr txBox="1"/>
            <p:nvPr/>
          </p:nvSpPr>
          <p:spPr>
            <a:xfrm>
              <a:off x="3732163" y="2081516"/>
              <a:ext cx="946169" cy="587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b="0" i="0" lang="it-IT" sz="2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</p:grpSp>
      <p:sp>
        <p:nvSpPr>
          <p:cNvPr id="220" name="Google Shape;220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magine che contiene testo, Arte bambini, schermata, pianta&#10;&#10;Descrizione generata automaticamente" id="720" name="Google Shape;72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249" y="2367572"/>
            <a:ext cx="3740750" cy="2540728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20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it-IT" sz="2800">
                <a:solidFill>
                  <a:srgbClr val="263238"/>
                </a:solidFill>
              </a:rPr>
              <a:t>Application of IoNT in agriculture</a:t>
            </a:r>
            <a:br>
              <a:rPr lang="it-IT" sz="2800">
                <a:solidFill>
                  <a:srgbClr val="263238"/>
                </a:solidFill>
              </a:rPr>
            </a:br>
            <a:r>
              <a:rPr lang="it-IT" sz="1800"/>
              <a:t>Intelligent Plant Pathogen-Diagnostic Biosensors</a:t>
            </a:r>
            <a:endParaRPr sz="2800"/>
          </a:p>
        </p:txBody>
      </p:sp>
      <p:sp>
        <p:nvSpPr>
          <p:cNvPr id="722" name="Google Shape;722;p20"/>
          <p:cNvSpPr txBox="1"/>
          <p:nvPr/>
        </p:nvSpPr>
        <p:spPr>
          <a:xfrm>
            <a:off x="720000" y="1300216"/>
            <a:ext cx="7290900" cy="10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</a:pPr>
            <a:r>
              <a:rPr i="0" lang="it-IT" sz="18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Plant pathogens massively affect crop productivity and are one of the significant challenges in attaining sustainable development goals related to agriculture.</a:t>
            </a:r>
            <a:endParaRPr i="0" sz="1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23" name="Google Shape;723;p20"/>
          <p:cNvSpPr txBox="1"/>
          <p:nvPr/>
        </p:nvSpPr>
        <p:spPr>
          <a:xfrm>
            <a:off x="4900246" y="2497016"/>
            <a:ext cx="39447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it-IT" sz="18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Biosensors generates an electrical signal by integrating a biological sensing element and physicochemical transducer when coming into contact with a target analyte or pathogen.​</a:t>
            </a:r>
            <a:endParaRPr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24" name="Google Shape;724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31072ee70f8_0_24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it-IT" sz="2800">
                <a:solidFill>
                  <a:srgbClr val="263238"/>
                </a:solidFill>
              </a:rPr>
              <a:t>Application of IoNT in agriculture</a:t>
            </a:r>
            <a:br>
              <a:rPr lang="it-IT" sz="2800">
                <a:solidFill>
                  <a:srgbClr val="263238"/>
                </a:solidFill>
              </a:rPr>
            </a:br>
            <a:r>
              <a:rPr lang="it-IT" sz="1800"/>
              <a:t>Intelligent Plant Pathogen-Diagnostic Biosensors</a:t>
            </a:r>
            <a:endParaRPr sz="2800"/>
          </a:p>
        </p:txBody>
      </p:sp>
      <p:sp>
        <p:nvSpPr>
          <p:cNvPr id="730" name="Google Shape;730;g31072ee70f8_0_24"/>
          <p:cNvSpPr txBox="1"/>
          <p:nvPr/>
        </p:nvSpPr>
        <p:spPr>
          <a:xfrm>
            <a:off x="720000" y="1409750"/>
            <a:ext cx="4296600" cy="31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Plants "classificated" by stress level can be easily taken by using IoNT-integrated biosensors with the assistance of AI, drones, 5G communication, and machine algorithms.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lang="it-IT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it-IT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These concerns will aid in the development of superior nanosensor products and their eventual incorporation into the agricultural ecosystem.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</a:pPr>
            <a:r>
              <a:t/>
            </a:r>
            <a:endParaRPr sz="1800"/>
          </a:p>
        </p:txBody>
      </p:sp>
      <p:grpSp>
        <p:nvGrpSpPr>
          <p:cNvPr id="731" name="Google Shape;731;g31072ee70f8_0_24"/>
          <p:cNvGrpSpPr/>
          <p:nvPr/>
        </p:nvGrpSpPr>
        <p:grpSpPr>
          <a:xfrm>
            <a:off x="5075176" y="1789263"/>
            <a:ext cx="3204999" cy="3143100"/>
            <a:chOff x="5500926" y="433888"/>
            <a:chExt cx="3204999" cy="3143100"/>
          </a:xfrm>
        </p:grpSpPr>
        <p:sp>
          <p:nvSpPr>
            <p:cNvPr id="732" name="Google Shape;732;g31072ee70f8_0_24"/>
            <p:cNvSpPr/>
            <p:nvPr/>
          </p:nvSpPr>
          <p:spPr>
            <a:xfrm>
              <a:off x="5562825" y="433888"/>
              <a:ext cx="3143100" cy="3143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33" name="Google Shape;733;g31072ee70f8_0_24"/>
            <p:cNvGrpSpPr/>
            <p:nvPr/>
          </p:nvGrpSpPr>
          <p:grpSpPr>
            <a:xfrm>
              <a:off x="5500926" y="539973"/>
              <a:ext cx="2923065" cy="2854728"/>
              <a:chOff x="2215075" y="1064425"/>
              <a:chExt cx="1564475" cy="1527900"/>
            </a:xfrm>
          </p:grpSpPr>
          <p:sp>
            <p:nvSpPr>
              <p:cNvPr id="734" name="Google Shape;734;g31072ee70f8_0_24"/>
              <p:cNvSpPr/>
              <p:nvPr/>
            </p:nvSpPr>
            <p:spPr>
              <a:xfrm>
                <a:off x="3027325" y="2502225"/>
                <a:ext cx="151800" cy="55075"/>
              </a:xfrm>
              <a:custGeom>
                <a:rect b="b" l="l" r="r" t="t"/>
                <a:pathLst>
                  <a:path extrusionOk="0" h="2203" w="6072">
                    <a:moveTo>
                      <a:pt x="5938" y="1"/>
                    </a:moveTo>
                    <a:lnTo>
                      <a:pt x="1" y="1802"/>
                    </a:lnTo>
                    <a:lnTo>
                      <a:pt x="134" y="2202"/>
                    </a:lnTo>
                    <a:lnTo>
                      <a:pt x="6072" y="401"/>
                    </a:lnTo>
                    <a:lnTo>
                      <a:pt x="593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5" name="Google Shape;735;g31072ee70f8_0_24"/>
              <p:cNvSpPr/>
              <p:nvPr/>
            </p:nvSpPr>
            <p:spPr>
              <a:xfrm>
                <a:off x="3219125" y="2465550"/>
                <a:ext cx="81750" cy="34200"/>
              </a:xfrm>
              <a:custGeom>
                <a:rect b="b" l="l" r="r" t="t"/>
                <a:pathLst>
                  <a:path extrusionOk="0" h="1368" w="3270">
                    <a:moveTo>
                      <a:pt x="3170" y="0"/>
                    </a:moveTo>
                    <a:lnTo>
                      <a:pt x="1" y="967"/>
                    </a:lnTo>
                    <a:lnTo>
                      <a:pt x="101" y="1368"/>
                    </a:lnTo>
                    <a:lnTo>
                      <a:pt x="3270" y="400"/>
                    </a:lnTo>
                    <a:lnTo>
                      <a:pt x="31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6" name="Google Shape;736;g31072ee70f8_0_24"/>
              <p:cNvSpPr/>
              <p:nvPr/>
            </p:nvSpPr>
            <p:spPr>
              <a:xfrm>
                <a:off x="2563675" y="1747525"/>
                <a:ext cx="935675" cy="844800"/>
              </a:xfrm>
              <a:custGeom>
                <a:rect b="b" l="l" r="r" t="t"/>
                <a:pathLst>
                  <a:path extrusionOk="0" h="33792" w="37427">
                    <a:moveTo>
                      <a:pt x="29922" y="1"/>
                    </a:moveTo>
                    <a:lnTo>
                      <a:pt x="0" y="9107"/>
                    </a:lnTo>
                    <a:lnTo>
                      <a:pt x="7506" y="33791"/>
                    </a:lnTo>
                    <a:lnTo>
                      <a:pt x="37427" y="24652"/>
                    </a:lnTo>
                    <a:lnTo>
                      <a:pt x="299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7" name="Google Shape;737;g31072ee70f8_0_24"/>
              <p:cNvSpPr/>
              <p:nvPr/>
            </p:nvSpPr>
            <p:spPr>
              <a:xfrm>
                <a:off x="3311700" y="1662475"/>
                <a:ext cx="467850" cy="702175"/>
              </a:xfrm>
              <a:custGeom>
                <a:rect b="b" l="l" r="r" t="t"/>
                <a:pathLst>
                  <a:path extrusionOk="0" h="28087" w="18714">
                    <a:moveTo>
                      <a:pt x="11175" y="0"/>
                    </a:moveTo>
                    <a:lnTo>
                      <a:pt x="1" y="3403"/>
                    </a:lnTo>
                    <a:lnTo>
                      <a:pt x="7506" y="28087"/>
                    </a:lnTo>
                    <a:lnTo>
                      <a:pt x="18714" y="24651"/>
                    </a:lnTo>
                    <a:lnTo>
                      <a:pt x="1117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8" name="Google Shape;738;g31072ee70f8_0_24"/>
              <p:cNvSpPr/>
              <p:nvPr/>
            </p:nvSpPr>
            <p:spPr>
              <a:xfrm>
                <a:off x="3311700" y="1662475"/>
                <a:ext cx="467850" cy="702175"/>
              </a:xfrm>
              <a:custGeom>
                <a:rect b="b" l="l" r="r" t="t"/>
                <a:pathLst>
                  <a:path extrusionOk="0" h="28087" w="18714">
                    <a:moveTo>
                      <a:pt x="11175" y="0"/>
                    </a:moveTo>
                    <a:lnTo>
                      <a:pt x="1" y="3403"/>
                    </a:lnTo>
                    <a:lnTo>
                      <a:pt x="7506" y="28087"/>
                    </a:lnTo>
                    <a:lnTo>
                      <a:pt x="18714" y="24651"/>
                    </a:lnTo>
                    <a:lnTo>
                      <a:pt x="111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9" name="Google Shape;739;g31072ee70f8_0_24"/>
              <p:cNvSpPr/>
              <p:nvPr/>
            </p:nvSpPr>
            <p:spPr>
              <a:xfrm>
                <a:off x="3229150" y="1995200"/>
                <a:ext cx="403650" cy="298575"/>
              </a:xfrm>
              <a:custGeom>
                <a:rect b="b" l="l" r="r" t="t"/>
                <a:pathLst>
                  <a:path extrusionOk="0" h="11943" w="16146">
                    <a:moveTo>
                      <a:pt x="13810" y="1"/>
                    </a:moveTo>
                    <a:lnTo>
                      <a:pt x="0" y="4170"/>
                    </a:lnTo>
                    <a:lnTo>
                      <a:pt x="2335" y="11943"/>
                    </a:lnTo>
                    <a:lnTo>
                      <a:pt x="16145" y="7773"/>
                    </a:lnTo>
                    <a:lnTo>
                      <a:pt x="13810" y="1"/>
                    </a:lnTo>
                    <a:close/>
                  </a:path>
                </a:pathLst>
              </a:custGeom>
              <a:solidFill>
                <a:srgbClr val="1A2327">
                  <a:alpha val="129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0" name="Google Shape;740;g31072ee70f8_0_24"/>
              <p:cNvSpPr/>
              <p:nvPr/>
            </p:nvSpPr>
            <p:spPr>
              <a:xfrm>
                <a:off x="2672075" y="1993525"/>
                <a:ext cx="169325" cy="169325"/>
              </a:xfrm>
              <a:custGeom>
                <a:rect b="b" l="l" r="r" t="t"/>
                <a:pathLst>
                  <a:path extrusionOk="0" h="6773" w="6773">
                    <a:moveTo>
                      <a:pt x="5204" y="1"/>
                    </a:moveTo>
                    <a:lnTo>
                      <a:pt x="1" y="1602"/>
                    </a:lnTo>
                    <a:lnTo>
                      <a:pt x="1602" y="6772"/>
                    </a:lnTo>
                    <a:lnTo>
                      <a:pt x="6772" y="5205"/>
                    </a:lnTo>
                    <a:lnTo>
                      <a:pt x="5204" y="1"/>
                    </a:lnTo>
                    <a:close/>
                  </a:path>
                </a:pathLst>
              </a:custGeom>
              <a:solidFill>
                <a:srgbClr val="1A2327">
                  <a:alpha val="129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1" name="Google Shape;741;g31072ee70f8_0_24"/>
              <p:cNvSpPr/>
              <p:nvPr/>
            </p:nvSpPr>
            <p:spPr>
              <a:xfrm>
                <a:off x="2831350" y="1945175"/>
                <a:ext cx="168500" cy="169300"/>
              </a:xfrm>
              <a:custGeom>
                <a:rect b="b" l="l" r="r" t="t"/>
                <a:pathLst>
                  <a:path extrusionOk="0" h="6772" w="6740">
                    <a:moveTo>
                      <a:pt x="5171" y="0"/>
                    </a:moveTo>
                    <a:lnTo>
                      <a:pt x="1" y="1601"/>
                    </a:lnTo>
                    <a:lnTo>
                      <a:pt x="1569" y="6772"/>
                    </a:lnTo>
                    <a:lnTo>
                      <a:pt x="6739" y="5204"/>
                    </a:lnTo>
                    <a:lnTo>
                      <a:pt x="5171" y="0"/>
                    </a:lnTo>
                    <a:close/>
                  </a:path>
                </a:pathLst>
              </a:custGeom>
              <a:solidFill>
                <a:srgbClr val="1A2327">
                  <a:alpha val="129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2" name="Google Shape;742;g31072ee70f8_0_24"/>
              <p:cNvSpPr/>
              <p:nvPr/>
            </p:nvSpPr>
            <p:spPr>
              <a:xfrm>
                <a:off x="2827200" y="1103350"/>
                <a:ext cx="231025" cy="339150"/>
              </a:xfrm>
              <a:custGeom>
                <a:rect b="b" l="l" r="r" t="t"/>
                <a:pathLst>
                  <a:path extrusionOk="0" h="13566" w="9241">
                    <a:moveTo>
                      <a:pt x="4145" y="1"/>
                    </a:moveTo>
                    <a:cubicBezTo>
                      <a:pt x="3944" y="1"/>
                      <a:pt x="3740" y="17"/>
                      <a:pt x="3536" y="49"/>
                    </a:cubicBezTo>
                    <a:cubicBezTo>
                      <a:pt x="1434" y="383"/>
                      <a:pt x="0" y="2384"/>
                      <a:pt x="334" y="4486"/>
                    </a:cubicBezTo>
                    <a:lnTo>
                      <a:pt x="1268" y="10323"/>
                    </a:lnTo>
                    <a:cubicBezTo>
                      <a:pt x="1571" y="12234"/>
                      <a:pt x="3226" y="13566"/>
                      <a:pt x="5129" y="13566"/>
                    </a:cubicBezTo>
                    <a:cubicBezTo>
                      <a:pt x="5318" y="13566"/>
                      <a:pt x="5511" y="13553"/>
                      <a:pt x="5704" y="13525"/>
                    </a:cubicBezTo>
                    <a:cubicBezTo>
                      <a:pt x="7806" y="13159"/>
                      <a:pt x="9240" y="11190"/>
                      <a:pt x="8906" y="9089"/>
                    </a:cubicBezTo>
                    <a:lnTo>
                      <a:pt x="7972" y="3251"/>
                    </a:lnTo>
                    <a:cubicBezTo>
                      <a:pt x="7671" y="1354"/>
                      <a:pt x="6011" y="1"/>
                      <a:pt x="41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3" name="Google Shape;743;g31072ee70f8_0_24"/>
              <p:cNvSpPr/>
              <p:nvPr/>
            </p:nvSpPr>
            <p:spPr>
              <a:xfrm>
                <a:off x="2875550" y="1207050"/>
                <a:ext cx="147100" cy="123650"/>
              </a:xfrm>
              <a:custGeom>
                <a:rect b="b" l="l" r="r" t="t"/>
                <a:pathLst>
                  <a:path extrusionOk="0" h="4946" w="5884">
                    <a:moveTo>
                      <a:pt x="2699" y="1"/>
                    </a:moveTo>
                    <a:cubicBezTo>
                      <a:pt x="2559" y="1"/>
                      <a:pt x="2416" y="13"/>
                      <a:pt x="2269" y="37"/>
                    </a:cubicBezTo>
                    <a:cubicBezTo>
                      <a:pt x="901" y="238"/>
                      <a:pt x="1" y="1539"/>
                      <a:pt x="201" y="2873"/>
                    </a:cubicBezTo>
                    <a:cubicBezTo>
                      <a:pt x="423" y="4183"/>
                      <a:pt x="1534" y="4946"/>
                      <a:pt x="2666" y="4946"/>
                    </a:cubicBezTo>
                    <a:cubicBezTo>
                      <a:pt x="3407" y="4946"/>
                      <a:pt x="4156" y="4619"/>
                      <a:pt x="4671" y="3907"/>
                    </a:cubicBezTo>
                    <a:cubicBezTo>
                      <a:pt x="5884" y="2258"/>
                      <a:pt x="4632" y="1"/>
                      <a:pt x="26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4" name="Google Shape;744;g31072ee70f8_0_24"/>
              <p:cNvSpPr/>
              <p:nvPr/>
            </p:nvSpPr>
            <p:spPr>
              <a:xfrm>
                <a:off x="2898900" y="1229075"/>
                <a:ext cx="95375" cy="80750"/>
              </a:xfrm>
              <a:custGeom>
                <a:rect b="b" l="l" r="r" t="t"/>
                <a:pathLst>
                  <a:path extrusionOk="0" h="3230" w="3815">
                    <a:moveTo>
                      <a:pt x="1748" y="1"/>
                    </a:moveTo>
                    <a:cubicBezTo>
                      <a:pt x="1657" y="1"/>
                      <a:pt x="1564" y="8"/>
                      <a:pt x="1469" y="24"/>
                    </a:cubicBezTo>
                    <a:cubicBezTo>
                      <a:pt x="601" y="157"/>
                      <a:pt x="1" y="991"/>
                      <a:pt x="134" y="1858"/>
                    </a:cubicBezTo>
                    <a:cubicBezTo>
                      <a:pt x="276" y="2728"/>
                      <a:pt x="994" y="3230"/>
                      <a:pt x="1731" y="3230"/>
                    </a:cubicBezTo>
                    <a:cubicBezTo>
                      <a:pt x="2209" y="3230"/>
                      <a:pt x="2695" y="3018"/>
                      <a:pt x="3036" y="2559"/>
                    </a:cubicBezTo>
                    <a:cubicBezTo>
                      <a:pt x="3815" y="1469"/>
                      <a:pt x="3023" y="1"/>
                      <a:pt x="17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5" name="Google Shape;745;g31072ee70f8_0_24"/>
              <p:cNvSpPr/>
              <p:nvPr/>
            </p:nvSpPr>
            <p:spPr>
              <a:xfrm>
                <a:off x="2940050" y="1241475"/>
                <a:ext cx="27000" cy="24750"/>
              </a:xfrm>
              <a:custGeom>
                <a:rect b="b" l="l" r="r" t="t"/>
                <a:pathLst>
                  <a:path extrusionOk="0" h="990" w="1080">
                    <a:moveTo>
                      <a:pt x="548" y="1"/>
                    </a:moveTo>
                    <a:cubicBezTo>
                      <a:pt x="276" y="1"/>
                      <a:pt x="0" y="209"/>
                      <a:pt x="56" y="562"/>
                    </a:cubicBezTo>
                    <a:cubicBezTo>
                      <a:pt x="100" y="857"/>
                      <a:pt x="315" y="989"/>
                      <a:pt x="532" y="989"/>
                    </a:cubicBezTo>
                    <a:cubicBezTo>
                      <a:pt x="804" y="989"/>
                      <a:pt x="1079" y="781"/>
                      <a:pt x="1023" y="428"/>
                    </a:cubicBezTo>
                    <a:cubicBezTo>
                      <a:pt x="979" y="133"/>
                      <a:pt x="764" y="1"/>
                      <a:pt x="5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6" name="Google Shape;746;g31072ee70f8_0_24"/>
              <p:cNvSpPr/>
              <p:nvPr/>
            </p:nvSpPr>
            <p:spPr>
              <a:xfrm>
                <a:off x="2920975" y="1282550"/>
                <a:ext cx="13825" cy="12350"/>
              </a:xfrm>
              <a:custGeom>
                <a:rect b="b" l="l" r="r" t="t"/>
                <a:pathLst>
                  <a:path extrusionOk="0" h="494" w="553">
                    <a:moveTo>
                      <a:pt x="281" y="0"/>
                    </a:moveTo>
                    <a:cubicBezTo>
                      <a:pt x="143" y="0"/>
                      <a:pt x="0" y="103"/>
                      <a:pt x="18" y="286"/>
                    </a:cubicBezTo>
                    <a:cubicBezTo>
                      <a:pt x="47" y="402"/>
                      <a:pt x="152" y="493"/>
                      <a:pt x="266" y="493"/>
                    </a:cubicBezTo>
                    <a:cubicBezTo>
                      <a:pt x="284" y="493"/>
                      <a:pt x="301" y="491"/>
                      <a:pt x="319" y="487"/>
                    </a:cubicBezTo>
                    <a:cubicBezTo>
                      <a:pt x="452" y="487"/>
                      <a:pt x="552" y="353"/>
                      <a:pt x="519" y="220"/>
                    </a:cubicBezTo>
                    <a:cubicBezTo>
                      <a:pt x="504" y="69"/>
                      <a:pt x="394" y="0"/>
                      <a:pt x="2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7" name="Google Shape;747;g31072ee70f8_0_24"/>
              <p:cNvSpPr/>
              <p:nvPr/>
            </p:nvSpPr>
            <p:spPr>
              <a:xfrm>
                <a:off x="3205800" y="1195475"/>
                <a:ext cx="270200" cy="64225"/>
              </a:xfrm>
              <a:custGeom>
                <a:rect b="b" l="l" r="r" t="t"/>
                <a:pathLst>
                  <a:path extrusionOk="0" h="2569" w="10808">
                    <a:moveTo>
                      <a:pt x="10574" y="0"/>
                    </a:moveTo>
                    <a:lnTo>
                      <a:pt x="0" y="1034"/>
                    </a:lnTo>
                    <a:lnTo>
                      <a:pt x="267" y="2569"/>
                    </a:lnTo>
                    <a:lnTo>
                      <a:pt x="10808" y="1401"/>
                    </a:lnTo>
                    <a:lnTo>
                      <a:pt x="105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8" name="Google Shape;748;g31072ee70f8_0_24"/>
              <p:cNvSpPr/>
              <p:nvPr/>
            </p:nvSpPr>
            <p:spPr>
              <a:xfrm>
                <a:off x="3420950" y="1134975"/>
                <a:ext cx="105925" cy="154550"/>
              </a:xfrm>
              <a:custGeom>
                <a:rect b="b" l="l" r="r" t="t"/>
                <a:pathLst>
                  <a:path extrusionOk="0" h="6182" w="4237">
                    <a:moveTo>
                      <a:pt x="1892" y="1"/>
                    </a:moveTo>
                    <a:cubicBezTo>
                      <a:pt x="1807" y="1"/>
                      <a:pt x="1721" y="6"/>
                      <a:pt x="1635" y="18"/>
                    </a:cubicBezTo>
                    <a:cubicBezTo>
                      <a:pt x="668" y="185"/>
                      <a:pt x="0" y="1086"/>
                      <a:pt x="167" y="2053"/>
                    </a:cubicBezTo>
                    <a:lnTo>
                      <a:pt x="567" y="4722"/>
                    </a:lnTo>
                    <a:cubicBezTo>
                      <a:pt x="717" y="5559"/>
                      <a:pt x="1456" y="6182"/>
                      <a:pt x="2304" y="6182"/>
                    </a:cubicBezTo>
                    <a:cubicBezTo>
                      <a:pt x="2402" y="6182"/>
                      <a:pt x="2502" y="6173"/>
                      <a:pt x="2602" y="6156"/>
                    </a:cubicBezTo>
                    <a:cubicBezTo>
                      <a:pt x="3570" y="6023"/>
                      <a:pt x="4237" y="5122"/>
                      <a:pt x="4070" y="4155"/>
                    </a:cubicBezTo>
                    <a:lnTo>
                      <a:pt x="3670" y="1486"/>
                    </a:lnTo>
                    <a:cubicBezTo>
                      <a:pt x="3518" y="605"/>
                      <a:pt x="2757" y="1"/>
                      <a:pt x="18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9" name="Google Shape;749;g31072ee70f8_0_24"/>
              <p:cNvSpPr/>
              <p:nvPr/>
            </p:nvSpPr>
            <p:spPr>
              <a:xfrm>
                <a:off x="3026500" y="1186300"/>
                <a:ext cx="209350" cy="129275"/>
              </a:xfrm>
              <a:custGeom>
                <a:rect b="b" l="l" r="r" t="t"/>
                <a:pathLst>
                  <a:path extrusionOk="0" h="5171" w="8374">
                    <a:moveTo>
                      <a:pt x="0" y="0"/>
                    </a:moveTo>
                    <a:lnTo>
                      <a:pt x="834" y="5171"/>
                    </a:lnTo>
                    <a:lnTo>
                      <a:pt x="7606" y="4070"/>
                    </a:lnTo>
                    <a:cubicBezTo>
                      <a:pt x="8073" y="4003"/>
                      <a:pt x="8373" y="3569"/>
                      <a:pt x="8306" y="3136"/>
                    </a:cubicBezTo>
                    <a:lnTo>
                      <a:pt x="8006" y="1134"/>
                    </a:lnTo>
                    <a:cubicBezTo>
                      <a:pt x="7939" y="734"/>
                      <a:pt x="7606" y="467"/>
                      <a:pt x="7206" y="43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0" name="Google Shape;750;g31072ee70f8_0_24"/>
              <p:cNvSpPr/>
              <p:nvPr/>
            </p:nvSpPr>
            <p:spPr>
              <a:xfrm>
                <a:off x="3439300" y="1088450"/>
                <a:ext cx="38625" cy="32875"/>
              </a:xfrm>
              <a:custGeom>
                <a:rect b="b" l="l" r="r" t="t"/>
                <a:pathLst>
                  <a:path extrusionOk="0" h="1315" w="1545">
                    <a:moveTo>
                      <a:pt x="719" y="1"/>
                    </a:moveTo>
                    <a:cubicBezTo>
                      <a:pt x="681" y="1"/>
                      <a:pt x="641" y="4"/>
                      <a:pt x="601" y="11"/>
                    </a:cubicBezTo>
                    <a:cubicBezTo>
                      <a:pt x="234" y="45"/>
                      <a:pt x="0" y="378"/>
                      <a:pt x="67" y="745"/>
                    </a:cubicBezTo>
                    <a:cubicBezTo>
                      <a:pt x="107" y="1110"/>
                      <a:pt x="406" y="1315"/>
                      <a:pt x="709" y="1315"/>
                    </a:cubicBezTo>
                    <a:cubicBezTo>
                      <a:pt x="906" y="1315"/>
                      <a:pt x="1103" y="1229"/>
                      <a:pt x="1234" y="1045"/>
                    </a:cubicBezTo>
                    <a:cubicBezTo>
                      <a:pt x="1544" y="581"/>
                      <a:pt x="1221" y="1"/>
                      <a:pt x="7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1" name="Google Shape;751;g31072ee70f8_0_24"/>
              <p:cNvSpPr/>
              <p:nvPr/>
            </p:nvSpPr>
            <p:spPr>
              <a:xfrm>
                <a:off x="3485150" y="1064425"/>
                <a:ext cx="158475" cy="46100"/>
              </a:xfrm>
              <a:custGeom>
                <a:rect b="b" l="l" r="r" t="t"/>
                <a:pathLst>
                  <a:path extrusionOk="0" h="1844" w="6339">
                    <a:moveTo>
                      <a:pt x="5805" y="1"/>
                    </a:moveTo>
                    <a:cubicBezTo>
                      <a:pt x="5783" y="1"/>
                      <a:pt x="5761" y="2"/>
                      <a:pt x="5738" y="5"/>
                    </a:cubicBezTo>
                    <a:lnTo>
                      <a:pt x="468" y="839"/>
                    </a:lnTo>
                    <a:cubicBezTo>
                      <a:pt x="168" y="906"/>
                      <a:pt x="1" y="1139"/>
                      <a:pt x="34" y="1439"/>
                    </a:cubicBezTo>
                    <a:cubicBezTo>
                      <a:pt x="95" y="1683"/>
                      <a:pt x="296" y="1844"/>
                      <a:pt x="534" y="1844"/>
                    </a:cubicBezTo>
                    <a:cubicBezTo>
                      <a:pt x="556" y="1844"/>
                      <a:pt x="579" y="1842"/>
                      <a:pt x="601" y="1840"/>
                    </a:cubicBezTo>
                    <a:lnTo>
                      <a:pt x="5872" y="1006"/>
                    </a:lnTo>
                    <a:cubicBezTo>
                      <a:pt x="6139" y="972"/>
                      <a:pt x="6339" y="705"/>
                      <a:pt x="6305" y="439"/>
                    </a:cubicBezTo>
                    <a:cubicBezTo>
                      <a:pt x="6244" y="164"/>
                      <a:pt x="6043" y="1"/>
                      <a:pt x="58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2" name="Google Shape;752;g31072ee70f8_0_24"/>
              <p:cNvSpPr/>
              <p:nvPr/>
            </p:nvSpPr>
            <p:spPr>
              <a:xfrm>
                <a:off x="3270000" y="1099250"/>
                <a:ext cx="158475" cy="46300"/>
              </a:xfrm>
              <a:custGeom>
                <a:rect b="b" l="l" r="r" t="t"/>
                <a:pathLst>
                  <a:path extrusionOk="0" h="1852" w="6339">
                    <a:moveTo>
                      <a:pt x="5843" y="0"/>
                    </a:moveTo>
                    <a:cubicBezTo>
                      <a:pt x="5808" y="0"/>
                      <a:pt x="5773" y="4"/>
                      <a:pt x="5738" y="13"/>
                    </a:cubicBezTo>
                    <a:lnTo>
                      <a:pt x="468" y="847"/>
                    </a:lnTo>
                    <a:cubicBezTo>
                      <a:pt x="201" y="880"/>
                      <a:pt x="1" y="1147"/>
                      <a:pt x="34" y="1414"/>
                    </a:cubicBezTo>
                    <a:cubicBezTo>
                      <a:pt x="96" y="1661"/>
                      <a:pt x="301" y="1851"/>
                      <a:pt x="570" y="1851"/>
                    </a:cubicBezTo>
                    <a:cubicBezTo>
                      <a:pt x="591" y="1851"/>
                      <a:pt x="613" y="1850"/>
                      <a:pt x="635" y="1848"/>
                    </a:cubicBezTo>
                    <a:lnTo>
                      <a:pt x="5872" y="1014"/>
                    </a:lnTo>
                    <a:cubicBezTo>
                      <a:pt x="6172" y="947"/>
                      <a:pt x="6339" y="680"/>
                      <a:pt x="6305" y="413"/>
                    </a:cubicBezTo>
                    <a:cubicBezTo>
                      <a:pt x="6276" y="182"/>
                      <a:pt x="6071" y="0"/>
                      <a:pt x="58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3" name="Google Shape;753;g31072ee70f8_0_24"/>
              <p:cNvSpPr/>
              <p:nvPr/>
            </p:nvSpPr>
            <p:spPr>
              <a:xfrm>
                <a:off x="2416900" y="1305550"/>
                <a:ext cx="265200" cy="92575"/>
              </a:xfrm>
              <a:custGeom>
                <a:rect b="b" l="l" r="r" t="t"/>
                <a:pathLst>
                  <a:path extrusionOk="0" h="3703" w="10608">
                    <a:moveTo>
                      <a:pt x="10374" y="0"/>
                    </a:moveTo>
                    <a:lnTo>
                      <a:pt x="0" y="2302"/>
                    </a:lnTo>
                    <a:lnTo>
                      <a:pt x="234" y="3703"/>
                    </a:lnTo>
                    <a:lnTo>
                      <a:pt x="10608" y="1568"/>
                    </a:lnTo>
                    <a:lnTo>
                      <a:pt x="103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4" name="Google Shape;754;g31072ee70f8_0_24"/>
              <p:cNvSpPr/>
              <p:nvPr/>
            </p:nvSpPr>
            <p:spPr>
              <a:xfrm>
                <a:off x="2366025" y="1303225"/>
                <a:ext cx="105100" cy="155375"/>
              </a:xfrm>
              <a:custGeom>
                <a:rect b="b" l="l" r="r" t="t"/>
                <a:pathLst>
                  <a:path extrusionOk="0" h="6215" w="4204">
                    <a:moveTo>
                      <a:pt x="1899" y="1"/>
                    </a:moveTo>
                    <a:cubicBezTo>
                      <a:pt x="1801" y="1"/>
                      <a:pt x="1702" y="9"/>
                      <a:pt x="1602" y="27"/>
                    </a:cubicBezTo>
                    <a:cubicBezTo>
                      <a:pt x="634" y="193"/>
                      <a:pt x="1" y="1094"/>
                      <a:pt x="134" y="2061"/>
                    </a:cubicBezTo>
                    <a:lnTo>
                      <a:pt x="568" y="4697"/>
                    </a:lnTo>
                    <a:cubicBezTo>
                      <a:pt x="690" y="5581"/>
                      <a:pt x="1481" y="6215"/>
                      <a:pt x="2355" y="6215"/>
                    </a:cubicBezTo>
                    <a:cubicBezTo>
                      <a:pt x="2437" y="6215"/>
                      <a:pt x="2520" y="6209"/>
                      <a:pt x="2602" y="6198"/>
                    </a:cubicBezTo>
                    <a:cubicBezTo>
                      <a:pt x="3536" y="6031"/>
                      <a:pt x="4204" y="5130"/>
                      <a:pt x="4070" y="4163"/>
                    </a:cubicBezTo>
                    <a:lnTo>
                      <a:pt x="3637" y="1494"/>
                    </a:lnTo>
                    <a:cubicBezTo>
                      <a:pt x="3487" y="627"/>
                      <a:pt x="2748" y="1"/>
                      <a:pt x="18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5" name="Google Shape;755;g31072ee70f8_0_24"/>
              <p:cNvSpPr/>
              <p:nvPr/>
            </p:nvSpPr>
            <p:spPr>
              <a:xfrm>
                <a:off x="2653725" y="1216325"/>
                <a:ext cx="202675" cy="157000"/>
              </a:xfrm>
              <a:custGeom>
                <a:rect b="b" l="l" r="r" t="t"/>
                <a:pathLst>
                  <a:path extrusionOk="0" h="6280" w="8107">
                    <a:moveTo>
                      <a:pt x="7273" y="0"/>
                    </a:moveTo>
                    <a:lnTo>
                      <a:pt x="568" y="2669"/>
                    </a:lnTo>
                    <a:cubicBezTo>
                      <a:pt x="201" y="2802"/>
                      <a:pt x="1" y="3202"/>
                      <a:pt x="68" y="3569"/>
                    </a:cubicBezTo>
                    <a:lnTo>
                      <a:pt x="368" y="5571"/>
                    </a:lnTo>
                    <a:cubicBezTo>
                      <a:pt x="429" y="5967"/>
                      <a:pt x="796" y="6280"/>
                      <a:pt x="1215" y="6280"/>
                    </a:cubicBezTo>
                    <a:cubicBezTo>
                      <a:pt x="1255" y="6280"/>
                      <a:pt x="1295" y="6277"/>
                      <a:pt x="1335" y="6271"/>
                    </a:cubicBezTo>
                    <a:lnTo>
                      <a:pt x="8107" y="5170"/>
                    </a:lnTo>
                    <a:lnTo>
                      <a:pt x="727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6" name="Google Shape;756;g31072ee70f8_0_24"/>
              <p:cNvSpPr/>
              <p:nvPr/>
            </p:nvSpPr>
            <p:spPr>
              <a:xfrm>
                <a:off x="2380200" y="1256250"/>
                <a:ext cx="39425" cy="33175"/>
              </a:xfrm>
              <a:custGeom>
                <a:rect b="b" l="l" r="r" t="t"/>
                <a:pathLst>
                  <a:path extrusionOk="0" h="1327" w="1577">
                    <a:moveTo>
                      <a:pt x="837" y="1"/>
                    </a:moveTo>
                    <a:cubicBezTo>
                      <a:pt x="814" y="1"/>
                      <a:pt x="791" y="2"/>
                      <a:pt x="768" y="4"/>
                    </a:cubicBezTo>
                    <a:cubicBezTo>
                      <a:pt x="167" y="104"/>
                      <a:pt x="1" y="838"/>
                      <a:pt x="468" y="1205"/>
                    </a:cubicBezTo>
                    <a:cubicBezTo>
                      <a:pt x="585" y="1289"/>
                      <a:pt x="715" y="1326"/>
                      <a:pt x="843" y="1326"/>
                    </a:cubicBezTo>
                    <a:cubicBezTo>
                      <a:pt x="1222" y="1326"/>
                      <a:pt x="1577" y="996"/>
                      <a:pt x="1502" y="571"/>
                    </a:cubicBezTo>
                    <a:cubicBezTo>
                      <a:pt x="1439" y="228"/>
                      <a:pt x="1172" y="1"/>
                      <a:pt x="8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7" name="Google Shape;757;g31072ee70f8_0_24"/>
              <p:cNvSpPr/>
              <p:nvPr/>
            </p:nvSpPr>
            <p:spPr>
              <a:xfrm>
                <a:off x="2215075" y="1267075"/>
                <a:ext cx="158475" cy="46100"/>
              </a:xfrm>
              <a:custGeom>
                <a:rect b="b" l="l" r="r" t="t"/>
                <a:pathLst>
                  <a:path extrusionOk="0" h="1844" w="6339">
                    <a:moveTo>
                      <a:pt x="5773" y="1"/>
                    </a:moveTo>
                    <a:cubicBezTo>
                      <a:pt x="5750" y="1"/>
                      <a:pt x="5728" y="2"/>
                      <a:pt x="5705" y="5"/>
                    </a:cubicBezTo>
                    <a:lnTo>
                      <a:pt x="435" y="839"/>
                    </a:lnTo>
                    <a:cubicBezTo>
                      <a:pt x="168" y="872"/>
                      <a:pt x="1" y="1139"/>
                      <a:pt x="34" y="1406"/>
                    </a:cubicBezTo>
                    <a:cubicBezTo>
                      <a:pt x="65" y="1653"/>
                      <a:pt x="297" y="1843"/>
                      <a:pt x="543" y="1843"/>
                    </a:cubicBezTo>
                    <a:cubicBezTo>
                      <a:pt x="562" y="1843"/>
                      <a:pt x="582" y="1842"/>
                      <a:pt x="601" y="1839"/>
                    </a:cubicBezTo>
                    <a:lnTo>
                      <a:pt x="5872" y="1006"/>
                    </a:lnTo>
                    <a:cubicBezTo>
                      <a:pt x="6139" y="939"/>
                      <a:pt x="6339" y="705"/>
                      <a:pt x="6272" y="405"/>
                    </a:cubicBezTo>
                    <a:cubicBezTo>
                      <a:pt x="6242" y="161"/>
                      <a:pt x="6016" y="1"/>
                      <a:pt x="57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8" name="Google Shape;758;g31072ee70f8_0_24"/>
              <p:cNvSpPr/>
              <p:nvPr/>
            </p:nvSpPr>
            <p:spPr>
              <a:xfrm>
                <a:off x="2429400" y="1232675"/>
                <a:ext cx="158475" cy="46300"/>
              </a:xfrm>
              <a:custGeom>
                <a:rect b="b" l="l" r="r" t="t"/>
                <a:pathLst>
                  <a:path extrusionOk="0" h="1852" w="6339">
                    <a:moveTo>
                      <a:pt x="5843" y="0"/>
                    </a:moveTo>
                    <a:cubicBezTo>
                      <a:pt x="5808" y="0"/>
                      <a:pt x="5773" y="4"/>
                      <a:pt x="5738" y="13"/>
                    </a:cubicBezTo>
                    <a:lnTo>
                      <a:pt x="468" y="847"/>
                    </a:lnTo>
                    <a:cubicBezTo>
                      <a:pt x="201" y="880"/>
                      <a:pt x="1" y="1147"/>
                      <a:pt x="34" y="1414"/>
                    </a:cubicBezTo>
                    <a:cubicBezTo>
                      <a:pt x="96" y="1661"/>
                      <a:pt x="301" y="1851"/>
                      <a:pt x="570" y="1851"/>
                    </a:cubicBezTo>
                    <a:cubicBezTo>
                      <a:pt x="591" y="1851"/>
                      <a:pt x="613" y="1850"/>
                      <a:pt x="635" y="1848"/>
                    </a:cubicBezTo>
                    <a:lnTo>
                      <a:pt x="5905" y="1014"/>
                    </a:lnTo>
                    <a:cubicBezTo>
                      <a:pt x="6172" y="947"/>
                      <a:pt x="6339" y="680"/>
                      <a:pt x="6305" y="413"/>
                    </a:cubicBezTo>
                    <a:cubicBezTo>
                      <a:pt x="6276" y="182"/>
                      <a:pt x="6071" y="0"/>
                      <a:pt x="58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9" name="Google Shape;759;g31072ee70f8_0_24"/>
              <p:cNvSpPr/>
              <p:nvPr/>
            </p:nvSpPr>
            <p:spPr>
              <a:xfrm>
                <a:off x="2963525" y="1466000"/>
                <a:ext cx="597550" cy="188150"/>
              </a:xfrm>
              <a:custGeom>
                <a:rect b="b" l="l" r="r" t="t"/>
                <a:pathLst>
                  <a:path extrusionOk="0" h="7526" w="23902">
                    <a:moveTo>
                      <a:pt x="735" y="1"/>
                    </a:moveTo>
                    <a:cubicBezTo>
                      <a:pt x="181" y="1"/>
                      <a:pt x="1" y="839"/>
                      <a:pt x="585" y="1054"/>
                    </a:cubicBezTo>
                    <a:lnTo>
                      <a:pt x="23168" y="7526"/>
                    </a:lnTo>
                    <a:lnTo>
                      <a:pt x="23301" y="7526"/>
                    </a:lnTo>
                    <a:cubicBezTo>
                      <a:pt x="23534" y="7526"/>
                      <a:pt x="23735" y="7359"/>
                      <a:pt x="23801" y="7125"/>
                    </a:cubicBezTo>
                    <a:cubicBezTo>
                      <a:pt x="23901" y="6858"/>
                      <a:pt x="23735" y="6558"/>
                      <a:pt x="23434" y="6458"/>
                    </a:cubicBezTo>
                    <a:lnTo>
                      <a:pt x="885" y="20"/>
                    </a:lnTo>
                    <a:cubicBezTo>
                      <a:pt x="833" y="7"/>
                      <a:pt x="783" y="1"/>
                      <a:pt x="7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0" name="Google Shape;760;g31072ee70f8_0_24"/>
              <p:cNvSpPr/>
              <p:nvPr/>
            </p:nvSpPr>
            <p:spPr>
              <a:xfrm>
                <a:off x="2960500" y="1464725"/>
                <a:ext cx="360400" cy="251125"/>
              </a:xfrm>
              <a:custGeom>
                <a:rect b="b" l="l" r="r" t="t"/>
                <a:pathLst>
                  <a:path extrusionOk="0" h="10045" w="14416">
                    <a:moveTo>
                      <a:pt x="813" y="1"/>
                    </a:moveTo>
                    <a:cubicBezTo>
                      <a:pt x="331" y="1"/>
                      <a:pt x="0" y="715"/>
                      <a:pt x="539" y="1039"/>
                    </a:cubicBezTo>
                    <a:lnTo>
                      <a:pt x="13381" y="9945"/>
                    </a:lnTo>
                    <a:cubicBezTo>
                      <a:pt x="13448" y="10012"/>
                      <a:pt x="13582" y="10045"/>
                      <a:pt x="13682" y="10045"/>
                    </a:cubicBezTo>
                    <a:cubicBezTo>
                      <a:pt x="14215" y="10045"/>
                      <a:pt x="14416" y="9344"/>
                      <a:pt x="13982" y="9044"/>
                    </a:cubicBezTo>
                    <a:lnTo>
                      <a:pt x="1173" y="138"/>
                    </a:lnTo>
                    <a:cubicBezTo>
                      <a:pt x="1051" y="41"/>
                      <a:pt x="927" y="1"/>
                      <a:pt x="8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1" name="Google Shape;761;g31072ee70f8_0_24"/>
              <p:cNvSpPr/>
              <p:nvPr/>
            </p:nvSpPr>
            <p:spPr>
              <a:xfrm>
                <a:off x="2563675" y="1465075"/>
                <a:ext cx="437400" cy="483450"/>
              </a:xfrm>
              <a:custGeom>
                <a:rect b="b" l="l" r="r" t="t"/>
                <a:pathLst>
                  <a:path extrusionOk="0" h="19338" w="17496">
                    <a:moveTo>
                      <a:pt x="16707" y="0"/>
                    </a:moveTo>
                    <a:cubicBezTo>
                      <a:pt x="16570" y="0"/>
                      <a:pt x="16429" y="57"/>
                      <a:pt x="16312" y="191"/>
                    </a:cubicBezTo>
                    <a:lnTo>
                      <a:pt x="334" y="18437"/>
                    </a:lnTo>
                    <a:cubicBezTo>
                      <a:pt x="0" y="18804"/>
                      <a:pt x="267" y="19338"/>
                      <a:pt x="734" y="19338"/>
                    </a:cubicBezTo>
                    <a:cubicBezTo>
                      <a:pt x="901" y="19338"/>
                      <a:pt x="1068" y="19271"/>
                      <a:pt x="1168" y="19171"/>
                    </a:cubicBezTo>
                    <a:lnTo>
                      <a:pt x="17146" y="924"/>
                    </a:lnTo>
                    <a:cubicBezTo>
                      <a:pt x="17496" y="500"/>
                      <a:pt x="17116" y="0"/>
                      <a:pt x="167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62" name="Google Shape;762;g31072ee70f8_0_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22"/>
          <p:cNvSpPr/>
          <p:nvPr/>
        </p:nvSpPr>
        <p:spPr>
          <a:xfrm>
            <a:off x="4306199" y="2320163"/>
            <a:ext cx="4309790" cy="3948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22"/>
          <p:cNvSpPr/>
          <p:nvPr/>
        </p:nvSpPr>
        <p:spPr>
          <a:xfrm>
            <a:off x="801117" y="3375401"/>
            <a:ext cx="3381103" cy="3948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22"/>
          <p:cNvSpPr/>
          <p:nvPr/>
        </p:nvSpPr>
        <p:spPr>
          <a:xfrm>
            <a:off x="802098" y="2851751"/>
            <a:ext cx="3381103" cy="3948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22"/>
          <p:cNvSpPr/>
          <p:nvPr/>
        </p:nvSpPr>
        <p:spPr>
          <a:xfrm>
            <a:off x="802098" y="3899951"/>
            <a:ext cx="3381103" cy="3948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22"/>
          <p:cNvSpPr/>
          <p:nvPr/>
        </p:nvSpPr>
        <p:spPr>
          <a:xfrm>
            <a:off x="813699" y="2320163"/>
            <a:ext cx="3381103" cy="3948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22"/>
          <p:cNvSpPr txBox="1"/>
          <p:nvPr/>
        </p:nvSpPr>
        <p:spPr>
          <a:xfrm>
            <a:off x="720000" y="1118509"/>
            <a:ext cx="7305510" cy="9016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</a:pPr>
            <a:r>
              <a:rPr i="0" lang="it-IT" sz="18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Recent advancements in nano- and micro technologies have allowed the creation of plant-based biosensors that are extremely sensitive, fast, and selective.</a:t>
            </a:r>
            <a:endParaRPr i="0" sz="1800" u="none" cap="none" strike="noStrike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graphicFrame>
        <p:nvGraphicFramePr>
          <p:cNvPr id="773" name="Google Shape;773;p22"/>
          <p:cNvGraphicFramePr/>
          <p:nvPr/>
        </p:nvGraphicFramePr>
        <p:xfrm>
          <a:off x="710711" y="22493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{71B71F7A-C3B7-4CAC-AC35-371342D19D7B}</a:tableStyleId>
              </a:tblPr>
              <a:tblGrid>
                <a:gridCol w="3643300"/>
                <a:gridCol w="4320400"/>
              </a:tblGrid>
              <a:tr h="527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it-IT" sz="1600" u="none" cap="none" strike="noStrike">
                          <a:solidFill>
                            <a:schemeClr val="dk1"/>
                          </a:solidFill>
                          <a:latin typeface="Poppins Black"/>
                          <a:ea typeface="Poppins Black"/>
                          <a:cs typeface="Poppins Black"/>
                          <a:sym typeface="Poppins Black"/>
                        </a:rPr>
                        <a:t>Challenges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Poppins Black"/>
                        <a:ea typeface="Poppins Black"/>
                        <a:cs typeface="Poppins Black"/>
                        <a:sym typeface="Poppins Black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it-IT" sz="1600" u="none" cap="none" strike="noStrike">
                          <a:solidFill>
                            <a:schemeClr val="dk1"/>
                          </a:solidFill>
                          <a:latin typeface="Poppins Black"/>
                          <a:ea typeface="Poppins Black"/>
                          <a:cs typeface="Poppins Black"/>
                          <a:sym typeface="Poppins Black"/>
                        </a:rPr>
                        <a:t>Alternative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7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it-IT" sz="1600" u="none" cap="none" strike="noStrike">
                          <a:solidFill>
                            <a:srgbClr val="263238"/>
                          </a:solidFill>
                          <a:latin typeface="Poppins Black"/>
                          <a:ea typeface="Poppins Black"/>
                          <a:cs typeface="Poppins Black"/>
                          <a:sym typeface="Poppins Black"/>
                        </a:rPr>
                        <a:t>Nanomaterials may be toxic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it-IT" sz="1200" u="none" cap="none" strike="noStrike">
                          <a:solidFill>
                            <a:srgbClr val="263238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Toxicity can be reduced by functionalizing nanomaterials with biocompatible materials like P.E.G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7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it-IT" sz="1600" u="none" cap="none" strike="noStrike">
                          <a:solidFill>
                            <a:srgbClr val="263238"/>
                          </a:solidFill>
                          <a:latin typeface="Poppins Black"/>
                          <a:ea typeface="Poppins Black"/>
                          <a:cs typeface="Poppins Black"/>
                          <a:sym typeface="Poppins Black"/>
                        </a:rPr>
                        <a:t>Generation of e-waste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it-IT" sz="1200" u="none" cap="none" strike="noStrike">
                          <a:solidFill>
                            <a:srgbClr val="263238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Green synthesis can be used in the fabrication of nanomaterials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7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it-IT" sz="1600" u="none" cap="none" strike="noStrike">
                          <a:solidFill>
                            <a:srgbClr val="263238"/>
                          </a:solidFill>
                          <a:latin typeface="Poppins Black"/>
                          <a:ea typeface="Poppins Black"/>
                          <a:cs typeface="Poppins Black"/>
                          <a:sym typeface="Poppins Black"/>
                        </a:rPr>
                        <a:t>Low detection time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it-IT" sz="1200" u="none" cap="none" strike="noStrike">
                          <a:solidFill>
                            <a:srgbClr val="263238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Use of the A.I. technique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74" name="Google Shape;774;p22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it-IT">
                <a:solidFill>
                  <a:srgbClr val="263238"/>
                </a:solidFill>
              </a:rPr>
              <a:t>Future needs and prospects</a:t>
            </a:r>
            <a:endParaRPr>
              <a:solidFill>
                <a:srgbClr val="263238"/>
              </a:solidFill>
            </a:endParaRPr>
          </a:p>
        </p:txBody>
      </p:sp>
      <p:sp>
        <p:nvSpPr>
          <p:cNvPr id="775" name="Google Shape;775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31072ee70f8_4_0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it-IT">
                <a:solidFill>
                  <a:srgbClr val="263238"/>
                </a:solidFill>
              </a:rPr>
              <a:t>Final summary</a:t>
            </a:r>
            <a:endParaRPr>
              <a:solidFill>
                <a:srgbClr val="263238"/>
              </a:solidFill>
            </a:endParaRPr>
          </a:p>
        </p:txBody>
      </p:sp>
      <p:sp>
        <p:nvSpPr>
          <p:cNvPr id="781" name="Google Shape;781;g31072ee70f8_4_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782" name="Google Shape;782;g31072ee70f8_4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900" y="961500"/>
            <a:ext cx="8504449" cy="418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23"/>
          <p:cNvSpPr txBox="1"/>
          <p:nvPr>
            <p:ph type="title"/>
          </p:nvPr>
        </p:nvSpPr>
        <p:spPr>
          <a:xfrm>
            <a:off x="720000" y="390930"/>
            <a:ext cx="7704000" cy="11185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it-IT"/>
              <a:t>References</a:t>
            </a:r>
            <a:br>
              <a:rPr lang="it-IT"/>
            </a:br>
            <a:endParaRPr sz="1800"/>
          </a:p>
        </p:txBody>
      </p:sp>
      <p:sp>
        <p:nvSpPr>
          <p:cNvPr id="788" name="Google Shape;788;p23"/>
          <p:cNvSpPr txBox="1"/>
          <p:nvPr/>
        </p:nvSpPr>
        <p:spPr>
          <a:xfrm>
            <a:off x="719998" y="4239250"/>
            <a:ext cx="198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sng" cap="none" strike="noStrike">
              <a:solidFill>
                <a:srgbClr val="26323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89" name="Google Shape;789;p23"/>
          <p:cNvSpPr txBox="1"/>
          <p:nvPr>
            <p:ph idx="1" type="body"/>
          </p:nvPr>
        </p:nvSpPr>
        <p:spPr>
          <a:xfrm>
            <a:off x="585212" y="1031018"/>
            <a:ext cx="7838786" cy="41124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1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[1] </a:t>
            </a:r>
            <a:r>
              <a:rPr i="0" lang="it-IT" sz="11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Internet of Nano-Things (IoNT): A Comprehensive Review from Architecture to Security and Privacy Challenges, </a:t>
            </a:r>
            <a:r>
              <a:rPr i="0" lang="it-IT" sz="115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https://www.mdpi.com/1424-8220/23/5/2807</a:t>
            </a:r>
            <a:endParaRPr sz="11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i="0" sz="11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1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[2] </a:t>
            </a:r>
            <a:r>
              <a:rPr i="0" lang="it-IT" sz="11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Internet of nanothings: Challenges &amp; opportunities, </a:t>
            </a:r>
            <a:r>
              <a:rPr i="0" lang="it-IT" sz="115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https://ieeexplore.ieee.org/document/8363165</a:t>
            </a:r>
            <a:endParaRPr i="0" sz="11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1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i="0" lang="it-IT" sz="11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[3] Advancing Modern Healthcare With Nanotechnology, Nanobiosensors, and Internet of Nano Things: Taxonomies, Applications, Architecture, and Challenges, </a:t>
            </a:r>
            <a:r>
              <a:rPr i="0" lang="it-IT" sz="115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https://ieeexplore.ieee.org/abstract/document/9056855</a:t>
            </a:r>
            <a:endParaRPr sz="11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1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i="0" lang="it-IT" sz="11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[4] Vertical Grating Coupler Based Biosensor for Cancer Diagnostics,</a:t>
            </a:r>
            <a:endParaRPr/>
          </a:p>
          <a:p>
            <a:pPr indent="0" lvl="0" marL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i="0" lang="it-IT" sz="115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https://ieeexplore.ieee.org/document/10621495</a:t>
            </a:r>
            <a:endParaRPr sz="11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i="0" sz="115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i="0" lang="it-IT" sz="115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[5] A review on Internet of Things (IoT), Internet of Everything (IoE) and Internet of Nano Things (IoNT), https://ieeexplore.ieee.org/document/7317398</a:t>
            </a:r>
            <a:endParaRPr/>
          </a:p>
          <a:p>
            <a:pPr indent="0" lvl="0" marL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i="0" sz="115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15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[6] </a:t>
            </a:r>
            <a:r>
              <a:rPr i="0" lang="it-IT" sz="115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The Internet of Bio-Nano Things — Smart Computing in the Human Body, </a:t>
            </a:r>
            <a:r>
              <a:rPr i="0" lang="it-IT" sz="1150" u="sng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https://ieeexplore.ieee.org/document/10595635</a:t>
            </a:r>
            <a:endParaRPr i="0" sz="115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15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15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[7] </a:t>
            </a:r>
            <a:r>
              <a:rPr b="0" i="0" lang="it-IT" sz="115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 Paradigm of Internet-of-Nano-Things Inspired Intelligent Plant Pathogen-Diagnostic Biosensors, </a:t>
            </a:r>
            <a:r>
              <a:rPr b="0" i="0" lang="it-IT" sz="1150" u="sng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https://iopscience.iop.org/article/10.1149/2754-2726/ac92ed</a:t>
            </a:r>
            <a:endParaRPr b="0" i="0" sz="115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15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0" i="0" lang="it-IT" sz="115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[8] </a:t>
            </a:r>
            <a:r>
              <a:rPr b="0" i="0" lang="it-IT" sz="115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Connecting in-body nano communication with body area networks: Challenges and opportunities of the Internet of Nano Things, </a:t>
            </a:r>
            <a:r>
              <a:rPr b="0" i="0" lang="it-IT" sz="1150" u="sng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https://www.sciencedirect.com/science/article/abs/pii/S1878778915000071</a:t>
            </a:r>
            <a:endParaRPr b="0" i="0" sz="115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i="0" sz="110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i="0" sz="11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i="0" sz="11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100"/>
          </a:p>
          <a:p>
            <a:pPr indent="0" lvl="0" marL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i="0" sz="11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i="0" sz="11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i="0" sz="11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"/>
          <p:cNvSpPr txBox="1"/>
          <p:nvPr>
            <p:ph idx="6"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it-IT"/>
              <a:t>Definitions: nano-devices</a:t>
            </a:r>
            <a:endParaRPr/>
          </a:p>
        </p:txBody>
      </p:sp>
      <p:pic>
        <p:nvPicPr>
          <p:cNvPr descr="From macro-materials to atoms: nanomaterials and nano-devices that are... |  Download Scientific Diagram" id="226" name="Google Shape;22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9091" y="1366156"/>
            <a:ext cx="6608445" cy="3389744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it-IT"/>
              <a:t>History of Nano-technology</a:t>
            </a:r>
            <a:endParaRPr/>
          </a:p>
        </p:txBody>
      </p:sp>
      <p:sp>
        <p:nvSpPr>
          <p:cNvPr id="233" name="Google Shape;233;p4"/>
          <p:cNvSpPr txBox="1"/>
          <p:nvPr>
            <p:ph idx="2" type="subTitle"/>
          </p:nvPr>
        </p:nvSpPr>
        <p:spPr>
          <a:xfrm>
            <a:off x="388161" y="3902527"/>
            <a:ext cx="411235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/>
              <a:t>In December 1959, Richard Feynman first presented the idea of </a:t>
            </a:r>
            <a:r>
              <a:rPr b="1" lang="it-IT"/>
              <a:t>nanotechnology</a:t>
            </a:r>
            <a:r>
              <a:rPr lang="it-IT"/>
              <a:t>.</a:t>
            </a:r>
            <a:endParaRPr/>
          </a:p>
        </p:txBody>
      </p:sp>
      <p:sp>
        <p:nvSpPr>
          <p:cNvPr id="234" name="Google Shape;234;p4"/>
          <p:cNvSpPr txBox="1"/>
          <p:nvPr>
            <p:ph idx="4" type="subTitle"/>
          </p:nvPr>
        </p:nvSpPr>
        <p:spPr>
          <a:xfrm>
            <a:off x="4726796" y="3901800"/>
            <a:ext cx="4150914" cy="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/>
              <a:t>The concept of the </a:t>
            </a:r>
            <a:r>
              <a:rPr b="1" lang="it-IT"/>
              <a:t>IoNT</a:t>
            </a:r>
            <a:r>
              <a:rPr lang="it-IT"/>
              <a:t> was developed by Ian F. Akyildiz and Josep Miguel Jornet from the Georgia Institute of Technology in 2010.</a:t>
            </a:r>
            <a:endParaRPr/>
          </a:p>
        </p:txBody>
      </p:sp>
      <p:pic>
        <p:nvPicPr>
          <p:cNvPr id="235" name="Google Shape;23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7563" y="1346415"/>
            <a:ext cx="3786213" cy="2440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77955" y="1278610"/>
            <a:ext cx="3237023" cy="2576594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"/>
          <p:cNvSpPr txBox="1"/>
          <p:nvPr>
            <p:ph idx="8" type="subTitle"/>
          </p:nvPr>
        </p:nvSpPr>
        <p:spPr>
          <a:xfrm>
            <a:off x="722224" y="3565000"/>
            <a:ext cx="2338475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/>
              <a:t>Detecting subtle changes in the environment</a:t>
            </a:r>
            <a:endParaRPr/>
          </a:p>
        </p:txBody>
      </p:sp>
      <p:sp>
        <p:nvSpPr>
          <p:cNvPr id="243" name="Google Shape;243;p5"/>
          <p:cNvSpPr txBox="1"/>
          <p:nvPr>
            <p:ph idx="7" type="subTitle"/>
          </p:nvPr>
        </p:nvSpPr>
        <p:spPr>
          <a:xfrm>
            <a:off x="720000" y="2995825"/>
            <a:ext cx="2205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/>
              <a:t>Increased sensitivity</a:t>
            </a:r>
            <a:endParaRPr/>
          </a:p>
        </p:txBody>
      </p:sp>
      <p:sp>
        <p:nvSpPr>
          <p:cNvPr id="244" name="Google Shape;244;p5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it-IT"/>
              <a:t>Benefits of IoNT</a:t>
            </a:r>
            <a:endParaRPr/>
          </a:p>
        </p:txBody>
      </p:sp>
      <p:sp>
        <p:nvSpPr>
          <p:cNvPr id="245" name="Google Shape;245;p5"/>
          <p:cNvSpPr txBox="1"/>
          <p:nvPr>
            <p:ph idx="1" type="subTitle"/>
          </p:nvPr>
        </p:nvSpPr>
        <p:spPr>
          <a:xfrm>
            <a:off x="720000" y="1648225"/>
            <a:ext cx="2205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/>
              <a:t>Enhanced functionality</a:t>
            </a:r>
            <a:endParaRPr/>
          </a:p>
        </p:txBody>
      </p:sp>
      <p:sp>
        <p:nvSpPr>
          <p:cNvPr id="246" name="Google Shape;246;p5"/>
          <p:cNvSpPr txBox="1"/>
          <p:nvPr>
            <p:ph idx="2" type="subTitle"/>
          </p:nvPr>
        </p:nvSpPr>
        <p:spPr>
          <a:xfrm>
            <a:off x="723900" y="2191800"/>
            <a:ext cx="22056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/>
              <a:t>Performing a wide range of functions.</a:t>
            </a:r>
            <a:endParaRPr/>
          </a:p>
        </p:txBody>
      </p:sp>
      <p:sp>
        <p:nvSpPr>
          <p:cNvPr id="247" name="Google Shape;247;p5"/>
          <p:cNvSpPr txBox="1"/>
          <p:nvPr>
            <p:ph idx="3" type="subTitle"/>
          </p:nvPr>
        </p:nvSpPr>
        <p:spPr>
          <a:xfrm>
            <a:off x="3371725" y="1648224"/>
            <a:ext cx="1854326" cy="5372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/>
              <a:t>Accuracy and precision</a:t>
            </a:r>
            <a:endParaRPr/>
          </a:p>
        </p:txBody>
      </p:sp>
      <p:sp>
        <p:nvSpPr>
          <p:cNvPr id="248" name="Google Shape;248;p5"/>
          <p:cNvSpPr txBox="1"/>
          <p:nvPr>
            <p:ph idx="4" type="subTitle"/>
          </p:nvPr>
        </p:nvSpPr>
        <p:spPr>
          <a:xfrm>
            <a:off x="3375625" y="2191799"/>
            <a:ext cx="2205600" cy="810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/>
              <a:t>Measuring and monitoring at a higher level of accuracy.</a:t>
            </a:r>
            <a:endParaRPr/>
          </a:p>
        </p:txBody>
      </p:sp>
      <p:sp>
        <p:nvSpPr>
          <p:cNvPr id="249" name="Google Shape;249;p5"/>
          <p:cNvSpPr txBox="1"/>
          <p:nvPr>
            <p:ph idx="9" type="subTitle"/>
          </p:nvPr>
        </p:nvSpPr>
        <p:spPr>
          <a:xfrm>
            <a:off x="3373949" y="3283326"/>
            <a:ext cx="2205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/>
              <a:t>Miniaturization</a:t>
            </a:r>
            <a:endParaRPr/>
          </a:p>
        </p:txBody>
      </p:sp>
      <p:sp>
        <p:nvSpPr>
          <p:cNvPr id="250" name="Google Shape;250;p5"/>
          <p:cNvSpPr txBox="1"/>
          <p:nvPr>
            <p:ph idx="13" type="subTitle"/>
          </p:nvPr>
        </p:nvSpPr>
        <p:spPr>
          <a:xfrm>
            <a:off x="3373950" y="3565000"/>
            <a:ext cx="2205599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/>
              <a:t>Leading the development of less obtrusive implantable IoT devices.</a:t>
            </a:r>
            <a:endParaRPr/>
          </a:p>
        </p:txBody>
      </p:sp>
      <p:sp>
        <p:nvSpPr>
          <p:cNvPr id="251" name="Google Shape;251;p5"/>
          <p:cNvSpPr txBox="1"/>
          <p:nvPr>
            <p:ph idx="5" type="subTitle"/>
          </p:nvPr>
        </p:nvSpPr>
        <p:spPr>
          <a:xfrm>
            <a:off x="6216174" y="1648225"/>
            <a:ext cx="2205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/>
              <a:t>Energy efficiency</a:t>
            </a:r>
            <a:endParaRPr/>
          </a:p>
        </p:txBody>
      </p:sp>
      <p:sp>
        <p:nvSpPr>
          <p:cNvPr id="252" name="Google Shape;252;p5"/>
          <p:cNvSpPr txBox="1"/>
          <p:nvPr>
            <p:ph idx="6" type="subTitle"/>
          </p:nvPr>
        </p:nvSpPr>
        <p:spPr>
          <a:xfrm>
            <a:off x="6217850" y="2204500"/>
            <a:ext cx="22056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/>
              <a:t>Operating on very low levels of power.</a:t>
            </a:r>
            <a:endParaRPr/>
          </a:p>
        </p:txBody>
      </p:sp>
      <p:sp>
        <p:nvSpPr>
          <p:cNvPr id="253" name="Google Shape;253;p5"/>
          <p:cNvSpPr txBox="1"/>
          <p:nvPr>
            <p:ph idx="14" type="subTitle"/>
          </p:nvPr>
        </p:nvSpPr>
        <p:spPr>
          <a:xfrm>
            <a:off x="6216174" y="3283326"/>
            <a:ext cx="2205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/>
              <a:t>Durability</a:t>
            </a:r>
            <a:endParaRPr/>
          </a:p>
        </p:txBody>
      </p:sp>
      <p:sp>
        <p:nvSpPr>
          <p:cNvPr id="254" name="Google Shape;254;p5"/>
          <p:cNvSpPr txBox="1"/>
          <p:nvPr>
            <p:ph idx="15" type="subTitle"/>
          </p:nvPr>
        </p:nvSpPr>
        <p:spPr>
          <a:xfrm>
            <a:off x="6216175" y="3565000"/>
            <a:ext cx="22056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/>
              <a:t>Nanodevices are more resistant to damage than their larger counterparts.</a:t>
            </a:r>
            <a:endParaRPr/>
          </a:p>
        </p:txBody>
      </p:sp>
      <p:sp>
        <p:nvSpPr>
          <p:cNvPr id="255" name="Google Shape;255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1951" y="1586900"/>
            <a:ext cx="4807975" cy="3239057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6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it-IT"/>
              <a:t>IoNT Architecture</a:t>
            </a:r>
            <a:endParaRPr/>
          </a:p>
        </p:txBody>
      </p:sp>
      <p:sp>
        <p:nvSpPr>
          <p:cNvPr id="262" name="Google Shape;262;p6"/>
          <p:cNvSpPr txBox="1"/>
          <p:nvPr>
            <p:ph idx="4294967295" type="subTitle"/>
          </p:nvPr>
        </p:nvSpPr>
        <p:spPr>
          <a:xfrm>
            <a:off x="7274232" y="4013831"/>
            <a:ext cx="1910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</a:pPr>
            <a:r>
              <a:rPr b="0" i="0" lang="it-IT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Like NFC or nanowires</a:t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3" name="Google Shape;263;p6"/>
          <p:cNvSpPr txBox="1"/>
          <p:nvPr>
            <p:ph idx="4294967295" type="subTitle"/>
          </p:nvPr>
        </p:nvSpPr>
        <p:spPr>
          <a:xfrm>
            <a:off x="6921751" y="3192728"/>
            <a:ext cx="2154702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</a:pPr>
            <a:r>
              <a:rPr b="0" i="0" lang="it-IT" sz="1800" u="none" cap="none" strike="noStrik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Specific communication protocols </a:t>
            </a:r>
            <a:endParaRPr b="0" i="0" sz="1800" u="none" cap="none" strike="noStrike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264" name="Google Shape;264;p6"/>
          <p:cNvSpPr txBox="1"/>
          <p:nvPr>
            <p:ph idx="4294967295" type="subTitle"/>
          </p:nvPr>
        </p:nvSpPr>
        <p:spPr>
          <a:xfrm>
            <a:off x="6621350" y="1326462"/>
            <a:ext cx="19104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</a:pPr>
            <a:r>
              <a:rPr b="0" i="0" lang="it-IT" sz="1800" u="none" cap="none" strike="noStrik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Nano nodes</a:t>
            </a:r>
            <a:endParaRPr b="0" i="0" sz="1800" u="none" cap="none" strike="noStrike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265" name="Google Shape;265;p6"/>
          <p:cNvSpPr txBox="1"/>
          <p:nvPr>
            <p:ph idx="4294967295" type="subTitle"/>
          </p:nvPr>
        </p:nvSpPr>
        <p:spPr>
          <a:xfrm>
            <a:off x="6866842" y="1636843"/>
            <a:ext cx="1910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</a:pPr>
            <a:r>
              <a:rPr b="0" i="0" lang="it-IT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Nanosensors and nanoactuators</a:t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6" name="Google Shape;266;p6"/>
          <p:cNvSpPr/>
          <p:nvPr/>
        </p:nvSpPr>
        <p:spPr>
          <a:xfrm>
            <a:off x="7004800" y="4181168"/>
            <a:ext cx="181500" cy="181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6"/>
          <p:cNvSpPr txBox="1"/>
          <p:nvPr>
            <p:ph idx="4294967295" type="subTitle"/>
          </p:nvPr>
        </p:nvSpPr>
        <p:spPr>
          <a:xfrm>
            <a:off x="30112" y="3020714"/>
            <a:ext cx="2444794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</a:pPr>
            <a:r>
              <a:rPr b="0" i="0" lang="it-IT" sz="1800" u="none" cap="none" strike="noStrik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Network infrastructure </a:t>
            </a:r>
            <a:endParaRPr/>
          </a:p>
        </p:txBody>
      </p:sp>
      <p:cxnSp>
        <p:nvCxnSpPr>
          <p:cNvPr id="268" name="Google Shape;268;p6"/>
          <p:cNvCxnSpPr>
            <a:stCxn id="269" idx="6"/>
          </p:cNvCxnSpPr>
          <p:nvPr/>
        </p:nvCxnSpPr>
        <p:spPr>
          <a:xfrm flipH="1" rot="10800000">
            <a:off x="2340170" y="3697428"/>
            <a:ext cx="337800" cy="90600"/>
          </a:xfrm>
          <a:prstGeom prst="bentConnector3">
            <a:avLst>
              <a:gd fmla="val 50014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270" name="Google Shape;270;p6"/>
          <p:cNvSpPr/>
          <p:nvPr/>
        </p:nvSpPr>
        <p:spPr>
          <a:xfrm>
            <a:off x="2021727" y="1697653"/>
            <a:ext cx="181500" cy="181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1" name="Google Shape;271;p6"/>
          <p:cNvCxnSpPr>
            <a:stCxn id="270" idx="4"/>
          </p:cNvCxnSpPr>
          <p:nvPr/>
        </p:nvCxnSpPr>
        <p:spPr>
          <a:xfrm flipH="1" rot="-5400000">
            <a:off x="2035377" y="1956253"/>
            <a:ext cx="379500" cy="2253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272" name="Google Shape;272;p6"/>
          <p:cNvSpPr txBox="1"/>
          <p:nvPr/>
        </p:nvSpPr>
        <p:spPr>
          <a:xfrm>
            <a:off x="509586" y="1264067"/>
            <a:ext cx="3857316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</a:pPr>
            <a:r>
              <a:rPr b="0" i="0" lang="it-IT" sz="1800" u="none" cap="none" strike="noStrik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Data processing and storage </a:t>
            </a:r>
            <a:endParaRPr/>
          </a:p>
        </p:txBody>
      </p:sp>
      <p:sp>
        <p:nvSpPr>
          <p:cNvPr id="273" name="Google Shape;273;p6"/>
          <p:cNvSpPr txBox="1"/>
          <p:nvPr/>
        </p:nvSpPr>
        <p:spPr>
          <a:xfrm>
            <a:off x="2101627" y="1562178"/>
            <a:ext cx="2151945" cy="1125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</a:pPr>
            <a:r>
              <a:rPr b="0" i="0" lang="it-IT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due to the large amount of data generated</a:t>
            </a:r>
            <a:endParaRPr/>
          </a:p>
        </p:txBody>
      </p:sp>
      <p:sp>
        <p:nvSpPr>
          <p:cNvPr id="274" name="Google Shape;274;p6"/>
          <p:cNvSpPr/>
          <p:nvPr/>
        </p:nvSpPr>
        <p:spPr>
          <a:xfrm>
            <a:off x="6648197" y="1731703"/>
            <a:ext cx="181500" cy="181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5" name="Google Shape;275;p6"/>
          <p:cNvCxnSpPr>
            <a:stCxn id="274" idx="2"/>
          </p:cNvCxnSpPr>
          <p:nvPr/>
        </p:nvCxnSpPr>
        <p:spPr>
          <a:xfrm flipH="1">
            <a:off x="5902997" y="1822453"/>
            <a:ext cx="745200" cy="12153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276" name="Google Shape;276;p6"/>
          <p:cNvSpPr txBox="1"/>
          <p:nvPr>
            <p:ph idx="4294967295" type="subTitle"/>
          </p:nvPr>
        </p:nvSpPr>
        <p:spPr>
          <a:xfrm>
            <a:off x="90625" y="3561982"/>
            <a:ext cx="2051876" cy="1125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</a:pPr>
            <a:r>
              <a:rPr b="0" i="0" lang="it-IT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May include both traditional and specialized network technologies</a:t>
            </a:r>
            <a:endParaRPr b="0" i="0" sz="12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9" name="Google Shape;269;p6"/>
          <p:cNvSpPr/>
          <p:nvPr/>
        </p:nvSpPr>
        <p:spPr>
          <a:xfrm>
            <a:off x="2158670" y="3697278"/>
            <a:ext cx="181500" cy="181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7" name="Google Shape;277;p6"/>
          <p:cNvCxnSpPr>
            <a:stCxn id="266" idx="2"/>
          </p:cNvCxnSpPr>
          <p:nvPr/>
        </p:nvCxnSpPr>
        <p:spPr>
          <a:xfrm flipH="1">
            <a:off x="6019600" y="4271918"/>
            <a:ext cx="985200" cy="6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278" name="Google Shape;278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7"/>
          <p:cNvSpPr/>
          <p:nvPr/>
        </p:nvSpPr>
        <p:spPr>
          <a:xfrm>
            <a:off x="720009" y="3212255"/>
            <a:ext cx="974100" cy="9741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7"/>
          <p:cNvSpPr/>
          <p:nvPr/>
        </p:nvSpPr>
        <p:spPr>
          <a:xfrm>
            <a:off x="720009" y="1832705"/>
            <a:ext cx="974100" cy="9741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7"/>
          <p:cNvSpPr/>
          <p:nvPr/>
        </p:nvSpPr>
        <p:spPr>
          <a:xfrm>
            <a:off x="4702809" y="1832705"/>
            <a:ext cx="974100" cy="9741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7"/>
          <p:cNvSpPr/>
          <p:nvPr/>
        </p:nvSpPr>
        <p:spPr>
          <a:xfrm>
            <a:off x="4702809" y="3212255"/>
            <a:ext cx="974100" cy="9741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7"/>
          <p:cNvSpPr txBox="1"/>
          <p:nvPr>
            <p:ph idx="1" type="subTitle"/>
          </p:nvPr>
        </p:nvSpPr>
        <p:spPr>
          <a:xfrm>
            <a:off x="1759875" y="1833925"/>
            <a:ext cx="24372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it-IT"/>
              <a:t>Confidentiality</a:t>
            </a:r>
            <a:endParaRPr/>
          </a:p>
        </p:txBody>
      </p:sp>
      <p:sp>
        <p:nvSpPr>
          <p:cNvPr id="288" name="Google Shape;288;p7"/>
          <p:cNvSpPr txBox="1"/>
          <p:nvPr>
            <p:ph idx="3" type="subTitle"/>
          </p:nvPr>
        </p:nvSpPr>
        <p:spPr>
          <a:xfrm>
            <a:off x="1759875" y="3213476"/>
            <a:ext cx="24372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/>
              <a:t>Integrity</a:t>
            </a:r>
            <a:endParaRPr/>
          </a:p>
        </p:txBody>
      </p:sp>
      <p:sp>
        <p:nvSpPr>
          <p:cNvPr id="289" name="Google Shape;289;p7"/>
          <p:cNvSpPr txBox="1"/>
          <p:nvPr>
            <p:ph idx="4" type="subTitle"/>
          </p:nvPr>
        </p:nvSpPr>
        <p:spPr>
          <a:xfrm>
            <a:off x="1759875" y="3565000"/>
            <a:ext cx="24372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/>
              <a:t>Data must not be altered in transit</a:t>
            </a:r>
            <a:endParaRPr/>
          </a:p>
        </p:txBody>
      </p:sp>
      <p:sp>
        <p:nvSpPr>
          <p:cNvPr id="290" name="Google Shape;290;p7"/>
          <p:cNvSpPr txBox="1"/>
          <p:nvPr>
            <p:ph idx="2" type="subTitle"/>
          </p:nvPr>
        </p:nvSpPr>
        <p:spPr>
          <a:xfrm>
            <a:off x="1759875" y="2185449"/>
            <a:ext cx="24372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/>
              <a:t>Avoiding the exposure of sensitive information to not authorized third parties.</a:t>
            </a:r>
            <a:endParaRPr/>
          </a:p>
        </p:txBody>
      </p:sp>
      <p:sp>
        <p:nvSpPr>
          <p:cNvPr id="291" name="Google Shape;291;p7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it-IT"/>
              <a:t>Security goals</a:t>
            </a:r>
            <a:endParaRPr/>
          </a:p>
        </p:txBody>
      </p:sp>
      <p:sp>
        <p:nvSpPr>
          <p:cNvPr id="292" name="Google Shape;292;p7"/>
          <p:cNvSpPr txBox="1"/>
          <p:nvPr>
            <p:ph idx="5" type="subTitle"/>
          </p:nvPr>
        </p:nvSpPr>
        <p:spPr>
          <a:xfrm>
            <a:off x="5742675" y="1833925"/>
            <a:ext cx="24372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/>
              <a:t>Availability</a:t>
            </a:r>
            <a:endParaRPr/>
          </a:p>
        </p:txBody>
      </p:sp>
      <p:sp>
        <p:nvSpPr>
          <p:cNvPr id="293" name="Google Shape;293;p7"/>
          <p:cNvSpPr txBox="1"/>
          <p:nvPr>
            <p:ph idx="6" type="subTitle"/>
          </p:nvPr>
        </p:nvSpPr>
        <p:spPr>
          <a:xfrm>
            <a:off x="5742674" y="2185449"/>
            <a:ext cx="2801885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/>
              <a:t>A malicious user must never be able to interrupt or negatively impact the communication</a:t>
            </a:r>
            <a:endParaRPr/>
          </a:p>
        </p:txBody>
      </p:sp>
      <p:sp>
        <p:nvSpPr>
          <p:cNvPr id="294" name="Google Shape;294;p7"/>
          <p:cNvSpPr txBox="1"/>
          <p:nvPr>
            <p:ph idx="7" type="subTitle"/>
          </p:nvPr>
        </p:nvSpPr>
        <p:spPr>
          <a:xfrm>
            <a:off x="5742675" y="3213476"/>
            <a:ext cx="24372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/>
              <a:t>Authenticity</a:t>
            </a:r>
            <a:endParaRPr/>
          </a:p>
        </p:txBody>
      </p:sp>
      <p:sp>
        <p:nvSpPr>
          <p:cNvPr id="295" name="Google Shape;295;p7"/>
          <p:cNvSpPr txBox="1"/>
          <p:nvPr>
            <p:ph idx="8" type="subTitle"/>
          </p:nvPr>
        </p:nvSpPr>
        <p:spPr>
          <a:xfrm>
            <a:off x="5742675" y="3565000"/>
            <a:ext cx="2801884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/>
              <a:t>The source of transmission should be reliable and should prevent attacks</a:t>
            </a:r>
            <a:endParaRPr/>
          </a:p>
        </p:txBody>
      </p:sp>
      <p:grpSp>
        <p:nvGrpSpPr>
          <p:cNvPr id="296" name="Google Shape;296;p7"/>
          <p:cNvGrpSpPr/>
          <p:nvPr/>
        </p:nvGrpSpPr>
        <p:grpSpPr>
          <a:xfrm>
            <a:off x="941172" y="2012428"/>
            <a:ext cx="541402" cy="597301"/>
            <a:chOff x="3111775" y="1993516"/>
            <a:chExt cx="318927" cy="319217"/>
          </a:xfrm>
        </p:grpSpPr>
        <p:sp>
          <p:nvSpPr>
            <p:cNvPr id="297" name="Google Shape;297;p7"/>
            <p:cNvSpPr/>
            <p:nvPr/>
          </p:nvSpPr>
          <p:spPr>
            <a:xfrm>
              <a:off x="3204263" y="2013894"/>
              <a:ext cx="154067" cy="140964"/>
            </a:xfrm>
            <a:custGeom>
              <a:rect b="b" l="l" r="r" t="t"/>
              <a:pathLst>
                <a:path extrusionOk="0" h="5368" w="5867">
                  <a:moveTo>
                    <a:pt x="584" y="0"/>
                  </a:moveTo>
                  <a:cubicBezTo>
                    <a:pt x="268" y="0"/>
                    <a:pt x="0" y="268"/>
                    <a:pt x="0" y="594"/>
                  </a:cubicBezTo>
                  <a:lnTo>
                    <a:pt x="0" y="3713"/>
                  </a:lnTo>
                  <a:cubicBezTo>
                    <a:pt x="0" y="4039"/>
                    <a:pt x="268" y="4307"/>
                    <a:pt x="584" y="4307"/>
                  </a:cubicBezTo>
                  <a:lnTo>
                    <a:pt x="2153" y="4307"/>
                  </a:lnTo>
                  <a:lnTo>
                    <a:pt x="3723" y="5350"/>
                  </a:lnTo>
                  <a:cubicBezTo>
                    <a:pt x="3740" y="5362"/>
                    <a:pt x="3758" y="5367"/>
                    <a:pt x="3777" y="5367"/>
                  </a:cubicBezTo>
                  <a:cubicBezTo>
                    <a:pt x="3831" y="5367"/>
                    <a:pt x="3883" y="5319"/>
                    <a:pt x="3876" y="5254"/>
                  </a:cubicBezTo>
                  <a:lnTo>
                    <a:pt x="3713" y="4307"/>
                  </a:lnTo>
                  <a:lnTo>
                    <a:pt x="5283" y="4307"/>
                  </a:lnTo>
                  <a:cubicBezTo>
                    <a:pt x="5599" y="4307"/>
                    <a:pt x="5867" y="4039"/>
                    <a:pt x="5867" y="3713"/>
                  </a:cubicBezTo>
                  <a:lnTo>
                    <a:pt x="5867" y="594"/>
                  </a:lnTo>
                  <a:cubicBezTo>
                    <a:pt x="5867" y="268"/>
                    <a:pt x="5608" y="0"/>
                    <a:pt x="5283" y="0"/>
                  </a:cubicBezTo>
                  <a:close/>
                </a:path>
              </a:pathLst>
            </a:custGeom>
            <a:solidFill>
              <a:srgbClr val="9ED5F4"/>
            </a:solidFill>
            <a:ln cap="flat" cmpd="sng" w="9525">
              <a:solidFill>
                <a:srgbClr val="32499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7"/>
            <p:cNvSpPr/>
            <p:nvPr/>
          </p:nvSpPr>
          <p:spPr>
            <a:xfrm>
              <a:off x="3204263" y="2013894"/>
              <a:ext cx="143773" cy="102808"/>
            </a:xfrm>
            <a:custGeom>
              <a:rect b="b" l="l" r="r" t="t"/>
              <a:pathLst>
                <a:path extrusionOk="0" h="3915" w="5475">
                  <a:moveTo>
                    <a:pt x="584" y="0"/>
                  </a:moveTo>
                  <a:cubicBezTo>
                    <a:pt x="259" y="0"/>
                    <a:pt x="0" y="268"/>
                    <a:pt x="0" y="594"/>
                  </a:cubicBezTo>
                  <a:lnTo>
                    <a:pt x="0" y="3723"/>
                  </a:lnTo>
                  <a:cubicBezTo>
                    <a:pt x="0" y="3780"/>
                    <a:pt x="10" y="3847"/>
                    <a:pt x="38" y="3914"/>
                  </a:cubicBezTo>
                  <a:lnTo>
                    <a:pt x="4498" y="3914"/>
                  </a:lnTo>
                  <a:cubicBezTo>
                    <a:pt x="5034" y="3914"/>
                    <a:pt x="5474" y="3474"/>
                    <a:pt x="5474" y="2938"/>
                  </a:cubicBezTo>
                  <a:lnTo>
                    <a:pt x="5474" y="38"/>
                  </a:lnTo>
                  <a:cubicBezTo>
                    <a:pt x="5417" y="19"/>
                    <a:pt x="5350" y="0"/>
                    <a:pt x="5283" y="0"/>
                  </a:cubicBezTo>
                  <a:close/>
                </a:path>
              </a:pathLst>
            </a:custGeom>
            <a:solidFill>
              <a:srgbClr val="9ED5F4"/>
            </a:solidFill>
            <a:ln cap="flat" cmpd="sng" w="9525">
              <a:solidFill>
                <a:srgbClr val="32499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7"/>
            <p:cNvSpPr/>
            <p:nvPr/>
          </p:nvSpPr>
          <p:spPr>
            <a:xfrm>
              <a:off x="3112773" y="2137788"/>
              <a:ext cx="112865" cy="113102"/>
            </a:xfrm>
            <a:custGeom>
              <a:rect b="b" l="l" r="r" t="t"/>
              <a:pathLst>
                <a:path extrusionOk="0" h="4307" w="4298">
                  <a:moveTo>
                    <a:pt x="2144" y="0"/>
                  </a:moveTo>
                  <a:cubicBezTo>
                    <a:pt x="1206" y="0"/>
                    <a:pt x="508" y="756"/>
                    <a:pt x="441" y="1675"/>
                  </a:cubicBezTo>
                  <a:cubicBezTo>
                    <a:pt x="383" y="2345"/>
                    <a:pt x="249" y="2996"/>
                    <a:pt x="39" y="3637"/>
                  </a:cubicBezTo>
                  <a:cubicBezTo>
                    <a:pt x="1" y="3752"/>
                    <a:pt x="48" y="3886"/>
                    <a:pt x="163" y="3934"/>
                  </a:cubicBezTo>
                  <a:cubicBezTo>
                    <a:pt x="556" y="4116"/>
                    <a:pt x="986" y="4240"/>
                    <a:pt x="1417" y="4307"/>
                  </a:cubicBezTo>
                  <a:lnTo>
                    <a:pt x="2872" y="4307"/>
                  </a:lnTo>
                  <a:cubicBezTo>
                    <a:pt x="3302" y="4240"/>
                    <a:pt x="3723" y="4125"/>
                    <a:pt x="4116" y="3943"/>
                  </a:cubicBezTo>
                  <a:cubicBezTo>
                    <a:pt x="4240" y="3895"/>
                    <a:pt x="4298" y="3752"/>
                    <a:pt x="4240" y="3637"/>
                  </a:cubicBezTo>
                  <a:cubicBezTo>
                    <a:pt x="4039" y="2996"/>
                    <a:pt x="3905" y="2345"/>
                    <a:pt x="3848" y="1675"/>
                  </a:cubicBezTo>
                  <a:cubicBezTo>
                    <a:pt x="3781" y="756"/>
                    <a:pt x="3082" y="0"/>
                    <a:pt x="2144" y="0"/>
                  </a:cubicBezTo>
                  <a:close/>
                </a:path>
              </a:pathLst>
            </a:custGeom>
            <a:solidFill>
              <a:srgbClr val="9ED5F4"/>
            </a:solidFill>
            <a:ln cap="flat" cmpd="sng" w="9525">
              <a:solidFill>
                <a:srgbClr val="32499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3143182" y="2138025"/>
              <a:ext cx="82220" cy="112865"/>
            </a:xfrm>
            <a:custGeom>
              <a:rect b="b" l="l" r="r" t="t"/>
              <a:pathLst>
                <a:path extrusionOk="0" h="4298" w="3131">
                  <a:moveTo>
                    <a:pt x="977" y="1"/>
                  </a:moveTo>
                  <a:cubicBezTo>
                    <a:pt x="259" y="1"/>
                    <a:pt x="1" y="987"/>
                    <a:pt x="613" y="1350"/>
                  </a:cubicBezTo>
                  <a:cubicBezTo>
                    <a:pt x="632" y="1360"/>
                    <a:pt x="651" y="1379"/>
                    <a:pt x="680" y="1389"/>
                  </a:cubicBezTo>
                  <a:lnTo>
                    <a:pt x="1226" y="4298"/>
                  </a:lnTo>
                  <a:lnTo>
                    <a:pt x="1714" y="4298"/>
                  </a:lnTo>
                  <a:cubicBezTo>
                    <a:pt x="2144" y="4231"/>
                    <a:pt x="2565" y="4116"/>
                    <a:pt x="2958" y="3934"/>
                  </a:cubicBezTo>
                  <a:cubicBezTo>
                    <a:pt x="3073" y="3877"/>
                    <a:pt x="3130" y="3743"/>
                    <a:pt x="3082" y="3628"/>
                  </a:cubicBezTo>
                  <a:cubicBezTo>
                    <a:pt x="2872" y="2996"/>
                    <a:pt x="2738" y="2336"/>
                    <a:pt x="2680" y="1676"/>
                  </a:cubicBezTo>
                  <a:cubicBezTo>
                    <a:pt x="2613" y="757"/>
                    <a:pt x="1924" y="1"/>
                    <a:pt x="977" y="1"/>
                  </a:cubicBezTo>
                  <a:close/>
                </a:path>
              </a:pathLst>
            </a:custGeom>
            <a:solidFill>
              <a:srgbClr val="9ED5F4"/>
            </a:solidFill>
            <a:ln cap="flat" cmpd="sng" w="9525">
              <a:solidFill>
                <a:srgbClr val="32499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7"/>
            <p:cNvSpPr/>
            <p:nvPr/>
          </p:nvSpPr>
          <p:spPr>
            <a:xfrm>
              <a:off x="3111775" y="2223238"/>
              <a:ext cx="113102" cy="89231"/>
            </a:xfrm>
            <a:custGeom>
              <a:rect b="b" l="l" r="r" t="t"/>
              <a:pathLst>
                <a:path extrusionOk="0" h="3398" w="4307">
                  <a:moveTo>
                    <a:pt x="1436" y="0"/>
                  </a:moveTo>
                  <a:lnTo>
                    <a:pt x="1436" y="718"/>
                  </a:lnTo>
                  <a:cubicBezTo>
                    <a:pt x="1436" y="890"/>
                    <a:pt x="1331" y="1062"/>
                    <a:pt x="1168" y="1139"/>
                  </a:cubicBezTo>
                  <a:lnTo>
                    <a:pt x="402" y="1531"/>
                  </a:lnTo>
                  <a:cubicBezTo>
                    <a:pt x="153" y="1646"/>
                    <a:pt x="0" y="1895"/>
                    <a:pt x="0" y="2173"/>
                  </a:cubicBezTo>
                  <a:lnTo>
                    <a:pt x="0" y="3158"/>
                  </a:lnTo>
                  <a:cubicBezTo>
                    <a:pt x="0" y="3283"/>
                    <a:pt x="115" y="3398"/>
                    <a:pt x="240" y="3398"/>
                  </a:cubicBezTo>
                  <a:lnTo>
                    <a:pt x="4068" y="3398"/>
                  </a:lnTo>
                  <a:cubicBezTo>
                    <a:pt x="4202" y="3398"/>
                    <a:pt x="4307" y="3283"/>
                    <a:pt x="4307" y="3158"/>
                  </a:cubicBezTo>
                  <a:lnTo>
                    <a:pt x="4307" y="2173"/>
                  </a:lnTo>
                  <a:cubicBezTo>
                    <a:pt x="4307" y="1895"/>
                    <a:pt x="4154" y="1646"/>
                    <a:pt x="3905" y="1531"/>
                  </a:cubicBezTo>
                  <a:lnTo>
                    <a:pt x="3139" y="1139"/>
                  </a:lnTo>
                  <a:cubicBezTo>
                    <a:pt x="2977" y="1062"/>
                    <a:pt x="2871" y="890"/>
                    <a:pt x="2871" y="718"/>
                  </a:cubicBezTo>
                  <a:lnTo>
                    <a:pt x="2871" y="0"/>
                  </a:lnTo>
                  <a:close/>
                </a:path>
              </a:pathLst>
            </a:custGeom>
            <a:solidFill>
              <a:srgbClr val="9ED5F4"/>
            </a:solidFill>
            <a:ln cap="flat" cmpd="sng" w="9525">
              <a:solidFill>
                <a:srgbClr val="32499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7"/>
            <p:cNvSpPr/>
            <p:nvPr/>
          </p:nvSpPr>
          <p:spPr>
            <a:xfrm>
              <a:off x="3149222" y="2223238"/>
              <a:ext cx="38208" cy="25157"/>
            </a:xfrm>
            <a:custGeom>
              <a:rect b="b" l="l" r="r" t="t"/>
              <a:pathLst>
                <a:path extrusionOk="0" h="958" w="1455">
                  <a:moveTo>
                    <a:pt x="10" y="0"/>
                  </a:moveTo>
                  <a:lnTo>
                    <a:pt x="10" y="718"/>
                  </a:lnTo>
                  <a:cubicBezTo>
                    <a:pt x="10" y="747"/>
                    <a:pt x="0" y="785"/>
                    <a:pt x="0" y="814"/>
                  </a:cubicBezTo>
                  <a:cubicBezTo>
                    <a:pt x="230" y="909"/>
                    <a:pt x="479" y="957"/>
                    <a:pt x="728" y="957"/>
                  </a:cubicBezTo>
                  <a:cubicBezTo>
                    <a:pt x="976" y="957"/>
                    <a:pt x="1225" y="909"/>
                    <a:pt x="1455" y="814"/>
                  </a:cubicBezTo>
                  <a:cubicBezTo>
                    <a:pt x="1455" y="785"/>
                    <a:pt x="1445" y="747"/>
                    <a:pt x="1445" y="718"/>
                  </a:cubicBezTo>
                  <a:lnTo>
                    <a:pt x="1445" y="0"/>
                  </a:lnTo>
                  <a:close/>
                </a:path>
              </a:pathLst>
            </a:custGeom>
            <a:solidFill>
              <a:srgbClr val="9ED5F4"/>
            </a:solidFill>
            <a:ln cap="flat" cmpd="sng" w="9525">
              <a:solidFill>
                <a:srgbClr val="32499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3112011" y="2256142"/>
              <a:ext cx="113128" cy="56328"/>
            </a:xfrm>
            <a:custGeom>
              <a:rect b="b" l="l" r="r" t="t"/>
              <a:pathLst>
                <a:path extrusionOk="0" h="2145" w="4308">
                  <a:moveTo>
                    <a:pt x="939" y="1"/>
                  </a:moveTo>
                  <a:lnTo>
                    <a:pt x="393" y="278"/>
                  </a:lnTo>
                  <a:cubicBezTo>
                    <a:pt x="154" y="393"/>
                    <a:pt x="1" y="642"/>
                    <a:pt x="1" y="920"/>
                  </a:cubicBezTo>
                  <a:lnTo>
                    <a:pt x="1" y="1905"/>
                  </a:lnTo>
                  <a:cubicBezTo>
                    <a:pt x="1" y="2030"/>
                    <a:pt x="106" y="2145"/>
                    <a:pt x="240" y="2145"/>
                  </a:cubicBezTo>
                  <a:lnTo>
                    <a:pt x="4068" y="2145"/>
                  </a:lnTo>
                  <a:cubicBezTo>
                    <a:pt x="4193" y="2145"/>
                    <a:pt x="4307" y="2030"/>
                    <a:pt x="4307" y="1905"/>
                  </a:cubicBezTo>
                  <a:lnTo>
                    <a:pt x="4307" y="920"/>
                  </a:lnTo>
                  <a:cubicBezTo>
                    <a:pt x="4298" y="642"/>
                    <a:pt x="4145" y="393"/>
                    <a:pt x="3896" y="278"/>
                  </a:cubicBezTo>
                  <a:lnTo>
                    <a:pt x="3350" y="1"/>
                  </a:lnTo>
                  <a:cubicBezTo>
                    <a:pt x="3068" y="436"/>
                    <a:pt x="2609" y="654"/>
                    <a:pt x="2148" y="654"/>
                  </a:cubicBezTo>
                  <a:cubicBezTo>
                    <a:pt x="1688" y="654"/>
                    <a:pt x="1226" y="436"/>
                    <a:pt x="939" y="1"/>
                  </a:cubicBezTo>
                  <a:close/>
                </a:path>
              </a:pathLst>
            </a:custGeom>
            <a:solidFill>
              <a:srgbClr val="9ED5F4"/>
            </a:solidFill>
            <a:ln cap="flat" cmpd="sng" w="9525">
              <a:solidFill>
                <a:srgbClr val="32499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3130629" y="2174106"/>
              <a:ext cx="75419" cy="61711"/>
            </a:xfrm>
            <a:custGeom>
              <a:rect b="b" l="l" r="r" t="t"/>
              <a:pathLst>
                <a:path extrusionOk="0" h="2350" w="2872">
                  <a:moveTo>
                    <a:pt x="1112" y="1"/>
                  </a:moveTo>
                  <a:cubicBezTo>
                    <a:pt x="1021" y="1"/>
                    <a:pt x="931" y="49"/>
                    <a:pt x="890" y="139"/>
                  </a:cubicBezTo>
                  <a:cubicBezTo>
                    <a:pt x="814" y="302"/>
                    <a:pt x="699" y="445"/>
                    <a:pt x="565" y="570"/>
                  </a:cubicBezTo>
                  <a:cubicBezTo>
                    <a:pt x="440" y="684"/>
                    <a:pt x="297" y="780"/>
                    <a:pt x="144" y="857"/>
                  </a:cubicBezTo>
                  <a:cubicBezTo>
                    <a:pt x="48" y="905"/>
                    <a:pt x="0" y="1000"/>
                    <a:pt x="19" y="1106"/>
                  </a:cubicBezTo>
                  <a:cubicBezTo>
                    <a:pt x="105" y="1814"/>
                    <a:pt x="718" y="2350"/>
                    <a:pt x="1436" y="2350"/>
                  </a:cubicBezTo>
                  <a:cubicBezTo>
                    <a:pt x="2182" y="2350"/>
                    <a:pt x="2804" y="1775"/>
                    <a:pt x="2871" y="1029"/>
                  </a:cubicBezTo>
                  <a:cubicBezTo>
                    <a:pt x="2871" y="962"/>
                    <a:pt x="2842" y="885"/>
                    <a:pt x="2785" y="838"/>
                  </a:cubicBezTo>
                  <a:cubicBezTo>
                    <a:pt x="2316" y="445"/>
                    <a:pt x="1761" y="158"/>
                    <a:pt x="1158" y="5"/>
                  </a:cubicBezTo>
                  <a:cubicBezTo>
                    <a:pt x="1143" y="2"/>
                    <a:pt x="1127" y="1"/>
                    <a:pt x="1112" y="1"/>
                  </a:cubicBezTo>
                  <a:close/>
                </a:path>
              </a:pathLst>
            </a:custGeom>
            <a:solidFill>
              <a:srgbClr val="9ED5F4"/>
            </a:solidFill>
            <a:ln cap="flat" cmpd="sng" w="9525">
              <a:solidFill>
                <a:srgbClr val="32499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3130629" y="2174106"/>
              <a:ext cx="75419" cy="61212"/>
            </a:xfrm>
            <a:custGeom>
              <a:rect b="b" l="l" r="r" t="t"/>
              <a:pathLst>
                <a:path extrusionOk="0" h="2331" w="2872">
                  <a:moveTo>
                    <a:pt x="1112" y="1"/>
                  </a:moveTo>
                  <a:cubicBezTo>
                    <a:pt x="1021" y="1"/>
                    <a:pt x="931" y="49"/>
                    <a:pt x="890" y="139"/>
                  </a:cubicBezTo>
                  <a:cubicBezTo>
                    <a:pt x="833" y="254"/>
                    <a:pt x="766" y="359"/>
                    <a:pt x="670" y="455"/>
                  </a:cubicBezTo>
                  <a:cubicBezTo>
                    <a:pt x="641" y="493"/>
                    <a:pt x="603" y="531"/>
                    <a:pt x="565" y="570"/>
                  </a:cubicBezTo>
                  <a:cubicBezTo>
                    <a:pt x="440" y="675"/>
                    <a:pt x="297" y="771"/>
                    <a:pt x="144" y="857"/>
                  </a:cubicBezTo>
                  <a:cubicBezTo>
                    <a:pt x="48" y="895"/>
                    <a:pt x="0" y="1000"/>
                    <a:pt x="10" y="1106"/>
                  </a:cubicBezTo>
                  <a:cubicBezTo>
                    <a:pt x="96" y="1728"/>
                    <a:pt x="584" y="2235"/>
                    <a:pt x="1215" y="2331"/>
                  </a:cubicBezTo>
                  <a:cubicBezTo>
                    <a:pt x="890" y="2130"/>
                    <a:pt x="699" y="1775"/>
                    <a:pt x="718" y="1393"/>
                  </a:cubicBezTo>
                  <a:lnTo>
                    <a:pt x="718" y="1048"/>
                  </a:lnTo>
                  <a:cubicBezTo>
                    <a:pt x="775" y="1010"/>
                    <a:pt x="823" y="972"/>
                    <a:pt x="881" y="924"/>
                  </a:cubicBezTo>
                  <a:cubicBezTo>
                    <a:pt x="1014" y="809"/>
                    <a:pt x="1129" y="665"/>
                    <a:pt x="1225" y="522"/>
                  </a:cubicBezTo>
                  <a:cubicBezTo>
                    <a:pt x="1684" y="665"/>
                    <a:pt x="2106" y="895"/>
                    <a:pt x="2469" y="1201"/>
                  </a:cubicBezTo>
                  <a:cubicBezTo>
                    <a:pt x="2517" y="1240"/>
                    <a:pt x="2632" y="1345"/>
                    <a:pt x="2756" y="1460"/>
                  </a:cubicBezTo>
                  <a:cubicBezTo>
                    <a:pt x="2814" y="1326"/>
                    <a:pt x="2852" y="1182"/>
                    <a:pt x="2862" y="1029"/>
                  </a:cubicBezTo>
                  <a:cubicBezTo>
                    <a:pt x="2871" y="952"/>
                    <a:pt x="2842" y="885"/>
                    <a:pt x="2785" y="838"/>
                  </a:cubicBezTo>
                  <a:cubicBezTo>
                    <a:pt x="2316" y="445"/>
                    <a:pt x="1761" y="158"/>
                    <a:pt x="1158" y="5"/>
                  </a:cubicBezTo>
                  <a:cubicBezTo>
                    <a:pt x="1143" y="2"/>
                    <a:pt x="1127" y="1"/>
                    <a:pt x="1112" y="1"/>
                  </a:cubicBezTo>
                  <a:close/>
                </a:path>
              </a:pathLst>
            </a:custGeom>
            <a:solidFill>
              <a:srgbClr val="9ED5F4"/>
            </a:solidFill>
            <a:ln cap="flat" cmpd="sng" w="9525">
              <a:solidFill>
                <a:srgbClr val="32499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3111775" y="2268957"/>
              <a:ext cx="25157" cy="43513"/>
            </a:xfrm>
            <a:custGeom>
              <a:rect b="b" l="l" r="r" t="t"/>
              <a:pathLst>
                <a:path extrusionOk="0" h="1657" w="958">
                  <a:moveTo>
                    <a:pt x="153" y="1"/>
                  </a:moveTo>
                  <a:cubicBezTo>
                    <a:pt x="58" y="125"/>
                    <a:pt x="0" y="279"/>
                    <a:pt x="0" y="432"/>
                  </a:cubicBezTo>
                  <a:lnTo>
                    <a:pt x="0" y="1417"/>
                  </a:lnTo>
                  <a:cubicBezTo>
                    <a:pt x="0" y="1551"/>
                    <a:pt x="115" y="1657"/>
                    <a:pt x="240" y="1657"/>
                  </a:cubicBezTo>
                  <a:lnTo>
                    <a:pt x="957" y="1657"/>
                  </a:lnTo>
                  <a:lnTo>
                    <a:pt x="957" y="881"/>
                  </a:lnTo>
                  <a:cubicBezTo>
                    <a:pt x="957" y="738"/>
                    <a:pt x="890" y="594"/>
                    <a:pt x="785" y="508"/>
                  </a:cubicBezTo>
                  <a:lnTo>
                    <a:pt x="153" y="1"/>
                  </a:lnTo>
                  <a:close/>
                </a:path>
              </a:pathLst>
            </a:custGeom>
            <a:solidFill>
              <a:srgbClr val="9ED5F4"/>
            </a:solidFill>
            <a:ln cap="flat" cmpd="sng" w="9525">
              <a:solidFill>
                <a:srgbClr val="32499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3199720" y="2268957"/>
              <a:ext cx="25157" cy="43513"/>
            </a:xfrm>
            <a:custGeom>
              <a:rect b="b" l="l" r="r" t="t"/>
              <a:pathLst>
                <a:path extrusionOk="0" h="1657" w="958">
                  <a:moveTo>
                    <a:pt x="814" y="1"/>
                  </a:moveTo>
                  <a:lnTo>
                    <a:pt x="183" y="508"/>
                  </a:lnTo>
                  <a:cubicBezTo>
                    <a:pt x="68" y="594"/>
                    <a:pt x="1" y="738"/>
                    <a:pt x="1" y="881"/>
                  </a:cubicBezTo>
                  <a:lnTo>
                    <a:pt x="1" y="1657"/>
                  </a:lnTo>
                  <a:lnTo>
                    <a:pt x="719" y="1657"/>
                  </a:lnTo>
                  <a:cubicBezTo>
                    <a:pt x="853" y="1657"/>
                    <a:pt x="958" y="1551"/>
                    <a:pt x="958" y="1417"/>
                  </a:cubicBezTo>
                  <a:lnTo>
                    <a:pt x="958" y="432"/>
                  </a:lnTo>
                  <a:cubicBezTo>
                    <a:pt x="958" y="279"/>
                    <a:pt x="900" y="125"/>
                    <a:pt x="814" y="1"/>
                  </a:cubicBezTo>
                  <a:close/>
                </a:path>
              </a:pathLst>
            </a:custGeom>
            <a:solidFill>
              <a:srgbClr val="9ED5F4"/>
            </a:solidFill>
            <a:ln cap="flat" cmpd="sng" w="9525">
              <a:solidFill>
                <a:srgbClr val="32499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3325636" y="2149343"/>
              <a:ext cx="30934" cy="67882"/>
            </a:xfrm>
            <a:custGeom>
              <a:rect b="b" l="l" r="r" t="t"/>
              <a:pathLst>
                <a:path extrusionOk="0" h="2585" w="1178">
                  <a:moveTo>
                    <a:pt x="699" y="1"/>
                  </a:moveTo>
                  <a:cubicBezTo>
                    <a:pt x="316" y="1"/>
                    <a:pt x="1" y="316"/>
                    <a:pt x="1" y="699"/>
                  </a:cubicBezTo>
                  <a:lnTo>
                    <a:pt x="1" y="862"/>
                  </a:lnTo>
                  <a:cubicBezTo>
                    <a:pt x="1" y="1063"/>
                    <a:pt x="29" y="1273"/>
                    <a:pt x="96" y="1465"/>
                  </a:cubicBezTo>
                  <a:lnTo>
                    <a:pt x="470" y="2585"/>
                  </a:lnTo>
                  <a:lnTo>
                    <a:pt x="1178" y="2585"/>
                  </a:lnTo>
                  <a:lnTo>
                    <a:pt x="1178" y="1"/>
                  </a:lnTo>
                  <a:close/>
                </a:path>
              </a:pathLst>
            </a:custGeom>
            <a:solidFill>
              <a:srgbClr val="9ED5F4"/>
            </a:solidFill>
            <a:ln cap="flat" cmpd="sng" w="9525">
              <a:solidFill>
                <a:srgbClr val="32499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3337952" y="2143067"/>
              <a:ext cx="73922" cy="73896"/>
            </a:xfrm>
            <a:custGeom>
              <a:rect b="b" l="l" r="r" t="t"/>
              <a:pathLst>
                <a:path extrusionOk="0" h="2814" w="2815">
                  <a:moveTo>
                    <a:pt x="709" y="0"/>
                  </a:moveTo>
                  <a:cubicBezTo>
                    <a:pt x="316" y="0"/>
                    <a:pt x="1" y="316"/>
                    <a:pt x="1" y="708"/>
                  </a:cubicBezTo>
                  <a:cubicBezTo>
                    <a:pt x="1" y="967"/>
                    <a:pt x="211" y="1177"/>
                    <a:pt x="469" y="1177"/>
                  </a:cubicBezTo>
                  <a:lnTo>
                    <a:pt x="2345" y="2814"/>
                  </a:lnTo>
                  <a:lnTo>
                    <a:pt x="2747" y="1426"/>
                  </a:lnTo>
                  <a:cubicBezTo>
                    <a:pt x="2795" y="1254"/>
                    <a:pt x="2814" y="1082"/>
                    <a:pt x="2814" y="909"/>
                  </a:cubicBezTo>
                  <a:lnTo>
                    <a:pt x="2814" y="469"/>
                  </a:lnTo>
                  <a:cubicBezTo>
                    <a:pt x="2814" y="211"/>
                    <a:pt x="2604" y="0"/>
                    <a:pt x="2345" y="0"/>
                  </a:cubicBezTo>
                  <a:close/>
                </a:path>
              </a:pathLst>
            </a:custGeom>
            <a:solidFill>
              <a:srgbClr val="9ED5F4"/>
            </a:solidFill>
            <a:ln cap="flat" cmpd="sng" w="9525">
              <a:solidFill>
                <a:srgbClr val="32499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3350268" y="2235554"/>
              <a:ext cx="36974" cy="27153"/>
            </a:xfrm>
            <a:custGeom>
              <a:rect b="b" l="l" r="r" t="t"/>
              <a:pathLst>
                <a:path extrusionOk="0" h="1034" w="1408">
                  <a:moveTo>
                    <a:pt x="0" y="0"/>
                  </a:moveTo>
                  <a:lnTo>
                    <a:pt x="0" y="1034"/>
                  </a:lnTo>
                  <a:lnTo>
                    <a:pt x="1407" y="1034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9ED5F4"/>
            </a:solidFill>
            <a:ln cap="flat" cmpd="sng" w="9525">
              <a:solidFill>
                <a:srgbClr val="32499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3350268" y="2235554"/>
              <a:ext cx="36974" cy="14916"/>
            </a:xfrm>
            <a:custGeom>
              <a:rect b="b" l="l" r="r" t="t"/>
              <a:pathLst>
                <a:path extrusionOk="0" h="568" w="1408">
                  <a:moveTo>
                    <a:pt x="0" y="0"/>
                  </a:moveTo>
                  <a:lnTo>
                    <a:pt x="0" y="431"/>
                  </a:lnTo>
                  <a:cubicBezTo>
                    <a:pt x="225" y="522"/>
                    <a:pt x="465" y="567"/>
                    <a:pt x="704" y="567"/>
                  </a:cubicBezTo>
                  <a:cubicBezTo>
                    <a:pt x="943" y="567"/>
                    <a:pt x="1182" y="522"/>
                    <a:pt x="1407" y="431"/>
                  </a:cubicBezTo>
                  <a:lnTo>
                    <a:pt x="1407" y="0"/>
                  </a:lnTo>
                  <a:close/>
                </a:path>
              </a:pathLst>
            </a:custGeom>
            <a:solidFill>
              <a:srgbClr val="9ED5F4"/>
            </a:solidFill>
            <a:ln cap="flat" cmpd="sng" w="9525">
              <a:solidFill>
                <a:srgbClr val="32499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3307044" y="2250365"/>
              <a:ext cx="123658" cy="62367"/>
            </a:xfrm>
            <a:custGeom>
              <a:rect b="b" l="l" r="r" t="t"/>
              <a:pathLst>
                <a:path extrusionOk="0" h="2375" w="4709">
                  <a:moveTo>
                    <a:pt x="1646" y="1"/>
                  </a:moveTo>
                  <a:lnTo>
                    <a:pt x="517" y="326"/>
                  </a:lnTo>
                  <a:cubicBezTo>
                    <a:pt x="211" y="412"/>
                    <a:pt x="0" y="690"/>
                    <a:pt x="0" y="1006"/>
                  </a:cubicBezTo>
                  <a:lnTo>
                    <a:pt x="0" y="2135"/>
                  </a:lnTo>
                  <a:cubicBezTo>
                    <a:pt x="0" y="2269"/>
                    <a:pt x="115" y="2374"/>
                    <a:pt x="240" y="2374"/>
                  </a:cubicBezTo>
                  <a:lnTo>
                    <a:pt x="4470" y="2374"/>
                  </a:lnTo>
                  <a:cubicBezTo>
                    <a:pt x="4594" y="2374"/>
                    <a:pt x="4709" y="2269"/>
                    <a:pt x="4709" y="2135"/>
                  </a:cubicBezTo>
                  <a:lnTo>
                    <a:pt x="4709" y="1006"/>
                  </a:lnTo>
                  <a:cubicBezTo>
                    <a:pt x="4709" y="690"/>
                    <a:pt x="4489" y="412"/>
                    <a:pt x="4183" y="326"/>
                  </a:cubicBezTo>
                  <a:lnTo>
                    <a:pt x="3053" y="1"/>
                  </a:lnTo>
                  <a:lnTo>
                    <a:pt x="2355" y="470"/>
                  </a:lnTo>
                  <a:lnTo>
                    <a:pt x="1646" y="1"/>
                  </a:lnTo>
                  <a:close/>
                </a:path>
              </a:pathLst>
            </a:custGeom>
            <a:solidFill>
              <a:srgbClr val="9ED5F4"/>
            </a:solidFill>
            <a:ln cap="flat" cmpd="sng" w="9525">
              <a:solidFill>
                <a:srgbClr val="32499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3362584" y="2262681"/>
              <a:ext cx="12342" cy="49789"/>
            </a:xfrm>
            <a:custGeom>
              <a:rect b="b" l="l" r="r" t="t"/>
              <a:pathLst>
                <a:path extrusionOk="0" h="1896" w="470">
                  <a:moveTo>
                    <a:pt x="115" y="1"/>
                  </a:moveTo>
                  <a:lnTo>
                    <a:pt x="0" y="1896"/>
                  </a:lnTo>
                  <a:lnTo>
                    <a:pt x="469" y="1896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rgbClr val="9ED5F4"/>
            </a:solidFill>
            <a:ln cap="flat" cmpd="sng" w="9525">
              <a:solidFill>
                <a:srgbClr val="32499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3331676" y="2173948"/>
              <a:ext cx="74158" cy="67646"/>
            </a:xfrm>
            <a:custGeom>
              <a:rect b="b" l="l" r="r" t="t"/>
              <a:pathLst>
                <a:path extrusionOk="0" h="2576" w="2824">
                  <a:moveTo>
                    <a:pt x="878" y="0"/>
                  </a:moveTo>
                  <a:cubicBezTo>
                    <a:pt x="764" y="0"/>
                    <a:pt x="653" y="48"/>
                    <a:pt x="565" y="135"/>
                  </a:cubicBezTo>
                  <a:lnTo>
                    <a:pt x="144" y="556"/>
                  </a:lnTo>
                  <a:cubicBezTo>
                    <a:pt x="58" y="652"/>
                    <a:pt x="0" y="767"/>
                    <a:pt x="0" y="891"/>
                  </a:cubicBezTo>
                  <a:lnTo>
                    <a:pt x="0" y="1169"/>
                  </a:lnTo>
                  <a:cubicBezTo>
                    <a:pt x="0" y="1944"/>
                    <a:pt x="632" y="2576"/>
                    <a:pt x="1417" y="2576"/>
                  </a:cubicBezTo>
                  <a:cubicBezTo>
                    <a:pt x="2192" y="2576"/>
                    <a:pt x="2824" y="1944"/>
                    <a:pt x="2824" y="1169"/>
                  </a:cubicBezTo>
                  <a:lnTo>
                    <a:pt x="2824" y="872"/>
                  </a:lnTo>
                  <a:cubicBezTo>
                    <a:pt x="2824" y="738"/>
                    <a:pt x="2776" y="623"/>
                    <a:pt x="2690" y="537"/>
                  </a:cubicBezTo>
                  <a:cubicBezTo>
                    <a:pt x="2326" y="183"/>
                    <a:pt x="1656" y="21"/>
                    <a:pt x="909" y="1"/>
                  </a:cubicBezTo>
                  <a:cubicBezTo>
                    <a:pt x="899" y="1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9ED5F4"/>
            </a:solidFill>
            <a:ln cap="flat" cmpd="sng" w="9525">
              <a:solidFill>
                <a:srgbClr val="32499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3331676" y="2173975"/>
              <a:ext cx="73896" cy="66123"/>
            </a:xfrm>
            <a:custGeom>
              <a:rect b="b" l="l" r="r" t="t"/>
              <a:pathLst>
                <a:path extrusionOk="0" h="2518" w="2814">
                  <a:moveTo>
                    <a:pt x="909" y="0"/>
                  </a:moveTo>
                  <a:cubicBezTo>
                    <a:pt x="785" y="0"/>
                    <a:pt x="661" y="48"/>
                    <a:pt x="565" y="134"/>
                  </a:cubicBezTo>
                  <a:lnTo>
                    <a:pt x="144" y="565"/>
                  </a:lnTo>
                  <a:cubicBezTo>
                    <a:pt x="58" y="651"/>
                    <a:pt x="0" y="766"/>
                    <a:pt x="0" y="890"/>
                  </a:cubicBezTo>
                  <a:lnTo>
                    <a:pt x="0" y="1168"/>
                  </a:lnTo>
                  <a:cubicBezTo>
                    <a:pt x="0" y="1800"/>
                    <a:pt x="421" y="2345"/>
                    <a:pt x="1024" y="2517"/>
                  </a:cubicBezTo>
                  <a:cubicBezTo>
                    <a:pt x="823" y="2269"/>
                    <a:pt x="708" y="1962"/>
                    <a:pt x="708" y="1637"/>
                  </a:cubicBezTo>
                  <a:lnTo>
                    <a:pt x="708" y="957"/>
                  </a:lnTo>
                  <a:cubicBezTo>
                    <a:pt x="708" y="692"/>
                    <a:pt x="919" y="487"/>
                    <a:pt x="1172" y="487"/>
                  </a:cubicBezTo>
                  <a:cubicBezTo>
                    <a:pt x="1184" y="487"/>
                    <a:pt x="1195" y="488"/>
                    <a:pt x="1206" y="489"/>
                  </a:cubicBezTo>
                  <a:cubicBezTo>
                    <a:pt x="1685" y="517"/>
                    <a:pt x="2383" y="594"/>
                    <a:pt x="2814" y="804"/>
                  </a:cubicBezTo>
                  <a:cubicBezTo>
                    <a:pt x="2804" y="699"/>
                    <a:pt x="2757" y="613"/>
                    <a:pt x="2690" y="536"/>
                  </a:cubicBezTo>
                  <a:cubicBezTo>
                    <a:pt x="2326" y="182"/>
                    <a:pt x="1656" y="20"/>
                    <a:pt x="909" y="0"/>
                  </a:cubicBezTo>
                  <a:close/>
                </a:path>
              </a:pathLst>
            </a:custGeom>
            <a:solidFill>
              <a:srgbClr val="9ED5F4"/>
            </a:solidFill>
            <a:ln cap="flat" cmpd="sng" w="9525">
              <a:solidFill>
                <a:srgbClr val="32499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3307281" y="2266200"/>
              <a:ext cx="24921" cy="46533"/>
            </a:xfrm>
            <a:custGeom>
              <a:rect b="b" l="l" r="r" t="t"/>
              <a:pathLst>
                <a:path extrusionOk="0" h="1772" w="949">
                  <a:moveTo>
                    <a:pt x="125" y="1"/>
                  </a:moveTo>
                  <a:cubicBezTo>
                    <a:pt x="49" y="125"/>
                    <a:pt x="1" y="259"/>
                    <a:pt x="1" y="403"/>
                  </a:cubicBezTo>
                  <a:lnTo>
                    <a:pt x="1" y="1532"/>
                  </a:lnTo>
                  <a:cubicBezTo>
                    <a:pt x="1" y="1666"/>
                    <a:pt x="106" y="1771"/>
                    <a:pt x="240" y="1771"/>
                  </a:cubicBezTo>
                  <a:lnTo>
                    <a:pt x="948" y="1771"/>
                  </a:lnTo>
                  <a:lnTo>
                    <a:pt x="948" y="1101"/>
                  </a:lnTo>
                  <a:lnTo>
                    <a:pt x="929" y="1101"/>
                  </a:lnTo>
                  <a:cubicBezTo>
                    <a:pt x="929" y="910"/>
                    <a:pt x="862" y="738"/>
                    <a:pt x="728" y="604"/>
                  </a:cubicBezTo>
                  <a:lnTo>
                    <a:pt x="125" y="1"/>
                  </a:lnTo>
                  <a:close/>
                </a:path>
              </a:pathLst>
            </a:custGeom>
            <a:solidFill>
              <a:srgbClr val="9ED5F4"/>
            </a:solidFill>
            <a:ln cap="flat" cmpd="sng" w="9525">
              <a:solidFill>
                <a:srgbClr val="32499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3405545" y="2266200"/>
              <a:ext cx="24658" cy="46533"/>
            </a:xfrm>
            <a:custGeom>
              <a:rect b="b" l="l" r="r" t="t"/>
              <a:pathLst>
                <a:path extrusionOk="0" h="1772" w="939">
                  <a:moveTo>
                    <a:pt x="814" y="1"/>
                  </a:moveTo>
                  <a:lnTo>
                    <a:pt x="211" y="604"/>
                  </a:lnTo>
                  <a:cubicBezTo>
                    <a:pt x="78" y="738"/>
                    <a:pt x="11" y="910"/>
                    <a:pt x="11" y="1101"/>
                  </a:cubicBezTo>
                  <a:lnTo>
                    <a:pt x="1" y="1101"/>
                  </a:lnTo>
                  <a:lnTo>
                    <a:pt x="1" y="1771"/>
                  </a:lnTo>
                  <a:lnTo>
                    <a:pt x="700" y="1771"/>
                  </a:lnTo>
                  <a:cubicBezTo>
                    <a:pt x="834" y="1771"/>
                    <a:pt x="939" y="1666"/>
                    <a:pt x="939" y="1532"/>
                  </a:cubicBezTo>
                  <a:lnTo>
                    <a:pt x="939" y="403"/>
                  </a:lnTo>
                  <a:cubicBezTo>
                    <a:pt x="939" y="259"/>
                    <a:pt x="891" y="125"/>
                    <a:pt x="814" y="1"/>
                  </a:cubicBezTo>
                  <a:close/>
                </a:path>
              </a:pathLst>
            </a:custGeom>
            <a:solidFill>
              <a:srgbClr val="9ED5F4"/>
            </a:solidFill>
            <a:ln cap="flat" cmpd="sng" w="9525">
              <a:solidFill>
                <a:srgbClr val="32499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3362584" y="2262681"/>
              <a:ext cx="12342" cy="12342"/>
            </a:xfrm>
            <a:custGeom>
              <a:rect b="b" l="l" r="r" t="t"/>
              <a:pathLst>
                <a:path extrusionOk="0" h="470" w="470">
                  <a:moveTo>
                    <a:pt x="0" y="1"/>
                  </a:moveTo>
                  <a:lnTo>
                    <a:pt x="0" y="374"/>
                  </a:lnTo>
                  <a:cubicBezTo>
                    <a:pt x="0" y="431"/>
                    <a:pt x="39" y="470"/>
                    <a:pt x="96" y="470"/>
                  </a:cubicBezTo>
                  <a:lnTo>
                    <a:pt x="374" y="470"/>
                  </a:lnTo>
                  <a:cubicBezTo>
                    <a:pt x="422" y="470"/>
                    <a:pt x="469" y="431"/>
                    <a:pt x="469" y="374"/>
                  </a:cubicBezTo>
                  <a:lnTo>
                    <a:pt x="469" y="1"/>
                  </a:lnTo>
                  <a:close/>
                </a:path>
              </a:pathLst>
            </a:custGeom>
            <a:solidFill>
              <a:srgbClr val="9ED5F4"/>
            </a:solidFill>
            <a:ln cap="flat" cmpd="sng" w="9525">
              <a:solidFill>
                <a:srgbClr val="32499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3343493" y="2245481"/>
              <a:ext cx="25393" cy="25971"/>
            </a:xfrm>
            <a:custGeom>
              <a:rect b="b" l="l" r="r" t="t"/>
              <a:pathLst>
                <a:path extrusionOk="0" h="989" w="967">
                  <a:moveTo>
                    <a:pt x="221" y="0"/>
                  </a:moveTo>
                  <a:cubicBezTo>
                    <a:pt x="190" y="0"/>
                    <a:pt x="160" y="15"/>
                    <a:pt x="144" y="43"/>
                  </a:cubicBezTo>
                  <a:lnTo>
                    <a:pt x="0" y="263"/>
                  </a:lnTo>
                  <a:lnTo>
                    <a:pt x="354" y="914"/>
                  </a:lnTo>
                  <a:cubicBezTo>
                    <a:pt x="378" y="963"/>
                    <a:pt x="430" y="988"/>
                    <a:pt x="481" y="988"/>
                  </a:cubicBezTo>
                  <a:cubicBezTo>
                    <a:pt x="510" y="988"/>
                    <a:pt x="540" y="980"/>
                    <a:pt x="565" y="962"/>
                  </a:cubicBezTo>
                  <a:lnTo>
                    <a:pt x="967" y="656"/>
                  </a:lnTo>
                  <a:lnTo>
                    <a:pt x="287" y="24"/>
                  </a:lnTo>
                  <a:cubicBezTo>
                    <a:pt x="267" y="8"/>
                    <a:pt x="244" y="0"/>
                    <a:pt x="221" y="0"/>
                  </a:cubicBezTo>
                  <a:close/>
                </a:path>
              </a:pathLst>
            </a:custGeom>
            <a:solidFill>
              <a:srgbClr val="9ED5F4"/>
            </a:solidFill>
            <a:ln cap="flat" cmpd="sng" w="9525">
              <a:solidFill>
                <a:srgbClr val="32499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3368860" y="2245559"/>
              <a:ext cx="25420" cy="26076"/>
            </a:xfrm>
            <a:custGeom>
              <a:rect b="b" l="l" r="r" t="t"/>
              <a:pathLst>
                <a:path extrusionOk="0" h="993" w="968">
                  <a:moveTo>
                    <a:pt x="748" y="0"/>
                  </a:moveTo>
                  <a:cubicBezTo>
                    <a:pt x="725" y="0"/>
                    <a:pt x="701" y="10"/>
                    <a:pt x="680" y="31"/>
                  </a:cubicBezTo>
                  <a:lnTo>
                    <a:pt x="1" y="653"/>
                  </a:lnTo>
                  <a:lnTo>
                    <a:pt x="393" y="959"/>
                  </a:lnTo>
                  <a:cubicBezTo>
                    <a:pt x="419" y="982"/>
                    <a:pt x="452" y="992"/>
                    <a:pt x="484" y="992"/>
                  </a:cubicBezTo>
                  <a:cubicBezTo>
                    <a:pt x="534" y="992"/>
                    <a:pt x="584" y="967"/>
                    <a:pt x="613" y="921"/>
                  </a:cubicBezTo>
                  <a:lnTo>
                    <a:pt x="967" y="260"/>
                  </a:lnTo>
                  <a:lnTo>
                    <a:pt x="824" y="50"/>
                  </a:lnTo>
                  <a:cubicBezTo>
                    <a:pt x="807" y="17"/>
                    <a:pt x="779" y="0"/>
                    <a:pt x="748" y="0"/>
                  </a:cubicBezTo>
                  <a:close/>
                </a:path>
              </a:pathLst>
            </a:custGeom>
            <a:solidFill>
              <a:srgbClr val="9ED5F4"/>
            </a:solidFill>
            <a:ln cap="flat" cmpd="sng" w="9525">
              <a:solidFill>
                <a:srgbClr val="32499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3163297" y="1993516"/>
              <a:ext cx="174419" cy="150233"/>
            </a:xfrm>
            <a:custGeom>
              <a:rect b="b" l="l" r="r" t="t"/>
              <a:pathLst>
                <a:path extrusionOk="0" h="5721" w="6642">
                  <a:moveTo>
                    <a:pt x="584" y="1"/>
                  </a:moveTo>
                  <a:cubicBezTo>
                    <a:pt x="259" y="1"/>
                    <a:pt x="0" y="259"/>
                    <a:pt x="0" y="585"/>
                  </a:cubicBezTo>
                  <a:lnTo>
                    <a:pt x="0" y="3714"/>
                  </a:lnTo>
                  <a:cubicBezTo>
                    <a:pt x="0" y="4040"/>
                    <a:pt x="259" y="4298"/>
                    <a:pt x="584" y="4298"/>
                  </a:cubicBezTo>
                  <a:lnTo>
                    <a:pt x="2737" y="4298"/>
                  </a:lnTo>
                  <a:lnTo>
                    <a:pt x="2412" y="5600"/>
                  </a:lnTo>
                  <a:cubicBezTo>
                    <a:pt x="2397" y="5666"/>
                    <a:pt x="2450" y="5721"/>
                    <a:pt x="2511" y="5721"/>
                  </a:cubicBezTo>
                  <a:cubicBezTo>
                    <a:pt x="2529" y="5721"/>
                    <a:pt x="2547" y="5716"/>
                    <a:pt x="2565" y="5705"/>
                  </a:cubicBezTo>
                  <a:lnTo>
                    <a:pt x="4489" y="4298"/>
                  </a:lnTo>
                  <a:lnTo>
                    <a:pt x="6049" y="4298"/>
                  </a:lnTo>
                  <a:cubicBezTo>
                    <a:pt x="6374" y="4288"/>
                    <a:pt x="6642" y="4030"/>
                    <a:pt x="6642" y="3705"/>
                  </a:cubicBezTo>
                  <a:lnTo>
                    <a:pt x="6642" y="585"/>
                  </a:lnTo>
                  <a:cubicBezTo>
                    <a:pt x="6642" y="259"/>
                    <a:pt x="6384" y="1"/>
                    <a:pt x="6058" y="1"/>
                  </a:cubicBezTo>
                  <a:close/>
                </a:path>
              </a:pathLst>
            </a:custGeom>
            <a:solidFill>
              <a:srgbClr val="9ED5F4"/>
            </a:solidFill>
            <a:ln cap="flat" cmpd="sng" w="9525">
              <a:solidFill>
                <a:srgbClr val="32499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3192446" y="2019172"/>
              <a:ext cx="28912" cy="10320"/>
            </a:xfrm>
            <a:custGeom>
              <a:rect b="b" l="l" r="r" t="t"/>
              <a:pathLst>
                <a:path extrusionOk="0" h="393" w="1101">
                  <a:moveTo>
                    <a:pt x="259" y="0"/>
                  </a:moveTo>
                  <a:cubicBezTo>
                    <a:pt x="0" y="0"/>
                    <a:pt x="0" y="393"/>
                    <a:pt x="259" y="393"/>
                  </a:cubicBezTo>
                  <a:lnTo>
                    <a:pt x="843" y="393"/>
                  </a:lnTo>
                  <a:cubicBezTo>
                    <a:pt x="1101" y="393"/>
                    <a:pt x="1101" y="0"/>
                    <a:pt x="843" y="0"/>
                  </a:cubicBezTo>
                  <a:close/>
                </a:path>
              </a:pathLst>
            </a:custGeom>
            <a:solidFill>
              <a:srgbClr val="9ED5F4"/>
            </a:solidFill>
            <a:ln cap="flat" cmpd="sng" w="9525">
              <a:solidFill>
                <a:srgbClr val="32499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3228133" y="2019172"/>
              <a:ext cx="80434" cy="10320"/>
            </a:xfrm>
            <a:custGeom>
              <a:rect b="b" l="l" r="r" t="t"/>
              <a:pathLst>
                <a:path extrusionOk="0" h="393" w="3063">
                  <a:moveTo>
                    <a:pt x="268" y="0"/>
                  </a:moveTo>
                  <a:cubicBezTo>
                    <a:pt x="0" y="0"/>
                    <a:pt x="0" y="393"/>
                    <a:pt x="268" y="393"/>
                  </a:cubicBezTo>
                  <a:lnTo>
                    <a:pt x="2804" y="393"/>
                  </a:lnTo>
                  <a:cubicBezTo>
                    <a:pt x="3063" y="393"/>
                    <a:pt x="3063" y="0"/>
                    <a:pt x="2804" y="0"/>
                  </a:cubicBezTo>
                  <a:close/>
                </a:path>
              </a:pathLst>
            </a:custGeom>
            <a:solidFill>
              <a:srgbClr val="9ED5F4"/>
            </a:solidFill>
            <a:ln cap="flat" cmpd="sng" w="9525">
              <a:solidFill>
                <a:srgbClr val="32499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3192183" y="2044802"/>
              <a:ext cx="116384" cy="10320"/>
            </a:xfrm>
            <a:custGeom>
              <a:rect b="b" l="l" r="r" t="t"/>
              <a:pathLst>
                <a:path extrusionOk="0" h="393" w="4432">
                  <a:moveTo>
                    <a:pt x="269" y="0"/>
                  </a:moveTo>
                  <a:cubicBezTo>
                    <a:pt x="1" y="0"/>
                    <a:pt x="1" y="393"/>
                    <a:pt x="269" y="393"/>
                  </a:cubicBezTo>
                  <a:lnTo>
                    <a:pt x="4173" y="393"/>
                  </a:lnTo>
                  <a:cubicBezTo>
                    <a:pt x="4432" y="393"/>
                    <a:pt x="4432" y="0"/>
                    <a:pt x="4173" y="0"/>
                  </a:cubicBezTo>
                  <a:close/>
                </a:path>
              </a:pathLst>
            </a:custGeom>
            <a:solidFill>
              <a:srgbClr val="9ED5F4"/>
            </a:solidFill>
            <a:ln cap="flat" cmpd="sng" w="9525">
              <a:solidFill>
                <a:srgbClr val="32499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3192183" y="2070431"/>
              <a:ext cx="80461" cy="10320"/>
            </a:xfrm>
            <a:custGeom>
              <a:rect b="b" l="l" r="r" t="t"/>
              <a:pathLst>
                <a:path extrusionOk="0" h="393" w="3064">
                  <a:moveTo>
                    <a:pt x="269" y="0"/>
                  </a:moveTo>
                  <a:cubicBezTo>
                    <a:pt x="1" y="0"/>
                    <a:pt x="1" y="393"/>
                    <a:pt x="269" y="393"/>
                  </a:cubicBezTo>
                  <a:lnTo>
                    <a:pt x="2805" y="393"/>
                  </a:lnTo>
                  <a:cubicBezTo>
                    <a:pt x="3063" y="393"/>
                    <a:pt x="3063" y="0"/>
                    <a:pt x="2805" y="0"/>
                  </a:cubicBezTo>
                  <a:close/>
                </a:path>
              </a:pathLst>
            </a:custGeom>
            <a:solidFill>
              <a:srgbClr val="9ED5F4"/>
            </a:solidFill>
            <a:ln cap="flat" cmpd="sng" w="9525">
              <a:solidFill>
                <a:srgbClr val="32499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3279655" y="2070431"/>
              <a:ext cx="28912" cy="10320"/>
            </a:xfrm>
            <a:custGeom>
              <a:rect b="b" l="l" r="r" t="t"/>
              <a:pathLst>
                <a:path extrusionOk="0" h="393" w="1101">
                  <a:moveTo>
                    <a:pt x="259" y="0"/>
                  </a:moveTo>
                  <a:cubicBezTo>
                    <a:pt x="0" y="0"/>
                    <a:pt x="0" y="393"/>
                    <a:pt x="259" y="393"/>
                  </a:cubicBezTo>
                  <a:lnTo>
                    <a:pt x="842" y="393"/>
                  </a:lnTo>
                  <a:cubicBezTo>
                    <a:pt x="1101" y="393"/>
                    <a:pt x="1101" y="0"/>
                    <a:pt x="842" y="0"/>
                  </a:cubicBezTo>
                  <a:close/>
                </a:path>
              </a:pathLst>
            </a:custGeom>
            <a:solidFill>
              <a:srgbClr val="9ED5F4"/>
            </a:solidFill>
            <a:ln cap="flat" cmpd="sng" w="9525">
              <a:solidFill>
                <a:srgbClr val="32499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7" name="Google Shape;327;p7"/>
          <p:cNvGrpSpPr/>
          <p:nvPr/>
        </p:nvGrpSpPr>
        <p:grpSpPr>
          <a:xfrm>
            <a:off x="947492" y="3444204"/>
            <a:ext cx="523372" cy="523017"/>
            <a:chOff x="5765926" y="1976683"/>
            <a:chExt cx="348339" cy="348103"/>
          </a:xfrm>
        </p:grpSpPr>
        <p:sp>
          <p:nvSpPr>
            <p:cNvPr id="328" name="Google Shape;328;p7"/>
            <p:cNvSpPr/>
            <p:nvPr/>
          </p:nvSpPr>
          <p:spPr>
            <a:xfrm>
              <a:off x="5765926" y="1976683"/>
              <a:ext cx="263808" cy="173946"/>
            </a:xfrm>
            <a:custGeom>
              <a:rect b="b" l="l" r="r" t="t"/>
              <a:pathLst>
                <a:path extrusionOk="0" h="6624" w="10046">
                  <a:moveTo>
                    <a:pt x="862" y="1"/>
                  </a:moveTo>
                  <a:cubicBezTo>
                    <a:pt x="383" y="1"/>
                    <a:pt x="0" y="384"/>
                    <a:pt x="0" y="853"/>
                  </a:cubicBezTo>
                  <a:lnTo>
                    <a:pt x="0" y="6413"/>
                  </a:lnTo>
                  <a:cubicBezTo>
                    <a:pt x="0" y="6528"/>
                    <a:pt x="96" y="6623"/>
                    <a:pt x="220" y="6623"/>
                  </a:cubicBezTo>
                  <a:lnTo>
                    <a:pt x="2354" y="6623"/>
                  </a:lnTo>
                  <a:cubicBezTo>
                    <a:pt x="2594" y="6623"/>
                    <a:pt x="2785" y="6432"/>
                    <a:pt x="2785" y="6202"/>
                  </a:cubicBezTo>
                  <a:lnTo>
                    <a:pt x="2785" y="5772"/>
                  </a:lnTo>
                  <a:cubicBezTo>
                    <a:pt x="2785" y="5590"/>
                    <a:pt x="2709" y="5418"/>
                    <a:pt x="2565" y="5293"/>
                  </a:cubicBezTo>
                  <a:cubicBezTo>
                    <a:pt x="1723" y="4594"/>
                    <a:pt x="2211" y="3216"/>
                    <a:pt x="3312" y="3207"/>
                  </a:cubicBezTo>
                  <a:cubicBezTo>
                    <a:pt x="4412" y="3207"/>
                    <a:pt x="4919" y="4575"/>
                    <a:pt x="4068" y="5284"/>
                  </a:cubicBezTo>
                  <a:cubicBezTo>
                    <a:pt x="3934" y="5408"/>
                    <a:pt x="3847" y="5580"/>
                    <a:pt x="3847" y="5762"/>
                  </a:cubicBezTo>
                  <a:lnTo>
                    <a:pt x="3847" y="6202"/>
                  </a:lnTo>
                  <a:cubicBezTo>
                    <a:pt x="3847" y="6432"/>
                    <a:pt x="4039" y="6623"/>
                    <a:pt x="4278" y="6623"/>
                  </a:cubicBezTo>
                  <a:lnTo>
                    <a:pt x="6623" y="6623"/>
                  </a:lnTo>
                  <a:lnTo>
                    <a:pt x="6623" y="4279"/>
                  </a:lnTo>
                  <a:cubicBezTo>
                    <a:pt x="6623" y="4039"/>
                    <a:pt x="6814" y="3848"/>
                    <a:pt x="7054" y="3848"/>
                  </a:cubicBezTo>
                  <a:lnTo>
                    <a:pt x="7484" y="3848"/>
                  </a:lnTo>
                  <a:cubicBezTo>
                    <a:pt x="7676" y="3848"/>
                    <a:pt x="7848" y="3925"/>
                    <a:pt x="7963" y="4068"/>
                  </a:cubicBezTo>
                  <a:cubicBezTo>
                    <a:pt x="8211" y="4359"/>
                    <a:pt x="8536" y="4489"/>
                    <a:pt x="8856" y="4489"/>
                  </a:cubicBezTo>
                  <a:cubicBezTo>
                    <a:pt x="9462" y="4489"/>
                    <a:pt x="10046" y="4023"/>
                    <a:pt x="10039" y="3303"/>
                  </a:cubicBezTo>
                  <a:cubicBezTo>
                    <a:pt x="10039" y="2589"/>
                    <a:pt x="9460" y="2132"/>
                    <a:pt x="8862" y="2132"/>
                  </a:cubicBezTo>
                  <a:cubicBezTo>
                    <a:pt x="8538" y="2132"/>
                    <a:pt x="8208" y="2266"/>
                    <a:pt x="7963" y="2566"/>
                  </a:cubicBezTo>
                  <a:cubicBezTo>
                    <a:pt x="7845" y="2693"/>
                    <a:pt x="7683" y="2777"/>
                    <a:pt x="7512" y="2777"/>
                  </a:cubicBezTo>
                  <a:cubicBezTo>
                    <a:pt x="7503" y="2777"/>
                    <a:pt x="7493" y="2777"/>
                    <a:pt x="7484" y="2776"/>
                  </a:cubicBezTo>
                  <a:lnTo>
                    <a:pt x="7054" y="2776"/>
                  </a:lnTo>
                  <a:cubicBezTo>
                    <a:pt x="6814" y="2776"/>
                    <a:pt x="6632" y="2585"/>
                    <a:pt x="6632" y="2355"/>
                  </a:cubicBezTo>
                  <a:lnTo>
                    <a:pt x="6632" y="211"/>
                  </a:lnTo>
                  <a:cubicBezTo>
                    <a:pt x="6632" y="96"/>
                    <a:pt x="6537" y="1"/>
                    <a:pt x="6412" y="1"/>
                  </a:cubicBezTo>
                  <a:close/>
                </a:path>
              </a:pathLst>
            </a:custGeom>
            <a:solidFill>
              <a:srgbClr val="9ED5F4"/>
            </a:solidFill>
            <a:ln cap="flat" cmpd="sng" w="9525">
              <a:solidFill>
                <a:srgbClr val="2130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940082" y="1976683"/>
              <a:ext cx="174183" cy="263677"/>
            </a:xfrm>
            <a:custGeom>
              <a:rect b="b" l="l" r="r" t="t"/>
              <a:pathLst>
                <a:path extrusionOk="0" h="10041" w="6633">
                  <a:moveTo>
                    <a:pt x="221" y="1"/>
                  </a:moveTo>
                  <a:cubicBezTo>
                    <a:pt x="96" y="1"/>
                    <a:pt x="0" y="96"/>
                    <a:pt x="0" y="211"/>
                  </a:cubicBezTo>
                  <a:lnTo>
                    <a:pt x="0" y="2355"/>
                  </a:lnTo>
                  <a:cubicBezTo>
                    <a:pt x="0" y="2585"/>
                    <a:pt x="192" y="2776"/>
                    <a:pt x="431" y="2776"/>
                  </a:cubicBezTo>
                  <a:lnTo>
                    <a:pt x="852" y="2776"/>
                  </a:lnTo>
                  <a:cubicBezTo>
                    <a:pt x="863" y="2777"/>
                    <a:pt x="874" y="2777"/>
                    <a:pt x="884" y="2777"/>
                  </a:cubicBezTo>
                  <a:cubicBezTo>
                    <a:pt x="1063" y="2777"/>
                    <a:pt x="1222" y="2701"/>
                    <a:pt x="1331" y="2566"/>
                  </a:cubicBezTo>
                  <a:cubicBezTo>
                    <a:pt x="1575" y="2268"/>
                    <a:pt x="1904" y="2135"/>
                    <a:pt x="2228" y="2135"/>
                  </a:cubicBezTo>
                  <a:cubicBezTo>
                    <a:pt x="2831" y="2135"/>
                    <a:pt x="3417" y="2593"/>
                    <a:pt x="3417" y="3303"/>
                  </a:cubicBezTo>
                  <a:cubicBezTo>
                    <a:pt x="3423" y="4023"/>
                    <a:pt x="2835" y="4489"/>
                    <a:pt x="2229" y="4489"/>
                  </a:cubicBezTo>
                  <a:cubicBezTo>
                    <a:pt x="1910" y="4489"/>
                    <a:pt x="1585" y="4359"/>
                    <a:pt x="1340" y="4068"/>
                  </a:cubicBezTo>
                  <a:cubicBezTo>
                    <a:pt x="1225" y="3934"/>
                    <a:pt x="1053" y="3848"/>
                    <a:pt x="862" y="3848"/>
                  </a:cubicBezTo>
                  <a:lnTo>
                    <a:pt x="431" y="3848"/>
                  </a:lnTo>
                  <a:cubicBezTo>
                    <a:pt x="192" y="3848"/>
                    <a:pt x="0" y="4039"/>
                    <a:pt x="0" y="4279"/>
                  </a:cubicBezTo>
                  <a:lnTo>
                    <a:pt x="0" y="6623"/>
                  </a:lnTo>
                  <a:lnTo>
                    <a:pt x="2355" y="6623"/>
                  </a:lnTo>
                  <a:cubicBezTo>
                    <a:pt x="2594" y="6623"/>
                    <a:pt x="2785" y="6815"/>
                    <a:pt x="2785" y="7054"/>
                  </a:cubicBezTo>
                  <a:lnTo>
                    <a:pt x="2785" y="7485"/>
                  </a:lnTo>
                  <a:cubicBezTo>
                    <a:pt x="2776" y="7676"/>
                    <a:pt x="2699" y="7848"/>
                    <a:pt x="2556" y="7963"/>
                  </a:cubicBezTo>
                  <a:cubicBezTo>
                    <a:pt x="1716" y="8669"/>
                    <a:pt x="2217" y="10040"/>
                    <a:pt x="3310" y="10040"/>
                  </a:cubicBezTo>
                  <a:cubicBezTo>
                    <a:pt x="3314" y="10040"/>
                    <a:pt x="3318" y="10040"/>
                    <a:pt x="3321" y="10040"/>
                  </a:cubicBezTo>
                  <a:cubicBezTo>
                    <a:pt x="4422" y="10040"/>
                    <a:pt x="4910" y="8652"/>
                    <a:pt x="4058" y="7954"/>
                  </a:cubicBezTo>
                  <a:cubicBezTo>
                    <a:pt x="3924" y="7839"/>
                    <a:pt x="3848" y="7667"/>
                    <a:pt x="3848" y="7475"/>
                  </a:cubicBezTo>
                  <a:lnTo>
                    <a:pt x="3848" y="7054"/>
                  </a:lnTo>
                  <a:cubicBezTo>
                    <a:pt x="3848" y="6815"/>
                    <a:pt x="4039" y="6623"/>
                    <a:pt x="4278" y="6623"/>
                  </a:cubicBezTo>
                  <a:lnTo>
                    <a:pt x="6413" y="6623"/>
                  </a:lnTo>
                  <a:cubicBezTo>
                    <a:pt x="6527" y="6623"/>
                    <a:pt x="6633" y="6528"/>
                    <a:pt x="6633" y="6413"/>
                  </a:cubicBezTo>
                  <a:lnTo>
                    <a:pt x="6633" y="853"/>
                  </a:lnTo>
                  <a:cubicBezTo>
                    <a:pt x="6633" y="384"/>
                    <a:pt x="6250" y="1"/>
                    <a:pt x="5771" y="1"/>
                  </a:cubicBezTo>
                  <a:close/>
                </a:path>
              </a:pathLst>
            </a:custGeom>
            <a:solidFill>
              <a:srgbClr val="9ED5F4"/>
            </a:solidFill>
            <a:ln cap="flat" cmpd="sng" w="9525">
              <a:solidFill>
                <a:srgbClr val="2130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50194" y="2150603"/>
              <a:ext cx="263834" cy="174183"/>
            </a:xfrm>
            <a:custGeom>
              <a:rect b="b" l="l" r="r" t="t"/>
              <a:pathLst>
                <a:path extrusionOk="0" h="6633" w="10047">
                  <a:moveTo>
                    <a:pt x="3423" y="0"/>
                  </a:moveTo>
                  <a:lnTo>
                    <a:pt x="3423" y="2355"/>
                  </a:lnTo>
                  <a:cubicBezTo>
                    <a:pt x="3423" y="2594"/>
                    <a:pt x="3232" y="2785"/>
                    <a:pt x="2993" y="2785"/>
                  </a:cubicBezTo>
                  <a:lnTo>
                    <a:pt x="2562" y="2785"/>
                  </a:lnTo>
                  <a:cubicBezTo>
                    <a:pt x="2371" y="2785"/>
                    <a:pt x="2198" y="2699"/>
                    <a:pt x="2084" y="2556"/>
                  </a:cubicBezTo>
                  <a:cubicBezTo>
                    <a:pt x="1836" y="2265"/>
                    <a:pt x="1510" y="2135"/>
                    <a:pt x="1190" y="2135"/>
                  </a:cubicBezTo>
                  <a:cubicBezTo>
                    <a:pt x="585" y="2135"/>
                    <a:pt x="1" y="2601"/>
                    <a:pt x="7" y="3321"/>
                  </a:cubicBezTo>
                  <a:cubicBezTo>
                    <a:pt x="7" y="4037"/>
                    <a:pt x="590" y="4494"/>
                    <a:pt x="1190" y="4494"/>
                  </a:cubicBezTo>
                  <a:cubicBezTo>
                    <a:pt x="1512" y="4494"/>
                    <a:pt x="1839" y="4362"/>
                    <a:pt x="2084" y="4068"/>
                  </a:cubicBezTo>
                  <a:cubicBezTo>
                    <a:pt x="2208" y="3924"/>
                    <a:pt x="2380" y="3848"/>
                    <a:pt x="2562" y="3848"/>
                  </a:cubicBezTo>
                  <a:lnTo>
                    <a:pt x="2993" y="3848"/>
                  </a:lnTo>
                  <a:cubicBezTo>
                    <a:pt x="3232" y="3848"/>
                    <a:pt x="3423" y="4039"/>
                    <a:pt x="3423" y="4278"/>
                  </a:cubicBezTo>
                  <a:lnTo>
                    <a:pt x="3423" y="6412"/>
                  </a:lnTo>
                  <a:cubicBezTo>
                    <a:pt x="3414" y="6537"/>
                    <a:pt x="3519" y="6633"/>
                    <a:pt x="3634" y="6633"/>
                  </a:cubicBezTo>
                  <a:lnTo>
                    <a:pt x="9194" y="6633"/>
                  </a:lnTo>
                  <a:cubicBezTo>
                    <a:pt x="9663" y="6633"/>
                    <a:pt x="10046" y="6250"/>
                    <a:pt x="10046" y="5771"/>
                  </a:cubicBezTo>
                  <a:lnTo>
                    <a:pt x="10046" y="221"/>
                  </a:lnTo>
                  <a:cubicBezTo>
                    <a:pt x="10046" y="96"/>
                    <a:pt x="9950" y="0"/>
                    <a:pt x="9836" y="0"/>
                  </a:cubicBezTo>
                  <a:lnTo>
                    <a:pt x="7692" y="0"/>
                  </a:lnTo>
                  <a:cubicBezTo>
                    <a:pt x="7453" y="0"/>
                    <a:pt x="7261" y="192"/>
                    <a:pt x="7261" y="431"/>
                  </a:cubicBezTo>
                  <a:lnTo>
                    <a:pt x="7261" y="852"/>
                  </a:lnTo>
                  <a:cubicBezTo>
                    <a:pt x="7261" y="1044"/>
                    <a:pt x="7338" y="1216"/>
                    <a:pt x="7481" y="1331"/>
                  </a:cubicBezTo>
                  <a:cubicBezTo>
                    <a:pt x="8323" y="2029"/>
                    <a:pt x="7835" y="3417"/>
                    <a:pt x="6735" y="3417"/>
                  </a:cubicBezTo>
                  <a:cubicBezTo>
                    <a:pt x="6731" y="3417"/>
                    <a:pt x="6727" y="3417"/>
                    <a:pt x="6723" y="3417"/>
                  </a:cubicBezTo>
                  <a:cubicBezTo>
                    <a:pt x="5631" y="3417"/>
                    <a:pt x="5130" y="2046"/>
                    <a:pt x="5969" y="1340"/>
                  </a:cubicBezTo>
                  <a:cubicBezTo>
                    <a:pt x="6113" y="1225"/>
                    <a:pt x="6199" y="1053"/>
                    <a:pt x="6199" y="862"/>
                  </a:cubicBezTo>
                  <a:lnTo>
                    <a:pt x="6199" y="431"/>
                  </a:lnTo>
                  <a:cubicBezTo>
                    <a:pt x="6199" y="192"/>
                    <a:pt x="6007" y="0"/>
                    <a:pt x="5768" y="0"/>
                  </a:cubicBezTo>
                  <a:close/>
                </a:path>
              </a:pathLst>
            </a:custGeom>
            <a:solidFill>
              <a:srgbClr val="9ED5F4"/>
            </a:solidFill>
            <a:ln cap="flat" cmpd="sng" w="9525">
              <a:solidFill>
                <a:srgbClr val="2130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5765926" y="2060873"/>
              <a:ext cx="173920" cy="263913"/>
            </a:xfrm>
            <a:custGeom>
              <a:rect b="b" l="l" r="r" t="t"/>
              <a:pathLst>
                <a:path extrusionOk="0" h="10050" w="6623">
                  <a:moveTo>
                    <a:pt x="3312" y="1"/>
                  </a:moveTo>
                  <a:cubicBezTo>
                    <a:pt x="2211" y="10"/>
                    <a:pt x="1713" y="1388"/>
                    <a:pt x="2565" y="2087"/>
                  </a:cubicBezTo>
                  <a:cubicBezTo>
                    <a:pt x="2709" y="2212"/>
                    <a:pt x="2785" y="2384"/>
                    <a:pt x="2776" y="2566"/>
                  </a:cubicBezTo>
                  <a:lnTo>
                    <a:pt x="2776" y="2996"/>
                  </a:lnTo>
                  <a:cubicBezTo>
                    <a:pt x="2776" y="3226"/>
                    <a:pt x="2594" y="3417"/>
                    <a:pt x="2354" y="3417"/>
                  </a:cubicBezTo>
                  <a:lnTo>
                    <a:pt x="220" y="3417"/>
                  </a:lnTo>
                  <a:cubicBezTo>
                    <a:pt x="96" y="3417"/>
                    <a:pt x="0" y="3513"/>
                    <a:pt x="0" y="3638"/>
                  </a:cubicBezTo>
                  <a:lnTo>
                    <a:pt x="0" y="9188"/>
                  </a:lnTo>
                  <a:cubicBezTo>
                    <a:pt x="0" y="9657"/>
                    <a:pt x="383" y="10050"/>
                    <a:pt x="852" y="10050"/>
                  </a:cubicBezTo>
                  <a:lnTo>
                    <a:pt x="6412" y="10050"/>
                  </a:lnTo>
                  <a:cubicBezTo>
                    <a:pt x="6527" y="10050"/>
                    <a:pt x="6623" y="9944"/>
                    <a:pt x="6623" y="9829"/>
                  </a:cubicBezTo>
                  <a:lnTo>
                    <a:pt x="6623" y="7695"/>
                  </a:lnTo>
                  <a:cubicBezTo>
                    <a:pt x="6623" y="7456"/>
                    <a:pt x="6431" y="7265"/>
                    <a:pt x="6202" y="7265"/>
                  </a:cubicBezTo>
                  <a:lnTo>
                    <a:pt x="5771" y="7265"/>
                  </a:lnTo>
                  <a:cubicBezTo>
                    <a:pt x="5589" y="7265"/>
                    <a:pt x="5417" y="7341"/>
                    <a:pt x="5293" y="7485"/>
                  </a:cubicBezTo>
                  <a:cubicBezTo>
                    <a:pt x="5048" y="7779"/>
                    <a:pt x="4721" y="7911"/>
                    <a:pt x="4398" y="7911"/>
                  </a:cubicBezTo>
                  <a:cubicBezTo>
                    <a:pt x="3798" y="7911"/>
                    <a:pt x="3212" y="7454"/>
                    <a:pt x="3206" y="6738"/>
                  </a:cubicBezTo>
                  <a:cubicBezTo>
                    <a:pt x="3206" y="6018"/>
                    <a:pt x="3793" y="5552"/>
                    <a:pt x="4396" y="5552"/>
                  </a:cubicBezTo>
                  <a:cubicBezTo>
                    <a:pt x="4715" y="5552"/>
                    <a:pt x="5038" y="5682"/>
                    <a:pt x="5283" y="5973"/>
                  </a:cubicBezTo>
                  <a:cubicBezTo>
                    <a:pt x="5407" y="6116"/>
                    <a:pt x="5580" y="6202"/>
                    <a:pt x="5762" y="6202"/>
                  </a:cubicBezTo>
                  <a:lnTo>
                    <a:pt x="6202" y="6202"/>
                  </a:lnTo>
                  <a:cubicBezTo>
                    <a:pt x="6431" y="6202"/>
                    <a:pt x="6623" y="6011"/>
                    <a:pt x="6623" y="5772"/>
                  </a:cubicBezTo>
                  <a:lnTo>
                    <a:pt x="6623" y="3417"/>
                  </a:lnTo>
                  <a:lnTo>
                    <a:pt x="4278" y="3417"/>
                  </a:lnTo>
                  <a:cubicBezTo>
                    <a:pt x="4039" y="3417"/>
                    <a:pt x="3847" y="3226"/>
                    <a:pt x="3847" y="2996"/>
                  </a:cubicBezTo>
                  <a:lnTo>
                    <a:pt x="3847" y="2556"/>
                  </a:lnTo>
                  <a:cubicBezTo>
                    <a:pt x="3847" y="2374"/>
                    <a:pt x="3934" y="2202"/>
                    <a:pt x="4068" y="2078"/>
                  </a:cubicBezTo>
                  <a:cubicBezTo>
                    <a:pt x="4910" y="1369"/>
                    <a:pt x="4412" y="1"/>
                    <a:pt x="3312" y="1"/>
                  </a:cubicBezTo>
                  <a:close/>
                </a:path>
              </a:pathLst>
            </a:custGeom>
            <a:solidFill>
              <a:srgbClr val="9ED5F4"/>
            </a:solidFill>
            <a:ln cap="flat" cmpd="sng" w="9525">
              <a:solidFill>
                <a:srgbClr val="2130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5765926" y="2150603"/>
              <a:ext cx="39469" cy="174183"/>
            </a:xfrm>
            <a:custGeom>
              <a:rect b="b" l="l" r="r" t="t"/>
              <a:pathLst>
                <a:path extrusionOk="0" h="6633" w="1503">
                  <a:moveTo>
                    <a:pt x="220" y="0"/>
                  </a:moveTo>
                  <a:cubicBezTo>
                    <a:pt x="96" y="0"/>
                    <a:pt x="0" y="96"/>
                    <a:pt x="0" y="221"/>
                  </a:cubicBezTo>
                  <a:lnTo>
                    <a:pt x="0" y="5771"/>
                  </a:lnTo>
                  <a:cubicBezTo>
                    <a:pt x="0" y="6250"/>
                    <a:pt x="383" y="6633"/>
                    <a:pt x="862" y="6633"/>
                  </a:cubicBezTo>
                  <a:lnTo>
                    <a:pt x="1503" y="6633"/>
                  </a:lnTo>
                  <a:cubicBezTo>
                    <a:pt x="1024" y="6633"/>
                    <a:pt x="641" y="6250"/>
                    <a:pt x="641" y="5771"/>
                  </a:cubicBezTo>
                  <a:lnTo>
                    <a:pt x="641" y="221"/>
                  </a:lnTo>
                  <a:cubicBezTo>
                    <a:pt x="641" y="96"/>
                    <a:pt x="737" y="0"/>
                    <a:pt x="862" y="0"/>
                  </a:cubicBezTo>
                  <a:close/>
                </a:path>
              </a:pathLst>
            </a:custGeom>
            <a:solidFill>
              <a:srgbClr val="9ED5F4"/>
            </a:solidFill>
            <a:ln cap="flat" cmpd="sng" w="9525">
              <a:solidFill>
                <a:srgbClr val="2130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810778" y="2061057"/>
              <a:ext cx="47898" cy="89573"/>
            </a:xfrm>
            <a:custGeom>
              <a:rect b="b" l="l" r="r" t="t"/>
              <a:pathLst>
                <a:path extrusionOk="0" h="3411" w="1824">
                  <a:moveTo>
                    <a:pt x="1593" y="1"/>
                  </a:moveTo>
                  <a:cubicBezTo>
                    <a:pt x="551" y="1"/>
                    <a:pt x="0" y="1366"/>
                    <a:pt x="867" y="2080"/>
                  </a:cubicBezTo>
                  <a:lnTo>
                    <a:pt x="857" y="2080"/>
                  </a:lnTo>
                  <a:cubicBezTo>
                    <a:pt x="1001" y="2205"/>
                    <a:pt x="1077" y="2377"/>
                    <a:pt x="1077" y="2559"/>
                  </a:cubicBezTo>
                  <a:lnTo>
                    <a:pt x="1077" y="2989"/>
                  </a:lnTo>
                  <a:cubicBezTo>
                    <a:pt x="1077" y="3219"/>
                    <a:pt x="886" y="3410"/>
                    <a:pt x="646" y="3410"/>
                  </a:cubicBezTo>
                  <a:lnTo>
                    <a:pt x="1077" y="3410"/>
                  </a:lnTo>
                  <a:cubicBezTo>
                    <a:pt x="1307" y="3410"/>
                    <a:pt x="1498" y="3219"/>
                    <a:pt x="1498" y="2989"/>
                  </a:cubicBezTo>
                  <a:lnTo>
                    <a:pt x="1498" y="2559"/>
                  </a:lnTo>
                  <a:cubicBezTo>
                    <a:pt x="1508" y="2377"/>
                    <a:pt x="1422" y="2205"/>
                    <a:pt x="1288" y="2080"/>
                  </a:cubicBezTo>
                  <a:cubicBezTo>
                    <a:pt x="513" y="1448"/>
                    <a:pt x="838" y="195"/>
                    <a:pt x="1824" y="23"/>
                  </a:cubicBezTo>
                  <a:cubicBezTo>
                    <a:pt x="1744" y="8"/>
                    <a:pt x="1667" y="1"/>
                    <a:pt x="1593" y="1"/>
                  </a:cubicBezTo>
                  <a:close/>
                </a:path>
              </a:pathLst>
            </a:custGeom>
            <a:solidFill>
              <a:srgbClr val="9ED5F4"/>
            </a:solidFill>
            <a:ln cap="flat" cmpd="sng" w="9525">
              <a:solidFill>
                <a:srgbClr val="2130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765926" y="1976683"/>
              <a:ext cx="39469" cy="173946"/>
            </a:xfrm>
            <a:custGeom>
              <a:rect b="b" l="l" r="r" t="t"/>
              <a:pathLst>
                <a:path extrusionOk="0" h="6624" w="1503">
                  <a:moveTo>
                    <a:pt x="862" y="1"/>
                  </a:moveTo>
                  <a:cubicBezTo>
                    <a:pt x="383" y="1"/>
                    <a:pt x="0" y="384"/>
                    <a:pt x="0" y="853"/>
                  </a:cubicBezTo>
                  <a:lnTo>
                    <a:pt x="0" y="6413"/>
                  </a:lnTo>
                  <a:cubicBezTo>
                    <a:pt x="0" y="6528"/>
                    <a:pt x="96" y="6623"/>
                    <a:pt x="220" y="6623"/>
                  </a:cubicBezTo>
                  <a:lnTo>
                    <a:pt x="862" y="6623"/>
                  </a:lnTo>
                  <a:cubicBezTo>
                    <a:pt x="737" y="6623"/>
                    <a:pt x="641" y="6528"/>
                    <a:pt x="641" y="6413"/>
                  </a:cubicBezTo>
                  <a:lnTo>
                    <a:pt x="641" y="853"/>
                  </a:lnTo>
                  <a:cubicBezTo>
                    <a:pt x="641" y="384"/>
                    <a:pt x="1024" y="1"/>
                    <a:pt x="1503" y="1"/>
                  </a:cubicBezTo>
                  <a:close/>
                </a:path>
              </a:pathLst>
            </a:custGeom>
            <a:solidFill>
              <a:srgbClr val="9ED5F4"/>
            </a:solidFill>
            <a:ln cap="flat" cmpd="sng" w="9525">
              <a:solidFill>
                <a:srgbClr val="2130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6004655" y="2032906"/>
              <a:ext cx="39232" cy="61553"/>
            </a:xfrm>
            <a:custGeom>
              <a:rect b="b" l="l" r="r" t="t"/>
              <a:pathLst>
                <a:path extrusionOk="0" h="2344" w="1494">
                  <a:moveTo>
                    <a:pt x="224" y="1"/>
                  </a:moveTo>
                  <a:cubicBezTo>
                    <a:pt x="150" y="1"/>
                    <a:pt x="76" y="8"/>
                    <a:pt x="1" y="23"/>
                  </a:cubicBezTo>
                  <a:cubicBezTo>
                    <a:pt x="556" y="118"/>
                    <a:pt x="958" y="606"/>
                    <a:pt x="958" y="1171"/>
                  </a:cubicBezTo>
                  <a:cubicBezTo>
                    <a:pt x="968" y="1736"/>
                    <a:pt x="566" y="2224"/>
                    <a:pt x="11" y="2329"/>
                  </a:cubicBezTo>
                  <a:cubicBezTo>
                    <a:pt x="78" y="2339"/>
                    <a:pt x="149" y="2343"/>
                    <a:pt x="222" y="2343"/>
                  </a:cubicBezTo>
                  <a:cubicBezTo>
                    <a:pt x="295" y="2343"/>
                    <a:pt x="369" y="2339"/>
                    <a:pt x="441" y="2329"/>
                  </a:cubicBezTo>
                  <a:cubicBezTo>
                    <a:pt x="1073" y="2205"/>
                    <a:pt x="1494" y="1592"/>
                    <a:pt x="1370" y="951"/>
                  </a:cubicBezTo>
                  <a:cubicBezTo>
                    <a:pt x="1268" y="394"/>
                    <a:pt x="773" y="1"/>
                    <a:pt x="224" y="1"/>
                  </a:cubicBezTo>
                  <a:close/>
                </a:path>
              </a:pathLst>
            </a:custGeom>
            <a:solidFill>
              <a:srgbClr val="9ED5F4"/>
            </a:solidFill>
            <a:ln cap="flat" cmpd="sng" w="9525">
              <a:solidFill>
                <a:srgbClr val="2130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5939819" y="1976683"/>
              <a:ext cx="22662" cy="73160"/>
            </a:xfrm>
            <a:custGeom>
              <a:rect b="b" l="l" r="r" t="t"/>
              <a:pathLst>
                <a:path extrusionOk="0" h="2786" w="863">
                  <a:moveTo>
                    <a:pt x="221" y="1"/>
                  </a:moveTo>
                  <a:cubicBezTo>
                    <a:pt x="106" y="1"/>
                    <a:pt x="10" y="96"/>
                    <a:pt x="10" y="211"/>
                  </a:cubicBezTo>
                  <a:lnTo>
                    <a:pt x="10" y="2355"/>
                  </a:lnTo>
                  <a:cubicBezTo>
                    <a:pt x="1" y="2585"/>
                    <a:pt x="202" y="2786"/>
                    <a:pt x="432" y="2786"/>
                  </a:cubicBezTo>
                  <a:lnTo>
                    <a:pt x="862" y="2786"/>
                  </a:lnTo>
                  <a:cubicBezTo>
                    <a:pt x="623" y="2786"/>
                    <a:pt x="432" y="2594"/>
                    <a:pt x="432" y="2355"/>
                  </a:cubicBezTo>
                  <a:lnTo>
                    <a:pt x="432" y="211"/>
                  </a:lnTo>
                  <a:cubicBezTo>
                    <a:pt x="432" y="96"/>
                    <a:pt x="527" y="1"/>
                    <a:pt x="652" y="1"/>
                  </a:cubicBezTo>
                  <a:close/>
                </a:path>
              </a:pathLst>
            </a:custGeom>
            <a:solidFill>
              <a:srgbClr val="9ED5F4"/>
            </a:solidFill>
            <a:ln cap="flat" cmpd="sng" w="9525">
              <a:solidFill>
                <a:srgbClr val="2130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940082" y="2077732"/>
              <a:ext cx="22400" cy="72898"/>
            </a:xfrm>
            <a:custGeom>
              <a:rect b="b" l="l" r="r" t="t"/>
              <a:pathLst>
                <a:path extrusionOk="0" h="2776" w="853">
                  <a:moveTo>
                    <a:pt x="422" y="0"/>
                  </a:moveTo>
                  <a:cubicBezTo>
                    <a:pt x="192" y="0"/>
                    <a:pt x="0" y="191"/>
                    <a:pt x="0" y="431"/>
                  </a:cubicBezTo>
                  <a:lnTo>
                    <a:pt x="0" y="2775"/>
                  </a:lnTo>
                  <a:lnTo>
                    <a:pt x="422" y="2775"/>
                  </a:lnTo>
                  <a:lnTo>
                    <a:pt x="422" y="431"/>
                  </a:lnTo>
                  <a:cubicBezTo>
                    <a:pt x="422" y="191"/>
                    <a:pt x="613" y="0"/>
                    <a:pt x="852" y="0"/>
                  </a:cubicBezTo>
                  <a:close/>
                </a:path>
              </a:pathLst>
            </a:custGeom>
            <a:solidFill>
              <a:srgbClr val="9ED5F4"/>
            </a:solidFill>
            <a:ln cap="flat" cmpd="sng" w="9525">
              <a:solidFill>
                <a:srgbClr val="2130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987324" y="2150839"/>
              <a:ext cx="45272" cy="89573"/>
            </a:xfrm>
            <a:custGeom>
              <a:rect b="b" l="l" r="r" t="t"/>
              <a:pathLst>
                <a:path extrusionOk="0" h="3411" w="1724">
                  <a:moveTo>
                    <a:pt x="546" y="1"/>
                  </a:moveTo>
                  <a:cubicBezTo>
                    <a:pt x="785" y="1"/>
                    <a:pt x="977" y="192"/>
                    <a:pt x="977" y="432"/>
                  </a:cubicBezTo>
                  <a:lnTo>
                    <a:pt x="977" y="862"/>
                  </a:lnTo>
                  <a:cubicBezTo>
                    <a:pt x="977" y="1044"/>
                    <a:pt x="891" y="1226"/>
                    <a:pt x="747" y="1341"/>
                  </a:cubicBezTo>
                  <a:cubicBezTo>
                    <a:pt x="1" y="1972"/>
                    <a:pt x="307" y="3178"/>
                    <a:pt x="1254" y="3389"/>
                  </a:cubicBezTo>
                  <a:cubicBezTo>
                    <a:pt x="1331" y="3403"/>
                    <a:pt x="1410" y="3410"/>
                    <a:pt x="1489" y="3410"/>
                  </a:cubicBezTo>
                  <a:cubicBezTo>
                    <a:pt x="1568" y="3410"/>
                    <a:pt x="1647" y="3403"/>
                    <a:pt x="1723" y="3389"/>
                  </a:cubicBezTo>
                  <a:lnTo>
                    <a:pt x="1685" y="3389"/>
                  </a:lnTo>
                  <a:cubicBezTo>
                    <a:pt x="728" y="3178"/>
                    <a:pt x="431" y="1972"/>
                    <a:pt x="1178" y="1341"/>
                  </a:cubicBezTo>
                  <a:cubicBezTo>
                    <a:pt x="1321" y="1226"/>
                    <a:pt x="1398" y="1044"/>
                    <a:pt x="1407" y="862"/>
                  </a:cubicBezTo>
                  <a:lnTo>
                    <a:pt x="1407" y="432"/>
                  </a:lnTo>
                  <a:cubicBezTo>
                    <a:pt x="1407" y="192"/>
                    <a:pt x="1216" y="1"/>
                    <a:pt x="977" y="1"/>
                  </a:cubicBezTo>
                  <a:close/>
                </a:path>
              </a:pathLst>
            </a:custGeom>
            <a:solidFill>
              <a:srgbClr val="9ED5F4"/>
            </a:solidFill>
            <a:ln cap="flat" cmpd="sng" w="9525">
              <a:solidFill>
                <a:srgbClr val="2130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5928764" y="2150603"/>
              <a:ext cx="22400" cy="73160"/>
            </a:xfrm>
            <a:custGeom>
              <a:rect b="b" l="l" r="r" t="t"/>
              <a:pathLst>
                <a:path extrusionOk="0" h="2786" w="853">
                  <a:moveTo>
                    <a:pt x="431" y="0"/>
                  </a:moveTo>
                  <a:lnTo>
                    <a:pt x="431" y="2355"/>
                  </a:lnTo>
                  <a:cubicBezTo>
                    <a:pt x="431" y="2594"/>
                    <a:pt x="240" y="2785"/>
                    <a:pt x="1" y="2785"/>
                  </a:cubicBezTo>
                  <a:lnTo>
                    <a:pt x="431" y="2785"/>
                  </a:lnTo>
                  <a:cubicBezTo>
                    <a:pt x="661" y="2785"/>
                    <a:pt x="853" y="2594"/>
                    <a:pt x="853" y="2355"/>
                  </a:cubicBezTo>
                  <a:lnTo>
                    <a:pt x="853" y="0"/>
                  </a:lnTo>
                  <a:close/>
                </a:path>
              </a:pathLst>
            </a:custGeom>
            <a:solidFill>
              <a:srgbClr val="9ED5F4"/>
            </a:solidFill>
            <a:ln cap="flat" cmpd="sng" w="9525">
              <a:solidFill>
                <a:srgbClr val="2130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5847332" y="2206826"/>
              <a:ext cx="39232" cy="61737"/>
            </a:xfrm>
            <a:custGeom>
              <a:rect b="b" l="l" r="r" t="t"/>
              <a:pathLst>
                <a:path extrusionOk="0" h="2351" w="1494">
                  <a:moveTo>
                    <a:pt x="1269" y="1"/>
                  </a:moveTo>
                  <a:cubicBezTo>
                    <a:pt x="1197" y="1"/>
                    <a:pt x="1125" y="8"/>
                    <a:pt x="1054" y="22"/>
                  </a:cubicBezTo>
                  <a:cubicBezTo>
                    <a:pt x="422" y="147"/>
                    <a:pt x="1" y="759"/>
                    <a:pt x="116" y="1391"/>
                  </a:cubicBezTo>
                  <a:cubicBezTo>
                    <a:pt x="226" y="1956"/>
                    <a:pt x="715" y="2350"/>
                    <a:pt x="1269" y="2350"/>
                  </a:cubicBezTo>
                  <a:cubicBezTo>
                    <a:pt x="1343" y="2350"/>
                    <a:pt x="1418" y="2343"/>
                    <a:pt x="1494" y="2329"/>
                  </a:cubicBezTo>
                  <a:cubicBezTo>
                    <a:pt x="843" y="2204"/>
                    <a:pt x="422" y="1573"/>
                    <a:pt x="566" y="922"/>
                  </a:cubicBezTo>
                  <a:cubicBezTo>
                    <a:pt x="661" y="462"/>
                    <a:pt x="1025" y="108"/>
                    <a:pt x="1484" y="22"/>
                  </a:cubicBezTo>
                  <a:cubicBezTo>
                    <a:pt x="1413" y="8"/>
                    <a:pt x="1341" y="1"/>
                    <a:pt x="1269" y="1"/>
                  </a:cubicBezTo>
                  <a:close/>
                </a:path>
              </a:pathLst>
            </a:custGeom>
            <a:solidFill>
              <a:srgbClr val="9ED5F4"/>
            </a:solidFill>
            <a:ln cap="flat" cmpd="sng" w="9525">
              <a:solidFill>
                <a:srgbClr val="2130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5928764" y="2251625"/>
              <a:ext cx="28177" cy="73160"/>
            </a:xfrm>
            <a:custGeom>
              <a:rect b="b" l="l" r="r" t="t"/>
              <a:pathLst>
                <a:path extrusionOk="0" h="2786" w="1073">
                  <a:moveTo>
                    <a:pt x="1" y="1"/>
                  </a:moveTo>
                  <a:cubicBezTo>
                    <a:pt x="240" y="1"/>
                    <a:pt x="431" y="192"/>
                    <a:pt x="431" y="431"/>
                  </a:cubicBezTo>
                  <a:lnTo>
                    <a:pt x="431" y="2565"/>
                  </a:lnTo>
                  <a:cubicBezTo>
                    <a:pt x="431" y="2680"/>
                    <a:pt x="527" y="2786"/>
                    <a:pt x="642" y="2786"/>
                  </a:cubicBezTo>
                  <a:lnTo>
                    <a:pt x="1073" y="2786"/>
                  </a:lnTo>
                  <a:cubicBezTo>
                    <a:pt x="948" y="2786"/>
                    <a:pt x="853" y="2690"/>
                    <a:pt x="853" y="2565"/>
                  </a:cubicBezTo>
                  <a:lnTo>
                    <a:pt x="853" y="431"/>
                  </a:lnTo>
                  <a:cubicBezTo>
                    <a:pt x="853" y="192"/>
                    <a:pt x="661" y="1"/>
                    <a:pt x="431" y="1"/>
                  </a:cubicBezTo>
                  <a:close/>
                </a:path>
              </a:pathLst>
            </a:custGeom>
            <a:solidFill>
              <a:srgbClr val="9ED5F4"/>
            </a:solidFill>
            <a:ln cap="flat" cmpd="sng" w="9525">
              <a:solidFill>
                <a:srgbClr val="2130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2" name="Google Shape;342;p7"/>
          <p:cNvGrpSpPr/>
          <p:nvPr/>
        </p:nvGrpSpPr>
        <p:grpSpPr>
          <a:xfrm>
            <a:off x="4904319" y="2035231"/>
            <a:ext cx="558450" cy="558206"/>
            <a:chOff x="2690042" y="4262767"/>
            <a:chExt cx="359389" cy="359232"/>
          </a:xfrm>
        </p:grpSpPr>
        <p:sp>
          <p:nvSpPr>
            <p:cNvPr id="343" name="Google Shape;343;p7"/>
            <p:cNvSpPr/>
            <p:nvPr/>
          </p:nvSpPr>
          <p:spPr>
            <a:xfrm>
              <a:off x="2690042" y="4262767"/>
              <a:ext cx="205002" cy="173214"/>
            </a:xfrm>
            <a:custGeom>
              <a:rect b="b" l="l" r="r" t="t"/>
              <a:pathLst>
                <a:path extrusionOk="0" h="6615" w="7829">
                  <a:moveTo>
                    <a:pt x="3888" y="0"/>
                  </a:moveTo>
                  <a:cubicBezTo>
                    <a:pt x="1472" y="0"/>
                    <a:pt x="1" y="2709"/>
                    <a:pt x="1361" y="4744"/>
                  </a:cubicBezTo>
                  <a:cubicBezTo>
                    <a:pt x="1935" y="5609"/>
                    <a:pt x="2895" y="6102"/>
                    <a:pt x="3897" y="6102"/>
                  </a:cubicBezTo>
                  <a:cubicBezTo>
                    <a:pt x="4176" y="6102"/>
                    <a:pt x="4459" y="6063"/>
                    <a:pt x="4738" y="5984"/>
                  </a:cubicBezTo>
                  <a:lnTo>
                    <a:pt x="6035" y="6595"/>
                  </a:lnTo>
                  <a:cubicBezTo>
                    <a:pt x="6065" y="6608"/>
                    <a:pt x="6096" y="6614"/>
                    <a:pt x="6126" y="6614"/>
                  </a:cubicBezTo>
                  <a:cubicBezTo>
                    <a:pt x="6249" y="6614"/>
                    <a:pt x="6358" y="6513"/>
                    <a:pt x="6350" y="6375"/>
                  </a:cubicBezTo>
                  <a:lnTo>
                    <a:pt x="6283" y="4944"/>
                  </a:lnTo>
                  <a:cubicBezTo>
                    <a:pt x="7829" y="2998"/>
                    <a:pt x="6512" y="108"/>
                    <a:pt x="4013" y="3"/>
                  </a:cubicBezTo>
                  <a:cubicBezTo>
                    <a:pt x="3971" y="1"/>
                    <a:pt x="3929" y="0"/>
                    <a:pt x="3888" y="0"/>
                  </a:cubicBezTo>
                  <a:close/>
                </a:path>
              </a:pathLst>
            </a:custGeom>
            <a:solidFill>
              <a:srgbClr val="9ED5F4"/>
            </a:solidFill>
            <a:ln cap="flat" cmpd="sng" w="9525">
              <a:solidFill>
                <a:srgbClr val="2130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2729293" y="4277456"/>
              <a:ext cx="124038" cy="125086"/>
            </a:xfrm>
            <a:custGeom>
              <a:rect b="b" l="l" r="r" t="t"/>
              <a:pathLst>
                <a:path extrusionOk="0" h="4777" w="4737">
                  <a:moveTo>
                    <a:pt x="3048" y="0"/>
                  </a:moveTo>
                  <a:cubicBezTo>
                    <a:pt x="2905" y="0"/>
                    <a:pt x="2762" y="155"/>
                    <a:pt x="2867" y="319"/>
                  </a:cubicBezTo>
                  <a:lnTo>
                    <a:pt x="2962" y="491"/>
                  </a:lnTo>
                  <a:cubicBezTo>
                    <a:pt x="2773" y="440"/>
                    <a:pt x="2582" y="415"/>
                    <a:pt x="2393" y="415"/>
                  </a:cubicBezTo>
                  <a:cubicBezTo>
                    <a:pt x="1637" y="415"/>
                    <a:pt x="917" y="812"/>
                    <a:pt x="520" y="1483"/>
                  </a:cubicBezTo>
                  <a:cubicBezTo>
                    <a:pt x="14" y="2332"/>
                    <a:pt x="148" y="3401"/>
                    <a:pt x="825" y="4107"/>
                  </a:cubicBezTo>
                  <a:cubicBezTo>
                    <a:pt x="1245" y="4544"/>
                    <a:pt x="1815" y="4776"/>
                    <a:pt x="2394" y="4776"/>
                  </a:cubicBezTo>
                  <a:cubicBezTo>
                    <a:pt x="2750" y="4776"/>
                    <a:pt x="3109" y="4689"/>
                    <a:pt x="3439" y="4507"/>
                  </a:cubicBezTo>
                  <a:cubicBezTo>
                    <a:pt x="4298" y="4040"/>
                    <a:pt x="4737" y="3057"/>
                    <a:pt x="4517" y="2103"/>
                  </a:cubicBezTo>
                  <a:lnTo>
                    <a:pt x="4527" y="2103"/>
                  </a:lnTo>
                  <a:cubicBezTo>
                    <a:pt x="4507" y="1979"/>
                    <a:pt x="4416" y="1926"/>
                    <a:pt x="4324" y="1926"/>
                  </a:cubicBezTo>
                  <a:cubicBezTo>
                    <a:pt x="4197" y="1926"/>
                    <a:pt x="4067" y="2029"/>
                    <a:pt x="4116" y="2189"/>
                  </a:cubicBezTo>
                  <a:cubicBezTo>
                    <a:pt x="4407" y="3419"/>
                    <a:pt x="3424" y="4371"/>
                    <a:pt x="2382" y="4371"/>
                  </a:cubicBezTo>
                  <a:cubicBezTo>
                    <a:pt x="1953" y="4371"/>
                    <a:pt x="1514" y="4210"/>
                    <a:pt x="1149" y="3840"/>
                  </a:cubicBezTo>
                  <a:cubicBezTo>
                    <a:pt x="1" y="2691"/>
                    <a:pt x="892" y="828"/>
                    <a:pt x="2375" y="828"/>
                  </a:cubicBezTo>
                  <a:cubicBezTo>
                    <a:pt x="2518" y="828"/>
                    <a:pt x="2666" y="845"/>
                    <a:pt x="2819" y="882"/>
                  </a:cubicBezTo>
                  <a:lnTo>
                    <a:pt x="2590" y="930"/>
                  </a:lnTo>
                  <a:cubicBezTo>
                    <a:pt x="2323" y="973"/>
                    <a:pt x="2383" y="1344"/>
                    <a:pt x="2608" y="1344"/>
                  </a:cubicBezTo>
                  <a:cubicBezTo>
                    <a:pt x="2632" y="1344"/>
                    <a:pt x="2658" y="1340"/>
                    <a:pt x="2685" y="1331"/>
                  </a:cubicBezTo>
                  <a:lnTo>
                    <a:pt x="3515" y="1140"/>
                  </a:lnTo>
                  <a:cubicBezTo>
                    <a:pt x="3649" y="1111"/>
                    <a:pt x="3716" y="959"/>
                    <a:pt x="3649" y="835"/>
                  </a:cubicBezTo>
                  <a:lnTo>
                    <a:pt x="3220" y="110"/>
                  </a:lnTo>
                  <a:cubicBezTo>
                    <a:pt x="3178" y="32"/>
                    <a:pt x="3113" y="0"/>
                    <a:pt x="3048" y="0"/>
                  </a:cubicBezTo>
                  <a:close/>
                </a:path>
              </a:pathLst>
            </a:custGeom>
            <a:solidFill>
              <a:srgbClr val="9ED5F4"/>
            </a:solidFill>
            <a:ln cap="flat" cmpd="sng" w="9525">
              <a:solidFill>
                <a:srgbClr val="2130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2762365" y="4322285"/>
              <a:ext cx="37261" cy="45981"/>
            </a:xfrm>
            <a:custGeom>
              <a:rect b="b" l="l" r="r" t="t"/>
              <a:pathLst>
                <a:path extrusionOk="0" h="1756" w="1423">
                  <a:moveTo>
                    <a:pt x="650" y="0"/>
                  </a:moveTo>
                  <a:cubicBezTo>
                    <a:pt x="325" y="0"/>
                    <a:pt x="68" y="258"/>
                    <a:pt x="58" y="573"/>
                  </a:cubicBezTo>
                  <a:cubicBezTo>
                    <a:pt x="68" y="701"/>
                    <a:pt x="166" y="766"/>
                    <a:pt x="263" y="766"/>
                  </a:cubicBezTo>
                  <a:cubicBezTo>
                    <a:pt x="361" y="766"/>
                    <a:pt x="459" y="701"/>
                    <a:pt x="468" y="573"/>
                  </a:cubicBezTo>
                  <a:cubicBezTo>
                    <a:pt x="477" y="492"/>
                    <a:pt x="546" y="419"/>
                    <a:pt x="634" y="419"/>
                  </a:cubicBezTo>
                  <a:cubicBezTo>
                    <a:pt x="639" y="419"/>
                    <a:pt x="644" y="419"/>
                    <a:pt x="650" y="420"/>
                  </a:cubicBezTo>
                  <a:lnTo>
                    <a:pt x="716" y="420"/>
                  </a:lnTo>
                  <a:cubicBezTo>
                    <a:pt x="726" y="420"/>
                    <a:pt x="745" y="420"/>
                    <a:pt x="755" y="439"/>
                  </a:cubicBezTo>
                  <a:cubicBezTo>
                    <a:pt x="755" y="439"/>
                    <a:pt x="755" y="449"/>
                    <a:pt x="755" y="458"/>
                  </a:cubicBezTo>
                  <a:lnTo>
                    <a:pt x="96" y="1431"/>
                  </a:lnTo>
                  <a:cubicBezTo>
                    <a:pt x="1" y="1565"/>
                    <a:pt x="106" y="1756"/>
                    <a:pt x="268" y="1756"/>
                  </a:cubicBezTo>
                  <a:lnTo>
                    <a:pt x="1165" y="1756"/>
                  </a:lnTo>
                  <a:cubicBezTo>
                    <a:pt x="1422" y="1737"/>
                    <a:pt x="1422" y="1364"/>
                    <a:pt x="1165" y="1345"/>
                  </a:cubicBezTo>
                  <a:lnTo>
                    <a:pt x="659" y="1345"/>
                  </a:lnTo>
                  <a:lnTo>
                    <a:pt x="1098" y="687"/>
                  </a:lnTo>
                  <a:cubicBezTo>
                    <a:pt x="1184" y="554"/>
                    <a:pt x="1193" y="382"/>
                    <a:pt x="1117" y="239"/>
                  </a:cubicBezTo>
                  <a:cubicBezTo>
                    <a:pt x="1041" y="96"/>
                    <a:pt x="879" y="0"/>
                    <a:pt x="716" y="0"/>
                  </a:cubicBezTo>
                  <a:close/>
                </a:path>
              </a:pathLst>
            </a:custGeom>
            <a:solidFill>
              <a:srgbClr val="9ED5F4"/>
            </a:solidFill>
            <a:ln cap="flat" cmpd="sng" w="9525">
              <a:solidFill>
                <a:srgbClr val="2130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2795594" y="4322285"/>
              <a:ext cx="26761" cy="45536"/>
            </a:xfrm>
            <a:custGeom>
              <a:rect b="b" l="l" r="r" t="t"/>
              <a:pathLst>
                <a:path extrusionOk="0" h="1739" w="1022">
                  <a:moveTo>
                    <a:pt x="812" y="0"/>
                  </a:moveTo>
                  <a:cubicBezTo>
                    <a:pt x="697" y="0"/>
                    <a:pt x="602" y="96"/>
                    <a:pt x="602" y="210"/>
                  </a:cubicBezTo>
                  <a:lnTo>
                    <a:pt x="602" y="716"/>
                  </a:lnTo>
                  <a:lnTo>
                    <a:pt x="411" y="716"/>
                  </a:lnTo>
                  <a:lnTo>
                    <a:pt x="411" y="210"/>
                  </a:lnTo>
                  <a:cubicBezTo>
                    <a:pt x="401" y="81"/>
                    <a:pt x="304" y="17"/>
                    <a:pt x="206" y="17"/>
                  </a:cubicBezTo>
                  <a:cubicBezTo>
                    <a:pt x="108" y="17"/>
                    <a:pt x="10" y="81"/>
                    <a:pt x="1" y="210"/>
                  </a:cubicBezTo>
                  <a:lnTo>
                    <a:pt x="1" y="916"/>
                  </a:lnTo>
                  <a:cubicBezTo>
                    <a:pt x="1" y="1031"/>
                    <a:pt x="96" y="1126"/>
                    <a:pt x="211" y="1126"/>
                  </a:cubicBezTo>
                  <a:lnTo>
                    <a:pt x="602" y="1126"/>
                  </a:lnTo>
                  <a:lnTo>
                    <a:pt x="602" y="1546"/>
                  </a:lnTo>
                  <a:cubicBezTo>
                    <a:pt x="611" y="1675"/>
                    <a:pt x="712" y="1739"/>
                    <a:pt x="812" y="1739"/>
                  </a:cubicBezTo>
                  <a:cubicBezTo>
                    <a:pt x="912" y="1739"/>
                    <a:pt x="1012" y="1675"/>
                    <a:pt x="1022" y="1546"/>
                  </a:cubicBezTo>
                  <a:lnTo>
                    <a:pt x="1022" y="210"/>
                  </a:lnTo>
                  <a:cubicBezTo>
                    <a:pt x="1022" y="96"/>
                    <a:pt x="926" y="0"/>
                    <a:pt x="812" y="0"/>
                  </a:cubicBezTo>
                  <a:close/>
                </a:path>
              </a:pathLst>
            </a:custGeom>
            <a:solidFill>
              <a:srgbClr val="9ED5F4"/>
            </a:solidFill>
            <a:ln cap="flat" cmpd="sng" w="9525">
              <a:solidFill>
                <a:srgbClr val="2130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2753122" y="4328439"/>
              <a:ext cx="296309" cy="293560"/>
            </a:xfrm>
            <a:custGeom>
              <a:rect b="b" l="l" r="r" t="t"/>
              <a:pathLst>
                <a:path extrusionOk="0" h="11211" w="11316">
                  <a:moveTo>
                    <a:pt x="8125" y="1"/>
                  </a:moveTo>
                  <a:cubicBezTo>
                    <a:pt x="8028" y="1"/>
                    <a:pt x="7931" y="5"/>
                    <a:pt x="7833" y="13"/>
                  </a:cubicBezTo>
                  <a:cubicBezTo>
                    <a:pt x="6355" y="128"/>
                    <a:pt x="4990" y="1511"/>
                    <a:pt x="4895" y="2999"/>
                  </a:cubicBezTo>
                  <a:cubicBezTo>
                    <a:pt x="4866" y="3534"/>
                    <a:pt x="4962" y="4077"/>
                    <a:pt x="5200" y="4564"/>
                  </a:cubicBezTo>
                  <a:lnTo>
                    <a:pt x="478" y="8618"/>
                  </a:lnTo>
                  <a:cubicBezTo>
                    <a:pt x="30" y="9000"/>
                    <a:pt x="1" y="9677"/>
                    <a:pt x="411" y="10097"/>
                  </a:cubicBezTo>
                  <a:lnTo>
                    <a:pt x="1213" y="10908"/>
                  </a:lnTo>
                  <a:cubicBezTo>
                    <a:pt x="1410" y="11110"/>
                    <a:pt x="1671" y="11210"/>
                    <a:pt x="1932" y="11210"/>
                  </a:cubicBezTo>
                  <a:cubicBezTo>
                    <a:pt x="2215" y="11210"/>
                    <a:pt x="2498" y="11093"/>
                    <a:pt x="2701" y="10860"/>
                  </a:cubicBezTo>
                  <a:lnTo>
                    <a:pt x="6793" y="6119"/>
                  </a:lnTo>
                  <a:cubicBezTo>
                    <a:pt x="7194" y="6307"/>
                    <a:pt x="7636" y="6404"/>
                    <a:pt x="8078" y="6404"/>
                  </a:cubicBezTo>
                  <a:cubicBezTo>
                    <a:pt x="8153" y="6404"/>
                    <a:pt x="8227" y="6401"/>
                    <a:pt x="8301" y="6395"/>
                  </a:cubicBezTo>
                  <a:cubicBezTo>
                    <a:pt x="9789" y="6300"/>
                    <a:pt x="11182" y="4936"/>
                    <a:pt x="11287" y="3438"/>
                  </a:cubicBezTo>
                  <a:cubicBezTo>
                    <a:pt x="11315" y="3095"/>
                    <a:pt x="11287" y="2751"/>
                    <a:pt x="11201" y="2427"/>
                  </a:cubicBezTo>
                  <a:cubicBezTo>
                    <a:pt x="11164" y="2281"/>
                    <a:pt x="11035" y="2193"/>
                    <a:pt x="10904" y="2193"/>
                  </a:cubicBezTo>
                  <a:cubicBezTo>
                    <a:pt x="10829" y="2193"/>
                    <a:pt x="10754" y="2222"/>
                    <a:pt x="10695" y="2284"/>
                  </a:cubicBezTo>
                  <a:lnTo>
                    <a:pt x="9341" y="3629"/>
                  </a:lnTo>
                  <a:cubicBezTo>
                    <a:pt x="9193" y="3782"/>
                    <a:pt x="8997" y="3858"/>
                    <a:pt x="8802" y="3858"/>
                  </a:cubicBezTo>
                  <a:cubicBezTo>
                    <a:pt x="8606" y="3858"/>
                    <a:pt x="8410" y="3782"/>
                    <a:pt x="8263" y="3629"/>
                  </a:cubicBezTo>
                  <a:lnTo>
                    <a:pt x="7633" y="3009"/>
                  </a:lnTo>
                  <a:cubicBezTo>
                    <a:pt x="7337" y="2713"/>
                    <a:pt x="7337" y="2227"/>
                    <a:pt x="7633" y="1931"/>
                  </a:cubicBezTo>
                  <a:lnTo>
                    <a:pt x="8969" y="595"/>
                  </a:lnTo>
                  <a:cubicBezTo>
                    <a:pt x="9140" y="424"/>
                    <a:pt x="9054" y="137"/>
                    <a:pt x="8825" y="80"/>
                  </a:cubicBezTo>
                  <a:cubicBezTo>
                    <a:pt x="8596" y="26"/>
                    <a:pt x="8361" y="1"/>
                    <a:pt x="8125" y="1"/>
                  </a:cubicBezTo>
                  <a:close/>
                </a:path>
              </a:pathLst>
            </a:custGeom>
            <a:solidFill>
              <a:srgbClr val="9ED5F4"/>
            </a:solidFill>
            <a:ln cap="flat" cmpd="sng" w="9525">
              <a:solidFill>
                <a:srgbClr val="2130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753122" y="4543103"/>
              <a:ext cx="81985" cy="78895"/>
            </a:xfrm>
            <a:custGeom>
              <a:rect b="b" l="l" r="r" t="t"/>
              <a:pathLst>
                <a:path extrusionOk="0" h="3013" w="3131">
                  <a:moveTo>
                    <a:pt x="965" y="1"/>
                  </a:moveTo>
                  <a:lnTo>
                    <a:pt x="478" y="420"/>
                  </a:lnTo>
                  <a:cubicBezTo>
                    <a:pt x="30" y="802"/>
                    <a:pt x="1" y="1479"/>
                    <a:pt x="411" y="1899"/>
                  </a:cubicBezTo>
                  <a:lnTo>
                    <a:pt x="1213" y="2710"/>
                  </a:lnTo>
                  <a:cubicBezTo>
                    <a:pt x="1410" y="2912"/>
                    <a:pt x="1671" y="3012"/>
                    <a:pt x="1932" y="3012"/>
                  </a:cubicBezTo>
                  <a:cubicBezTo>
                    <a:pt x="2215" y="3012"/>
                    <a:pt x="2498" y="2895"/>
                    <a:pt x="2701" y="2662"/>
                  </a:cubicBezTo>
                  <a:lnTo>
                    <a:pt x="3130" y="2176"/>
                  </a:lnTo>
                  <a:lnTo>
                    <a:pt x="3130" y="2176"/>
                  </a:lnTo>
                  <a:cubicBezTo>
                    <a:pt x="2981" y="2250"/>
                    <a:pt x="2822" y="2286"/>
                    <a:pt x="2665" y="2286"/>
                  </a:cubicBezTo>
                  <a:cubicBezTo>
                    <a:pt x="2399" y="2286"/>
                    <a:pt x="2139" y="2183"/>
                    <a:pt x="1947" y="1985"/>
                  </a:cubicBezTo>
                  <a:lnTo>
                    <a:pt x="1146" y="1164"/>
                  </a:lnTo>
                  <a:cubicBezTo>
                    <a:pt x="841" y="859"/>
                    <a:pt x="764" y="392"/>
                    <a:pt x="965" y="1"/>
                  </a:cubicBezTo>
                  <a:close/>
                </a:path>
              </a:pathLst>
            </a:custGeom>
            <a:solidFill>
              <a:srgbClr val="9ED5F4"/>
            </a:solidFill>
            <a:ln cap="flat" cmpd="sng" w="9525">
              <a:solidFill>
                <a:srgbClr val="2130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2926990" y="4373241"/>
              <a:ext cx="70726" cy="73711"/>
            </a:xfrm>
            <a:custGeom>
              <a:rect b="b" l="l" r="r" t="t"/>
              <a:pathLst>
                <a:path extrusionOk="0" h="2815" w="2701">
                  <a:moveTo>
                    <a:pt x="1222" y="0"/>
                  </a:moveTo>
                  <a:lnTo>
                    <a:pt x="993" y="220"/>
                  </a:lnTo>
                  <a:cubicBezTo>
                    <a:pt x="974" y="239"/>
                    <a:pt x="955" y="259"/>
                    <a:pt x="939" y="280"/>
                  </a:cubicBezTo>
                  <a:lnTo>
                    <a:pt x="939" y="280"/>
                  </a:lnTo>
                  <a:lnTo>
                    <a:pt x="1222" y="0"/>
                  </a:lnTo>
                  <a:close/>
                  <a:moveTo>
                    <a:pt x="2701" y="1918"/>
                  </a:moveTo>
                  <a:lnTo>
                    <a:pt x="2692" y="1926"/>
                  </a:lnTo>
                  <a:lnTo>
                    <a:pt x="2692" y="1926"/>
                  </a:lnTo>
                  <a:cubicBezTo>
                    <a:pt x="2695" y="1924"/>
                    <a:pt x="2698" y="1921"/>
                    <a:pt x="2701" y="1918"/>
                  </a:cubicBezTo>
                  <a:close/>
                  <a:moveTo>
                    <a:pt x="939" y="280"/>
                  </a:moveTo>
                  <a:lnTo>
                    <a:pt x="421" y="792"/>
                  </a:lnTo>
                  <a:cubicBezTo>
                    <a:pt x="1" y="1212"/>
                    <a:pt x="1" y="1899"/>
                    <a:pt x="421" y="2319"/>
                  </a:cubicBezTo>
                  <a:lnTo>
                    <a:pt x="602" y="2500"/>
                  </a:lnTo>
                  <a:cubicBezTo>
                    <a:pt x="812" y="2710"/>
                    <a:pt x="1088" y="2815"/>
                    <a:pt x="1365" y="2815"/>
                  </a:cubicBezTo>
                  <a:cubicBezTo>
                    <a:pt x="1642" y="2815"/>
                    <a:pt x="1918" y="2710"/>
                    <a:pt x="2128" y="2500"/>
                  </a:cubicBezTo>
                  <a:lnTo>
                    <a:pt x="2692" y="1926"/>
                  </a:lnTo>
                  <a:lnTo>
                    <a:pt x="2692" y="1926"/>
                  </a:lnTo>
                  <a:cubicBezTo>
                    <a:pt x="2545" y="2073"/>
                    <a:pt x="2354" y="2147"/>
                    <a:pt x="2162" y="2147"/>
                  </a:cubicBezTo>
                  <a:cubicBezTo>
                    <a:pt x="1966" y="2147"/>
                    <a:pt x="1770" y="2071"/>
                    <a:pt x="1623" y="1918"/>
                  </a:cubicBezTo>
                  <a:lnTo>
                    <a:pt x="993" y="1298"/>
                  </a:lnTo>
                  <a:cubicBezTo>
                    <a:pt x="717" y="1021"/>
                    <a:pt x="698" y="579"/>
                    <a:pt x="939" y="280"/>
                  </a:cubicBezTo>
                  <a:close/>
                </a:path>
              </a:pathLst>
            </a:custGeom>
            <a:solidFill>
              <a:srgbClr val="9ED5F4"/>
            </a:solidFill>
            <a:ln cap="flat" cmpd="sng" w="9525">
              <a:solidFill>
                <a:srgbClr val="2130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0" name="Google Shape;350;p7"/>
          <p:cNvGrpSpPr/>
          <p:nvPr/>
        </p:nvGrpSpPr>
        <p:grpSpPr>
          <a:xfrm>
            <a:off x="4979852" y="3415933"/>
            <a:ext cx="420014" cy="542623"/>
            <a:chOff x="5353083" y="1973150"/>
            <a:chExt cx="274576" cy="354729"/>
          </a:xfrm>
        </p:grpSpPr>
        <p:sp>
          <p:nvSpPr>
            <p:cNvPr id="351" name="Google Shape;351;p7"/>
            <p:cNvSpPr/>
            <p:nvPr/>
          </p:nvSpPr>
          <p:spPr>
            <a:xfrm>
              <a:off x="5353083" y="2167731"/>
              <a:ext cx="274576" cy="160147"/>
            </a:xfrm>
            <a:custGeom>
              <a:rect b="b" l="l" r="r" t="t"/>
              <a:pathLst>
                <a:path extrusionOk="0" h="6116" w="10486">
                  <a:moveTo>
                    <a:pt x="3712" y="1"/>
                  </a:moveTo>
                  <a:lnTo>
                    <a:pt x="3712" y="1632"/>
                  </a:lnTo>
                  <a:cubicBezTo>
                    <a:pt x="3712" y="1918"/>
                    <a:pt x="3521" y="2176"/>
                    <a:pt x="3244" y="2252"/>
                  </a:cubicBezTo>
                  <a:lnTo>
                    <a:pt x="945" y="2929"/>
                  </a:lnTo>
                  <a:cubicBezTo>
                    <a:pt x="382" y="3101"/>
                    <a:pt x="1" y="3607"/>
                    <a:pt x="1" y="4189"/>
                  </a:cubicBezTo>
                  <a:lnTo>
                    <a:pt x="1" y="5457"/>
                  </a:lnTo>
                  <a:cubicBezTo>
                    <a:pt x="1" y="5820"/>
                    <a:pt x="296" y="6116"/>
                    <a:pt x="659" y="6116"/>
                  </a:cubicBezTo>
                  <a:lnTo>
                    <a:pt x="9827" y="6116"/>
                  </a:lnTo>
                  <a:cubicBezTo>
                    <a:pt x="10189" y="6116"/>
                    <a:pt x="10485" y="5820"/>
                    <a:pt x="10485" y="5457"/>
                  </a:cubicBezTo>
                  <a:lnTo>
                    <a:pt x="10485" y="4189"/>
                  </a:lnTo>
                  <a:cubicBezTo>
                    <a:pt x="10485" y="3607"/>
                    <a:pt x="10104" y="3101"/>
                    <a:pt x="9541" y="2939"/>
                  </a:cubicBezTo>
                  <a:lnTo>
                    <a:pt x="7242" y="2262"/>
                  </a:lnTo>
                  <a:cubicBezTo>
                    <a:pt x="6965" y="2176"/>
                    <a:pt x="6774" y="1918"/>
                    <a:pt x="6774" y="1632"/>
                  </a:cubicBezTo>
                  <a:lnTo>
                    <a:pt x="6774" y="1"/>
                  </a:lnTo>
                  <a:close/>
                </a:path>
              </a:pathLst>
            </a:custGeom>
            <a:solidFill>
              <a:srgbClr val="9ED5F4"/>
            </a:solidFill>
            <a:ln cap="flat" cmpd="sng" w="9525">
              <a:solidFill>
                <a:srgbClr val="2130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5484479" y="2276399"/>
              <a:ext cx="11521" cy="51480"/>
            </a:xfrm>
            <a:custGeom>
              <a:rect b="b" l="l" r="r" t="t"/>
              <a:pathLst>
                <a:path extrusionOk="0" h="1966" w="440">
                  <a:moveTo>
                    <a:pt x="1" y="0"/>
                  </a:moveTo>
                  <a:lnTo>
                    <a:pt x="1" y="1966"/>
                  </a:lnTo>
                  <a:lnTo>
                    <a:pt x="440" y="1966"/>
                  </a:lnTo>
                  <a:lnTo>
                    <a:pt x="440" y="0"/>
                  </a:lnTo>
                  <a:close/>
                </a:path>
              </a:pathLst>
            </a:custGeom>
            <a:solidFill>
              <a:srgbClr val="9ED5F4"/>
            </a:solidFill>
            <a:ln cap="flat" cmpd="sng" w="9525">
              <a:solidFill>
                <a:srgbClr val="2130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5393067" y="2177734"/>
              <a:ext cx="194607" cy="102933"/>
            </a:xfrm>
            <a:custGeom>
              <a:rect b="b" l="l" r="r" t="t"/>
              <a:pathLst>
                <a:path extrusionOk="0" h="3931" w="7432">
                  <a:moveTo>
                    <a:pt x="1317" y="0"/>
                  </a:moveTo>
                  <a:cubicBezTo>
                    <a:pt x="592" y="0"/>
                    <a:pt x="0" y="582"/>
                    <a:pt x="0" y="1307"/>
                  </a:cubicBezTo>
                  <a:cubicBezTo>
                    <a:pt x="0" y="2757"/>
                    <a:pt x="1174" y="3931"/>
                    <a:pt x="2624" y="3931"/>
                  </a:cubicBezTo>
                  <a:lnTo>
                    <a:pt x="4808" y="3931"/>
                  </a:lnTo>
                  <a:cubicBezTo>
                    <a:pt x="6258" y="3931"/>
                    <a:pt x="7432" y="2757"/>
                    <a:pt x="7432" y="1307"/>
                  </a:cubicBezTo>
                  <a:cubicBezTo>
                    <a:pt x="7432" y="582"/>
                    <a:pt x="6840" y="0"/>
                    <a:pt x="6115" y="0"/>
                  </a:cubicBezTo>
                  <a:close/>
                </a:path>
              </a:pathLst>
            </a:custGeom>
            <a:solidFill>
              <a:srgbClr val="9ED5F4"/>
            </a:solidFill>
            <a:ln cap="flat" cmpd="sng" w="9525">
              <a:solidFill>
                <a:srgbClr val="2130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5411213" y="2194963"/>
              <a:ext cx="157817" cy="65044"/>
            </a:xfrm>
            <a:custGeom>
              <a:rect b="b" l="l" r="r" t="t"/>
              <a:pathLst>
                <a:path extrusionOk="0" h="2484" w="6027">
                  <a:moveTo>
                    <a:pt x="650" y="0"/>
                  </a:moveTo>
                  <a:cubicBezTo>
                    <a:pt x="179" y="0"/>
                    <a:pt x="0" y="624"/>
                    <a:pt x="404" y="878"/>
                  </a:cubicBezTo>
                  <a:lnTo>
                    <a:pt x="2656" y="2376"/>
                  </a:lnTo>
                  <a:cubicBezTo>
                    <a:pt x="2765" y="2447"/>
                    <a:pt x="2892" y="2483"/>
                    <a:pt x="3018" y="2483"/>
                  </a:cubicBezTo>
                  <a:cubicBezTo>
                    <a:pt x="3145" y="2483"/>
                    <a:pt x="3271" y="2447"/>
                    <a:pt x="3381" y="2376"/>
                  </a:cubicBezTo>
                  <a:lnTo>
                    <a:pt x="5632" y="878"/>
                  </a:lnTo>
                  <a:cubicBezTo>
                    <a:pt x="6027" y="624"/>
                    <a:pt x="5847" y="0"/>
                    <a:pt x="5386" y="0"/>
                  </a:cubicBezTo>
                  <a:cubicBezTo>
                    <a:pt x="5379" y="0"/>
                    <a:pt x="5372" y="0"/>
                    <a:pt x="5365" y="0"/>
                  </a:cubicBezTo>
                  <a:lnTo>
                    <a:pt x="671" y="0"/>
                  </a:lnTo>
                  <a:cubicBezTo>
                    <a:pt x="664" y="0"/>
                    <a:pt x="657" y="0"/>
                    <a:pt x="650" y="0"/>
                  </a:cubicBezTo>
                  <a:close/>
                </a:path>
              </a:pathLst>
            </a:custGeom>
            <a:solidFill>
              <a:srgbClr val="9ED5F4"/>
            </a:solidFill>
            <a:ln cap="flat" cmpd="sng" w="9525">
              <a:solidFill>
                <a:srgbClr val="2130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5436272" y="2173492"/>
              <a:ext cx="107935" cy="86515"/>
            </a:xfrm>
            <a:custGeom>
              <a:rect b="b" l="l" r="r" t="t"/>
              <a:pathLst>
                <a:path extrusionOk="0" h="3304" w="4122">
                  <a:moveTo>
                    <a:pt x="1" y="2061"/>
                  </a:moveTo>
                  <a:lnTo>
                    <a:pt x="10" y="2070"/>
                  </a:lnTo>
                  <a:lnTo>
                    <a:pt x="13" y="2069"/>
                  </a:lnTo>
                  <a:lnTo>
                    <a:pt x="13" y="2069"/>
                  </a:lnTo>
                  <a:lnTo>
                    <a:pt x="1" y="2061"/>
                  </a:lnTo>
                  <a:close/>
                  <a:moveTo>
                    <a:pt x="535" y="0"/>
                  </a:moveTo>
                  <a:lnTo>
                    <a:pt x="535" y="1421"/>
                  </a:lnTo>
                  <a:cubicBezTo>
                    <a:pt x="535" y="1708"/>
                    <a:pt x="344" y="1965"/>
                    <a:pt x="67" y="2051"/>
                  </a:cubicBezTo>
                  <a:lnTo>
                    <a:pt x="13" y="2069"/>
                  </a:lnTo>
                  <a:lnTo>
                    <a:pt x="13" y="2069"/>
                  </a:lnTo>
                  <a:lnTo>
                    <a:pt x="1699" y="3196"/>
                  </a:lnTo>
                  <a:cubicBezTo>
                    <a:pt x="1808" y="3267"/>
                    <a:pt x="1935" y="3303"/>
                    <a:pt x="2061" y="3303"/>
                  </a:cubicBezTo>
                  <a:cubicBezTo>
                    <a:pt x="2188" y="3303"/>
                    <a:pt x="2314" y="3267"/>
                    <a:pt x="2424" y="3196"/>
                  </a:cubicBezTo>
                  <a:lnTo>
                    <a:pt x="4122" y="2061"/>
                  </a:lnTo>
                  <a:lnTo>
                    <a:pt x="4065" y="2051"/>
                  </a:lnTo>
                  <a:cubicBezTo>
                    <a:pt x="3788" y="1965"/>
                    <a:pt x="3597" y="1708"/>
                    <a:pt x="3597" y="1421"/>
                  </a:cubicBezTo>
                  <a:lnTo>
                    <a:pt x="3597" y="0"/>
                  </a:lnTo>
                  <a:close/>
                </a:path>
              </a:pathLst>
            </a:custGeom>
            <a:solidFill>
              <a:srgbClr val="9ED5F4"/>
            </a:solidFill>
            <a:ln cap="flat" cmpd="sng" w="9525">
              <a:solidFill>
                <a:srgbClr val="2130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5450255" y="2173492"/>
              <a:ext cx="80231" cy="28620"/>
            </a:xfrm>
            <a:custGeom>
              <a:rect b="b" l="l" r="r" t="t"/>
              <a:pathLst>
                <a:path extrusionOk="0" h="1093" w="3064">
                  <a:moveTo>
                    <a:pt x="1" y="0"/>
                  </a:moveTo>
                  <a:lnTo>
                    <a:pt x="1" y="706"/>
                  </a:lnTo>
                  <a:cubicBezTo>
                    <a:pt x="478" y="964"/>
                    <a:pt x="1002" y="1092"/>
                    <a:pt x="1528" y="1092"/>
                  </a:cubicBezTo>
                  <a:cubicBezTo>
                    <a:pt x="2054" y="1092"/>
                    <a:pt x="2581" y="964"/>
                    <a:pt x="3063" y="706"/>
                  </a:cubicBezTo>
                  <a:lnTo>
                    <a:pt x="3063" y="0"/>
                  </a:lnTo>
                  <a:close/>
                </a:path>
              </a:pathLst>
            </a:custGeom>
            <a:solidFill>
              <a:srgbClr val="9ED5F4"/>
            </a:solidFill>
            <a:ln cap="flat" cmpd="sng" w="9525">
              <a:solidFill>
                <a:srgbClr val="2130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5394062" y="2076057"/>
              <a:ext cx="192381" cy="114428"/>
            </a:xfrm>
            <a:custGeom>
              <a:rect b="b" l="l" r="r" t="t"/>
              <a:pathLst>
                <a:path extrusionOk="0" h="4370" w="7347">
                  <a:moveTo>
                    <a:pt x="830" y="0"/>
                  </a:moveTo>
                  <a:lnTo>
                    <a:pt x="830" y="659"/>
                  </a:lnTo>
                  <a:lnTo>
                    <a:pt x="725" y="659"/>
                  </a:lnTo>
                  <a:cubicBezTo>
                    <a:pt x="0" y="659"/>
                    <a:pt x="0" y="1756"/>
                    <a:pt x="725" y="1756"/>
                  </a:cubicBezTo>
                  <a:lnTo>
                    <a:pt x="840" y="1756"/>
                  </a:lnTo>
                  <a:cubicBezTo>
                    <a:pt x="954" y="3234"/>
                    <a:pt x="2194" y="4370"/>
                    <a:pt x="3673" y="4370"/>
                  </a:cubicBezTo>
                  <a:cubicBezTo>
                    <a:pt x="5152" y="4370"/>
                    <a:pt x="6392" y="3234"/>
                    <a:pt x="6497" y="1756"/>
                  </a:cubicBezTo>
                  <a:lnTo>
                    <a:pt x="6621" y="1756"/>
                  </a:lnTo>
                  <a:cubicBezTo>
                    <a:pt x="7346" y="1756"/>
                    <a:pt x="7346" y="659"/>
                    <a:pt x="6621" y="659"/>
                  </a:cubicBezTo>
                  <a:lnTo>
                    <a:pt x="6516" y="659"/>
                  </a:lnTo>
                  <a:lnTo>
                    <a:pt x="6516" y="0"/>
                  </a:lnTo>
                  <a:close/>
                </a:path>
              </a:pathLst>
            </a:custGeom>
            <a:solidFill>
              <a:srgbClr val="9ED5F4"/>
            </a:solidFill>
            <a:ln cap="flat" cmpd="sng" w="9525">
              <a:solidFill>
                <a:srgbClr val="2130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5394062" y="2076319"/>
              <a:ext cx="107699" cy="114402"/>
            </a:xfrm>
            <a:custGeom>
              <a:rect b="b" l="l" r="r" t="t"/>
              <a:pathLst>
                <a:path extrusionOk="0" h="4369" w="4113">
                  <a:moveTo>
                    <a:pt x="840" y="0"/>
                  </a:moveTo>
                  <a:lnTo>
                    <a:pt x="840" y="649"/>
                  </a:lnTo>
                  <a:lnTo>
                    <a:pt x="725" y="649"/>
                  </a:lnTo>
                  <a:cubicBezTo>
                    <a:pt x="0" y="649"/>
                    <a:pt x="0" y="1746"/>
                    <a:pt x="725" y="1746"/>
                  </a:cubicBezTo>
                  <a:lnTo>
                    <a:pt x="849" y="1746"/>
                  </a:lnTo>
                  <a:cubicBezTo>
                    <a:pt x="953" y="3241"/>
                    <a:pt x="2200" y="4368"/>
                    <a:pt x="3654" y="4368"/>
                  </a:cubicBezTo>
                  <a:cubicBezTo>
                    <a:pt x="3805" y="4368"/>
                    <a:pt x="3958" y="4356"/>
                    <a:pt x="4112" y="4331"/>
                  </a:cubicBezTo>
                  <a:cubicBezTo>
                    <a:pt x="2729" y="4112"/>
                    <a:pt x="1708" y="2919"/>
                    <a:pt x="1708" y="1526"/>
                  </a:cubicBezTo>
                  <a:lnTo>
                    <a:pt x="1708" y="0"/>
                  </a:lnTo>
                  <a:close/>
                </a:path>
              </a:pathLst>
            </a:custGeom>
            <a:solidFill>
              <a:srgbClr val="9ED5F4"/>
            </a:solidFill>
            <a:ln cap="flat" cmpd="sng" w="9525">
              <a:solidFill>
                <a:srgbClr val="2130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5470994" y="2139006"/>
              <a:ext cx="38256" cy="11521"/>
            </a:xfrm>
            <a:custGeom>
              <a:rect b="b" l="l" r="r" t="t"/>
              <a:pathLst>
                <a:path extrusionOk="0" h="440" w="1461">
                  <a:moveTo>
                    <a:pt x="296" y="1"/>
                  </a:moveTo>
                  <a:cubicBezTo>
                    <a:pt x="1" y="1"/>
                    <a:pt x="1" y="439"/>
                    <a:pt x="296" y="439"/>
                  </a:cubicBezTo>
                  <a:lnTo>
                    <a:pt x="1174" y="439"/>
                  </a:lnTo>
                  <a:cubicBezTo>
                    <a:pt x="1460" y="439"/>
                    <a:pt x="1460" y="1"/>
                    <a:pt x="1174" y="1"/>
                  </a:cubicBezTo>
                  <a:close/>
                </a:path>
              </a:pathLst>
            </a:custGeom>
            <a:solidFill>
              <a:srgbClr val="9ED5F4"/>
            </a:solidFill>
            <a:ln cap="flat" cmpd="sng" w="9525">
              <a:solidFill>
                <a:srgbClr val="2130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405296" y="1973150"/>
              <a:ext cx="170150" cy="74444"/>
            </a:xfrm>
            <a:custGeom>
              <a:rect b="b" l="l" r="r" t="t"/>
              <a:pathLst>
                <a:path extrusionOk="0" h="2843" w="6498">
                  <a:moveTo>
                    <a:pt x="3244" y="0"/>
                  </a:moveTo>
                  <a:cubicBezTo>
                    <a:pt x="1613" y="0"/>
                    <a:pt x="220" y="1221"/>
                    <a:pt x="1" y="2843"/>
                  </a:cubicBezTo>
                  <a:lnTo>
                    <a:pt x="6497" y="2843"/>
                  </a:lnTo>
                  <a:cubicBezTo>
                    <a:pt x="6278" y="1212"/>
                    <a:pt x="4885" y="0"/>
                    <a:pt x="3244" y="0"/>
                  </a:cubicBezTo>
                  <a:close/>
                </a:path>
              </a:pathLst>
            </a:custGeom>
            <a:solidFill>
              <a:srgbClr val="9ED5F4"/>
            </a:solidFill>
            <a:ln cap="flat" cmpd="sng" w="9525">
              <a:solidFill>
                <a:srgbClr val="2130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478980" y="2270664"/>
              <a:ext cx="22781" cy="22990"/>
            </a:xfrm>
            <a:custGeom>
              <a:rect b="b" l="l" r="r" t="t"/>
              <a:pathLst>
                <a:path extrusionOk="0" h="878" w="870">
                  <a:moveTo>
                    <a:pt x="430" y="0"/>
                  </a:moveTo>
                  <a:cubicBezTo>
                    <a:pt x="192" y="0"/>
                    <a:pt x="1" y="191"/>
                    <a:pt x="1" y="439"/>
                  </a:cubicBezTo>
                  <a:cubicBezTo>
                    <a:pt x="1" y="677"/>
                    <a:pt x="192" y="878"/>
                    <a:pt x="430" y="878"/>
                  </a:cubicBezTo>
                  <a:cubicBezTo>
                    <a:pt x="678" y="878"/>
                    <a:pt x="869" y="677"/>
                    <a:pt x="869" y="439"/>
                  </a:cubicBezTo>
                  <a:cubicBezTo>
                    <a:pt x="869" y="191"/>
                    <a:pt x="678" y="0"/>
                    <a:pt x="430" y="0"/>
                  </a:cubicBezTo>
                  <a:close/>
                </a:path>
              </a:pathLst>
            </a:custGeom>
            <a:solidFill>
              <a:srgbClr val="9ED5F4"/>
            </a:solidFill>
            <a:ln cap="flat" cmpd="sng" w="9525">
              <a:solidFill>
                <a:srgbClr val="2130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5356330" y="2253670"/>
              <a:ext cx="48233" cy="74208"/>
            </a:xfrm>
            <a:custGeom>
              <a:rect b="b" l="l" r="r" t="t"/>
              <a:pathLst>
                <a:path extrusionOk="0" h="2834" w="1842">
                  <a:moveTo>
                    <a:pt x="249" y="0"/>
                  </a:moveTo>
                  <a:cubicBezTo>
                    <a:pt x="144" y="96"/>
                    <a:pt x="68" y="220"/>
                    <a:pt x="1" y="353"/>
                  </a:cubicBezTo>
                  <a:lnTo>
                    <a:pt x="1174" y="1365"/>
                  </a:lnTo>
                  <a:cubicBezTo>
                    <a:pt x="1327" y="1489"/>
                    <a:pt x="1403" y="1670"/>
                    <a:pt x="1403" y="1861"/>
                  </a:cubicBezTo>
                  <a:lnTo>
                    <a:pt x="1403" y="2834"/>
                  </a:lnTo>
                  <a:lnTo>
                    <a:pt x="1842" y="2834"/>
                  </a:lnTo>
                  <a:lnTo>
                    <a:pt x="1842" y="1870"/>
                  </a:lnTo>
                  <a:cubicBezTo>
                    <a:pt x="1842" y="1546"/>
                    <a:pt x="1699" y="1250"/>
                    <a:pt x="1460" y="1040"/>
                  </a:cubicBezTo>
                  <a:lnTo>
                    <a:pt x="249" y="0"/>
                  </a:lnTo>
                  <a:close/>
                </a:path>
              </a:pathLst>
            </a:custGeom>
            <a:solidFill>
              <a:srgbClr val="9ED5F4"/>
            </a:solidFill>
            <a:ln cap="flat" cmpd="sng" w="9525">
              <a:solidFill>
                <a:srgbClr val="2130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5575917" y="2253670"/>
              <a:ext cx="48233" cy="74208"/>
            </a:xfrm>
            <a:custGeom>
              <a:rect b="b" l="l" r="r" t="t"/>
              <a:pathLst>
                <a:path extrusionOk="0" h="2834" w="1842">
                  <a:moveTo>
                    <a:pt x="1594" y="0"/>
                  </a:moveTo>
                  <a:lnTo>
                    <a:pt x="382" y="1040"/>
                  </a:lnTo>
                  <a:cubicBezTo>
                    <a:pt x="143" y="1250"/>
                    <a:pt x="0" y="1546"/>
                    <a:pt x="0" y="1870"/>
                  </a:cubicBezTo>
                  <a:lnTo>
                    <a:pt x="0" y="2834"/>
                  </a:lnTo>
                  <a:lnTo>
                    <a:pt x="439" y="2834"/>
                  </a:lnTo>
                  <a:lnTo>
                    <a:pt x="439" y="1861"/>
                  </a:lnTo>
                  <a:cubicBezTo>
                    <a:pt x="439" y="1670"/>
                    <a:pt x="525" y="1489"/>
                    <a:pt x="668" y="1365"/>
                  </a:cubicBezTo>
                  <a:lnTo>
                    <a:pt x="1842" y="353"/>
                  </a:lnTo>
                  <a:cubicBezTo>
                    <a:pt x="1784" y="220"/>
                    <a:pt x="1698" y="96"/>
                    <a:pt x="1594" y="0"/>
                  </a:cubicBezTo>
                  <a:close/>
                </a:path>
              </a:pathLst>
            </a:custGeom>
            <a:solidFill>
              <a:srgbClr val="9ED5F4"/>
            </a:solidFill>
            <a:ln cap="flat" cmpd="sng" w="9525">
              <a:solidFill>
                <a:srgbClr val="2130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398566" y="2047568"/>
              <a:ext cx="183374" cy="28777"/>
            </a:xfrm>
            <a:custGeom>
              <a:rect b="b" l="l" r="r" t="t"/>
              <a:pathLst>
                <a:path extrusionOk="0" h="1099" w="7003">
                  <a:moveTo>
                    <a:pt x="219" y="1"/>
                  </a:moveTo>
                  <a:cubicBezTo>
                    <a:pt x="105" y="1"/>
                    <a:pt x="0" y="96"/>
                    <a:pt x="0" y="220"/>
                  </a:cubicBezTo>
                  <a:lnTo>
                    <a:pt x="0" y="879"/>
                  </a:lnTo>
                  <a:cubicBezTo>
                    <a:pt x="0" y="993"/>
                    <a:pt x="105" y="1098"/>
                    <a:pt x="219" y="1098"/>
                  </a:cubicBezTo>
                  <a:lnTo>
                    <a:pt x="6783" y="1098"/>
                  </a:lnTo>
                  <a:cubicBezTo>
                    <a:pt x="6897" y="1098"/>
                    <a:pt x="7002" y="993"/>
                    <a:pt x="7002" y="879"/>
                  </a:cubicBezTo>
                  <a:lnTo>
                    <a:pt x="7002" y="220"/>
                  </a:lnTo>
                  <a:cubicBezTo>
                    <a:pt x="7002" y="96"/>
                    <a:pt x="6897" y="1"/>
                    <a:pt x="6783" y="1"/>
                  </a:cubicBezTo>
                  <a:close/>
                </a:path>
              </a:pathLst>
            </a:custGeom>
            <a:solidFill>
              <a:srgbClr val="9ED5F4"/>
            </a:solidFill>
            <a:ln cap="flat" cmpd="sng" w="9525">
              <a:solidFill>
                <a:srgbClr val="2130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427788" y="1973150"/>
              <a:ext cx="62713" cy="74444"/>
            </a:xfrm>
            <a:custGeom>
              <a:rect b="b" l="l" r="r" t="t"/>
              <a:pathLst>
                <a:path extrusionOk="0" h="2843" w="2395">
                  <a:moveTo>
                    <a:pt x="2395" y="0"/>
                  </a:moveTo>
                  <a:cubicBezTo>
                    <a:pt x="1880" y="0"/>
                    <a:pt x="1374" y="124"/>
                    <a:pt x="916" y="363"/>
                  </a:cubicBezTo>
                  <a:cubicBezTo>
                    <a:pt x="420" y="954"/>
                    <a:pt x="77" y="1832"/>
                    <a:pt x="0" y="2843"/>
                  </a:cubicBezTo>
                  <a:lnTo>
                    <a:pt x="439" y="2843"/>
                  </a:lnTo>
                  <a:cubicBezTo>
                    <a:pt x="544" y="1603"/>
                    <a:pt x="1059" y="592"/>
                    <a:pt x="1746" y="191"/>
                  </a:cubicBezTo>
                  <a:lnTo>
                    <a:pt x="1746" y="191"/>
                  </a:lnTo>
                  <a:cubicBezTo>
                    <a:pt x="1460" y="868"/>
                    <a:pt x="1336" y="1984"/>
                    <a:pt x="1307" y="2843"/>
                  </a:cubicBezTo>
                  <a:lnTo>
                    <a:pt x="1746" y="2843"/>
                  </a:lnTo>
                  <a:cubicBezTo>
                    <a:pt x="1803" y="992"/>
                    <a:pt x="2223" y="0"/>
                    <a:pt x="2395" y="0"/>
                  </a:cubicBezTo>
                  <a:close/>
                </a:path>
              </a:pathLst>
            </a:custGeom>
            <a:solidFill>
              <a:srgbClr val="9ED5F4"/>
            </a:solidFill>
            <a:ln cap="flat" cmpd="sng" w="9525">
              <a:solidFill>
                <a:srgbClr val="2130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5490240" y="1973150"/>
              <a:ext cx="62477" cy="74208"/>
            </a:xfrm>
            <a:custGeom>
              <a:rect b="b" l="l" r="r" t="t"/>
              <a:pathLst>
                <a:path extrusionOk="0" h="2834" w="2386">
                  <a:moveTo>
                    <a:pt x="0" y="0"/>
                  </a:moveTo>
                  <a:cubicBezTo>
                    <a:pt x="181" y="0"/>
                    <a:pt x="592" y="992"/>
                    <a:pt x="649" y="2833"/>
                  </a:cubicBezTo>
                  <a:lnTo>
                    <a:pt x="1088" y="2833"/>
                  </a:lnTo>
                  <a:cubicBezTo>
                    <a:pt x="1059" y="1984"/>
                    <a:pt x="935" y="868"/>
                    <a:pt x="649" y="181"/>
                  </a:cubicBezTo>
                  <a:lnTo>
                    <a:pt x="649" y="181"/>
                  </a:lnTo>
                  <a:cubicBezTo>
                    <a:pt x="1336" y="582"/>
                    <a:pt x="1851" y="1603"/>
                    <a:pt x="1956" y="2833"/>
                  </a:cubicBezTo>
                  <a:lnTo>
                    <a:pt x="2385" y="2833"/>
                  </a:lnTo>
                  <a:cubicBezTo>
                    <a:pt x="2309" y="1832"/>
                    <a:pt x="1975" y="954"/>
                    <a:pt x="1479" y="353"/>
                  </a:cubicBezTo>
                  <a:cubicBezTo>
                    <a:pt x="1021" y="124"/>
                    <a:pt x="515" y="0"/>
                    <a:pt x="0" y="0"/>
                  </a:cubicBezTo>
                  <a:close/>
                </a:path>
              </a:pathLst>
            </a:custGeom>
            <a:solidFill>
              <a:srgbClr val="9ED5F4"/>
            </a:solidFill>
            <a:ln cap="flat" cmpd="sng" w="9525">
              <a:solidFill>
                <a:srgbClr val="2130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5398802" y="2047568"/>
              <a:ext cx="39984" cy="28515"/>
            </a:xfrm>
            <a:custGeom>
              <a:rect b="b" l="l" r="r" t="t"/>
              <a:pathLst>
                <a:path extrusionOk="0" h="1089" w="1527">
                  <a:moveTo>
                    <a:pt x="220" y="1"/>
                  </a:moveTo>
                  <a:cubicBezTo>
                    <a:pt x="96" y="1"/>
                    <a:pt x="1" y="96"/>
                    <a:pt x="1" y="220"/>
                  </a:cubicBezTo>
                  <a:lnTo>
                    <a:pt x="1" y="879"/>
                  </a:lnTo>
                  <a:cubicBezTo>
                    <a:pt x="1" y="993"/>
                    <a:pt x="96" y="1088"/>
                    <a:pt x="220" y="1088"/>
                  </a:cubicBezTo>
                  <a:lnTo>
                    <a:pt x="1527" y="1088"/>
                  </a:lnTo>
                  <a:cubicBezTo>
                    <a:pt x="1412" y="1088"/>
                    <a:pt x="1308" y="993"/>
                    <a:pt x="1308" y="879"/>
                  </a:cubicBezTo>
                  <a:lnTo>
                    <a:pt x="1308" y="220"/>
                  </a:lnTo>
                  <a:cubicBezTo>
                    <a:pt x="1308" y="96"/>
                    <a:pt x="1412" y="1"/>
                    <a:pt x="1527" y="1"/>
                  </a:cubicBezTo>
                  <a:close/>
                </a:path>
              </a:pathLst>
            </a:custGeom>
            <a:solidFill>
              <a:srgbClr val="9ED5F4"/>
            </a:solidFill>
            <a:ln cap="flat" cmpd="sng" w="9525">
              <a:solidFill>
                <a:srgbClr val="2130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5404536" y="2076057"/>
              <a:ext cx="171643" cy="49699"/>
            </a:xfrm>
            <a:custGeom>
              <a:rect b="b" l="l" r="r" t="t"/>
              <a:pathLst>
                <a:path extrusionOk="0" h="1898" w="6555">
                  <a:moveTo>
                    <a:pt x="1" y="0"/>
                  </a:moveTo>
                  <a:lnTo>
                    <a:pt x="1" y="430"/>
                  </a:lnTo>
                  <a:cubicBezTo>
                    <a:pt x="1" y="573"/>
                    <a:pt x="68" y="706"/>
                    <a:pt x="192" y="792"/>
                  </a:cubicBezTo>
                  <a:lnTo>
                    <a:pt x="1585" y="1756"/>
                  </a:lnTo>
                  <a:cubicBezTo>
                    <a:pt x="1723" y="1852"/>
                    <a:pt x="1881" y="1898"/>
                    <a:pt x="2037" y="1898"/>
                  </a:cubicBezTo>
                  <a:cubicBezTo>
                    <a:pt x="2344" y="1898"/>
                    <a:pt x="2644" y="1722"/>
                    <a:pt x="2777" y="1412"/>
                  </a:cubicBezTo>
                  <a:cubicBezTo>
                    <a:pt x="2860" y="1219"/>
                    <a:pt x="3049" y="1097"/>
                    <a:pt x="3251" y="1097"/>
                  </a:cubicBezTo>
                  <a:cubicBezTo>
                    <a:pt x="3258" y="1097"/>
                    <a:pt x="3266" y="1097"/>
                    <a:pt x="3273" y="1098"/>
                  </a:cubicBezTo>
                  <a:cubicBezTo>
                    <a:pt x="3281" y="1097"/>
                    <a:pt x="3289" y="1097"/>
                    <a:pt x="3297" y="1097"/>
                  </a:cubicBezTo>
                  <a:cubicBezTo>
                    <a:pt x="3507" y="1097"/>
                    <a:pt x="3696" y="1219"/>
                    <a:pt x="3779" y="1412"/>
                  </a:cubicBezTo>
                  <a:cubicBezTo>
                    <a:pt x="3912" y="1722"/>
                    <a:pt x="4208" y="1898"/>
                    <a:pt x="4515" y="1898"/>
                  </a:cubicBezTo>
                  <a:cubicBezTo>
                    <a:pt x="4671" y="1898"/>
                    <a:pt x="4830" y="1852"/>
                    <a:pt x="4971" y="1756"/>
                  </a:cubicBezTo>
                  <a:lnTo>
                    <a:pt x="6364" y="792"/>
                  </a:lnTo>
                  <a:cubicBezTo>
                    <a:pt x="6479" y="706"/>
                    <a:pt x="6555" y="573"/>
                    <a:pt x="6555" y="430"/>
                  </a:cubicBezTo>
                  <a:lnTo>
                    <a:pt x="6555" y="0"/>
                  </a:lnTo>
                  <a:close/>
                </a:path>
              </a:pathLst>
            </a:custGeom>
            <a:solidFill>
              <a:srgbClr val="9ED5F4"/>
            </a:solidFill>
            <a:ln cap="flat" cmpd="sng" w="9525">
              <a:solidFill>
                <a:srgbClr val="2130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5450255" y="2093418"/>
              <a:ext cx="11521" cy="17125"/>
            </a:xfrm>
            <a:custGeom>
              <a:rect b="b" l="l" r="r" t="t"/>
              <a:pathLst>
                <a:path extrusionOk="0" h="654" w="440">
                  <a:moveTo>
                    <a:pt x="220" y="0"/>
                  </a:moveTo>
                  <a:cubicBezTo>
                    <a:pt x="111" y="0"/>
                    <a:pt x="1" y="72"/>
                    <a:pt x="1" y="215"/>
                  </a:cubicBezTo>
                  <a:lnTo>
                    <a:pt x="1" y="435"/>
                  </a:lnTo>
                  <a:cubicBezTo>
                    <a:pt x="1" y="559"/>
                    <a:pt x="96" y="654"/>
                    <a:pt x="220" y="654"/>
                  </a:cubicBezTo>
                  <a:cubicBezTo>
                    <a:pt x="344" y="654"/>
                    <a:pt x="440" y="559"/>
                    <a:pt x="440" y="435"/>
                  </a:cubicBezTo>
                  <a:lnTo>
                    <a:pt x="440" y="215"/>
                  </a:lnTo>
                  <a:cubicBezTo>
                    <a:pt x="440" y="72"/>
                    <a:pt x="330" y="0"/>
                    <a:pt x="220" y="0"/>
                  </a:cubicBezTo>
                  <a:close/>
                </a:path>
              </a:pathLst>
            </a:custGeom>
            <a:solidFill>
              <a:srgbClr val="9ED5F4"/>
            </a:solidFill>
            <a:ln cap="flat" cmpd="sng" w="9525">
              <a:solidFill>
                <a:srgbClr val="2130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5518965" y="2093418"/>
              <a:ext cx="11521" cy="17125"/>
            </a:xfrm>
            <a:custGeom>
              <a:rect b="b" l="l" r="r" t="t"/>
              <a:pathLst>
                <a:path extrusionOk="0" h="654" w="440">
                  <a:moveTo>
                    <a:pt x="220" y="0"/>
                  </a:moveTo>
                  <a:cubicBezTo>
                    <a:pt x="110" y="0"/>
                    <a:pt x="0" y="72"/>
                    <a:pt x="0" y="215"/>
                  </a:cubicBezTo>
                  <a:lnTo>
                    <a:pt x="0" y="435"/>
                  </a:lnTo>
                  <a:cubicBezTo>
                    <a:pt x="0" y="559"/>
                    <a:pt x="96" y="654"/>
                    <a:pt x="220" y="654"/>
                  </a:cubicBezTo>
                  <a:cubicBezTo>
                    <a:pt x="334" y="654"/>
                    <a:pt x="439" y="559"/>
                    <a:pt x="439" y="435"/>
                  </a:cubicBezTo>
                  <a:lnTo>
                    <a:pt x="439" y="215"/>
                  </a:lnTo>
                  <a:cubicBezTo>
                    <a:pt x="439" y="72"/>
                    <a:pt x="329" y="0"/>
                    <a:pt x="220" y="0"/>
                  </a:cubicBezTo>
                  <a:close/>
                </a:path>
              </a:pathLst>
            </a:custGeom>
            <a:solidFill>
              <a:srgbClr val="9ED5F4"/>
            </a:solidFill>
            <a:ln cap="flat" cmpd="sng" w="9525">
              <a:solidFill>
                <a:srgbClr val="2130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5404301" y="2076057"/>
              <a:ext cx="171878" cy="11521"/>
            </a:xfrm>
            <a:custGeom>
              <a:rect b="b" l="l" r="r" t="t"/>
              <a:pathLst>
                <a:path extrusionOk="0" h="440" w="6564">
                  <a:moveTo>
                    <a:pt x="0" y="0"/>
                  </a:moveTo>
                  <a:lnTo>
                    <a:pt x="0" y="430"/>
                  </a:lnTo>
                  <a:cubicBezTo>
                    <a:pt x="0" y="430"/>
                    <a:pt x="10" y="439"/>
                    <a:pt x="10" y="439"/>
                  </a:cubicBezTo>
                  <a:lnTo>
                    <a:pt x="6564" y="439"/>
                  </a:lnTo>
                  <a:lnTo>
                    <a:pt x="6564" y="430"/>
                  </a:lnTo>
                  <a:lnTo>
                    <a:pt x="6564" y="0"/>
                  </a:lnTo>
                  <a:close/>
                </a:path>
              </a:pathLst>
            </a:custGeom>
            <a:solidFill>
              <a:srgbClr val="9ED5F4"/>
            </a:solidFill>
            <a:ln cap="flat" cmpd="sng" w="9525">
              <a:solidFill>
                <a:srgbClr val="2130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2" name="Google Shape;372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8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it-IT"/>
              <a:t>Application fields of IoNT</a:t>
            </a:r>
            <a:endParaRPr/>
          </a:p>
        </p:txBody>
      </p:sp>
      <p:grpSp>
        <p:nvGrpSpPr>
          <p:cNvPr id="378" name="Google Shape;378;p8"/>
          <p:cNvGrpSpPr/>
          <p:nvPr/>
        </p:nvGrpSpPr>
        <p:grpSpPr>
          <a:xfrm>
            <a:off x="1864710" y="1372145"/>
            <a:ext cx="5177138" cy="3381598"/>
            <a:chOff x="318818" y="2155"/>
            <a:chExt cx="5177138" cy="3381598"/>
          </a:xfrm>
        </p:grpSpPr>
        <p:sp>
          <p:nvSpPr>
            <p:cNvPr id="379" name="Google Shape;379;p8"/>
            <p:cNvSpPr/>
            <p:nvPr/>
          </p:nvSpPr>
          <p:spPr>
            <a:xfrm>
              <a:off x="1813301" y="405320"/>
              <a:ext cx="313545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5191D1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8"/>
            <p:cNvSpPr txBox="1"/>
            <p:nvPr/>
          </p:nvSpPr>
          <p:spPr>
            <a:xfrm>
              <a:off x="1961470" y="449319"/>
              <a:ext cx="17207" cy="3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318818" y="2155"/>
              <a:ext cx="1496282" cy="897769"/>
            </a:xfrm>
            <a:prstGeom prst="rect">
              <a:avLst/>
            </a:prstGeom>
            <a:solidFill>
              <a:srgbClr val="5699DC">
                <a:alpha val="89803"/>
              </a:srgbClr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8"/>
            <p:cNvSpPr txBox="1"/>
            <p:nvPr/>
          </p:nvSpPr>
          <p:spPr>
            <a:xfrm>
              <a:off x="318818" y="2155"/>
              <a:ext cx="1496282" cy="8977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it-IT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Smart cities</a:t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3653729" y="405320"/>
              <a:ext cx="313545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8"/>
            <p:cNvSpPr txBox="1"/>
            <p:nvPr/>
          </p:nvSpPr>
          <p:spPr>
            <a:xfrm>
              <a:off x="3801898" y="449319"/>
              <a:ext cx="17207" cy="3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8"/>
            <p:cNvSpPr/>
            <p:nvPr/>
          </p:nvSpPr>
          <p:spPr>
            <a:xfrm>
              <a:off x="2159246" y="2155"/>
              <a:ext cx="1496282" cy="897769"/>
            </a:xfrm>
            <a:prstGeom prst="rect">
              <a:avLst/>
            </a:prstGeom>
            <a:solidFill>
              <a:srgbClr val="BFBFBF"/>
            </a:solidFill>
            <a:ln cap="flat" cmpd="sng" w="2540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8"/>
            <p:cNvSpPr txBox="1"/>
            <p:nvPr/>
          </p:nvSpPr>
          <p:spPr>
            <a:xfrm>
              <a:off x="2159246" y="2155"/>
              <a:ext cx="1496282" cy="8977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it-IT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Oil and Gas</a:t>
              </a:r>
              <a:endParaRPr/>
            </a:p>
          </p:txBody>
        </p:sp>
        <p:sp>
          <p:nvSpPr>
            <p:cNvPr id="387" name="Google Shape;387;p8"/>
            <p:cNvSpPr/>
            <p:nvPr/>
          </p:nvSpPr>
          <p:spPr>
            <a:xfrm>
              <a:off x="1066960" y="898125"/>
              <a:ext cx="3680855" cy="313545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6544"/>
                  </a:lnTo>
                  <a:lnTo>
                    <a:pt x="0" y="66544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8"/>
            <p:cNvSpPr txBox="1"/>
            <p:nvPr/>
          </p:nvSpPr>
          <p:spPr>
            <a:xfrm>
              <a:off x="2814965" y="1053176"/>
              <a:ext cx="184845" cy="3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8"/>
            <p:cNvSpPr/>
            <p:nvPr/>
          </p:nvSpPr>
          <p:spPr>
            <a:xfrm>
              <a:off x="3999674" y="2155"/>
              <a:ext cx="1496282" cy="897769"/>
            </a:xfrm>
            <a:prstGeom prst="rect">
              <a:avLst/>
            </a:prstGeom>
            <a:solidFill>
              <a:srgbClr val="BFBFBF"/>
            </a:solidFill>
            <a:ln cap="flat" cmpd="sng" w="2540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8"/>
            <p:cNvSpPr txBox="1"/>
            <p:nvPr/>
          </p:nvSpPr>
          <p:spPr>
            <a:xfrm>
              <a:off x="3999674" y="2155"/>
              <a:ext cx="1496282" cy="8977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it-IT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Environmental monitoring</a:t>
              </a:r>
              <a:endParaRPr/>
            </a:p>
          </p:txBody>
        </p:sp>
        <p:sp>
          <p:nvSpPr>
            <p:cNvPr id="391" name="Google Shape;391;p8"/>
            <p:cNvSpPr/>
            <p:nvPr/>
          </p:nvSpPr>
          <p:spPr>
            <a:xfrm>
              <a:off x="1813301" y="1647235"/>
              <a:ext cx="313545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8"/>
            <p:cNvSpPr txBox="1"/>
            <p:nvPr/>
          </p:nvSpPr>
          <p:spPr>
            <a:xfrm>
              <a:off x="1961470" y="1691234"/>
              <a:ext cx="17207" cy="3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8"/>
            <p:cNvSpPr/>
            <p:nvPr/>
          </p:nvSpPr>
          <p:spPr>
            <a:xfrm>
              <a:off x="318818" y="1244070"/>
              <a:ext cx="1496282" cy="897769"/>
            </a:xfrm>
            <a:prstGeom prst="rect">
              <a:avLst/>
            </a:prstGeom>
            <a:solidFill>
              <a:srgbClr val="BFBFBF"/>
            </a:solidFill>
            <a:ln cap="flat" cmpd="sng" w="2540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8"/>
            <p:cNvSpPr txBox="1"/>
            <p:nvPr/>
          </p:nvSpPr>
          <p:spPr>
            <a:xfrm>
              <a:off x="318818" y="1244070"/>
              <a:ext cx="1496282" cy="8977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it-IT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Manufacturing</a:t>
              </a:r>
              <a:endParaRPr/>
            </a:p>
          </p:txBody>
        </p:sp>
        <p:sp>
          <p:nvSpPr>
            <p:cNvPr id="395" name="Google Shape;395;p8"/>
            <p:cNvSpPr/>
            <p:nvPr/>
          </p:nvSpPr>
          <p:spPr>
            <a:xfrm>
              <a:off x="3653729" y="1647235"/>
              <a:ext cx="313545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8"/>
            <p:cNvSpPr txBox="1"/>
            <p:nvPr/>
          </p:nvSpPr>
          <p:spPr>
            <a:xfrm>
              <a:off x="3801898" y="1691234"/>
              <a:ext cx="17207" cy="3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8"/>
            <p:cNvSpPr/>
            <p:nvPr/>
          </p:nvSpPr>
          <p:spPr>
            <a:xfrm>
              <a:off x="2159246" y="1244070"/>
              <a:ext cx="1496282" cy="897769"/>
            </a:xfrm>
            <a:prstGeom prst="rect">
              <a:avLst/>
            </a:prstGeom>
            <a:solidFill>
              <a:srgbClr val="BFBFBF"/>
            </a:solidFill>
            <a:ln cap="flat" cmpd="sng" w="2540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8"/>
            <p:cNvSpPr txBox="1"/>
            <p:nvPr/>
          </p:nvSpPr>
          <p:spPr>
            <a:xfrm>
              <a:off x="2159246" y="1244070"/>
              <a:ext cx="1496282" cy="8977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it-IT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Transportation</a:t>
              </a:r>
              <a:endParaRPr/>
            </a:p>
          </p:txBody>
        </p:sp>
        <p:sp>
          <p:nvSpPr>
            <p:cNvPr id="399" name="Google Shape;399;p8"/>
            <p:cNvSpPr/>
            <p:nvPr/>
          </p:nvSpPr>
          <p:spPr>
            <a:xfrm>
              <a:off x="1066960" y="2140039"/>
              <a:ext cx="3680855" cy="313545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6544"/>
                  </a:lnTo>
                  <a:lnTo>
                    <a:pt x="0" y="66544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8"/>
            <p:cNvSpPr txBox="1"/>
            <p:nvPr/>
          </p:nvSpPr>
          <p:spPr>
            <a:xfrm>
              <a:off x="2814965" y="2295091"/>
              <a:ext cx="184845" cy="3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8"/>
            <p:cNvSpPr/>
            <p:nvPr/>
          </p:nvSpPr>
          <p:spPr>
            <a:xfrm>
              <a:off x="3999674" y="1244070"/>
              <a:ext cx="1496282" cy="897769"/>
            </a:xfrm>
            <a:prstGeom prst="rect">
              <a:avLst/>
            </a:prstGeom>
            <a:solidFill>
              <a:srgbClr val="BFBFBF"/>
            </a:solidFill>
            <a:ln cap="flat" cmpd="sng" w="2540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8"/>
            <p:cNvSpPr txBox="1"/>
            <p:nvPr/>
          </p:nvSpPr>
          <p:spPr>
            <a:xfrm>
              <a:off x="3999674" y="1244070"/>
              <a:ext cx="1496282" cy="8977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it-IT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Energy</a:t>
              </a:r>
              <a:endParaRPr/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1813301" y="2889149"/>
              <a:ext cx="313545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8"/>
            <p:cNvSpPr txBox="1"/>
            <p:nvPr/>
          </p:nvSpPr>
          <p:spPr>
            <a:xfrm>
              <a:off x="1961470" y="2933148"/>
              <a:ext cx="17207" cy="3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318818" y="2485984"/>
              <a:ext cx="1496282" cy="897769"/>
            </a:xfrm>
            <a:prstGeom prst="rect">
              <a:avLst/>
            </a:prstGeom>
            <a:solidFill>
              <a:srgbClr val="BFBFBF"/>
            </a:solidFill>
            <a:ln cap="flat" cmpd="sng" w="2540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8"/>
            <p:cNvSpPr txBox="1"/>
            <p:nvPr/>
          </p:nvSpPr>
          <p:spPr>
            <a:xfrm>
              <a:off x="318818" y="2485984"/>
              <a:ext cx="1496282" cy="8977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it-IT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Military</a:t>
              </a:r>
              <a:endParaRPr/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3653729" y="2889149"/>
              <a:ext cx="313545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8"/>
            <p:cNvSpPr txBox="1"/>
            <p:nvPr/>
          </p:nvSpPr>
          <p:spPr>
            <a:xfrm>
              <a:off x="3801898" y="2933148"/>
              <a:ext cx="17207" cy="3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2159246" y="2485984"/>
              <a:ext cx="1496282" cy="897769"/>
            </a:xfrm>
            <a:prstGeom prst="rect">
              <a:avLst/>
            </a:prstGeom>
            <a:solidFill>
              <a:srgbClr val="BFBFBF"/>
            </a:solidFill>
            <a:ln cap="flat" cmpd="sng" w="2540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8"/>
            <p:cNvSpPr txBox="1"/>
            <p:nvPr/>
          </p:nvSpPr>
          <p:spPr>
            <a:xfrm>
              <a:off x="2159246" y="2485984"/>
              <a:ext cx="1496282" cy="8977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it-IT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Healthcare</a:t>
              </a:r>
              <a:endParaRPr/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3999674" y="2485984"/>
              <a:ext cx="1496282" cy="897769"/>
            </a:xfrm>
            <a:prstGeom prst="rect">
              <a:avLst/>
            </a:prstGeom>
            <a:solidFill>
              <a:srgbClr val="BFBFBF"/>
            </a:solidFill>
            <a:ln cap="flat" cmpd="sng" w="2540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8"/>
            <p:cNvSpPr txBox="1"/>
            <p:nvPr/>
          </p:nvSpPr>
          <p:spPr>
            <a:xfrm>
              <a:off x="3999674" y="2485984"/>
              <a:ext cx="1496282" cy="8977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it-IT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Agriculture</a:t>
              </a:r>
              <a:endParaRPr/>
            </a:p>
          </p:txBody>
        </p:sp>
      </p:grpSp>
      <p:sp>
        <p:nvSpPr>
          <p:cNvPr id="413" name="Google Shape;413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9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it-IT"/>
              <a:t>Application fields of IoNT</a:t>
            </a:r>
            <a:endParaRPr/>
          </a:p>
        </p:txBody>
      </p:sp>
      <p:grpSp>
        <p:nvGrpSpPr>
          <p:cNvPr id="419" name="Google Shape;419;p9"/>
          <p:cNvGrpSpPr/>
          <p:nvPr/>
        </p:nvGrpSpPr>
        <p:grpSpPr>
          <a:xfrm>
            <a:off x="1864710" y="1372145"/>
            <a:ext cx="5177138" cy="3381598"/>
            <a:chOff x="318818" y="2155"/>
            <a:chExt cx="5177138" cy="3381598"/>
          </a:xfrm>
        </p:grpSpPr>
        <p:sp>
          <p:nvSpPr>
            <p:cNvPr id="420" name="Google Shape;420;p9"/>
            <p:cNvSpPr/>
            <p:nvPr/>
          </p:nvSpPr>
          <p:spPr>
            <a:xfrm>
              <a:off x="1813301" y="405320"/>
              <a:ext cx="313545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9"/>
            <p:cNvSpPr txBox="1"/>
            <p:nvPr/>
          </p:nvSpPr>
          <p:spPr>
            <a:xfrm>
              <a:off x="1961470" y="449319"/>
              <a:ext cx="17207" cy="3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318818" y="2155"/>
              <a:ext cx="1496282" cy="897769"/>
            </a:xfrm>
            <a:prstGeom prst="rect">
              <a:avLst/>
            </a:prstGeom>
            <a:solidFill>
              <a:srgbClr val="BFBFBF"/>
            </a:solidFill>
            <a:ln cap="flat" cmpd="sng" w="2540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9"/>
            <p:cNvSpPr txBox="1"/>
            <p:nvPr/>
          </p:nvSpPr>
          <p:spPr>
            <a:xfrm>
              <a:off x="318818" y="2155"/>
              <a:ext cx="1496282" cy="8977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it-IT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Smart cities</a:t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3653729" y="405320"/>
              <a:ext cx="313545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6199D5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9"/>
            <p:cNvSpPr txBox="1"/>
            <p:nvPr/>
          </p:nvSpPr>
          <p:spPr>
            <a:xfrm>
              <a:off x="3801898" y="449319"/>
              <a:ext cx="17207" cy="3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2159246" y="2155"/>
              <a:ext cx="1496282" cy="897769"/>
            </a:xfrm>
            <a:prstGeom prst="rect">
              <a:avLst/>
            </a:prstGeom>
            <a:solidFill>
              <a:srgbClr val="5699DC">
                <a:alpha val="85098"/>
              </a:srgbClr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9"/>
            <p:cNvSpPr txBox="1"/>
            <p:nvPr/>
          </p:nvSpPr>
          <p:spPr>
            <a:xfrm>
              <a:off x="2159246" y="2155"/>
              <a:ext cx="1496282" cy="8977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it-IT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Oil and Gas</a:t>
              </a:r>
              <a:endParaRPr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1066960" y="898125"/>
              <a:ext cx="3680855" cy="313545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6544"/>
                  </a:lnTo>
                  <a:lnTo>
                    <a:pt x="0" y="66544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9"/>
            <p:cNvSpPr txBox="1"/>
            <p:nvPr/>
          </p:nvSpPr>
          <p:spPr>
            <a:xfrm>
              <a:off x="2814965" y="1053176"/>
              <a:ext cx="184845" cy="3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3999674" y="2155"/>
              <a:ext cx="1496282" cy="897769"/>
            </a:xfrm>
            <a:prstGeom prst="rect">
              <a:avLst/>
            </a:prstGeom>
            <a:solidFill>
              <a:srgbClr val="BFBFBF"/>
            </a:solidFill>
            <a:ln cap="flat" cmpd="sng" w="2540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9"/>
            <p:cNvSpPr txBox="1"/>
            <p:nvPr/>
          </p:nvSpPr>
          <p:spPr>
            <a:xfrm>
              <a:off x="3999674" y="2155"/>
              <a:ext cx="1496282" cy="8977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it-IT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Environmental monitoring</a:t>
              </a:r>
              <a:endParaRPr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1813301" y="1647235"/>
              <a:ext cx="313545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9"/>
            <p:cNvSpPr txBox="1"/>
            <p:nvPr/>
          </p:nvSpPr>
          <p:spPr>
            <a:xfrm>
              <a:off x="1961470" y="1691234"/>
              <a:ext cx="17207" cy="3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318818" y="1244070"/>
              <a:ext cx="1496282" cy="897769"/>
            </a:xfrm>
            <a:prstGeom prst="rect">
              <a:avLst/>
            </a:prstGeom>
            <a:solidFill>
              <a:srgbClr val="BFBFBF"/>
            </a:solidFill>
            <a:ln cap="flat" cmpd="sng" w="2540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9"/>
            <p:cNvSpPr txBox="1"/>
            <p:nvPr/>
          </p:nvSpPr>
          <p:spPr>
            <a:xfrm>
              <a:off x="318818" y="1244070"/>
              <a:ext cx="1496282" cy="8977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it-IT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Manufacturing</a:t>
              </a:r>
              <a:endParaRPr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3653729" y="1647235"/>
              <a:ext cx="313545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9"/>
            <p:cNvSpPr txBox="1"/>
            <p:nvPr/>
          </p:nvSpPr>
          <p:spPr>
            <a:xfrm>
              <a:off x="3801898" y="1691234"/>
              <a:ext cx="17207" cy="3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2159246" y="1244070"/>
              <a:ext cx="1496282" cy="897769"/>
            </a:xfrm>
            <a:prstGeom prst="rect">
              <a:avLst/>
            </a:prstGeom>
            <a:solidFill>
              <a:srgbClr val="BFBFBF"/>
            </a:solidFill>
            <a:ln cap="flat" cmpd="sng" w="2540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9"/>
            <p:cNvSpPr txBox="1"/>
            <p:nvPr/>
          </p:nvSpPr>
          <p:spPr>
            <a:xfrm>
              <a:off x="2159246" y="1244070"/>
              <a:ext cx="1496282" cy="8977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it-IT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Transportation</a:t>
              </a:r>
              <a:endParaRPr/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1066960" y="2140039"/>
              <a:ext cx="3680855" cy="313545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6544"/>
                  </a:lnTo>
                  <a:lnTo>
                    <a:pt x="0" y="66544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9"/>
            <p:cNvSpPr txBox="1"/>
            <p:nvPr/>
          </p:nvSpPr>
          <p:spPr>
            <a:xfrm>
              <a:off x="2814965" y="2295091"/>
              <a:ext cx="184845" cy="3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3999674" y="1244070"/>
              <a:ext cx="1496282" cy="897769"/>
            </a:xfrm>
            <a:prstGeom prst="rect">
              <a:avLst/>
            </a:prstGeom>
            <a:solidFill>
              <a:srgbClr val="BFBFBF"/>
            </a:solidFill>
            <a:ln cap="flat" cmpd="sng" w="2540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9"/>
            <p:cNvSpPr txBox="1"/>
            <p:nvPr/>
          </p:nvSpPr>
          <p:spPr>
            <a:xfrm>
              <a:off x="3999674" y="1244070"/>
              <a:ext cx="1496282" cy="8977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it-IT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Energy</a:t>
              </a:r>
              <a:endParaRPr/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1813301" y="2889149"/>
              <a:ext cx="313545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9"/>
            <p:cNvSpPr txBox="1"/>
            <p:nvPr/>
          </p:nvSpPr>
          <p:spPr>
            <a:xfrm>
              <a:off x="1961470" y="2933148"/>
              <a:ext cx="17207" cy="3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318818" y="2485984"/>
              <a:ext cx="1496282" cy="897769"/>
            </a:xfrm>
            <a:prstGeom prst="rect">
              <a:avLst/>
            </a:prstGeom>
            <a:solidFill>
              <a:srgbClr val="BFBFBF"/>
            </a:solidFill>
            <a:ln cap="flat" cmpd="sng" w="2540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9"/>
            <p:cNvSpPr txBox="1"/>
            <p:nvPr/>
          </p:nvSpPr>
          <p:spPr>
            <a:xfrm>
              <a:off x="318818" y="2485984"/>
              <a:ext cx="1496282" cy="8977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it-IT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Military</a:t>
              </a: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3653729" y="2889149"/>
              <a:ext cx="313545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9"/>
            <p:cNvSpPr txBox="1"/>
            <p:nvPr/>
          </p:nvSpPr>
          <p:spPr>
            <a:xfrm>
              <a:off x="3801898" y="2933148"/>
              <a:ext cx="17207" cy="3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2159246" y="2485984"/>
              <a:ext cx="1496282" cy="897769"/>
            </a:xfrm>
            <a:prstGeom prst="rect">
              <a:avLst/>
            </a:prstGeom>
            <a:solidFill>
              <a:srgbClr val="BFBFBF"/>
            </a:solidFill>
            <a:ln cap="flat" cmpd="sng" w="2540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9"/>
            <p:cNvSpPr txBox="1"/>
            <p:nvPr/>
          </p:nvSpPr>
          <p:spPr>
            <a:xfrm>
              <a:off x="2159246" y="2485984"/>
              <a:ext cx="1496282" cy="8977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it-IT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Healthcare</a:t>
              </a:r>
              <a:endParaRPr/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3999674" y="2485984"/>
              <a:ext cx="1496282" cy="897769"/>
            </a:xfrm>
            <a:prstGeom prst="rect">
              <a:avLst/>
            </a:prstGeom>
            <a:solidFill>
              <a:srgbClr val="BFBFBF"/>
            </a:solidFill>
            <a:ln cap="flat" cmpd="sng" w="2540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9"/>
            <p:cNvSpPr txBox="1"/>
            <p:nvPr/>
          </p:nvSpPr>
          <p:spPr>
            <a:xfrm>
              <a:off x="3999674" y="2485984"/>
              <a:ext cx="1496282" cy="8977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it-IT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Agriculture</a:t>
              </a:r>
              <a:endParaRPr/>
            </a:p>
          </p:txBody>
        </p:sp>
      </p:grpSp>
      <p:sp>
        <p:nvSpPr>
          <p:cNvPr id="454" name="Google Shape;454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obotic Workshop by Slidesgo">
  <a:themeElements>
    <a:clrScheme name="Simple Light">
      <a:dk1>
        <a:srgbClr val="263238"/>
      </a:dk1>
      <a:lt1>
        <a:srgbClr val="FFFFFF"/>
      </a:lt1>
      <a:dk2>
        <a:srgbClr val="C7E7F9"/>
      </a:dk2>
      <a:lt2>
        <a:srgbClr val="80B0ED"/>
      </a:lt2>
      <a:accent1>
        <a:srgbClr val="5899DD"/>
      </a:accent1>
      <a:accent2>
        <a:srgbClr val="4864C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0x010100EF5D2902D908E746A26454A185F36FA7</vt:lpwstr>
  </property>
</Properties>
</file>