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Palanquin Dark"/>
      <p:regular r:id="rId27"/>
      <p:bold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lack" panose="00000A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y4x397pPWatRmfXQujtaeG4M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71F7A-C3B7-4CAC-AC35-371342D19D7B}">
  <a:tblStyle styleId="{71B71F7A-C3B7-4CAC-AC35-371342D19D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6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1072ee70f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31072ee70f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1072ee70f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g31072ee70f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08" name="Google Shape;108;p57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7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57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57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6" name="Google Shape;116;p57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57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3" name="Google Shape;123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27" name="Google Shape;127;p59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9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0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3" name="Google Shape;133;p60"/>
          <p:cNvSpPr/>
          <p:nvPr/>
        </p:nvSpPr>
        <p:spPr>
          <a:xfrm rot="1956016" flipH="1">
            <a:off x="-1420073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0"/>
          <p:cNvSpPr/>
          <p:nvPr/>
        </p:nvSpPr>
        <p:spPr>
          <a:xfrm rot="-8978585" flipH="1">
            <a:off x="6889116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8" name="Google Shape;138;p61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it-IT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it-IT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it-IT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it-IT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it-IT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it-IT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it-IT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61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0" name="Google Shape;140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2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6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5" name="Google Shape;145;p62"/>
          <p:cNvSpPr/>
          <p:nvPr/>
        </p:nvSpPr>
        <p:spPr>
          <a:xfrm rot="-8581717" flipH="1">
            <a:off x="6085519" y="-1496329"/>
            <a:ext cx="4402909" cy="32343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2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5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5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65"/>
          <p:cNvSpPr txBox="1">
            <a:spLocks noGrp="1"/>
          </p:cNvSpPr>
          <p:nvPr>
            <p:ph type="title" idx="2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2" name="Google Shape;152;p65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6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6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57" name="Google Shape;157;p66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6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7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7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63" name="Google Shape;163;p67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8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8" name="Google Shape;18;p48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8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68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68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9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9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3" name="Google Shape;173;p69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9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79" name="Google Shape;179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9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4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9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49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9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9"/>
          <p:cNvSpPr txBox="1">
            <a:spLocks noGrp="1"/>
          </p:cNvSpPr>
          <p:nvPr>
            <p:ph type="title" idx="7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title" idx="13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50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5" name="Google Shape;45;p50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0" name="Google Shape;50;p51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1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51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8" name="Google Shape;68;p52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5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53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3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4"/>
          <p:cNvSpPr txBox="1">
            <a:spLocks noGrp="1"/>
          </p:cNvSpPr>
          <p:nvPr>
            <p:ph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4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6" name="Google Shape;86;p54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 idx="3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54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title" idx="6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5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4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5" name="Google Shape;95;p54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5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5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01" name="Google Shape;101;p55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iopscience.iop.org/article/10.1149/2754-2726/ac92ed" TargetMode="External"/><Relationship Id="rId3" Type="http://schemas.openxmlformats.org/officeDocument/2006/relationships/hyperlink" Target="https://www.mdpi.com/1424-8220/23/5/2807" TargetMode="External"/><Relationship Id="rId7" Type="http://schemas.openxmlformats.org/officeDocument/2006/relationships/hyperlink" Target="https://ieeexplore.ieee.org/document/1059563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621495" TargetMode="External"/><Relationship Id="rId5" Type="http://schemas.openxmlformats.org/officeDocument/2006/relationships/hyperlink" Target="https://ieeexplore.ieee.org/abstract/document/9056855" TargetMode="External"/><Relationship Id="rId4" Type="http://schemas.openxmlformats.org/officeDocument/2006/relationships/hyperlink" Target="https://ieeexplore.ieee.org/document/8363165" TargetMode="External"/><Relationship Id="rId9" Type="http://schemas.openxmlformats.org/officeDocument/2006/relationships/hyperlink" Target="https://www.sciencedirect.com/science/article/abs/pii/S187877891500007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/>
          <p:nvPr/>
        </p:nvSpPr>
        <p:spPr>
          <a:xfrm>
            <a:off x="694839" y="1805514"/>
            <a:ext cx="3629616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952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94838" y="2558000"/>
            <a:ext cx="4323731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720302" y="578570"/>
            <a:ext cx="4579175" cy="232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it-IT" sz="5000" b="0">
                <a:latin typeface="Poppins Black"/>
                <a:ea typeface="Poppins Black"/>
                <a:cs typeface="Poppins Black"/>
                <a:sym typeface="Poppins Black"/>
              </a:rPr>
              <a:t>Internet of Nano Things</a:t>
            </a:r>
            <a:endParaRPr sz="5000" b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90" name="Google Shape;190;p1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93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/>
              <a:t>Daniele Borgna</a:t>
            </a:r>
            <a:br>
              <a:rPr lang="it-IT"/>
            </a:br>
            <a:r>
              <a:rPr lang="it-IT"/>
              <a:t>Luca Francesco Macera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/>
              <a:t>Calogero Carlino</a:t>
            </a:r>
            <a:endParaRPr/>
          </a:p>
        </p:txBody>
      </p:sp>
      <p:pic>
        <p:nvPicPr>
          <p:cNvPr id="191" name="Google Shape;191;p1" descr="Nanosensor - Free technology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762" y="1097013"/>
            <a:ext cx="3422694" cy="3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460" name="Google Shape;460;p10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461" name="Google Shape;461;p10"/>
            <p:cNvSpPr/>
            <p:nvPr/>
          </p:nvSpPr>
          <p:spPr>
            <a:xfrm>
              <a:off x="1813301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3653729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1066960" y="898125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71A1D9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5699DC">
                <a:alpha val="800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813301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81AADD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5699DC">
                <a:alpha val="74901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653729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91B4E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5699DC">
                <a:alpha val="6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066960" y="2140039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A1BDE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5699DC">
                <a:alpha val="6509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13301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1C7E9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5699DC">
                <a:alpha val="60000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3653729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495" name="Google Shape;49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501" name="Google Shape;501;p11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502" name="Google Shape;502;p11"/>
            <p:cNvSpPr/>
            <p:nvPr/>
          </p:nvSpPr>
          <p:spPr>
            <a:xfrm>
              <a:off x="1813301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3653729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1066960" y="898125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813301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653729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066960" y="2140039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813301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3653729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C1D2ED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5699DC">
                <a:alpha val="54901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5699DC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536" name="Google Shape;536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2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111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Biosensors and Nano-biosensors</a:t>
            </a:r>
            <a:endParaRPr sz="1800"/>
          </a:p>
        </p:txBody>
      </p:sp>
      <p:sp>
        <p:nvSpPr>
          <p:cNvPr id="542" name="Google Shape;542;p12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sng" strike="noStrike" cap="non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12"/>
          <p:cNvSpPr txBox="1">
            <a:spLocks noGrp="1"/>
          </p:cNvSpPr>
          <p:nvPr>
            <p:ph type="body" idx="1"/>
          </p:nvPr>
        </p:nvSpPr>
        <p:spPr>
          <a:xfrm>
            <a:off x="719998" y="1509486"/>
            <a:ext cx="4055202" cy="272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A biosensor is a device which incorporates active elements (enzymes or proteins) with physical transducers to generate measurable signals.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The mix of biosensors and nano-technology are nano-biosensors.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/>
          </a:p>
        </p:txBody>
      </p:sp>
      <p:pic>
        <p:nvPicPr>
          <p:cNvPr id="544" name="Google Shape;5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9800" y="1400748"/>
            <a:ext cx="3027125" cy="33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8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Types of biosensors</a:t>
            </a:r>
            <a:endParaRPr/>
          </a:p>
        </p:txBody>
      </p:sp>
      <p:sp>
        <p:nvSpPr>
          <p:cNvPr id="551" name="Google Shape;551;p13"/>
          <p:cNvSpPr txBox="1"/>
          <p:nvPr/>
        </p:nvSpPr>
        <p:spPr>
          <a:xfrm>
            <a:off x="720000" y="1765210"/>
            <a:ext cx="3644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Optical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Electrochemical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Electrical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Acoustic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Calorimetric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Mass sensitive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13"/>
          <p:cNvGrpSpPr/>
          <p:nvPr/>
        </p:nvGrpSpPr>
        <p:grpSpPr>
          <a:xfrm>
            <a:off x="3456241" y="1550900"/>
            <a:ext cx="4696839" cy="2922060"/>
            <a:chOff x="573" y="407439"/>
            <a:chExt cx="4696839" cy="2922060"/>
          </a:xfrm>
        </p:grpSpPr>
        <p:sp>
          <p:nvSpPr>
            <p:cNvPr id="553" name="Google Shape;553;p13"/>
            <p:cNvSpPr/>
            <p:nvPr/>
          </p:nvSpPr>
          <p:spPr>
            <a:xfrm>
              <a:off x="3319673" y="2166875"/>
              <a:ext cx="688869" cy="327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C8A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2630803" y="2166875"/>
              <a:ext cx="688869" cy="327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4C8A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1941933" y="1123237"/>
              <a:ext cx="1377739" cy="327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579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1896213" y="1123237"/>
              <a:ext cx="91440" cy="327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4579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564194" y="1123237"/>
              <a:ext cx="1377739" cy="3278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4579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1378312" y="407439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1503561" y="526426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 txBox="1"/>
            <p:nvPr/>
          </p:nvSpPr>
          <p:spPr>
            <a:xfrm>
              <a:off x="1524526" y="547391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-IT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Biosensors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573" y="1451077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125822" y="1570063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 txBox="1"/>
            <p:nvPr/>
          </p:nvSpPr>
          <p:spPr>
            <a:xfrm>
              <a:off x="146787" y="1591028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-IT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Electrochemical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1378312" y="1451077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1503561" y="1570063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 txBox="1"/>
            <p:nvPr/>
          </p:nvSpPr>
          <p:spPr>
            <a:xfrm>
              <a:off x="1524526" y="1591028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-IT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Optical</a:t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756052" y="1451077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881301" y="1570063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 txBox="1"/>
            <p:nvPr/>
          </p:nvSpPr>
          <p:spPr>
            <a:xfrm>
              <a:off x="2902266" y="1591028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-IT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067182" y="2494714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192431" y="2613701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 txBox="1"/>
            <p:nvPr/>
          </p:nvSpPr>
          <p:spPr>
            <a:xfrm>
              <a:off x="2213396" y="2634666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-IT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Mass Sensitive</a:t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444922" y="2494714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570171" y="2613701"/>
              <a:ext cx="1127241" cy="71579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 txBox="1"/>
            <p:nvPr/>
          </p:nvSpPr>
          <p:spPr>
            <a:xfrm>
              <a:off x="3591136" y="2634666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t-IT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Calorimetric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Detection and diagnosis</a:t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>
            <a:off x="2975601" y="1605876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5174443" y="1605876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654839" y="1618068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 txBox="1">
            <a:spLocks noGrp="1"/>
          </p:cNvSpPr>
          <p:nvPr>
            <p:ph type="title"/>
          </p:nvPr>
        </p:nvSpPr>
        <p:spPr>
          <a:xfrm>
            <a:off x="698939" y="1752768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-IT"/>
              <a:t>1</a:t>
            </a:r>
            <a:endParaRPr/>
          </a:p>
        </p:txBody>
      </p:sp>
      <p:sp>
        <p:nvSpPr>
          <p:cNvPr id="586" name="Google Shape;586;p14"/>
          <p:cNvSpPr txBox="1">
            <a:spLocks noGrp="1"/>
          </p:cNvSpPr>
          <p:nvPr>
            <p:ph type="subTitle" idx="1"/>
          </p:nvPr>
        </p:nvSpPr>
        <p:spPr>
          <a:xfrm>
            <a:off x="394716" y="2617324"/>
            <a:ext cx="2205600" cy="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Counting blood</a:t>
            </a:r>
            <a:br>
              <a:rPr lang="it-IT"/>
            </a:br>
            <a:r>
              <a:rPr lang="it-IT"/>
              <a:t>cells</a:t>
            </a:r>
            <a:endParaRPr/>
          </a:p>
        </p:txBody>
      </p:sp>
      <p:sp>
        <p:nvSpPr>
          <p:cNvPr id="587" name="Google Shape;587;p14"/>
          <p:cNvSpPr txBox="1">
            <a:spLocks noGrp="1"/>
          </p:cNvSpPr>
          <p:nvPr>
            <p:ph type="subTitle" idx="2"/>
          </p:nvPr>
        </p:nvSpPr>
        <p:spPr>
          <a:xfrm>
            <a:off x="394716" y="3200498"/>
            <a:ext cx="2205600" cy="101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Using chips to check the number of blood cells to analyze blood flow and pressure</a:t>
            </a:r>
            <a:endParaRPr/>
          </a:p>
        </p:txBody>
      </p:sp>
      <p:sp>
        <p:nvSpPr>
          <p:cNvPr id="588" name="Google Shape;588;p14"/>
          <p:cNvSpPr txBox="1">
            <a:spLocks noGrp="1"/>
          </p:cNvSpPr>
          <p:nvPr>
            <p:ph type="title" idx="3"/>
          </p:nvPr>
        </p:nvSpPr>
        <p:spPr>
          <a:xfrm>
            <a:off x="3019193" y="1740576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-IT"/>
              <a:t>2</a:t>
            </a:r>
            <a:endParaRPr/>
          </a:p>
        </p:txBody>
      </p:sp>
      <p:sp>
        <p:nvSpPr>
          <p:cNvPr id="589" name="Google Shape;589;p14"/>
          <p:cNvSpPr txBox="1">
            <a:spLocks noGrp="1"/>
          </p:cNvSpPr>
          <p:nvPr>
            <p:ph type="subTitle" idx="4"/>
          </p:nvPr>
        </p:nvSpPr>
        <p:spPr>
          <a:xfrm>
            <a:off x="2714970" y="2605132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Measuring electrolytes</a:t>
            </a:r>
            <a:endParaRPr/>
          </a:p>
        </p:txBody>
      </p:sp>
      <p:sp>
        <p:nvSpPr>
          <p:cNvPr id="590" name="Google Shape;590;p14"/>
          <p:cNvSpPr txBox="1">
            <a:spLocks noGrp="1"/>
          </p:cNvSpPr>
          <p:nvPr>
            <p:ph type="subTitle" idx="5"/>
          </p:nvPr>
        </p:nvSpPr>
        <p:spPr>
          <a:xfrm>
            <a:off x="2714970" y="320669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A system for measuring sodium and potassium levels in critically ill patients</a:t>
            </a:r>
            <a:endParaRPr/>
          </a:p>
        </p:txBody>
      </p:sp>
      <p:sp>
        <p:nvSpPr>
          <p:cNvPr id="591" name="Google Shape;591;p14"/>
          <p:cNvSpPr txBox="1">
            <a:spLocks noGrp="1"/>
          </p:cNvSpPr>
          <p:nvPr>
            <p:ph type="title" idx="6"/>
          </p:nvPr>
        </p:nvSpPr>
        <p:spPr>
          <a:xfrm>
            <a:off x="5217528" y="1740576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-IT"/>
              <a:t>3</a:t>
            </a:r>
            <a:endParaRPr/>
          </a:p>
        </p:txBody>
      </p:sp>
      <p:sp>
        <p:nvSpPr>
          <p:cNvPr id="592" name="Google Shape;592;p14"/>
          <p:cNvSpPr txBox="1">
            <a:spLocks noGrp="1"/>
          </p:cNvSpPr>
          <p:nvPr>
            <p:ph type="subTitle" idx="7"/>
          </p:nvPr>
        </p:nvSpPr>
        <p:spPr>
          <a:xfrm>
            <a:off x="4913300" y="2605125"/>
            <a:ext cx="19725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Detecting genetic diseases</a:t>
            </a:r>
            <a:endParaRPr/>
          </a:p>
        </p:txBody>
      </p:sp>
      <p:sp>
        <p:nvSpPr>
          <p:cNvPr id="593" name="Google Shape;593;p14"/>
          <p:cNvSpPr txBox="1">
            <a:spLocks noGrp="1"/>
          </p:cNvSpPr>
          <p:nvPr>
            <p:ph type="subTitle" idx="8"/>
          </p:nvPr>
        </p:nvSpPr>
        <p:spPr>
          <a:xfrm>
            <a:off x="4889083" y="343685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Like cardiovascular diseases of diabetes</a:t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>
            <a:off x="7253179" y="1624164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 txBox="1"/>
          <p:nvPr/>
        </p:nvSpPr>
        <p:spPr>
          <a:xfrm>
            <a:off x="7296264" y="1758864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</a:pPr>
            <a:r>
              <a:rPr lang="it-IT"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rPr>
              <a:t>4</a:t>
            </a:r>
            <a:endParaRPr/>
          </a:p>
        </p:txBody>
      </p:sp>
      <p:sp>
        <p:nvSpPr>
          <p:cNvPr id="596" name="Google Shape;596;p14"/>
          <p:cNvSpPr txBox="1"/>
          <p:nvPr/>
        </p:nvSpPr>
        <p:spPr>
          <a:xfrm>
            <a:off x="6992041" y="2623420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Targeted drug delivery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6992041" y="320669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Programmable sensors used for carrying and deploy medicine in specific areas in the body</a:t>
            </a:r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111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Analysis and Research</a:t>
            </a:r>
            <a:endParaRPr sz="1800"/>
          </a:p>
        </p:txBody>
      </p:sp>
      <p:sp>
        <p:nvSpPr>
          <p:cNvPr id="604" name="Google Shape;604;p15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sng" strike="noStrike" cap="non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605;p15"/>
          <p:cNvSpPr txBox="1">
            <a:spLocks noGrp="1"/>
          </p:cNvSpPr>
          <p:nvPr>
            <p:ph type="body" idx="1"/>
          </p:nvPr>
        </p:nvSpPr>
        <p:spPr>
          <a:xfrm>
            <a:off x="5794475" y="1509475"/>
            <a:ext cx="30411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Unhealthy and healthy cells can be detected and separated, based on the refraction index of each type of cell, using a special kind of machine called Vertical Grating Coupler (VGC).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/>
          </a:p>
        </p:txBody>
      </p:sp>
      <p:pic>
        <p:nvPicPr>
          <p:cNvPr id="606" name="Google Shape;6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25" y="1509475"/>
            <a:ext cx="5292150" cy="30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5"/>
          <p:cNvSpPr txBox="1"/>
          <p:nvPr/>
        </p:nvSpPr>
        <p:spPr>
          <a:xfrm>
            <a:off x="148425" y="4808200"/>
            <a:ext cx="361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sng" strike="noStrike" cap="non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</a:rPr>
              <a:t>https://ieeexplore.ieee.org/document/10621495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6"/>
          <p:cNvSpPr/>
          <p:nvPr/>
        </p:nvSpPr>
        <p:spPr>
          <a:xfrm>
            <a:off x="720009" y="3200063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720009" y="1552289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4702809" y="1552289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4702809" y="3200063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6"/>
          <p:cNvSpPr txBox="1">
            <a:spLocks noGrp="1"/>
          </p:cNvSpPr>
          <p:nvPr>
            <p:ph type="subTitle" idx="1"/>
          </p:nvPr>
        </p:nvSpPr>
        <p:spPr>
          <a:xfrm>
            <a:off x="1759875" y="1553509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Usage concerns</a:t>
            </a:r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3"/>
          </p:nvPr>
        </p:nvSpPr>
        <p:spPr>
          <a:xfrm>
            <a:off x="1759874" y="3201284"/>
            <a:ext cx="2903337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Materials guidelines</a:t>
            </a:r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subTitle" idx="4"/>
          </p:nvPr>
        </p:nvSpPr>
        <p:spPr>
          <a:xfrm>
            <a:off x="1759875" y="3552808"/>
            <a:ext cx="2437200" cy="11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Long exposure to nano-materials can alter the normal behaviour of healthy cells leading to internal issues.</a:t>
            </a:r>
            <a:endParaRPr/>
          </a:p>
        </p:txBody>
      </p:sp>
      <p:sp>
        <p:nvSpPr>
          <p:cNvPr id="620" name="Google Shape;620;p16"/>
          <p:cNvSpPr txBox="1">
            <a:spLocks noGrp="1"/>
          </p:cNvSpPr>
          <p:nvPr>
            <p:ph type="subTitle" idx="2"/>
          </p:nvPr>
        </p:nvSpPr>
        <p:spPr>
          <a:xfrm>
            <a:off x="1759875" y="1905033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The immune system may react negatively to these devices leading to an overall weakening for the patient.</a:t>
            </a:r>
            <a:endParaRPr/>
          </a:p>
        </p:txBody>
      </p:sp>
      <p:sp>
        <p:nvSpPr>
          <p:cNvPr id="621" name="Google Shape;621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Risks and Challenges</a:t>
            </a:r>
            <a:endParaRPr/>
          </a:p>
        </p:txBody>
      </p:sp>
      <p:sp>
        <p:nvSpPr>
          <p:cNvPr id="622" name="Google Shape;622;p16"/>
          <p:cNvSpPr txBox="1">
            <a:spLocks noGrp="1"/>
          </p:cNvSpPr>
          <p:nvPr>
            <p:ph type="subTitle" idx="5"/>
          </p:nvPr>
        </p:nvSpPr>
        <p:spPr>
          <a:xfrm>
            <a:off x="5742675" y="1529179"/>
            <a:ext cx="225425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Communication problems</a:t>
            </a:r>
            <a:endParaRPr/>
          </a:p>
        </p:txBody>
      </p:sp>
      <p:sp>
        <p:nvSpPr>
          <p:cNvPr id="623" name="Google Shape;623;p16"/>
          <p:cNvSpPr txBox="1">
            <a:spLocks noGrp="1"/>
          </p:cNvSpPr>
          <p:nvPr>
            <p:ph type="subTitle" idx="6"/>
          </p:nvPr>
        </p:nvSpPr>
        <p:spPr>
          <a:xfrm>
            <a:off x="5742675" y="2133367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High frequency radio waves can cause internal damage to tissues and organs.</a:t>
            </a:r>
            <a:endParaRPr/>
          </a:p>
        </p:txBody>
      </p:sp>
      <p:sp>
        <p:nvSpPr>
          <p:cNvPr id="624" name="Google Shape;624;p16"/>
          <p:cNvSpPr txBox="1">
            <a:spLocks noGrp="1"/>
          </p:cNvSpPr>
          <p:nvPr>
            <p:ph type="subTitle" idx="7"/>
          </p:nvPr>
        </p:nvSpPr>
        <p:spPr>
          <a:xfrm>
            <a:off x="5742675" y="3201284"/>
            <a:ext cx="250296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Deployment issues</a:t>
            </a:r>
            <a:endParaRPr/>
          </a:p>
        </p:txBody>
      </p:sp>
      <p:sp>
        <p:nvSpPr>
          <p:cNvPr id="625" name="Google Shape;625;p16"/>
          <p:cNvSpPr txBox="1">
            <a:spLocks noGrp="1"/>
          </p:cNvSpPr>
          <p:nvPr>
            <p:ph type="subTitle" idx="8"/>
          </p:nvPr>
        </p:nvSpPr>
        <p:spPr>
          <a:xfrm>
            <a:off x="5742675" y="3552808"/>
            <a:ext cx="24372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Implanting these devices in sensitive areas can be difficult and risky for the patient.</a:t>
            </a:r>
            <a:endParaRPr/>
          </a:p>
        </p:txBody>
      </p:sp>
      <p:grpSp>
        <p:nvGrpSpPr>
          <p:cNvPr id="626" name="Google Shape;626;p16"/>
          <p:cNvGrpSpPr/>
          <p:nvPr/>
        </p:nvGrpSpPr>
        <p:grpSpPr>
          <a:xfrm>
            <a:off x="879031" y="1755877"/>
            <a:ext cx="643847" cy="566913"/>
            <a:chOff x="5273444" y="2891285"/>
            <a:chExt cx="371123" cy="362267"/>
          </a:xfrm>
        </p:grpSpPr>
        <p:sp>
          <p:nvSpPr>
            <p:cNvPr id="627" name="Google Shape;627;p16"/>
            <p:cNvSpPr/>
            <p:nvPr/>
          </p:nvSpPr>
          <p:spPr>
            <a:xfrm>
              <a:off x="5301373" y="2914996"/>
              <a:ext cx="315186" cy="314452"/>
            </a:xfrm>
            <a:custGeom>
              <a:avLst/>
              <a:gdLst/>
              <a:ahLst/>
              <a:cxnLst/>
              <a:rect l="l" t="t" r="r" b="b"/>
              <a:pathLst>
                <a:path w="12030" h="12002" extrusionOk="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427945" y="2958200"/>
              <a:ext cx="188614" cy="271249"/>
            </a:xfrm>
            <a:custGeom>
              <a:avLst/>
              <a:gdLst/>
              <a:ahLst/>
              <a:cxnLst/>
              <a:rect l="l" t="t" r="r" b="b"/>
              <a:pathLst>
                <a:path w="7199" h="10353" extrusionOk="0">
                  <a:moveTo>
                    <a:pt x="5090" y="0"/>
                  </a:moveTo>
                  <a:lnTo>
                    <a:pt x="5090" y="0"/>
                  </a:lnTo>
                  <a:cubicBezTo>
                    <a:pt x="6653" y="4132"/>
                    <a:pt x="4275" y="8713"/>
                    <a:pt x="0" y="9825"/>
                  </a:cubicBezTo>
                  <a:cubicBezTo>
                    <a:pt x="355" y="9931"/>
                    <a:pt x="671" y="10343"/>
                    <a:pt x="1036" y="10353"/>
                  </a:cubicBezTo>
                  <a:cubicBezTo>
                    <a:pt x="1040" y="10353"/>
                    <a:pt x="1044" y="10353"/>
                    <a:pt x="1048" y="10353"/>
                  </a:cubicBezTo>
                  <a:cubicBezTo>
                    <a:pt x="1427" y="10353"/>
                    <a:pt x="1778" y="9930"/>
                    <a:pt x="2138" y="9864"/>
                  </a:cubicBezTo>
                  <a:cubicBezTo>
                    <a:pt x="2173" y="9858"/>
                    <a:pt x="2208" y="9856"/>
                    <a:pt x="2245" y="9856"/>
                  </a:cubicBezTo>
                  <a:cubicBezTo>
                    <a:pt x="2520" y="9856"/>
                    <a:pt x="2836" y="9991"/>
                    <a:pt x="3110" y="9991"/>
                  </a:cubicBezTo>
                  <a:cubicBezTo>
                    <a:pt x="3190" y="9991"/>
                    <a:pt x="3266" y="9979"/>
                    <a:pt x="3336" y="9950"/>
                  </a:cubicBezTo>
                  <a:cubicBezTo>
                    <a:pt x="3691" y="9816"/>
                    <a:pt x="3854" y="9289"/>
                    <a:pt x="4180" y="9087"/>
                  </a:cubicBezTo>
                  <a:cubicBezTo>
                    <a:pt x="4506" y="8886"/>
                    <a:pt x="5042" y="8963"/>
                    <a:pt x="5320" y="8704"/>
                  </a:cubicBezTo>
                  <a:cubicBezTo>
                    <a:pt x="5598" y="8445"/>
                    <a:pt x="5541" y="7899"/>
                    <a:pt x="5761" y="7582"/>
                  </a:cubicBezTo>
                  <a:cubicBezTo>
                    <a:pt x="5982" y="7266"/>
                    <a:pt x="6518" y="7141"/>
                    <a:pt x="6672" y="6796"/>
                  </a:cubicBezTo>
                  <a:cubicBezTo>
                    <a:pt x="6835" y="6442"/>
                    <a:pt x="6566" y="5953"/>
                    <a:pt x="6643" y="5589"/>
                  </a:cubicBezTo>
                  <a:cubicBezTo>
                    <a:pt x="6729" y="5215"/>
                    <a:pt x="7180" y="4889"/>
                    <a:pt x="7189" y="4505"/>
                  </a:cubicBezTo>
                  <a:cubicBezTo>
                    <a:pt x="7199" y="4132"/>
                    <a:pt x="6768" y="3777"/>
                    <a:pt x="6701" y="3403"/>
                  </a:cubicBezTo>
                  <a:cubicBezTo>
                    <a:pt x="6633" y="3029"/>
                    <a:pt x="6921" y="2560"/>
                    <a:pt x="6787" y="2195"/>
                  </a:cubicBezTo>
                  <a:cubicBezTo>
                    <a:pt x="6653" y="1841"/>
                    <a:pt x="6116" y="1687"/>
                    <a:pt x="5915" y="1361"/>
                  </a:cubicBezTo>
                  <a:cubicBezTo>
                    <a:pt x="5713" y="1036"/>
                    <a:pt x="5800" y="489"/>
                    <a:pt x="5541" y="211"/>
                  </a:cubicBezTo>
                  <a:cubicBezTo>
                    <a:pt x="5416" y="106"/>
                    <a:pt x="5253" y="29"/>
                    <a:pt x="5090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430539" y="3027210"/>
              <a:ext cx="131786" cy="142318"/>
            </a:xfrm>
            <a:custGeom>
              <a:avLst/>
              <a:gdLst/>
              <a:ahLst/>
              <a:cxnLst/>
              <a:rect l="l" t="t" r="r" b="b"/>
              <a:pathLst>
                <a:path w="5030" h="5432" extrusionOk="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441752" y="3027761"/>
              <a:ext cx="120572" cy="141585"/>
            </a:xfrm>
            <a:custGeom>
              <a:avLst/>
              <a:gdLst/>
              <a:ahLst/>
              <a:cxnLst/>
              <a:rect l="l" t="t" r="r" b="b"/>
              <a:pathLst>
                <a:path w="4602" h="5404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382986" y="2999779"/>
              <a:ext cx="69640" cy="69587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390767" y="3000644"/>
              <a:ext cx="61858" cy="68932"/>
            </a:xfrm>
            <a:custGeom>
              <a:avLst/>
              <a:gdLst/>
              <a:ahLst/>
              <a:cxnLst/>
              <a:rect l="l" t="t" r="r" b="b"/>
              <a:pathLst>
                <a:path w="2361" h="2631" extrusionOk="0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510554" y="2894429"/>
              <a:ext cx="37571" cy="42706"/>
            </a:xfrm>
            <a:custGeom>
              <a:avLst/>
              <a:gdLst/>
              <a:ahLst/>
              <a:cxnLst/>
              <a:rect l="l" t="t" r="r" b="b"/>
              <a:pathLst>
                <a:path w="1434" h="1630" extrusionOk="0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597721" y="2995928"/>
              <a:ext cx="46846" cy="32619"/>
            </a:xfrm>
            <a:custGeom>
              <a:avLst/>
              <a:gdLst/>
              <a:ahLst/>
              <a:cxnLst/>
              <a:rect l="l" t="t" r="r" b="b"/>
              <a:pathLst>
                <a:path w="1788" h="1245" extrusionOk="0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594184" y="3123941"/>
              <a:ext cx="47448" cy="33824"/>
            </a:xfrm>
            <a:custGeom>
              <a:avLst/>
              <a:gdLst/>
              <a:ahLst/>
              <a:cxnLst/>
              <a:rect l="l" t="t" r="r" b="b"/>
              <a:pathLst>
                <a:path w="1811" h="1291" extrusionOk="0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503034" y="3211082"/>
              <a:ext cx="35894" cy="42470"/>
            </a:xfrm>
            <a:custGeom>
              <a:avLst/>
              <a:gdLst/>
              <a:ahLst/>
              <a:cxnLst/>
              <a:rect l="l" t="t" r="r" b="b"/>
              <a:pathLst>
                <a:path w="1370" h="1621" extrusionOk="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369912" y="3207571"/>
              <a:ext cx="37466" cy="42706"/>
            </a:xfrm>
            <a:custGeom>
              <a:avLst/>
              <a:gdLst/>
              <a:ahLst/>
              <a:cxnLst/>
              <a:rect l="l" t="t" r="r" b="b"/>
              <a:pathLst>
                <a:path w="1430" h="1630" extrusionOk="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273444" y="3116159"/>
              <a:ext cx="47029" cy="32698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277452" y="2987517"/>
              <a:ext cx="46295" cy="33248"/>
            </a:xfrm>
            <a:custGeom>
              <a:avLst/>
              <a:gdLst/>
              <a:ahLst/>
              <a:cxnLst/>
              <a:rect l="l" t="t" r="r" b="b"/>
              <a:pathLst>
                <a:path w="1767" h="1269" extrusionOk="0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379265" y="2891285"/>
              <a:ext cx="35632" cy="42575"/>
            </a:xfrm>
            <a:custGeom>
              <a:avLst/>
              <a:gdLst/>
              <a:ahLst/>
              <a:cxnLst/>
              <a:rect l="l" t="t" r="r" b="b"/>
              <a:pathLst>
                <a:path w="1360" h="1625" extrusionOk="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4869279" y="1816864"/>
            <a:ext cx="662723" cy="496390"/>
            <a:chOff x="7955145" y="2019192"/>
            <a:chExt cx="365175" cy="271013"/>
          </a:xfrm>
        </p:grpSpPr>
        <p:sp>
          <p:nvSpPr>
            <p:cNvPr id="642" name="Google Shape;642;p16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8084468" y="2023226"/>
              <a:ext cx="213504" cy="266978"/>
            </a:xfrm>
            <a:custGeom>
              <a:avLst/>
              <a:gdLst/>
              <a:ahLst/>
              <a:cxnLst/>
              <a:rect l="l" t="t" r="r" b="b"/>
              <a:pathLst>
                <a:path w="8149" h="10190" extrusionOk="0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16"/>
          <p:cNvGrpSpPr/>
          <p:nvPr/>
        </p:nvGrpSpPr>
        <p:grpSpPr>
          <a:xfrm>
            <a:off x="976344" y="3327520"/>
            <a:ext cx="518094" cy="636477"/>
            <a:chOff x="1341612" y="3340055"/>
            <a:chExt cx="259399" cy="370525"/>
          </a:xfrm>
        </p:grpSpPr>
        <p:sp>
          <p:nvSpPr>
            <p:cNvPr id="649" name="Google Shape;649;p16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16"/>
          <p:cNvGrpSpPr/>
          <p:nvPr/>
        </p:nvGrpSpPr>
        <p:grpSpPr>
          <a:xfrm>
            <a:off x="4921518" y="3399187"/>
            <a:ext cx="558271" cy="564810"/>
            <a:chOff x="7513884" y="2448269"/>
            <a:chExt cx="363185" cy="338792"/>
          </a:xfrm>
        </p:grpSpPr>
        <p:sp>
          <p:nvSpPr>
            <p:cNvPr id="668" name="Google Shape;668;p16"/>
            <p:cNvSpPr/>
            <p:nvPr/>
          </p:nvSpPr>
          <p:spPr>
            <a:xfrm>
              <a:off x="7666316" y="2448269"/>
              <a:ext cx="210753" cy="206954"/>
            </a:xfrm>
            <a:custGeom>
              <a:avLst/>
              <a:gdLst/>
              <a:ahLst/>
              <a:cxnLst/>
              <a:rect l="l" t="t" r="r" b="b"/>
              <a:pathLst>
                <a:path w="8044" h="7899" extrusionOk="0">
                  <a:moveTo>
                    <a:pt x="5680" y="0"/>
                  </a:moveTo>
                  <a:cubicBezTo>
                    <a:pt x="5491" y="0"/>
                    <a:pt x="5302" y="72"/>
                    <a:pt x="5158" y="216"/>
                  </a:cubicBezTo>
                  <a:lnTo>
                    <a:pt x="289" y="5085"/>
                  </a:lnTo>
                  <a:cubicBezTo>
                    <a:pt x="1" y="5373"/>
                    <a:pt x="1" y="5843"/>
                    <a:pt x="289" y="6130"/>
                  </a:cubicBezTo>
                  <a:lnTo>
                    <a:pt x="1851" y="7683"/>
                  </a:lnTo>
                  <a:cubicBezTo>
                    <a:pt x="1995" y="7827"/>
                    <a:pt x="2182" y="7899"/>
                    <a:pt x="2370" y="7899"/>
                  </a:cubicBezTo>
                  <a:cubicBezTo>
                    <a:pt x="2558" y="7899"/>
                    <a:pt x="2747" y="7827"/>
                    <a:pt x="2896" y="7683"/>
                  </a:cubicBezTo>
                  <a:lnTo>
                    <a:pt x="7756" y="2814"/>
                  </a:lnTo>
                  <a:cubicBezTo>
                    <a:pt x="8043" y="2526"/>
                    <a:pt x="8043" y="2066"/>
                    <a:pt x="7756" y="1778"/>
                  </a:cubicBezTo>
                  <a:lnTo>
                    <a:pt x="6203" y="216"/>
                  </a:lnTo>
                  <a:cubicBezTo>
                    <a:pt x="6059" y="72"/>
                    <a:pt x="5870" y="0"/>
                    <a:pt x="5680" y="0"/>
                  </a:cubicBez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691442" y="2471482"/>
              <a:ext cx="185627" cy="183741"/>
            </a:xfrm>
            <a:custGeom>
              <a:avLst/>
              <a:gdLst/>
              <a:ahLst/>
              <a:cxnLst/>
              <a:rect l="l" t="t" r="r" b="b"/>
              <a:pathLst>
                <a:path w="7085" h="7013" extrusionOk="0">
                  <a:moveTo>
                    <a:pt x="5915" y="1"/>
                  </a:moveTo>
                  <a:lnTo>
                    <a:pt x="5920" y="7"/>
                  </a:lnTo>
                  <a:lnTo>
                    <a:pt x="5920" y="7"/>
                  </a:lnTo>
                  <a:cubicBezTo>
                    <a:pt x="5918" y="5"/>
                    <a:pt x="5917" y="3"/>
                    <a:pt x="5915" y="1"/>
                  </a:cubicBezTo>
                  <a:close/>
                  <a:moveTo>
                    <a:pt x="5920" y="7"/>
                  </a:moveTo>
                  <a:cubicBezTo>
                    <a:pt x="6202" y="295"/>
                    <a:pt x="6200" y="760"/>
                    <a:pt x="5915" y="1046"/>
                  </a:cubicBezTo>
                  <a:lnTo>
                    <a:pt x="1045" y="5915"/>
                  </a:lnTo>
                  <a:cubicBezTo>
                    <a:pt x="902" y="6059"/>
                    <a:pt x="715" y="6131"/>
                    <a:pt x="526" y="6131"/>
                  </a:cubicBezTo>
                  <a:cubicBezTo>
                    <a:pt x="338" y="6131"/>
                    <a:pt x="149" y="6059"/>
                    <a:pt x="0" y="5915"/>
                  </a:cubicBezTo>
                  <a:lnTo>
                    <a:pt x="0" y="5915"/>
                  </a:lnTo>
                  <a:lnTo>
                    <a:pt x="892" y="6797"/>
                  </a:lnTo>
                  <a:cubicBezTo>
                    <a:pt x="1036" y="6941"/>
                    <a:pt x="1223" y="7013"/>
                    <a:pt x="1410" y="7013"/>
                  </a:cubicBezTo>
                  <a:cubicBezTo>
                    <a:pt x="1596" y="7013"/>
                    <a:pt x="1783" y="6941"/>
                    <a:pt x="1927" y="6797"/>
                  </a:cubicBezTo>
                  <a:lnTo>
                    <a:pt x="6797" y="1928"/>
                  </a:lnTo>
                  <a:cubicBezTo>
                    <a:pt x="7084" y="1640"/>
                    <a:pt x="7084" y="1180"/>
                    <a:pt x="6797" y="892"/>
                  </a:cubicBezTo>
                  <a:lnTo>
                    <a:pt x="5920" y="7"/>
                  </a:ln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7755972" y="2483298"/>
              <a:ext cx="84416" cy="84154"/>
            </a:xfrm>
            <a:custGeom>
              <a:avLst/>
              <a:gdLst/>
              <a:ahLst/>
              <a:cxnLst/>
              <a:rect l="l" t="t" r="r" b="b"/>
              <a:pathLst>
                <a:path w="3222" h="3212" extrusionOk="0">
                  <a:moveTo>
                    <a:pt x="624" y="0"/>
                  </a:moveTo>
                  <a:lnTo>
                    <a:pt x="1" y="614"/>
                  </a:lnTo>
                  <a:lnTo>
                    <a:pt x="2599" y="3212"/>
                  </a:lnTo>
                  <a:lnTo>
                    <a:pt x="3222" y="2589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7800931" y="2528258"/>
              <a:ext cx="39457" cy="39195"/>
            </a:xfrm>
            <a:custGeom>
              <a:avLst/>
              <a:gdLst/>
              <a:ahLst/>
              <a:cxnLst/>
              <a:rect l="l" t="t" r="r" b="b"/>
              <a:pathLst>
                <a:path w="1506" h="1496" extrusionOk="0">
                  <a:moveTo>
                    <a:pt x="614" y="0"/>
                  </a:moveTo>
                  <a:lnTo>
                    <a:pt x="1" y="614"/>
                  </a:lnTo>
                  <a:lnTo>
                    <a:pt x="883" y="1496"/>
                  </a:lnTo>
                  <a:lnTo>
                    <a:pt x="1506" y="882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7513884" y="2611888"/>
              <a:ext cx="195662" cy="175068"/>
            </a:xfrm>
            <a:custGeom>
              <a:avLst/>
              <a:gdLst/>
              <a:ahLst/>
              <a:cxnLst/>
              <a:rect l="l" t="t" r="r" b="b"/>
              <a:pathLst>
                <a:path w="7468" h="6682" extrusionOk="0">
                  <a:moveTo>
                    <a:pt x="6231" y="0"/>
                  </a:moveTo>
                  <a:lnTo>
                    <a:pt x="1" y="6231"/>
                  </a:lnTo>
                  <a:cubicBezTo>
                    <a:pt x="84" y="6538"/>
                    <a:pt x="472" y="6682"/>
                    <a:pt x="1011" y="6682"/>
                  </a:cubicBezTo>
                  <a:cubicBezTo>
                    <a:pt x="2642" y="6682"/>
                    <a:pt x="5653" y="5363"/>
                    <a:pt x="5761" y="3259"/>
                  </a:cubicBezTo>
                  <a:cubicBezTo>
                    <a:pt x="5790" y="3010"/>
                    <a:pt x="5905" y="2780"/>
                    <a:pt x="6097" y="2617"/>
                  </a:cubicBezTo>
                  <a:lnTo>
                    <a:pt x="7468" y="1237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513884" y="2626691"/>
              <a:ext cx="195426" cy="160370"/>
            </a:xfrm>
            <a:custGeom>
              <a:avLst/>
              <a:gdLst/>
              <a:ahLst/>
              <a:cxnLst/>
              <a:rect l="l" t="t" r="r" b="b"/>
              <a:pathLst>
                <a:path w="7459" h="6121" extrusionOk="0">
                  <a:moveTo>
                    <a:pt x="6787" y="1"/>
                  </a:moveTo>
                  <a:lnTo>
                    <a:pt x="5407" y="1371"/>
                  </a:lnTo>
                  <a:cubicBezTo>
                    <a:pt x="5225" y="1534"/>
                    <a:pt x="5110" y="1764"/>
                    <a:pt x="5081" y="2014"/>
                  </a:cubicBezTo>
                  <a:cubicBezTo>
                    <a:pt x="4968" y="4114"/>
                    <a:pt x="1958" y="5437"/>
                    <a:pt x="326" y="5437"/>
                  </a:cubicBezTo>
                  <a:cubicBezTo>
                    <a:pt x="297" y="5437"/>
                    <a:pt x="268" y="5436"/>
                    <a:pt x="240" y="5436"/>
                  </a:cubicBezTo>
                  <a:lnTo>
                    <a:pt x="1" y="5675"/>
                  </a:lnTo>
                  <a:cubicBezTo>
                    <a:pt x="81" y="5978"/>
                    <a:pt x="465" y="6121"/>
                    <a:pt x="1000" y="6121"/>
                  </a:cubicBezTo>
                  <a:cubicBezTo>
                    <a:pt x="2628" y="6121"/>
                    <a:pt x="5653" y="4801"/>
                    <a:pt x="5761" y="2694"/>
                  </a:cubicBezTo>
                  <a:cubicBezTo>
                    <a:pt x="5790" y="2455"/>
                    <a:pt x="5905" y="2225"/>
                    <a:pt x="6087" y="2052"/>
                  </a:cubicBezTo>
                  <a:lnTo>
                    <a:pt x="7458" y="681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rgbClr val="9ED5F4"/>
            </a:solidFill>
            <a:ln w="25400" cap="flat" cmpd="sng">
              <a:solidFill>
                <a:srgbClr val="2540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"/>
          <p:cNvSpPr txBox="1">
            <a:spLocks noGrp="1"/>
          </p:cNvSpPr>
          <p:nvPr>
            <p:ph type="body" idx="1"/>
          </p:nvPr>
        </p:nvSpPr>
        <p:spPr>
          <a:xfrm>
            <a:off x="720000" y="1374951"/>
            <a:ext cx="6015972" cy="269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 dirty="0">
                <a:solidFill>
                  <a:srgbClr val="000000"/>
                </a:solidFill>
              </a:rPr>
              <a:t>Body Area Networks </a:t>
            </a:r>
            <a:r>
              <a:rPr lang="it-IT" sz="1800" dirty="0" err="1">
                <a:solidFill>
                  <a:srgbClr val="000000"/>
                </a:solidFill>
              </a:rPr>
              <a:t>measure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all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kinds</a:t>
            </a:r>
            <a:r>
              <a:rPr lang="it-IT" sz="1800" dirty="0">
                <a:solidFill>
                  <a:srgbClr val="000000"/>
                </a:solidFill>
              </a:rPr>
              <a:t> of body </a:t>
            </a:r>
            <a:r>
              <a:rPr lang="it-IT" sz="1800" dirty="0" err="1">
                <a:solidFill>
                  <a:srgbClr val="000000"/>
                </a:solidFill>
              </a:rPr>
              <a:t>parameters</a:t>
            </a:r>
            <a:r>
              <a:rPr lang="it-IT" sz="1800" dirty="0">
                <a:solidFill>
                  <a:srgbClr val="000000"/>
                </a:solidFill>
              </a:rPr>
              <a:t> from the </a:t>
            </a:r>
            <a:r>
              <a:rPr lang="it-IT" sz="1800" dirty="0" err="1">
                <a:solidFill>
                  <a:srgbClr val="000000"/>
                </a:solidFill>
              </a:rPr>
              <a:t>outside</a:t>
            </a:r>
            <a:r>
              <a:rPr lang="it-IT" sz="1800" dirty="0">
                <a:solidFill>
                  <a:srgbClr val="000000"/>
                </a:solidFill>
              </a:rPr>
              <a:t>.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 dirty="0" err="1">
                <a:solidFill>
                  <a:srgbClr val="000000"/>
                </a:solidFill>
              </a:rPr>
              <a:t>Many</a:t>
            </a:r>
            <a:r>
              <a:rPr lang="it-IT" sz="1800" dirty="0">
                <a:solidFill>
                  <a:srgbClr val="000000"/>
                </a:solidFill>
              </a:rPr>
              <a:t> more </a:t>
            </a:r>
            <a:r>
              <a:rPr lang="it-IT" sz="1800" dirty="0" err="1">
                <a:solidFill>
                  <a:srgbClr val="000000"/>
                </a:solidFill>
              </a:rPr>
              <a:t>parameters</a:t>
            </a:r>
            <a:r>
              <a:rPr lang="it-IT" sz="1800" dirty="0">
                <a:solidFill>
                  <a:srgbClr val="000000"/>
                </a:solidFill>
              </a:rPr>
              <a:t> are </a:t>
            </a:r>
            <a:r>
              <a:rPr lang="it-IT" sz="1800" dirty="0" err="1">
                <a:solidFill>
                  <a:srgbClr val="000000"/>
                </a:solidFill>
              </a:rPr>
              <a:t>available</a:t>
            </a:r>
            <a:r>
              <a:rPr lang="it-IT" sz="1800" dirty="0">
                <a:solidFill>
                  <a:srgbClr val="000000"/>
                </a:solidFill>
              </a:rPr>
              <a:t> inside the body, </a:t>
            </a:r>
            <a:r>
              <a:rPr lang="it-IT" sz="1800" dirty="0" err="1">
                <a:solidFill>
                  <a:srgbClr val="000000"/>
                </a:solidFill>
              </a:rPr>
              <a:t>such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as</a:t>
            </a:r>
            <a:r>
              <a:rPr lang="it-IT" sz="1800" dirty="0">
                <a:solidFill>
                  <a:srgbClr val="000000"/>
                </a:solidFill>
              </a:rPr>
              <a:t>, for </a:t>
            </a:r>
            <a:r>
              <a:rPr lang="it-IT" sz="1800" dirty="0" err="1">
                <a:solidFill>
                  <a:srgbClr val="000000"/>
                </a:solidFill>
              </a:rPr>
              <a:t>instance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blood</a:t>
            </a:r>
            <a:r>
              <a:rPr lang="it-IT" sz="1800" dirty="0">
                <a:solidFill>
                  <a:srgbClr val="000000"/>
                </a:solidFill>
              </a:rPr>
              <a:t> and </a:t>
            </a:r>
            <a:r>
              <a:rPr lang="it-IT" sz="1800" dirty="0" err="1">
                <a:solidFill>
                  <a:srgbClr val="000000"/>
                </a:solidFill>
              </a:rPr>
              <a:t>liver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characteristics</a:t>
            </a:r>
            <a:r>
              <a:rPr lang="it-IT" sz="1800" dirty="0">
                <a:solidFill>
                  <a:srgbClr val="000000"/>
                </a:solidFill>
              </a:rPr>
              <a:t>.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it-IT" sz="1800" dirty="0">
                <a:solidFill>
                  <a:srgbClr val="000000"/>
                </a:solidFill>
              </a:rPr>
            </a:br>
            <a:r>
              <a:rPr lang="it-IT" sz="1800" dirty="0">
                <a:solidFill>
                  <a:srgbClr val="000000"/>
                </a:solidFill>
              </a:rPr>
              <a:t>The vision of In-Body Networks </a:t>
            </a:r>
            <a:r>
              <a:rPr lang="it-IT" sz="1800" dirty="0" err="1">
                <a:solidFill>
                  <a:srgbClr val="000000"/>
                </a:solidFill>
              </a:rPr>
              <a:t>is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that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nanomachines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will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patrol</a:t>
            </a:r>
            <a:r>
              <a:rPr lang="it-IT" sz="1800" dirty="0">
                <a:solidFill>
                  <a:srgbClr val="000000"/>
                </a:solidFill>
              </a:rPr>
              <a:t> in the body, take </a:t>
            </a:r>
            <a:r>
              <a:rPr lang="it-IT" sz="1800" dirty="0" err="1">
                <a:solidFill>
                  <a:srgbClr val="000000"/>
                </a:solidFill>
              </a:rPr>
              <a:t>measurements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wherever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necessary</a:t>
            </a:r>
            <a:r>
              <a:rPr lang="it-IT" sz="1800" dirty="0">
                <a:solidFill>
                  <a:srgbClr val="000000"/>
                </a:solidFill>
              </a:rPr>
              <a:t>, and </a:t>
            </a:r>
            <a:r>
              <a:rPr lang="it-IT" sz="1800" dirty="0" err="1">
                <a:solidFill>
                  <a:srgbClr val="000000"/>
                </a:solidFill>
              </a:rPr>
              <a:t>send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collected</a:t>
            </a:r>
            <a:r>
              <a:rPr lang="it-IT" sz="1800" dirty="0">
                <a:solidFill>
                  <a:srgbClr val="000000"/>
                </a:solidFill>
              </a:rPr>
              <a:t> data to the </a:t>
            </a:r>
            <a:r>
              <a:rPr lang="it-IT" sz="1800" dirty="0" err="1">
                <a:solidFill>
                  <a:srgbClr val="000000"/>
                </a:solidFill>
              </a:rPr>
              <a:t>outside</a:t>
            </a:r>
            <a:r>
              <a:rPr lang="it-IT" sz="1800" dirty="0">
                <a:solidFill>
                  <a:srgbClr val="000000"/>
                </a:solidFill>
              </a:rPr>
              <a:t>. 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680" name="Google Shape;680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8183322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sz="2800">
                <a:solidFill>
                  <a:srgbClr val="263238"/>
                </a:solidFill>
              </a:rPr>
              <a:t>In-body and body area communication</a:t>
            </a:r>
            <a:endParaRPr sz="2800"/>
          </a:p>
        </p:txBody>
      </p:sp>
      <p:pic>
        <p:nvPicPr>
          <p:cNvPr id="681" name="Google Shape;681;p17" descr="Red blood cells - Free education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626" y="2564376"/>
            <a:ext cx="1904386" cy="1922821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18" descr="Immagine che contiene testo, schermata, articolazione, corp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r="2381" b="1622"/>
          <a:stretch/>
        </p:blipFill>
        <p:spPr>
          <a:xfrm>
            <a:off x="2090349" y="93636"/>
            <a:ext cx="4516149" cy="4910206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18"/>
          <p:cNvSpPr txBox="1">
            <a:spLocks noGrp="1"/>
          </p:cNvSpPr>
          <p:nvPr>
            <p:ph type="subTitle" idx="4294967295"/>
          </p:nvPr>
        </p:nvSpPr>
        <p:spPr>
          <a:xfrm>
            <a:off x="223700" y="1053275"/>
            <a:ext cx="22491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There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will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be a more 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powerful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device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which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able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analyze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data from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both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network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types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send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commands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actuators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also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both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network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types</a:t>
            </a:r>
            <a:endParaRPr sz="1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9" name="Google Shape;689;p18"/>
          <p:cNvSpPr/>
          <p:nvPr/>
        </p:nvSpPr>
        <p:spPr>
          <a:xfrm>
            <a:off x="6789540" y="1654918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8"/>
          <p:cNvSpPr/>
          <p:nvPr/>
        </p:nvSpPr>
        <p:spPr>
          <a:xfrm>
            <a:off x="6877463" y="3588489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8"/>
          <p:cNvSpPr/>
          <p:nvPr/>
        </p:nvSpPr>
        <p:spPr>
          <a:xfrm>
            <a:off x="2548992" y="1745684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18"/>
          <p:cNvCxnSpPr/>
          <p:nvPr/>
        </p:nvCxnSpPr>
        <p:spPr>
          <a:xfrm flipH="1">
            <a:off x="5666939" y="1745667"/>
            <a:ext cx="1122600" cy="4767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93" name="Google Shape;693;p18"/>
          <p:cNvCxnSpPr>
            <a:stCxn id="691" idx="6"/>
          </p:cNvCxnSpPr>
          <p:nvPr/>
        </p:nvCxnSpPr>
        <p:spPr>
          <a:xfrm rot="10800000" flipH="1">
            <a:off x="2730492" y="991634"/>
            <a:ext cx="459600" cy="844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94" name="Google Shape;694;p18"/>
          <p:cNvCxnSpPr/>
          <p:nvPr/>
        </p:nvCxnSpPr>
        <p:spPr>
          <a:xfrm rot="10800000">
            <a:off x="5621535" y="2967338"/>
            <a:ext cx="1248600" cy="711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95" name="Google Shape;695;p18"/>
          <p:cNvSpPr txBox="1"/>
          <p:nvPr/>
        </p:nvSpPr>
        <p:spPr>
          <a:xfrm>
            <a:off x="6966438" y="1531449"/>
            <a:ext cx="1912938" cy="68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The networks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will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be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interconnected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through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a gateway</a:t>
            </a: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18"/>
          <p:cNvSpPr txBox="1"/>
          <p:nvPr/>
        </p:nvSpPr>
        <p:spPr>
          <a:xfrm>
            <a:off x="7054361" y="2967526"/>
            <a:ext cx="1912938" cy="159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Within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the body,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there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will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be a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number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of nano device networks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all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operating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in a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certain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area and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specialized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on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certain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functionalities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and jobs</a:t>
            </a:r>
            <a:endParaRPr sz="1200" b="0" i="0" u="none" strike="noStrike" cap="none" dirty="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18"/>
          <p:cNvSpPr/>
          <p:nvPr/>
        </p:nvSpPr>
        <p:spPr>
          <a:xfrm>
            <a:off x="6068786" y="819199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8"/>
          <p:cNvCxnSpPr/>
          <p:nvPr/>
        </p:nvCxnSpPr>
        <p:spPr>
          <a:xfrm flipH="1">
            <a:off x="4574475" y="934350"/>
            <a:ext cx="1494300" cy="585600"/>
          </a:xfrm>
          <a:prstGeom prst="bentConnector3">
            <a:avLst>
              <a:gd name="adj1" fmla="val 103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99" name="Google Shape;699;p18"/>
          <p:cNvSpPr txBox="1"/>
          <p:nvPr/>
        </p:nvSpPr>
        <p:spPr>
          <a:xfrm>
            <a:off x="6331876" y="475700"/>
            <a:ext cx="2673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One Body Area Network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wirelessly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connecting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all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(micro) devices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which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are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located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200" b="0" i="0" u="none" strike="noStrike" cap="none" dirty="0" err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outside</a:t>
            </a:r>
            <a:r>
              <a:rPr lang="it-IT" sz="1200" b="0" i="0" u="none" strike="noStrike" cap="none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 the body</a:t>
            </a: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0" name="Google Shape;70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19" descr="Immagine che contiene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540983" y="2280502"/>
            <a:ext cx="1776780" cy="31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234479" y="1200881"/>
            <a:ext cx="389791" cy="312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9" descr="Immagine che contiene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555137" y="2295157"/>
            <a:ext cx="1776780" cy="31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248633" y="1215536"/>
            <a:ext cx="389791" cy="312273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sz="2600">
                <a:solidFill>
                  <a:srgbClr val="263238"/>
                </a:solidFill>
              </a:rPr>
              <a:t>Privacy and security risks and solutions</a:t>
            </a:r>
            <a:endParaRPr sz="2600">
              <a:solidFill>
                <a:srgbClr val="263238"/>
              </a:solidFill>
            </a:endParaRPr>
          </a:p>
        </p:txBody>
      </p:sp>
      <p:sp>
        <p:nvSpPr>
          <p:cNvPr id="710" name="Google Shape;710;p19"/>
          <p:cNvSpPr txBox="1">
            <a:spLocks noGrp="1"/>
          </p:cNvSpPr>
          <p:nvPr>
            <p:ph type="subTitle" idx="1"/>
          </p:nvPr>
        </p:nvSpPr>
        <p:spPr>
          <a:xfrm>
            <a:off x="1747698" y="2570314"/>
            <a:ext cx="1205966" cy="40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Attacks</a:t>
            </a:r>
            <a:endParaRPr/>
          </a:p>
        </p:txBody>
      </p:sp>
      <p:sp>
        <p:nvSpPr>
          <p:cNvPr id="711" name="Google Shape;711;p19"/>
          <p:cNvSpPr txBox="1">
            <a:spLocks noGrp="1"/>
          </p:cNvSpPr>
          <p:nvPr>
            <p:ph type="subTitle" idx="2"/>
          </p:nvPr>
        </p:nvSpPr>
        <p:spPr>
          <a:xfrm>
            <a:off x="875794" y="2980456"/>
            <a:ext cx="3125619" cy="166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 err="1">
                <a:solidFill>
                  <a:srgbClr val="263238"/>
                </a:solidFill>
              </a:rPr>
              <a:t>t</a:t>
            </a:r>
            <a:r>
              <a:rPr lang="it-IT" dirty="0" err="1"/>
              <a:t>heft</a:t>
            </a:r>
            <a:r>
              <a:rPr lang="it-IT" dirty="0"/>
              <a:t> of private data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/>
              <a:t>disruption of </a:t>
            </a:r>
            <a:r>
              <a:rPr lang="it-IT" dirty="0" err="1"/>
              <a:t>medical</a:t>
            </a:r>
            <a:r>
              <a:rPr lang="it-IT" dirty="0"/>
              <a:t> </a:t>
            </a:r>
            <a:r>
              <a:rPr lang="it-IT" dirty="0" err="1">
                <a:solidFill>
                  <a:srgbClr val="263238"/>
                </a:solidFill>
              </a:rPr>
              <a:t>applications</a:t>
            </a:r>
            <a:r>
              <a:rPr lang="it-IT" dirty="0"/>
              <a:t>;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 err="1"/>
              <a:t>targeted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of </a:t>
            </a:r>
            <a:r>
              <a:rPr lang="it-IT" dirty="0" err="1"/>
              <a:t>communication</a:t>
            </a:r>
            <a:r>
              <a:rPr lang="it-IT" dirty="0"/>
              <a:t> links on the nano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or </a:t>
            </a:r>
            <a:r>
              <a:rPr lang="it-IT" dirty="0" err="1"/>
              <a:t>at</a:t>
            </a:r>
            <a:r>
              <a:rPr lang="it-IT" dirty="0"/>
              <a:t> the gateway</a:t>
            </a:r>
            <a:endParaRPr dirty="0"/>
          </a:p>
        </p:txBody>
      </p:sp>
      <p:sp>
        <p:nvSpPr>
          <p:cNvPr id="712" name="Google Shape;712;p19"/>
          <p:cNvSpPr txBox="1">
            <a:spLocks noGrp="1"/>
          </p:cNvSpPr>
          <p:nvPr>
            <p:ph type="subTitle" idx="3"/>
          </p:nvPr>
        </p:nvSpPr>
        <p:spPr>
          <a:xfrm>
            <a:off x="5326217" y="2562986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Security solutions</a:t>
            </a:r>
            <a:endParaRPr/>
          </a:p>
        </p:txBody>
      </p:sp>
      <p:sp>
        <p:nvSpPr>
          <p:cNvPr id="713" name="Google Shape;713;p19"/>
          <p:cNvSpPr txBox="1"/>
          <p:nvPr/>
        </p:nvSpPr>
        <p:spPr>
          <a:xfrm>
            <a:off x="720000" y="1374951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integration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Body Area Networks systems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within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body devices and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nanomachines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also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completely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new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level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security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related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challenges.</a:t>
            </a:r>
            <a:endParaRPr sz="1800" i="0" u="none" strike="noStrike" cap="none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14" name="Google Shape;714;p19"/>
          <p:cNvSpPr txBox="1">
            <a:spLocks noGrp="1"/>
          </p:cNvSpPr>
          <p:nvPr>
            <p:ph type="subTitle" idx="4"/>
          </p:nvPr>
        </p:nvSpPr>
        <p:spPr>
          <a:xfrm>
            <a:off x="4864621" y="2958473"/>
            <a:ext cx="2385600" cy="14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 err="1">
                <a:solidFill>
                  <a:srgbClr val="263238"/>
                </a:solidFill>
              </a:rPr>
              <a:t>Cryptographic</a:t>
            </a:r>
            <a:r>
              <a:rPr lang="it-IT" dirty="0">
                <a:solidFill>
                  <a:srgbClr val="263238"/>
                </a:solidFill>
              </a:rPr>
              <a:t> </a:t>
            </a:r>
            <a:r>
              <a:rPr lang="it-IT" dirty="0" err="1">
                <a:solidFill>
                  <a:srgbClr val="263238"/>
                </a:solidFill>
              </a:rPr>
              <a:t>primitives</a:t>
            </a:r>
            <a:endParaRPr dirty="0">
              <a:solidFill>
                <a:srgbClr val="263238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Key management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Authentication and access control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Performance</a:t>
            </a:r>
            <a:endParaRPr dirty="0"/>
          </a:p>
        </p:txBody>
      </p:sp>
      <p:sp>
        <p:nvSpPr>
          <p:cNvPr id="715" name="Google Shape;71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Definitions</a:t>
            </a:r>
            <a:endParaRPr/>
          </a:p>
        </p:txBody>
      </p:sp>
      <p:sp>
        <p:nvSpPr>
          <p:cNvPr id="198" name="Google Shape;198;p2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sng" strike="noStrike" cap="non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body" idx="1"/>
          </p:nvPr>
        </p:nvSpPr>
        <p:spPr>
          <a:xfrm>
            <a:off x="720000" y="1086575"/>
            <a:ext cx="77049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it-IT" sz="1800" b="1">
                <a:solidFill>
                  <a:srgbClr val="263238"/>
                </a:solidFill>
              </a:rPr>
              <a:t>Internet of Things</a:t>
            </a:r>
            <a:r>
              <a:rPr lang="it-IT" sz="1800">
                <a:solidFill>
                  <a:srgbClr val="263238"/>
                </a:solidFill>
              </a:rPr>
              <a:t>: key technology that interconnects every digital device, allowing a machine-to-machine communication​</a:t>
            </a:r>
            <a:endParaRPr sz="1800">
              <a:solidFill>
                <a:srgbClr val="263238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it-IT" sz="1800" b="1">
                <a:solidFill>
                  <a:srgbClr val="263238"/>
                </a:solidFill>
              </a:rPr>
              <a:t>Internet of Nano-Things</a:t>
            </a:r>
            <a:r>
              <a:rPr lang="it-IT" sz="1800">
                <a:solidFill>
                  <a:srgbClr val="263238"/>
                </a:solidFill>
              </a:rPr>
              <a:t>: The IoT on the nanoscale​</a:t>
            </a:r>
            <a:endParaRPr sz="1800">
              <a:solidFill>
                <a:srgbClr val="263238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it-IT" sz="1800" b="1">
                <a:solidFill>
                  <a:srgbClr val="263238"/>
                </a:solidFill>
              </a:rPr>
              <a:t>Internet of Everything</a:t>
            </a:r>
            <a:r>
              <a:rPr lang="it-IT" sz="1800">
                <a:solidFill>
                  <a:srgbClr val="263238"/>
                </a:solidFill>
              </a:rPr>
              <a:t>: the concept that encapsulates different kinds of IoT such as IoNT, IoMT and more…​</a:t>
            </a:r>
            <a:endParaRPr sz="1800">
              <a:solidFill>
                <a:srgbClr val="263238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/>
          </a:p>
        </p:txBody>
      </p:sp>
      <p:grpSp>
        <p:nvGrpSpPr>
          <p:cNvPr id="200" name="Google Shape;200;p2"/>
          <p:cNvGrpSpPr/>
          <p:nvPr/>
        </p:nvGrpSpPr>
        <p:grpSpPr>
          <a:xfrm>
            <a:off x="3615540" y="3063357"/>
            <a:ext cx="4695233" cy="1637599"/>
            <a:chOff x="1376" y="1049669"/>
            <a:chExt cx="4695233" cy="1637599"/>
          </a:xfrm>
        </p:grpSpPr>
        <p:sp>
          <p:nvSpPr>
            <p:cNvPr id="201" name="Google Shape;201;p2"/>
            <p:cNvSpPr/>
            <p:nvPr/>
          </p:nvSpPr>
          <p:spPr>
            <a:xfrm>
              <a:off x="2294397" y="1673699"/>
              <a:ext cx="1801659" cy="2858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579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294397" y="1673699"/>
              <a:ext cx="600553" cy="2858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579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693844" y="1673699"/>
              <a:ext cx="600553" cy="2858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4579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92737" y="1673699"/>
              <a:ext cx="1801659" cy="2858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4579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803035" y="1049669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912227" y="1153401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1930504" y="1171678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it-IT" sz="2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IoE</a:t>
              </a:r>
              <a:endPara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376" y="1959507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10567" y="2063239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 txBox="1"/>
            <p:nvPr/>
          </p:nvSpPr>
          <p:spPr>
            <a:xfrm>
              <a:off x="128844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it-IT" sz="2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IoT</a:t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202482" y="1959507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311674" y="2063239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 txBox="1"/>
            <p:nvPr/>
          </p:nvSpPr>
          <p:spPr>
            <a:xfrm>
              <a:off x="1329951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it-IT" sz="2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IoNT</a:t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403588" y="1959507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512780" y="2063239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 txBox="1"/>
            <p:nvPr/>
          </p:nvSpPr>
          <p:spPr>
            <a:xfrm>
              <a:off x="2531057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it-IT" sz="2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IoMT</a:t>
              </a:r>
              <a:endPara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604694" y="1959507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rgbClr val="5699D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713886" y="2063239"/>
              <a:ext cx="982723" cy="62402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699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 txBox="1"/>
            <p:nvPr/>
          </p:nvSpPr>
          <p:spPr>
            <a:xfrm>
              <a:off x="3732163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it-IT" sz="2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220" name="Google Shape;2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20" descr="Immagine che contiene testo, Arte bambini, schermata, pian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49" y="2367572"/>
            <a:ext cx="3740750" cy="254072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sz="2800">
                <a:solidFill>
                  <a:srgbClr val="263238"/>
                </a:solidFill>
              </a:rPr>
              <a:t>Application of IoNT in agriculture</a:t>
            </a:r>
            <a:br>
              <a:rPr lang="it-IT" sz="2800">
                <a:solidFill>
                  <a:srgbClr val="263238"/>
                </a:solidFill>
              </a:rPr>
            </a:br>
            <a:r>
              <a:rPr lang="it-IT" sz="1800"/>
              <a:t>Intelligent Plant Pathogen-Diagnostic Biosensors</a:t>
            </a:r>
            <a:endParaRPr sz="2800"/>
          </a:p>
        </p:txBody>
      </p:sp>
      <p:sp>
        <p:nvSpPr>
          <p:cNvPr id="722" name="Google Shape;722;p20"/>
          <p:cNvSpPr txBox="1"/>
          <p:nvPr/>
        </p:nvSpPr>
        <p:spPr>
          <a:xfrm>
            <a:off x="720000" y="1300216"/>
            <a:ext cx="72909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Plant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pathogens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massively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affect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crop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productivity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are one of the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significant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challenges in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attaining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sustainable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development goals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related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agriculture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3" name="Google Shape;723;p20"/>
          <p:cNvSpPr txBox="1"/>
          <p:nvPr/>
        </p:nvSpPr>
        <p:spPr>
          <a:xfrm>
            <a:off x="4900246" y="2497016"/>
            <a:ext cx="3944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Biosensors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electrical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signal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by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integrating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biological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sensing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physicochemical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transducer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coming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into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contact with a target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analyte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pathogen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.​</a:t>
            </a:r>
            <a:endParaRPr sz="140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4" name="Google Shape;72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1072ee70f8_0_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>
                <a:solidFill>
                  <a:srgbClr val="263238"/>
                </a:solidFill>
              </a:rPr>
              <a:t>Application of IoNT in agriculture</a:t>
            </a:r>
            <a:br>
              <a:rPr lang="en-US" sz="2800" dirty="0">
                <a:solidFill>
                  <a:srgbClr val="263238"/>
                </a:solidFill>
              </a:rPr>
            </a:br>
            <a:r>
              <a:rPr lang="en-US" sz="1800" dirty="0"/>
              <a:t>Integration of modern age technology</a:t>
            </a:r>
            <a:endParaRPr lang="en-US" sz="2800" dirty="0"/>
          </a:p>
        </p:txBody>
      </p:sp>
      <p:sp>
        <p:nvSpPr>
          <p:cNvPr id="730" name="Google Shape;730;g31072ee70f8_0_24"/>
          <p:cNvSpPr txBox="1"/>
          <p:nvPr/>
        </p:nvSpPr>
        <p:spPr>
          <a:xfrm>
            <a:off x="720000" y="1409750"/>
            <a:ext cx="42966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Plants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"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classificated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 by stress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level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can be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easily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taken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by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using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IoNT-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integrated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biosensors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with the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assistance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AI,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drones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5G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communication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machine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algorithms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concerns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will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aid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the development of superior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nanosensor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products and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their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eventual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incorporation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into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agricultural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ecosystem</a:t>
            </a:r>
            <a:r>
              <a:rPr lang="it-IT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endParaRPr sz="1800" dirty="0"/>
          </a:p>
        </p:txBody>
      </p:sp>
      <p:grpSp>
        <p:nvGrpSpPr>
          <p:cNvPr id="731" name="Google Shape;731;g31072ee70f8_0_24"/>
          <p:cNvGrpSpPr/>
          <p:nvPr/>
        </p:nvGrpSpPr>
        <p:grpSpPr>
          <a:xfrm>
            <a:off x="5075176" y="1789263"/>
            <a:ext cx="3204999" cy="3143100"/>
            <a:chOff x="5500926" y="433888"/>
            <a:chExt cx="3204999" cy="3143100"/>
          </a:xfrm>
        </p:grpSpPr>
        <p:sp>
          <p:nvSpPr>
            <p:cNvPr id="732" name="Google Shape;732;g31072ee70f8_0_24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3" name="Google Shape;733;g31072ee70f8_0_24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734" name="Google Shape;734;g31072ee70f8_0_24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31072ee70f8_0_24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31072ee70f8_0_24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31072ee70f8_0_2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g31072ee70f8_0_2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g31072ee70f8_0_24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2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31072ee70f8_0_24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2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31072ee70f8_0_24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2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g31072ee70f8_0_24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31072ee70f8_0_24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31072ee70f8_0_24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31072ee70f8_0_24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31072ee70f8_0_24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31072ee70f8_0_24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31072ee70f8_0_24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31072ee70f8_0_24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31072ee70f8_0_24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g31072ee70f8_0_24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31072ee70f8_0_24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31072ee70f8_0_24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31072ee70f8_0_24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31072ee70f8_0_24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g31072ee70f8_0_24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31072ee70f8_0_24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31072ee70f8_0_24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g31072ee70f8_0_24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g31072ee70f8_0_24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g31072ee70f8_0_24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2" name="Google Shape;762;g31072ee70f8_0_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2"/>
          <p:cNvSpPr/>
          <p:nvPr/>
        </p:nvSpPr>
        <p:spPr>
          <a:xfrm>
            <a:off x="4306199" y="2320163"/>
            <a:ext cx="4309790" cy="394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801117" y="337540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2098" y="285175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117" y="393975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13699" y="2320163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2"/>
          <p:cNvSpPr txBox="1"/>
          <p:nvPr/>
        </p:nvSpPr>
        <p:spPr>
          <a:xfrm>
            <a:off x="720000" y="1118509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Recent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advancements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nano- and micro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have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allowed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creation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plant-based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biosensors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that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are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extremely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sensitive, fast, and </a:t>
            </a:r>
            <a:r>
              <a:rPr lang="it-IT" sz="180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selective</a:t>
            </a:r>
            <a:r>
              <a:rPr lang="it-IT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 i="0" u="none" strike="noStrike" cap="none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aphicFrame>
        <p:nvGraphicFramePr>
          <p:cNvPr id="773" name="Google Shape;773;p22"/>
          <p:cNvGraphicFramePr/>
          <p:nvPr/>
        </p:nvGraphicFramePr>
        <p:xfrm>
          <a:off x="710711" y="2249365"/>
          <a:ext cx="7963700" cy="2152920"/>
        </p:xfrm>
        <a:graphic>
          <a:graphicData uri="http://schemas.openxmlformats.org/drawingml/2006/table">
            <a:tbl>
              <a:tblPr>
                <a:noFill/>
                <a:tableStyleId>{71B71F7A-C3B7-4CAC-AC35-371342D19D7B}</a:tableStyleId>
              </a:tblPr>
              <a:tblGrid>
                <a:gridCol w="36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>
                          <a:solidFill>
                            <a:schemeClr val="dk1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Challenges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Poppins Black"/>
                        <a:ea typeface="Poppins Black"/>
                        <a:cs typeface="Poppins Black"/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u="none" strike="noStrike" cap="none">
                          <a:solidFill>
                            <a:schemeClr val="dk1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Alternative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 dirty="0" err="1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Nanomaterials</a:t>
                      </a:r>
                      <a:r>
                        <a:rPr lang="it-IT" sz="1600" b="0" i="0" u="none" strike="noStrike" cap="none" dirty="0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 </a:t>
                      </a:r>
                      <a:r>
                        <a:rPr lang="it-IT" sz="1600" b="0" i="0" u="none" strike="noStrike" cap="none" dirty="0" err="1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may</a:t>
                      </a:r>
                      <a:r>
                        <a:rPr lang="it-IT" sz="1600" b="0" i="0" u="none" strike="noStrike" cap="none" dirty="0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 be </a:t>
                      </a:r>
                      <a:r>
                        <a:rPr lang="it-IT" sz="1600" b="0" i="0" u="none" strike="noStrike" cap="none" dirty="0" err="1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toxic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Toxicity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can be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reduced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by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functionalizing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nanomaterials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with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biocompatible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materials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like P.E.G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 dirty="0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Generation of e-</a:t>
                      </a:r>
                      <a:r>
                        <a:rPr lang="it-IT" sz="1600" b="0" i="0" u="none" strike="noStrike" cap="none" dirty="0" err="1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waste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Green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synthesis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can be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used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in the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fabrication</a:t>
                      </a: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of </a:t>
                      </a:r>
                      <a:r>
                        <a:rPr lang="it-IT" sz="1200" b="0" i="0" u="none" strike="noStrike" cap="none" dirty="0" err="1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nanomaterials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 dirty="0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Low </a:t>
                      </a:r>
                      <a:r>
                        <a:rPr lang="it-IT" sz="1600" b="0" i="0" u="none" strike="noStrike" cap="none" dirty="0" err="1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detection</a:t>
                      </a:r>
                      <a:r>
                        <a:rPr lang="it-IT" sz="1600" b="0" i="0" u="none" strike="noStrike" cap="none" dirty="0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 time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t-IT" sz="1200" b="0" i="0" u="none" strike="noStrike" cap="none" dirty="0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of the A.I. technique</a:t>
                      </a:r>
                      <a:endParaRPr sz="1200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4" name="Google Shape;774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>
                <a:solidFill>
                  <a:srgbClr val="263238"/>
                </a:solidFill>
              </a:rPr>
              <a:t>Future needs and prospects</a:t>
            </a:r>
            <a:endParaRPr>
              <a:solidFill>
                <a:srgbClr val="263238"/>
              </a:solidFill>
            </a:endParaRPr>
          </a:p>
        </p:txBody>
      </p:sp>
      <p:sp>
        <p:nvSpPr>
          <p:cNvPr id="775" name="Google Shape;77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1072ee70f8_4_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>
                <a:solidFill>
                  <a:srgbClr val="263238"/>
                </a:solidFill>
              </a:rPr>
              <a:t>Final summary</a:t>
            </a:r>
            <a:endParaRPr>
              <a:solidFill>
                <a:srgbClr val="263238"/>
              </a:solidFill>
            </a:endParaRPr>
          </a:p>
        </p:txBody>
      </p:sp>
      <p:sp>
        <p:nvSpPr>
          <p:cNvPr id="781" name="Google Shape;781;g31072ee70f8_4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  <p:pic>
        <p:nvPicPr>
          <p:cNvPr id="782" name="Google Shape;782;g31072ee70f8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0" y="961500"/>
            <a:ext cx="8504449" cy="41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3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111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References</a:t>
            </a:r>
            <a:br>
              <a:rPr lang="it-IT"/>
            </a:br>
            <a:endParaRPr sz="1800"/>
          </a:p>
        </p:txBody>
      </p:sp>
      <p:sp>
        <p:nvSpPr>
          <p:cNvPr id="788" name="Google Shape;788;p23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sng" strike="noStrike" cap="non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23"/>
          <p:cNvSpPr txBox="1">
            <a:spLocks noGrp="1"/>
          </p:cNvSpPr>
          <p:nvPr>
            <p:ph type="body" idx="1"/>
          </p:nvPr>
        </p:nvSpPr>
        <p:spPr>
          <a:xfrm>
            <a:off x="585212" y="1031018"/>
            <a:ext cx="7838786" cy="411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it-IT" sz="115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of Nano-Things (IoNT): A Comprehensive Review from Architecture to Security and Privacy Challenges, </a:t>
            </a:r>
            <a:r>
              <a:rPr lang="it-IT" sz="115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https://www.mdpi.com/1424-8220/23/5/2807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5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it-IT" sz="115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of nanothings: Challenges &amp; opportunities, </a:t>
            </a:r>
            <a:r>
              <a:rPr lang="it-IT" sz="115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https://ieeexplore.ieee.org/document/8363165</a:t>
            </a:r>
            <a:endParaRPr sz="115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Advancing Modern Healthcare With Nanotechnology, Nanobiosensors, and Internet of Nano Things: Taxonomies, Applications, Architecture, and Challenges, </a:t>
            </a:r>
            <a:r>
              <a:rPr lang="it-IT" sz="115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https://ieeexplore.ieee.org/abstract/document/9056855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Vertical Grating Coupler Based Biosensor for Cancer Diagnostics,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https://ieeexplore.ieee.org/document/10621495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5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[5] A review on Internet of Things (IoT), Internet of Everything (IoE) and Internet of Nano Things (IoNT), https://ieeexplore.ieee.org/document/7317398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5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lang="it-IT" sz="115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Internet of Bio-Nano Things — Smart Computing in the Human Body, </a:t>
            </a:r>
            <a:r>
              <a:rPr lang="it-IT" sz="1150" i="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https://ieeexplore.ieee.org/document/10595635</a:t>
            </a:r>
            <a:endParaRPr sz="115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[7] </a:t>
            </a:r>
            <a:r>
              <a:rPr lang="it-IT" sz="115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Paradigm of Internet-of-Nano-Things Inspired Intelligent Plant Pathogen-Diagnostic Biosensors, </a:t>
            </a:r>
            <a:r>
              <a:rPr lang="it-IT" sz="1150" b="0" i="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https://iopscience.iop.org/article/10.1149/2754-2726/ac92ed</a:t>
            </a:r>
            <a:endParaRPr sz="1150"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[8] </a:t>
            </a:r>
            <a:r>
              <a:rPr lang="it-IT" sz="1150" b="0" i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Connecting in-body nano communication with body area networks: Challenges and opportunities of the Internet of Nano Things, </a:t>
            </a:r>
            <a:r>
              <a:rPr lang="it-IT" sz="1150" b="0" i="0" u="sng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https://www.sciencedirect.com/science/article/abs/pii/S1878778915000071</a:t>
            </a:r>
            <a:endParaRPr sz="1150" b="0" i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 b="0" i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Definitions: nano-devices</a:t>
            </a:r>
            <a:endParaRPr/>
          </a:p>
        </p:txBody>
      </p:sp>
      <p:pic>
        <p:nvPicPr>
          <p:cNvPr id="226" name="Google Shape;226;p3" descr="From macro-materials to atoms: nanomaterials and nano-devices that are... |  Download Scientific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091" y="1366156"/>
            <a:ext cx="6608445" cy="338974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History of Nano-technology</a:t>
            </a: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subTitle" idx="2"/>
          </p:nvPr>
        </p:nvSpPr>
        <p:spPr>
          <a:xfrm>
            <a:off x="388161" y="3902527"/>
            <a:ext cx="411235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In December 1959, Richard Feynman first presented the idea of </a:t>
            </a:r>
            <a:r>
              <a:rPr lang="it-IT" b="1"/>
              <a:t>nanotechnology</a:t>
            </a:r>
            <a:r>
              <a:rPr lang="it-IT"/>
              <a:t>.</a:t>
            </a:r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4"/>
          </p:nvPr>
        </p:nvSpPr>
        <p:spPr>
          <a:xfrm>
            <a:off x="4726796" y="3901800"/>
            <a:ext cx="4150914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The concept of the </a:t>
            </a:r>
            <a:r>
              <a:rPr lang="it-IT" b="1"/>
              <a:t>IoNT</a:t>
            </a:r>
            <a:r>
              <a:rPr lang="it-IT"/>
              <a:t> was developed by Ian F. Akyildiz and Josep Miguel Jornet from the Georgia Institute of Technology in 2010.</a:t>
            </a:r>
            <a:endParaRPr/>
          </a:p>
        </p:txBody>
      </p:sp>
      <p:pic>
        <p:nvPicPr>
          <p:cNvPr id="235" name="Google Shape;2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563" y="1346415"/>
            <a:ext cx="3786213" cy="244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7955" y="1278610"/>
            <a:ext cx="3237023" cy="257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>
            <a:spLocks noGrp="1"/>
          </p:cNvSpPr>
          <p:nvPr>
            <p:ph type="subTitle" idx="8"/>
          </p:nvPr>
        </p:nvSpPr>
        <p:spPr>
          <a:xfrm>
            <a:off x="722224" y="3565000"/>
            <a:ext cx="2338475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Detecting subtle changes in the environment</a:t>
            </a: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subTitle" idx="7"/>
          </p:nvPr>
        </p:nvSpPr>
        <p:spPr>
          <a:xfrm>
            <a:off x="720000" y="29958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Increased sensitivity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Benefits of IoNT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subTitle" idx="1"/>
          </p:nvPr>
        </p:nvSpPr>
        <p:spPr>
          <a:xfrm>
            <a:off x="720000" y="16482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Enhanced functionality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ubTitle" idx="2"/>
          </p:nvPr>
        </p:nvSpPr>
        <p:spPr>
          <a:xfrm>
            <a:off x="723900" y="21918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Performing a wide range of functions.</a:t>
            </a:r>
            <a:endParaRPr/>
          </a:p>
        </p:txBody>
      </p:sp>
      <p:sp>
        <p:nvSpPr>
          <p:cNvPr id="247" name="Google Shape;247;p5"/>
          <p:cNvSpPr txBox="1">
            <a:spLocks noGrp="1"/>
          </p:cNvSpPr>
          <p:nvPr>
            <p:ph type="subTitle" idx="3"/>
          </p:nvPr>
        </p:nvSpPr>
        <p:spPr>
          <a:xfrm>
            <a:off x="3371725" y="1648224"/>
            <a:ext cx="1854326" cy="53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Accuracy and precision</a:t>
            </a:r>
            <a:endParaRPr/>
          </a:p>
        </p:txBody>
      </p:sp>
      <p:sp>
        <p:nvSpPr>
          <p:cNvPr id="248" name="Google Shape;248;p5"/>
          <p:cNvSpPr txBox="1">
            <a:spLocks noGrp="1"/>
          </p:cNvSpPr>
          <p:nvPr>
            <p:ph type="subTitle" idx="4"/>
          </p:nvPr>
        </p:nvSpPr>
        <p:spPr>
          <a:xfrm>
            <a:off x="3375625" y="2191799"/>
            <a:ext cx="2205600" cy="8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Measuring and monitoring at a higher level of accuracy.</a:t>
            </a:r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subTitle" idx="9"/>
          </p:nvPr>
        </p:nvSpPr>
        <p:spPr>
          <a:xfrm>
            <a:off x="3373949" y="328332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Miniaturization</a:t>
            </a:r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3"/>
          </p:nvPr>
        </p:nvSpPr>
        <p:spPr>
          <a:xfrm>
            <a:off x="3373950" y="3565000"/>
            <a:ext cx="2205599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Leading the development of less obtrusive implantable IoT devices.</a:t>
            </a:r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5"/>
          </p:nvPr>
        </p:nvSpPr>
        <p:spPr>
          <a:xfrm>
            <a:off x="6216174" y="16482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Energy efficiency</a:t>
            </a:r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6"/>
          </p:nvPr>
        </p:nvSpPr>
        <p:spPr>
          <a:xfrm>
            <a:off x="6217850" y="22045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Operating on very low levels of power.</a:t>
            </a:r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14"/>
          </p:nvPr>
        </p:nvSpPr>
        <p:spPr>
          <a:xfrm>
            <a:off x="6216174" y="328332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Durability</a:t>
            </a: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Nanodevices are more resistant to damage than their larger counterparts.</a:t>
            </a:r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951" y="1586900"/>
            <a:ext cx="4807975" cy="32390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IoNT Architecture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subTitle" idx="4294967295"/>
          </p:nvPr>
        </p:nvSpPr>
        <p:spPr>
          <a:xfrm>
            <a:off x="7274232" y="4013831"/>
            <a:ext cx="191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Like NFC or nanowires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6"/>
          <p:cNvSpPr txBox="1">
            <a:spLocks noGrp="1"/>
          </p:cNvSpPr>
          <p:nvPr>
            <p:ph type="subTitle" idx="4294967295"/>
          </p:nvPr>
        </p:nvSpPr>
        <p:spPr>
          <a:xfrm>
            <a:off x="6921751" y="3192728"/>
            <a:ext cx="215470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Specific communication protocols </a:t>
            </a:r>
            <a:endParaRPr sz="1800" b="0" i="0" u="none" strike="noStrike" cap="non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64" name="Google Shape;264;p6"/>
          <p:cNvSpPr txBox="1">
            <a:spLocks noGrp="1"/>
          </p:cNvSpPr>
          <p:nvPr>
            <p:ph type="subTitle" idx="4294967295"/>
          </p:nvPr>
        </p:nvSpPr>
        <p:spPr>
          <a:xfrm>
            <a:off x="6621350" y="1326462"/>
            <a:ext cx="1910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Nano nodes</a:t>
            </a:r>
            <a:endParaRPr sz="1800" b="0" i="0" u="none" strike="noStrike" cap="non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65" name="Google Shape;265;p6"/>
          <p:cNvSpPr txBox="1">
            <a:spLocks noGrp="1"/>
          </p:cNvSpPr>
          <p:nvPr>
            <p:ph type="subTitle" idx="4294967295"/>
          </p:nvPr>
        </p:nvSpPr>
        <p:spPr>
          <a:xfrm>
            <a:off x="6866842" y="1636843"/>
            <a:ext cx="191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Nanosensors and nanoactuators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7004800" y="4181168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 txBox="1">
            <a:spLocks noGrp="1"/>
          </p:cNvSpPr>
          <p:nvPr>
            <p:ph type="subTitle" idx="4294967295"/>
          </p:nvPr>
        </p:nvSpPr>
        <p:spPr>
          <a:xfrm>
            <a:off x="30112" y="3020714"/>
            <a:ext cx="244479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Network infrastructure </a:t>
            </a:r>
            <a:endParaRPr/>
          </a:p>
        </p:txBody>
      </p:sp>
      <p:cxnSp>
        <p:nvCxnSpPr>
          <p:cNvPr id="268" name="Google Shape;268;p6"/>
          <p:cNvCxnSpPr>
            <a:stCxn id="269" idx="6"/>
          </p:cNvCxnSpPr>
          <p:nvPr/>
        </p:nvCxnSpPr>
        <p:spPr>
          <a:xfrm rot="10800000" flipH="1">
            <a:off x="2340170" y="3697428"/>
            <a:ext cx="337800" cy="906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70" name="Google Shape;270;p6"/>
          <p:cNvSpPr/>
          <p:nvPr/>
        </p:nvSpPr>
        <p:spPr>
          <a:xfrm>
            <a:off x="2021727" y="1697653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6"/>
          <p:cNvCxnSpPr>
            <a:stCxn id="270" idx="4"/>
          </p:cNvCxnSpPr>
          <p:nvPr/>
        </p:nvCxnSpPr>
        <p:spPr>
          <a:xfrm rot="-5400000" flipH="1">
            <a:off x="2035377" y="1956253"/>
            <a:ext cx="379500" cy="2253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72" name="Google Shape;272;p6"/>
          <p:cNvSpPr txBox="1"/>
          <p:nvPr/>
        </p:nvSpPr>
        <p:spPr>
          <a:xfrm>
            <a:off x="509586" y="1264067"/>
            <a:ext cx="385731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 processing and storage 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2101627" y="1562178"/>
            <a:ext cx="2151945" cy="112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due to the large amount of data generated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6648197" y="1731703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6"/>
          <p:cNvCxnSpPr>
            <a:stCxn id="274" idx="2"/>
          </p:cNvCxnSpPr>
          <p:nvPr/>
        </p:nvCxnSpPr>
        <p:spPr>
          <a:xfrm flipH="1">
            <a:off x="5902997" y="1822453"/>
            <a:ext cx="745200" cy="1215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76" name="Google Shape;276;p6"/>
          <p:cNvSpPr txBox="1">
            <a:spLocks noGrp="1"/>
          </p:cNvSpPr>
          <p:nvPr>
            <p:ph type="subTitle" idx="4294967295"/>
          </p:nvPr>
        </p:nvSpPr>
        <p:spPr>
          <a:xfrm>
            <a:off x="90625" y="3561982"/>
            <a:ext cx="2051876" cy="112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May include both traditional and specialized network technologies</a:t>
            </a:r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2158670" y="3697278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6"/>
          <p:cNvCxnSpPr>
            <a:stCxn id="266" idx="2"/>
          </p:cNvCxnSpPr>
          <p:nvPr/>
        </p:nvCxnSpPr>
        <p:spPr>
          <a:xfrm flipH="1">
            <a:off x="6019600" y="4271918"/>
            <a:ext cx="9852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78" name="Google Shape;27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Confidentiality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Integrity</a:t>
            </a:r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Data must not be altered in transit</a:t>
            </a:r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Avoiding the exposure of sensitive information to not authorized third parties.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Security goals</a:t>
            </a:r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Availability</a:t>
            </a:r>
            <a:endParaRPr/>
          </a:p>
        </p:txBody>
      </p:sp>
      <p:sp>
        <p:nvSpPr>
          <p:cNvPr id="293" name="Google Shape;293;p7"/>
          <p:cNvSpPr txBox="1">
            <a:spLocks noGrp="1"/>
          </p:cNvSpPr>
          <p:nvPr>
            <p:ph type="subTitle" idx="6"/>
          </p:nvPr>
        </p:nvSpPr>
        <p:spPr>
          <a:xfrm>
            <a:off x="5742674" y="2185449"/>
            <a:ext cx="2801885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 malicious user must never be able to interrupt or negatively impact the communication</a:t>
            </a:r>
            <a:endParaRPr/>
          </a:p>
        </p:txBody>
      </p:sp>
      <p:sp>
        <p:nvSpPr>
          <p:cNvPr id="294" name="Google Shape;294;p7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Authenticity</a:t>
            </a:r>
            <a:endParaRPr/>
          </a:p>
        </p:txBody>
      </p:sp>
      <p:sp>
        <p:nvSpPr>
          <p:cNvPr id="295" name="Google Shape;295;p7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801884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The source of transmission should be reliable and should prevent attacks</a:t>
            </a:r>
            <a:endParaRPr/>
          </a:p>
        </p:txBody>
      </p:sp>
      <p:grpSp>
        <p:nvGrpSpPr>
          <p:cNvPr id="296" name="Google Shape;296;p7"/>
          <p:cNvGrpSpPr/>
          <p:nvPr/>
        </p:nvGrpSpPr>
        <p:grpSpPr>
          <a:xfrm>
            <a:off x="941172" y="2012428"/>
            <a:ext cx="541402" cy="597301"/>
            <a:chOff x="3111775" y="1993516"/>
            <a:chExt cx="318927" cy="319217"/>
          </a:xfrm>
        </p:grpSpPr>
        <p:sp>
          <p:nvSpPr>
            <p:cNvPr id="297" name="Google Shape;297;p7"/>
            <p:cNvSpPr/>
            <p:nvPr/>
          </p:nvSpPr>
          <p:spPr>
            <a:xfrm>
              <a:off x="3204263" y="2013894"/>
              <a:ext cx="154067" cy="140964"/>
            </a:xfrm>
            <a:custGeom>
              <a:avLst/>
              <a:gdLst/>
              <a:ahLst/>
              <a:cxnLst/>
              <a:rect l="l" t="t" r="r" b="b"/>
              <a:pathLst>
                <a:path w="5867" h="5368" extrusionOk="0">
                  <a:moveTo>
                    <a:pt x="584" y="0"/>
                  </a:moveTo>
                  <a:cubicBezTo>
                    <a:pt x="268" y="0"/>
                    <a:pt x="0" y="268"/>
                    <a:pt x="0" y="594"/>
                  </a:cubicBezTo>
                  <a:lnTo>
                    <a:pt x="0" y="3713"/>
                  </a:lnTo>
                  <a:cubicBezTo>
                    <a:pt x="0" y="4039"/>
                    <a:pt x="268" y="4307"/>
                    <a:pt x="584" y="4307"/>
                  </a:cubicBezTo>
                  <a:lnTo>
                    <a:pt x="2153" y="4307"/>
                  </a:lnTo>
                  <a:lnTo>
                    <a:pt x="3723" y="5350"/>
                  </a:lnTo>
                  <a:cubicBezTo>
                    <a:pt x="3740" y="5362"/>
                    <a:pt x="3758" y="5367"/>
                    <a:pt x="3777" y="5367"/>
                  </a:cubicBezTo>
                  <a:cubicBezTo>
                    <a:pt x="3831" y="5367"/>
                    <a:pt x="3883" y="5319"/>
                    <a:pt x="3876" y="5254"/>
                  </a:cubicBezTo>
                  <a:lnTo>
                    <a:pt x="3713" y="4307"/>
                  </a:lnTo>
                  <a:lnTo>
                    <a:pt x="5283" y="4307"/>
                  </a:lnTo>
                  <a:cubicBezTo>
                    <a:pt x="5599" y="4307"/>
                    <a:pt x="5867" y="4039"/>
                    <a:pt x="5867" y="3713"/>
                  </a:cubicBezTo>
                  <a:lnTo>
                    <a:pt x="5867" y="594"/>
                  </a:lnTo>
                  <a:cubicBezTo>
                    <a:pt x="5867" y="268"/>
                    <a:pt x="5608" y="0"/>
                    <a:pt x="5283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204263" y="2013894"/>
              <a:ext cx="143773" cy="102808"/>
            </a:xfrm>
            <a:custGeom>
              <a:avLst/>
              <a:gdLst/>
              <a:ahLst/>
              <a:cxnLst/>
              <a:rect l="l" t="t" r="r" b="b"/>
              <a:pathLst>
                <a:path w="5475" h="3915" extrusionOk="0">
                  <a:moveTo>
                    <a:pt x="584" y="0"/>
                  </a:moveTo>
                  <a:cubicBezTo>
                    <a:pt x="259" y="0"/>
                    <a:pt x="0" y="268"/>
                    <a:pt x="0" y="594"/>
                  </a:cubicBezTo>
                  <a:lnTo>
                    <a:pt x="0" y="3723"/>
                  </a:lnTo>
                  <a:cubicBezTo>
                    <a:pt x="0" y="3780"/>
                    <a:pt x="10" y="3847"/>
                    <a:pt x="38" y="3914"/>
                  </a:cubicBezTo>
                  <a:lnTo>
                    <a:pt x="4498" y="3914"/>
                  </a:lnTo>
                  <a:cubicBezTo>
                    <a:pt x="5034" y="3914"/>
                    <a:pt x="5474" y="3474"/>
                    <a:pt x="5474" y="2938"/>
                  </a:cubicBezTo>
                  <a:lnTo>
                    <a:pt x="5474" y="38"/>
                  </a:lnTo>
                  <a:cubicBezTo>
                    <a:pt x="5417" y="19"/>
                    <a:pt x="5350" y="0"/>
                    <a:pt x="5283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3112773" y="2137788"/>
              <a:ext cx="112865" cy="113102"/>
            </a:xfrm>
            <a:custGeom>
              <a:avLst/>
              <a:gdLst/>
              <a:ahLst/>
              <a:cxnLst/>
              <a:rect l="l" t="t" r="r" b="b"/>
              <a:pathLst>
                <a:path w="4298" h="4307" extrusionOk="0">
                  <a:moveTo>
                    <a:pt x="2144" y="0"/>
                  </a:moveTo>
                  <a:cubicBezTo>
                    <a:pt x="1206" y="0"/>
                    <a:pt x="508" y="756"/>
                    <a:pt x="441" y="1675"/>
                  </a:cubicBezTo>
                  <a:cubicBezTo>
                    <a:pt x="383" y="2345"/>
                    <a:pt x="249" y="2996"/>
                    <a:pt x="39" y="3637"/>
                  </a:cubicBezTo>
                  <a:cubicBezTo>
                    <a:pt x="1" y="3752"/>
                    <a:pt x="48" y="3886"/>
                    <a:pt x="163" y="3934"/>
                  </a:cubicBezTo>
                  <a:cubicBezTo>
                    <a:pt x="556" y="4116"/>
                    <a:pt x="986" y="4240"/>
                    <a:pt x="1417" y="4307"/>
                  </a:cubicBezTo>
                  <a:lnTo>
                    <a:pt x="2872" y="4307"/>
                  </a:lnTo>
                  <a:cubicBezTo>
                    <a:pt x="3302" y="4240"/>
                    <a:pt x="3723" y="4125"/>
                    <a:pt x="4116" y="3943"/>
                  </a:cubicBezTo>
                  <a:cubicBezTo>
                    <a:pt x="4240" y="3895"/>
                    <a:pt x="4298" y="3752"/>
                    <a:pt x="4240" y="3637"/>
                  </a:cubicBezTo>
                  <a:cubicBezTo>
                    <a:pt x="4039" y="2996"/>
                    <a:pt x="3905" y="2345"/>
                    <a:pt x="3848" y="1675"/>
                  </a:cubicBezTo>
                  <a:cubicBezTo>
                    <a:pt x="3781" y="756"/>
                    <a:pt x="3082" y="0"/>
                    <a:pt x="2144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3143182" y="2138025"/>
              <a:ext cx="82220" cy="112865"/>
            </a:xfrm>
            <a:custGeom>
              <a:avLst/>
              <a:gdLst/>
              <a:ahLst/>
              <a:cxnLst/>
              <a:rect l="l" t="t" r="r" b="b"/>
              <a:pathLst>
                <a:path w="3131" h="4298" extrusionOk="0">
                  <a:moveTo>
                    <a:pt x="977" y="1"/>
                  </a:moveTo>
                  <a:cubicBezTo>
                    <a:pt x="259" y="1"/>
                    <a:pt x="1" y="987"/>
                    <a:pt x="613" y="1350"/>
                  </a:cubicBezTo>
                  <a:cubicBezTo>
                    <a:pt x="632" y="1360"/>
                    <a:pt x="651" y="1379"/>
                    <a:pt x="680" y="1389"/>
                  </a:cubicBezTo>
                  <a:lnTo>
                    <a:pt x="1226" y="4298"/>
                  </a:lnTo>
                  <a:lnTo>
                    <a:pt x="1714" y="4298"/>
                  </a:lnTo>
                  <a:cubicBezTo>
                    <a:pt x="2144" y="4231"/>
                    <a:pt x="2565" y="4116"/>
                    <a:pt x="2958" y="3934"/>
                  </a:cubicBezTo>
                  <a:cubicBezTo>
                    <a:pt x="3073" y="3877"/>
                    <a:pt x="3130" y="3743"/>
                    <a:pt x="3082" y="3628"/>
                  </a:cubicBezTo>
                  <a:cubicBezTo>
                    <a:pt x="2872" y="2996"/>
                    <a:pt x="2738" y="2336"/>
                    <a:pt x="2680" y="1676"/>
                  </a:cubicBezTo>
                  <a:cubicBezTo>
                    <a:pt x="2613" y="757"/>
                    <a:pt x="1924" y="1"/>
                    <a:pt x="977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3111775" y="2223238"/>
              <a:ext cx="113102" cy="89231"/>
            </a:xfrm>
            <a:custGeom>
              <a:avLst/>
              <a:gdLst/>
              <a:ahLst/>
              <a:cxnLst/>
              <a:rect l="l" t="t" r="r" b="b"/>
              <a:pathLst>
                <a:path w="4307" h="3398" extrusionOk="0">
                  <a:moveTo>
                    <a:pt x="1436" y="0"/>
                  </a:moveTo>
                  <a:lnTo>
                    <a:pt x="1436" y="718"/>
                  </a:lnTo>
                  <a:cubicBezTo>
                    <a:pt x="1436" y="890"/>
                    <a:pt x="1331" y="1062"/>
                    <a:pt x="1168" y="1139"/>
                  </a:cubicBezTo>
                  <a:lnTo>
                    <a:pt x="402" y="1531"/>
                  </a:lnTo>
                  <a:cubicBezTo>
                    <a:pt x="153" y="1646"/>
                    <a:pt x="0" y="1895"/>
                    <a:pt x="0" y="2173"/>
                  </a:cubicBezTo>
                  <a:lnTo>
                    <a:pt x="0" y="3158"/>
                  </a:lnTo>
                  <a:cubicBezTo>
                    <a:pt x="0" y="3283"/>
                    <a:pt x="115" y="3398"/>
                    <a:pt x="240" y="3398"/>
                  </a:cubicBezTo>
                  <a:lnTo>
                    <a:pt x="4068" y="3398"/>
                  </a:lnTo>
                  <a:cubicBezTo>
                    <a:pt x="4202" y="3398"/>
                    <a:pt x="4307" y="3283"/>
                    <a:pt x="4307" y="3158"/>
                  </a:cubicBezTo>
                  <a:lnTo>
                    <a:pt x="4307" y="2173"/>
                  </a:lnTo>
                  <a:cubicBezTo>
                    <a:pt x="4307" y="1895"/>
                    <a:pt x="4154" y="1646"/>
                    <a:pt x="3905" y="1531"/>
                  </a:cubicBezTo>
                  <a:lnTo>
                    <a:pt x="3139" y="1139"/>
                  </a:lnTo>
                  <a:cubicBezTo>
                    <a:pt x="2977" y="1062"/>
                    <a:pt x="2871" y="890"/>
                    <a:pt x="2871" y="718"/>
                  </a:cubicBezTo>
                  <a:lnTo>
                    <a:pt x="2871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3149222" y="2223238"/>
              <a:ext cx="38208" cy="25157"/>
            </a:xfrm>
            <a:custGeom>
              <a:avLst/>
              <a:gdLst/>
              <a:ahLst/>
              <a:cxnLst/>
              <a:rect l="l" t="t" r="r" b="b"/>
              <a:pathLst>
                <a:path w="1455" h="958" extrusionOk="0">
                  <a:moveTo>
                    <a:pt x="10" y="0"/>
                  </a:moveTo>
                  <a:lnTo>
                    <a:pt x="10" y="718"/>
                  </a:lnTo>
                  <a:cubicBezTo>
                    <a:pt x="10" y="747"/>
                    <a:pt x="0" y="785"/>
                    <a:pt x="0" y="814"/>
                  </a:cubicBezTo>
                  <a:cubicBezTo>
                    <a:pt x="230" y="909"/>
                    <a:pt x="479" y="957"/>
                    <a:pt x="728" y="957"/>
                  </a:cubicBezTo>
                  <a:cubicBezTo>
                    <a:pt x="976" y="957"/>
                    <a:pt x="1225" y="909"/>
                    <a:pt x="1455" y="814"/>
                  </a:cubicBezTo>
                  <a:cubicBezTo>
                    <a:pt x="1455" y="785"/>
                    <a:pt x="1445" y="747"/>
                    <a:pt x="1445" y="718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112011" y="2256142"/>
              <a:ext cx="113128" cy="56328"/>
            </a:xfrm>
            <a:custGeom>
              <a:avLst/>
              <a:gdLst/>
              <a:ahLst/>
              <a:cxnLst/>
              <a:rect l="l" t="t" r="r" b="b"/>
              <a:pathLst>
                <a:path w="4308" h="2145" extrusionOk="0">
                  <a:moveTo>
                    <a:pt x="939" y="1"/>
                  </a:moveTo>
                  <a:lnTo>
                    <a:pt x="393" y="278"/>
                  </a:lnTo>
                  <a:cubicBezTo>
                    <a:pt x="154" y="393"/>
                    <a:pt x="1" y="642"/>
                    <a:pt x="1" y="920"/>
                  </a:cubicBezTo>
                  <a:lnTo>
                    <a:pt x="1" y="1905"/>
                  </a:lnTo>
                  <a:cubicBezTo>
                    <a:pt x="1" y="2030"/>
                    <a:pt x="106" y="2145"/>
                    <a:pt x="240" y="2145"/>
                  </a:cubicBezTo>
                  <a:lnTo>
                    <a:pt x="4068" y="2145"/>
                  </a:lnTo>
                  <a:cubicBezTo>
                    <a:pt x="4193" y="2145"/>
                    <a:pt x="4307" y="2030"/>
                    <a:pt x="4307" y="1905"/>
                  </a:cubicBezTo>
                  <a:lnTo>
                    <a:pt x="4307" y="920"/>
                  </a:lnTo>
                  <a:cubicBezTo>
                    <a:pt x="4298" y="642"/>
                    <a:pt x="4145" y="393"/>
                    <a:pt x="3896" y="278"/>
                  </a:cubicBezTo>
                  <a:lnTo>
                    <a:pt x="3350" y="1"/>
                  </a:lnTo>
                  <a:cubicBezTo>
                    <a:pt x="3068" y="436"/>
                    <a:pt x="2609" y="654"/>
                    <a:pt x="2148" y="654"/>
                  </a:cubicBezTo>
                  <a:cubicBezTo>
                    <a:pt x="1688" y="654"/>
                    <a:pt x="1226" y="436"/>
                    <a:pt x="939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130629" y="2174106"/>
              <a:ext cx="75419" cy="61711"/>
            </a:xfrm>
            <a:custGeom>
              <a:avLst/>
              <a:gdLst/>
              <a:ahLst/>
              <a:cxnLst/>
              <a:rect l="l" t="t" r="r" b="b"/>
              <a:pathLst>
                <a:path w="2872" h="2350" extrusionOk="0">
                  <a:moveTo>
                    <a:pt x="1112" y="1"/>
                  </a:moveTo>
                  <a:cubicBezTo>
                    <a:pt x="1021" y="1"/>
                    <a:pt x="931" y="49"/>
                    <a:pt x="890" y="139"/>
                  </a:cubicBezTo>
                  <a:cubicBezTo>
                    <a:pt x="814" y="302"/>
                    <a:pt x="699" y="445"/>
                    <a:pt x="565" y="570"/>
                  </a:cubicBezTo>
                  <a:cubicBezTo>
                    <a:pt x="440" y="684"/>
                    <a:pt x="297" y="780"/>
                    <a:pt x="144" y="857"/>
                  </a:cubicBezTo>
                  <a:cubicBezTo>
                    <a:pt x="48" y="905"/>
                    <a:pt x="0" y="1000"/>
                    <a:pt x="19" y="1106"/>
                  </a:cubicBezTo>
                  <a:cubicBezTo>
                    <a:pt x="105" y="1814"/>
                    <a:pt x="718" y="2350"/>
                    <a:pt x="1436" y="2350"/>
                  </a:cubicBezTo>
                  <a:cubicBezTo>
                    <a:pt x="2182" y="2350"/>
                    <a:pt x="2804" y="1775"/>
                    <a:pt x="2871" y="1029"/>
                  </a:cubicBezTo>
                  <a:cubicBezTo>
                    <a:pt x="2871" y="962"/>
                    <a:pt x="2842" y="885"/>
                    <a:pt x="2785" y="838"/>
                  </a:cubicBezTo>
                  <a:cubicBezTo>
                    <a:pt x="2316" y="445"/>
                    <a:pt x="1761" y="158"/>
                    <a:pt x="1158" y="5"/>
                  </a:cubicBezTo>
                  <a:cubicBezTo>
                    <a:pt x="1143" y="2"/>
                    <a:pt x="1127" y="1"/>
                    <a:pt x="1112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130629" y="2174106"/>
              <a:ext cx="75419" cy="61212"/>
            </a:xfrm>
            <a:custGeom>
              <a:avLst/>
              <a:gdLst/>
              <a:ahLst/>
              <a:cxnLst/>
              <a:rect l="l" t="t" r="r" b="b"/>
              <a:pathLst>
                <a:path w="2872" h="2331" extrusionOk="0">
                  <a:moveTo>
                    <a:pt x="1112" y="1"/>
                  </a:moveTo>
                  <a:cubicBezTo>
                    <a:pt x="1021" y="1"/>
                    <a:pt x="931" y="49"/>
                    <a:pt x="890" y="139"/>
                  </a:cubicBezTo>
                  <a:cubicBezTo>
                    <a:pt x="833" y="254"/>
                    <a:pt x="766" y="359"/>
                    <a:pt x="670" y="455"/>
                  </a:cubicBezTo>
                  <a:cubicBezTo>
                    <a:pt x="641" y="493"/>
                    <a:pt x="603" y="531"/>
                    <a:pt x="565" y="570"/>
                  </a:cubicBezTo>
                  <a:cubicBezTo>
                    <a:pt x="440" y="675"/>
                    <a:pt x="297" y="771"/>
                    <a:pt x="144" y="857"/>
                  </a:cubicBezTo>
                  <a:cubicBezTo>
                    <a:pt x="48" y="895"/>
                    <a:pt x="0" y="1000"/>
                    <a:pt x="10" y="1106"/>
                  </a:cubicBezTo>
                  <a:cubicBezTo>
                    <a:pt x="96" y="1728"/>
                    <a:pt x="584" y="2235"/>
                    <a:pt x="1215" y="2331"/>
                  </a:cubicBezTo>
                  <a:cubicBezTo>
                    <a:pt x="890" y="2130"/>
                    <a:pt x="699" y="1775"/>
                    <a:pt x="718" y="1393"/>
                  </a:cubicBezTo>
                  <a:lnTo>
                    <a:pt x="718" y="1048"/>
                  </a:lnTo>
                  <a:cubicBezTo>
                    <a:pt x="775" y="1010"/>
                    <a:pt x="823" y="972"/>
                    <a:pt x="881" y="924"/>
                  </a:cubicBezTo>
                  <a:cubicBezTo>
                    <a:pt x="1014" y="809"/>
                    <a:pt x="1129" y="665"/>
                    <a:pt x="1225" y="522"/>
                  </a:cubicBezTo>
                  <a:cubicBezTo>
                    <a:pt x="1684" y="665"/>
                    <a:pt x="2106" y="895"/>
                    <a:pt x="2469" y="1201"/>
                  </a:cubicBezTo>
                  <a:cubicBezTo>
                    <a:pt x="2517" y="1240"/>
                    <a:pt x="2632" y="1345"/>
                    <a:pt x="2756" y="1460"/>
                  </a:cubicBezTo>
                  <a:cubicBezTo>
                    <a:pt x="2814" y="1326"/>
                    <a:pt x="2852" y="1182"/>
                    <a:pt x="2862" y="1029"/>
                  </a:cubicBezTo>
                  <a:cubicBezTo>
                    <a:pt x="2871" y="952"/>
                    <a:pt x="2842" y="885"/>
                    <a:pt x="2785" y="838"/>
                  </a:cubicBezTo>
                  <a:cubicBezTo>
                    <a:pt x="2316" y="445"/>
                    <a:pt x="1761" y="158"/>
                    <a:pt x="1158" y="5"/>
                  </a:cubicBezTo>
                  <a:cubicBezTo>
                    <a:pt x="1143" y="2"/>
                    <a:pt x="1127" y="1"/>
                    <a:pt x="1112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111775" y="2268957"/>
              <a:ext cx="25157" cy="43513"/>
            </a:xfrm>
            <a:custGeom>
              <a:avLst/>
              <a:gdLst/>
              <a:ahLst/>
              <a:cxnLst/>
              <a:rect l="l" t="t" r="r" b="b"/>
              <a:pathLst>
                <a:path w="958" h="1657" extrusionOk="0">
                  <a:moveTo>
                    <a:pt x="153" y="1"/>
                  </a:moveTo>
                  <a:cubicBezTo>
                    <a:pt x="58" y="125"/>
                    <a:pt x="0" y="279"/>
                    <a:pt x="0" y="432"/>
                  </a:cubicBezTo>
                  <a:lnTo>
                    <a:pt x="0" y="1417"/>
                  </a:lnTo>
                  <a:cubicBezTo>
                    <a:pt x="0" y="1551"/>
                    <a:pt x="115" y="1657"/>
                    <a:pt x="240" y="1657"/>
                  </a:cubicBezTo>
                  <a:lnTo>
                    <a:pt x="957" y="1657"/>
                  </a:lnTo>
                  <a:lnTo>
                    <a:pt x="957" y="881"/>
                  </a:lnTo>
                  <a:cubicBezTo>
                    <a:pt x="957" y="738"/>
                    <a:pt x="890" y="594"/>
                    <a:pt x="785" y="508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199720" y="2268957"/>
              <a:ext cx="25157" cy="43513"/>
            </a:xfrm>
            <a:custGeom>
              <a:avLst/>
              <a:gdLst/>
              <a:ahLst/>
              <a:cxnLst/>
              <a:rect l="l" t="t" r="r" b="b"/>
              <a:pathLst>
                <a:path w="958" h="1657" extrusionOk="0">
                  <a:moveTo>
                    <a:pt x="814" y="1"/>
                  </a:moveTo>
                  <a:lnTo>
                    <a:pt x="183" y="508"/>
                  </a:lnTo>
                  <a:cubicBezTo>
                    <a:pt x="68" y="594"/>
                    <a:pt x="1" y="738"/>
                    <a:pt x="1" y="881"/>
                  </a:cubicBezTo>
                  <a:lnTo>
                    <a:pt x="1" y="1657"/>
                  </a:lnTo>
                  <a:lnTo>
                    <a:pt x="719" y="1657"/>
                  </a:lnTo>
                  <a:cubicBezTo>
                    <a:pt x="853" y="1657"/>
                    <a:pt x="958" y="1551"/>
                    <a:pt x="958" y="1417"/>
                  </a:cubicBezTo>
                  <a:lnTo>
                    <a:pt x="958" y="432"/>
                  </a:lnTo>
                  <a:cubicBezTo>
                    <a:pt x="958" y="279"/>
                    <a:pt x="900" y="125"/>
                    <a:pt x="814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325636" y="2149343"/>
              <a:ext cx="30934" cy="67882"/>
            </a:xfrm>
            <a:custGeom>
              <a:avLst/>
              <a:gdLst/>
              <a:ahLst/>
              <a:cxnLst/>
              <a:rect l="l" t="t" r="r" b="b"/>
              <a:pathLst>
                <a:path w="1178" h="2585" extrusionOk="0">
                  <a:moveTo>
                    <a:pt x="699" y="1"/>
                  </a:moveTo>
                  <a:cubicBezTo>
                    <a:pt x="316" y="1"/>
                    <a:pt x="1" y="316"/>
                    <a:pt x="1" y="699"/>
                  </a:cubicBezTo>
                  <a:lnTo>
                    <a:pt x="1" y="862"/>
                  </a:lnTo>
                  <a:cubicBezTo>
                    <a:pt x="1" y="1063"/>
                    <a:pt x="29" y="1273"/>
                    <a:pt x="96" y="1465"/>
                  </a:cubicBezTo>
                  <a:lnTo>
                    <a:pt x="470" y="2585"/>
                  </a:lnTo>
                  <a:lnTo>
                    <a:pt x="1178" y="2585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337952" y="2143067"/>
              <a:ext cx="73922" cy="73896"/>
            </a:xfrm>
            <a:custGeom>
              <a:avLst/>
              <a:gdLst/>
              <a:ahLst/>
              <a:cxnLst/>
              <a:rect l="l" t="t" r="r" b="b"/>
              <a:pathLst>
                <a:path w="2815" h="2814" extrusionOk="0">
                  <a:moveTo>
                    <a:pt x="709" y="0"/>
                  </a:moveTo>
                  <a:cubicBezTo>
                    <a:pt x="316" y="0"/>
                    <a:pt x="1" y="316"/>
                    <a:pt x="1" y="708"/>
                  </a:cubicBezTo>
                  <a:cubicBezTo>
                    <a:pt x="1" y="967"/>
                    <a:pt x="211" y="1177"/>
                    <a:pt x="469" y="1177"/>
                  </a:cubicBezTo>
                  <a:lnTo>
                    <a:pt x="2345" y="2814"/>
                  </a:lnTo>
                  <a:lnTo>
                    <a:pt x="2747" y="1426"/>
                  </a:lnTo>
                  <a:cubicBezTo>
                    <a:pt x="2795" y="1254"/>
                    <a:pt x="2814" y="1082"/>
                    <a:pt x="2814" y="909"/>
                  </a:cubicBezTo>
                  <a:lnTo>
                    <a:pt x="2814" y="469"/>
                  </a:lnTo>
                  <a:cubicBezTo>
                    <a:pt x="2814" y="211"/>
                    <a:pt x="2604" y="0"/>
                    <a:pt x="2345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350268" y="2235554"/>
              <a:ext cx="36974" cy="27153"/>
            </a:xfrm>
            <a:custGeom>
              <a:avLst/>
              <a:gdLst/>
              <a:ahLst/>
              <a:cxnLst/>
              <a:rect l="l" t="t" r="r" b="b"/>
              <a:pathLst>
                <a:path w="1408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407" y="103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350268" y="2235554"/>
              <a:ext cx="36974" cy="14916"/>
            </a:xfrm>
            <a:custGeom>
              <a:avLst/>
              <a:gdLst/>
              <a:ahLst/>
              <a:cxnLst/>
              <a:rect l="l" t="t" r="r" b="b"/>
              <a:pathLst>
                <a:path w="1408" h="568" extrusionOk="0">
                  <a:moveTo>
                    <a:pt x="0" y="0"/>
                  </a:moveTo>
                  <a:lnTo>
                    <a:pt x="0" y="431"/>
                  </a:lnTo>
                  <a:cubicBezTo>
                    <a:pt x="225" y="522"/>
                    <a:pt x="465" y="567"/>
                    <a:pt x="704" y="567"/>
                  </a:cubicBezTo>
                  <a:cubicBezTo>
                    <a:pt x="943" y="567"/>
                    <a:pt x="1182" y="522"/>
                    <a:pt x="1407" y="431"/>
                  </a:cubicBezTo>
                  <a:lnTo>
                    <a:pt x="1407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307044" y="2250365"/>
              <a:ext cx="123658" cy="62367"/>
            </a:xfrm>
            <a:custGeom>
              <a:avLst/>
              <a:gdLst/>
              <a:ahLst/>
              <a:cxnLst/>
              <a:rect l="l" t="t" r="r" b="b"/>
              <a:pathLst>
                <a:path w="4709" h="2375" extrusionOk="0">
                  <a:moveTo>
                    <a:pt x="1646" y="1"/>
                  </a:moveTo>
                  <a:lnTo>
                    <a:pt x="517" y="326"/>
                  </a:lnTo>
                  <a:cubicBezTo>
                    <a:pt x="211" y="412"/>
                    <a:pt x="0" y="690"/>
                    <a:pt x="0" y="1006"/>
                  </a:cubicBezTo>
                  <a:lnTo>
                    <a:pt x="0" y="2135"/>
                  </a:lnTo>
                  <a:cubicBezTo>
                    <a:pt x="0" y="2269"/>
                    <a:pt x="115" y="2374"/>
                    <a:pt x="240" y="2374"/>
                  </a:cubicBezTo>
                  <a:lnTo>
                    <a:pt x="4470" y="2374"/>
                  </a:lnTo>
                  <a:cubicBezTo>
                    <a:pt x="4594" y="2374"/>
                    <a:pt x="4709" y="2269"/>
                    <a:pt x="4709" y="2135"/>
                  </a:cubicBezTo>
                  <a:lnTo>
                    <a:pt x="4709" y="1006"/>
                  </a:lnTo>
                  <a:cubicBezTo>
                    <a:pt x="4709" y="690"/>
                    <a:pt x="4489" y="412"/>
                    <a:pt x="4183" y="326"/>
                  </a:cubicBezTo>
                  <a:lnTo>
                    <a:pt x="3053" y="1"/>
                  </a:lnTo>
                  <a:lnTo>
                    <a:pt x="2355" y="470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362584" y="2262681"/>
              <a:ext cx="12342" cy="49789"/>
            </a:xfrm>
            <a:custGeom>
              <a:avLst/>
              <a:gdLst/>
              <a:ahLst/>
              <a:cxnLst/>
              <a:rect l="l" t="t" r="r" b="b"/>
              <a:pathLst>
                <a:path w="470" h="1896" extrusionOk="0">
                  <a:moveTo>
                    <a:pt x="115" y="1"/>
                  </a:moveTo>
                  <a:lnTo>
                    <a:pt x="0" y="1896"/>
                  </a:lnTo>
                  <a:lnTo>
                    <a:pt x="469" y="1896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331676" y="2173948"/>
              <a:ext cx="74158" cy="67646"/>
            </a:xfrm>
            <a:custGeom>
              <a:avLst/>
              <a:gdLst/>
              <a:ahLst/>
              <a:cxnLst/>
              <a:rect l="l" t="t" r="r" b="b"/>
              <a:pathLst>
                <a:path w="2824" h="2576" extrusionOk="0">
                  <a:moveTo>
                    <a:pt x="878" y="0"/>
                  </a:moveTo>
                  <a:cubicBezTo>
                    <a:pt x="764" y="0"/>
                    <a:pt x="653" y="48"/>
                    <a:pt x="565" y="135"/>
                  </a:cubicBezTo>
                  <a:lnTo>
                    <a:pt x="144" y="556"/>
                  </a:lnTo>
                  <a:cubicBezTo>
                    <a:pt x="58" y="652"/>
                    <a:pt x="0" y="767"/>
                    <a:pt x="0" y="891"/>
                  </a:cubicBezTo>
                  <a:lnTo>
                    <a:pt x="0" y="1169"/>
                  </a:lnTo>
                  <a:cubicBezTo>
                    <a:pt x="0" y="1944"/>
                    <a:pt x="632" y="2576"/>
                    <a:pt x="1417" y="2576"/>
                  </a:cubicBezTo>
                  <a:cubicBezTo>
                    <a:pt x="2192" y="2576"/>
                    <a:pt x="2824" y="1944"/>
                    <a:pt x="2824" y="1169"/>
                  </a:cubicBezTo>
                  <a:lnTo>
                    <a:pt x="2824" y="872"/>
                  </a:lnTo>
                  <a:cubicBezTo>
                    <a:pt x="2824" y="738"/>
                    <a:pt x="2776" y="623"/>
                    <a:pt x="2690" y="537"/>
                  </a:cubicBezTo>
                  <a:cubicBezTo>
                    <a:pt x="2326" y="183"/>
                    <a:pt x="1656" y="21"/>
                    <a:pt x="909" y="1"/>
                  </a:cubicBezTo>
                  <a:cubicBezTo>
                    <a:pt x="899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3331676" y="2173975"/>
              <a:ext cx="73896" cy="66123"/>
            </a:xfrm>
            <a:custGeom>
              <a:avLst/>
              <a:gdLst/>
              <a:ahLst/>
              <a:cxnLst/>
              <a:rect l="l" t="t" r="r" b="b"/>
              <a:pathLst>
                <a:path w="2814" h="2518" extrusionOk="0">
                  <a:moveTo>
                    <a:pt x="909" y="0"/>
                  </a:moveTo>
                  <a:cubicBezTo>
                    <a:pt x="785" y="0"/>
                    <a:pt x="661" y="48"/>
                    <a:pt x="565" y="134"/>
                  </a:cubicBezTo>
                  <a:lnTo>
                    <a:pt x="144" y="565"/>
                  </a:lnTo>
                  <a:cubicBezTo>
                    <a:pt x="58" y="651"/>
                    <a:pt x="0" y="766"/>
                    <a:pt x="0" y="890"/>
                  </a:cubicBezTo>
                  <a:lnTo>
                    <a:pt x="0" y="1168"/>
                  </a:lnTo>
                  <a:cubicBezTo>
                    <a:pt x="0" y="1800"/>
                    <a:pt x="421" y="2345"/>
                    <a:pt x="1024" y="2517"/>
                  </a:cubicBezTo>
                  <a:cubicBezTo>
                    <a:pt x="823" y="2269"/>
                    <a:pt x="708" y="1962"/>
                    <a:pt x="708" y="1637"/>
                  </a:cubicBezTo>
                  <a:lnTo>
                    <a:pt x="708" y="957"/>
                  </a:lnTo>
                  <a:cubicBezTo>
                    <a:pt x="708" y="692"/>
                    <a:pt x="919" y="487"/>
                    <a:pt x="1172" y="487"/>
                  </a:cubicBezTo>
                  <a:cubicBezTo>
                    <a:pt x="1184" y="487"/>
                    <a:pt x="1195" y="488"/>
                    <a:pt x="1206" y="489"/>
                  </a:cubicBezTo>
                  <a:cubicBezTo>
                    <a:pt x="1685" y="517"/>
                    <a:pt x="2383" y="594"/>
                    <a:pt x="2814" y="804"/>
                  </a:cubicBezTo>
                  <a:cubicBezTo>
                    <a:pt x="2804" y="699"/>
                    <a:pt x="2757" y="613"/>
                    <a:pt x="2690" y="536"/>
                  </a:cubicBezTo>
                  <a:cubicBezTo>
                    <a:pt x="2326" y="182"/>
                    <a:pt x="1656" y="20"/>
                    <a:pt x="909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3307281" y="2266200"/>
              <a:ext cx="24921" cy="46533"/>
            </a:xfrm>
            <a:custGeom>
              <a:avLst/>
              <a:gdLst/>
              <a:ahLst/>
              <a:cxnLst/>
              <a:rect l="l" t="t" r="r" b="b"/>
              <a:pathLst>
                <a:path w="949" h="1772" extrusionOk="0">
                  <a:moveTo>
                    <a:pt x="125" y="1"/>
                  </a:moveTo>
                  <a:cubicBezTo>
                    <a:pt x="49" y="125"/>
                    <a:pt x="1" y="259"/>
                    <a:pt x="1" y="403"/>
                  </a:cubicBezTo>
                  <a:lnTo>
                    <a:pt x="1" y="1532"/>
                  </a:lnTo>
                  <a:cubicBezTo>
                    <a:pt x="1" y="1666"/>
                    <a:pt x="106" y="1771"/>
                    <a:pt x="240" y="1771"/>
                  </a:cubicBezTo>
                  <a:lnTo>
                    <a:pt x="948" y="1771"/>
                  </a:lnTo>
                  <a:lnTo>
                    <a:pt x="948" y="1101"/>
                  </a:lnTo>
                  <a:lnTo>
                    <a:pt x="929" y="1101"/>
                  </a:lnTo>
                  <a:cubicBezTo>
                    <a:pt x="929" y="910"/>
                    <a:pt x="862" y="738"/>
                    <a:pt x="728" y="604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3405545" y="2266200"/>
              <a:ext cx="24658" cy="46533"/>
            </a:xfrm>
            <a:custGeom>
              <a:avLst/>
              <a:gdLst/>
              <a:ahLst/>
              <a:cxnLst/>
              <a:rect l="l" t="t" r="r" b="b"/>
              <a:pathLst>
                <a:path w="939" h="1772" extrusionOk="0">
                  <a:moveTo>
                    <a:pt x="814" y="1"/>
                  </a:moveTo>
                  <a:lnTo>
                    <a:pt x="211" y="604"/>
                  </a:lnTo>
                  <a:cubicBezTo>
                    <a:pt x="78" y="738"/>
                    <a:pt x="11" y="910"/>
                    <a:pt x="11" y="1101"/>
                  </a:cubicBezTo>
                  <a:lnTo>
                    <a:pt x="1" y="1101"/>
                  </a:lnTo>
                  <a:lnTo>
                    <a:pt x="1" y="1771"/>
                  </a:lnTo>
                  <a:lnTo>
                    <a:pt x="700" y="1771"/>
                  </a:lnTo>
                  <a:cubicBezTo>
                    <a:pt x="834" y="1771"/>
                    <a:pt x="939" y="1666"/>
                    <a:pt x="939" y="1532"/>
                  </a:cubicBezTo>
                  <a:lnTo>
                    <a:pt x="939" y="403"/>
                  </a:lnTo>
                  <a:cubicBezTo>
                    <a:pt x="939" y="259"/>
                    <a:pt x="891" y="125"/>
                    <a:pt x="814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3362584" y="2262681"/>
              <a:ext cx="12342" cy="12342"/>
            </a:xfrm>
            <a:custGeom>
              <a:avLst/>
              <a:gdLst/>
              <a:ahLst/>
              <a:cxnLst/>
              <a:rect l="l" t="t" r="r" b="b"/>
              <a:pathLst>
                <a:path w="470" h="470" extrusionOk="0">
                  <a:moveTo>
                    <a:pt x="0" y="1"/>
                  </a:moveTo>
                  <a:lnTo>
                    <a:pt x="0" y="374"/>
                  </a:lnTo>
                  <a:cubicBezTo>
                    <a:pt x="0" y="431"/>
                    <a:pt x="39" y="470"/>
                    <a:pt x="96" y="470"/>
                  </a:cubicBezTo>
                  <a:lnTo>
                    <a:pt x="374" y="470"/>
                  </a:lnTo>
                  <a:cubicBezTo>
                    <a:pt x="422" y="470"/>
                    <a:pt x="469" y="431"/>
                    <a:pt x="469" y="374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3343493" y="2245481"/>
              <a:ext cx="25393" cy="25971"/>
            </a:xfrm>
            <a:custGeom>
              <a:avLst/>
              <a:gdLst/>
              <a:ahLst/>
              <a:cxnLst/>
              <a:rect l="l" t="t" r="r" b="b"/>
              <a:pathLst>
                <a:path w="967" h="989" extrusionOk="0">
                  <a:moveTo>
                    <a:pt x="221" y="0"/>
                  </a:moveTo>
                  <a:cubicBezTo>
                    <a:pt x="190" y="0"/>
                    <a:pt x="160" y="15"/>
                    <a:pt x="144" y="43"/>
                  </a:cubicBezTo>
                  <a:lnTo>
                    <a:pt x="0" y="263"/>
                  </a:lnTo>
                  <a:lnTo>
                    <a:pt x="354" y="914"/>
                  </a:lnTo>
                  <a:cubicBezTo>
                    <a:pt x="378" y="963"/>
                    <a:pt x="430" y="988"/>
                    <a:pt x="481" y="988"/>
                  </a:cubicBezTo>
                  <a:cubicBezTo>
                    <a:pt x="510" y="988"/>
                    <a:pt x="540" y="980"/>
                    <a:pt x="565" y="962"/>
                  </a:cubicBezTo>
                  <a:lnTo>
                    <a:pt x="967" y="656"/>
                  </a:lnTo>
                  <a:lnTo>
                    <a:pt x="287" y="24"/>
                  </a:lnTo>
                  <a:cubicBezTo>
                    <a:pt x="267" y="8"/>
                    <a:pt x="244" y="0"/>
                    <a:pt x="221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3368860" y="2245559"/>
              <a:ext cx="25420" cy="26076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748" y="0"/>
                  </a:moveTo>
                  <a:cubicBezTo>
                    <a:pt x="725" y="0"/>
                    <a:pt x="701" y="10"/>
                    <a:pt x="680" y="31"/>
                  </a:cubicBezTo>
                  <a:lnTo>
                    <a:pt x="1" y="653"/>
                  </a:lnTo>
                  <a:lnTo>
                    <a:pt x="393" y="959"/>
                  </a:lnTo>
                  <a:cubicBezTo>
                    <a:pt x="419" y="982"/>
                    <a:pt x="452" y="992"/>
                    <a:pt x="484" y="992"/>
                  </a:cubicBezTo>
                  <a:cubicBezTo>
                    <a:pt x="534" y="992"/>
                    <a:pt x="584" y="967"/>
                    <a:pt x="613" y="921"/>
                  </a:cubicBezTo>
                  <a:lnTo>
                    <a:pt x="967" y="260"/>
                  </a:lnTo>
                  <a:lnTo>
                    <a:pt x="824" y="50"/>
                  </a:lnTo>
                  <a:cubicBezTo>
                    <a:pt x="807" y="17"/>
                    <a:pt x="779" y="0"/>
                    <a:pt x="748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3163297" y="1993516"/>
              <a:ext cx="174419" cy="150233"/>
            </a:xfrm>
            <a:custGeom>
              <a:avLst/>
              <a:gdLst/>
              <a:ahLst/>
              <a:cxnLst/>
              <a:rect l="l" t="t" r="r" b="b"/>
              <a:pathLst>
                <a:path w="6642" h="5721" extrusionOk="0">
                  <a:moveTo>
                    <a:pt x="584" y="1"/>
                  </a:moveTo>
                  <a:cubicBezTo>
                    <a:pt x="259" y="1"/>
                    <a:pt x="0" y="259"/>
                    <a:pt x="0" y="585"/>
                  </a:cubicBezTo>
                  <a:lnTo>
                    <a:pt x="0" y="3714"/>
                  </a:lnTo>
                  <a:cubicBezTo>
                    <a:pt x="0" y="4040"/>
                    <a:pt x="259" y="4298"/>
                    <a:pt x="584" y="4298"/>
                  </a:cubicBezTo>
                  <a:lnTo>
                    <a:pt x="2737" y="4298"/>
                  </a:lnTo>
                  <a:lnTo>
                    <a:pt x="2412" y="5600"/>
                  </a:lnTo>
                  <a:cubicBezTo>
                    <a:pt x="2397" y="5666"/>
                    <a:pt x="2450" y="5721"/>
                    <a:pt x="2511" y="5721"/>
                  </a:cubicBezTo>
                  <a:cubicBezTo>
                    <a:pt x="2529" y="5721"/>
                    <a:pt x="2547" y="5716"/>
                    <a:pt x="2565" y="5705"/>
                  </a:cubicBezTo>
                  <a:lnTo>
                    <a:pt x="4489" y="4298"/>
                  </a:lnTo>
                  <a:lnTo>
                    <a:pt x="6049" y="4298"/>
                  </a:lnTo>
                  <a:cubicBezTo>
                    <a:pt x="6374" y="4288"/>
                    <a:pt x="6642" y="4030"/>
                    <a:pt x="6642" y="3705"/>
                  </a:cubicBezTo>
                  <a:lnTo>
                    <a:pt x="6642" y="585"/>
                  </a:lnTo>
                  <a:cubicBezTo>
                    <a:pt x="6642" y="259"/>
                    <a:pt x="6384" y="1"/>
                    <a:pt x="6058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192446" y="2019172"/>
              <a:ext cx="28912" cy="10320"/>
            </a:xfrm>
            <a:custGeom>
              <a:avLst/>
              <a:gdLst/>
              <a:ahLst/>
              <a:cxnLst/>
              <a:rect l="l" t="t" r="r" b="b"/>
              <a:pathLst>
                <a:path w="1101" h="393" extrusionOk="0">
                  <a:moveTo>
                    <a:pt x="259" y="0"/>
                  </a:moveTo>
                  <a:cubicBezTo>
                    <a:pt x="0" y="0"/>
                    <a:pt x="0" y="393"/>
                    <a:pt x="259" y="393"/>
                  </a:cubicBezTo>
                  <a:lnTo>
                    <a:pt x="843" y="393"/>
                  </a:lnTo>
                  <a:cubicBezTo>
                    <a:pt x="1101" y="393"/>
                    <a:pt x="1101" y="0"/>
                    <a:pt x="843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228133" y="2019172"/>
              <a:ext cx="80434" cy="10320"/>
            </a:xfrm>
            <a:custGeom>
              <a:avLst/>
              <a:gdLst/>
              <a:ahLst/>
              <a:cxnLst/>
              <a:rect l="l" t="t" r="r" b="b"/>
              <a:pathLst>
                <a:path w="3063" h="393" extrusionOk="0">
                  <a:moveTo>
                    <a:pt x="268" y="0"/>
                  </a:moveTo>
                  <a:cubicBezTo>
                    <a:pt x="0" y="0"/>
                    <a:pt x="0" y="393"/>
                    <a:pt x="268" y="393"/>
                  </a:cubicBezTo>
                  <a:lnTo>
                    <a:pt x="2804" y="393"/>
                  </a:lnTo>
                  <a:cubicBezTo>
                    <a:pt x="3063" y="393"/>
                    <a:pt x="3063" y="0"/>
                    <a:pt x="2804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3192183" y="2044802"/>
              <a:ext cx="116384" cy="10320"/>
            </a:xfrm>
            <a:custGeom>
              <a:avLst/>
              <a:gdLst/>
              <a:ahLst/>
              <a:cxnLst/>
              <a:rect l="l" t="t" r="r" b="b"/>
              <a:pathLst>
                <a:path w="4432" h="393" extrusionOk="0">
                  <a:moveTo>
                    <a:pt x="269" y="0"/>
                  </a:moveTo>
                  <a:cubicBezTo>
                    <a:pt x="1" y="0"/>
                    <a:pt x="1" y="393"/>
                    <a:pt x="269" y="393"/>
                  </a:cubicBezTo>
                  <a:lnTo>
                    <a:pt x="4173" y="393"/>
                  </a:lnTo>
                  <a:cubicBezTo>
                    <a:pt x="4432" y="393"/>
                    <a:pt x="4432" y="0"/>
                    <a:pt x="4173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192183" y="2070431"/>
              <a:ext cx="80461" cy="10320"/>
            </a:xfrm>
            <a:custGeom>
              <a:avLst/>
              <a:gdLst/>
              <a:ahLst/>
              <a:cxnLst/>
              <a:rect l="l" t="t" r="r" b="b"/>
              <a:pathLst>
                <a:path w="3064" h="393" extrusionOk="0">
                  <a:moveTo>
                    <a:pt x="269" y="0"/>
                  </a:moveTo>
                  <a:cubicBezTo>
                    <a:pt x="1" y="0"/>
                    <a:pt x="1" y="393"/>
                    <a:pt x="269" y="393"/>
                  </a:cubicBezTo>
                  <a:lnTo>
                    <a:pt x="2805" y="393"/>
                  </a:lnTo>
                  <a:cubicBezTo>
                    <a:pt x="3063" y="393"/>
                    <a:pt x="3063" y="0"/>
                    <a:pt x="2805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3279655" y="2070431"/>
              <a:ext cx="28912" cy="10320"/>
            </a:xfrm>
            <a:custGeom>
              <a:avLst/>
              <a:gdLst/>
              <a:ahLst/>
              <a:cxnLst/>
              <a:rect l="l" t="t" r="r" b="b"/>
              <a:pathLst>
                <a:path w="1101" h="393" extrusionOk="0">
                  <a:moveTo>
                    <a:pt x="259" y="0"/>
                  </a:moveTo>
                  <a:cubicBezTo>
                    <a:pt x="0" y="0"/>
                    <a:pt x="0" y="393"/>
                    <a:pt x="259" y="393"/>
                  </a:cubicBezTo>
                  <a:lnTo>
                    <a:pt x="842" y="393"/>
                  </a:lnTo>
                  <a:cubicBezTo>
                    <a:pt x="1101" y="393"/>
                    <a:pt x="1101" y="0"/>
                    <a:pt x="842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3249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7"/>
          <p:cNvGrpSpPr/>
          <p:nvPr/>
        </p:nvGrpSpPr>
        <p:grpSpPr>
          <a:xfrm>
            <a:off x="947492" y="3444204"/>
            <a:ext cx="523372" cy="523017"/>
            <a:chOff x="5765926" y="1976683"/>
            <a:chExt cx="348339" cy="348103"/>
          </a:xfrm>
        </p:grpSpPr>
        <p:sp>
          <p:nvSpPr>
            <p:cNvPr id="328" name="Google Shape;328;p7"/>
            <p:cNvSpPr/>
            <p:nvPr/>
          </p:nvSpPr>
          <p:spPr>
            <a:xfrm>
              <a:off x="5765926" y="1976683"/>
              <a:ext cx="263808" cy="173946"/>
            </a:xfrm>
            <a:custGeom>
              <a:avLst/>
              <a:gdLst/>
              <a:ahLst/>
              <a:cxnLst/>
              <a:rect l="l" t="t" r="r" b="b"/>
              <a:pathLst>
                <a:path w="10046" h="6624" extrusionOk="0">
                  <a:moveTo>
                    <a:pt x="862" y="1"/>
                  </a:moveTo>
                  <a:cubicBezTo>
                    <a:pt x="383" y="1"/>
                    <a:pt x="0" y="384"/>
                    <a:pt x="0" y="853"/>
                  </a:cubicBezTo>
                  <a:lnTo>
                    <a:pt x="0" y="6413"/>
                  </a:lnTo>
                  <a:cubicBezTo>
                    <a:pt x="0" y="6528"/>
                    <a:pt x="96" y="6623"/>
                    <a:pt x="220" y="6623"/>
                  </a:cubicBezTo>
                  <a:lnTo>
                    <a:pt x="2354" y="6623"/>
                  </a:lnTo>
                  <a:cubicBezTo>
                    <a:pt x="2594" y="6623"/>
                    <a:pt x="2785" y="6432"/>
                    <a:pt x="2785" y="6202"/>
                  </a:cubicBezTo>
                  <a:lnTo>
                    <a:pt x="2785" y="5772"/>
                  </a:lnTo>
                  <a:cubicBezTo>
                    <a:pt x="2785" y="5590"/>
                    <a:pt x="2709" y="5418"/>
                    <a:pt x="2565" y="5293"/>
                  </a:cubicBezTo>
                  <a:cubicBezTo>
                    <a:pt x="1723" y="4594"/>
                    <a:pt x="2211" y="3216"/>
                    <a:pt x="3312" y="3207"/>
                  </a:cubicBezTo>
                  <a:cubicBezTo>
                    <a:pt x="4412" y="3207"/>
                    <a:pt x="4919" y="4575"/>
                    <a:pt x="4068" y="5284"/>
                  </a:cubicBezTo>
                  <a:cubicBezTo>
                    <a:pt x="3934" y="5408"/>
                    <a:pt x="3847" y="5580"/>
                    <a:pt x="3847" y="5762"/>
                  </a:cubicBezTo>
                  <a:lnTo>
                    <a:pt x="3847" y="6202"/>
                  </a:lnTo>
                  <a:cubicBezTo>
                    <a:pt x="3847" y="6432"/>
                    <a:pt x="4039" y="6623"/>
                    <a:pt x="4278" y="6623"/>
                  </a:cubicBezTo>
                  <a:lnTo>
                    <a:pt x="6623" y="6623"/>
                  </a:lnTo>
                  <a:lnTo>
                    <a:pt x="6623" y="4279"/>
                  </a:lnTo>
                  <a:cubicBezTo>
                    <a:pt x="6623" y="4039"/>
                    <a:pt x="6814" y="3848"/>
                    <a:pt x="7054" y="3848"/>
                  </a:cubicBezTo>
                  <a:lnTo>
                    <a:pt x="7484" y="3848"/>
                  </a:lnTo>
                  <a:cubicBezTo>
                    <a:pt x="7676" y="3848"/>
                    <a:pt x="7848" y="3925"/>
                    <a:pt x="7963" y="4068"/>
                  </a:cubicBezTo>
                  <a:cubicBezTo>
                    <a:pt x="8211" y="4359"/>
                    <a:pt x="8536" y="4489"/>
                    <a:pt x="8856" y="4489"/>
                  </a:cubicBezTo>
                  <a:cubicBezTo>
                    <a:pt x="9462" y="4489"/>
                    <a:pt x="10046" y="4023"/>
                    <a:pt x="10039" y="3303"/>
                  </a:cubicBezTo>
                  <a:cubicBezTo>
                    <a:pt x="10039" y="2589"/>
                    <a:pt x="9460" y="2132"/>
                    <a:pt x="8862" y="2132"/>
                  </a:cubicBezTo>
                  <a:cubicBezTo>
                    <a:pt x="8538" y="2132"/>
                    <a:pt x="8208" y="2266"/>
                    <a:pt x="7963" y="2566"/>
                  </a:cubicBezTo>
                  <a:cubicBezTo>
                    <a:pt x="7845" y="2693"/>
                    <a:pt x="7683" y="2777"/>
                    <a:pt x="7512" y="2777"/>
                  </a:cubicBezTo>
                  <a:cubicBezTo>
                    <a:pt x="7503" y="2777"/>
                    <a:pt x="7493" y="2777"/>
                    <a:pt x="7484" y="2776"/>
                  </a:cubicBezTo>
                  <a:lnTo>
                    <a:pt x="7054" y="2776"/>
                  </a:lnTo>
                  <a:cubicBezTo>
                    <a:pt x="6814" y="2776"/>
                    <a:pt x="6632" y="2585"/>
                    <a:pt x="6632" y="2355"/>
                  </a:cubicBezTo>
                  <a:lnTo>
                    <a:pt x="6632" y="211"/>
                  </a:lnTo>
                  <a:cubicBezTo>
                    <a:pt x="6632" y="96"/>
                    <a:pt x="6537" y="1"/>
                    <a:pt x="6412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0082" y="1976683"/>
              <a:ext cx="174183" cy="263677"/>
            </a:xfrm>
            <a:custGeom>
              <a:avLst/>
              <a:gdLst/>
              <a:ahLst/>
              <a:cxnLst/>
              <a:rect l="l" t="t" r="r" b="b"/>
              <a:pathLst>
                <a:path w="6633" h="10041" extrusionOk="0">
                  <a:moveTo>
                    <a:pt x="221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2355"/>
                  </a:lnTo>
                  <a:cubicBezTo>
                    <a:pt x="0" y="2585"/>
                    <a:pt x="192" y="2776"/>
                    <a:pt x="431" y="2776"/>
                  </a:cubicBezTo>
                  <a:lnTo>
                    <a:pt x="852" y="2776"/>
                  </a:lnTo>
                  <a:cubicBezTo>
                    <a:pt x="863" y="2777"/>
                    <a:pt x="874" y="2777"/>
                    <a:pt x="884" y="2777"/>
                  </a:cubicBezTo>
                  <a:cubicBezTo>
                    <a:pt x="1063" y="2777"/>
                    <a:pt x="1222" y="2701"/>
                    <a:pt x="1331" y="2566"/>
                  </a:cubicBezTo>
                  <a:cubicBezTo>
                    <a:pt x="1575" y="2268"/>
                    <a:pt x="1904" y="2135"/>
                    <a:pt x="2228" y="2135"/>
                  </a:cubicBezTo>
                  <a:cubicBezTo>
                    <a:pt x="2831" y="2135"/>
                    <a:pt x="3417" y="2593"/>
                    <a:pt x="3417" y="3303"/>
                  </a:cubicBezTo>
                  <a:cubicBezTo>
                    <a:pt x="3423" y="4023"/>
                    <a:pt x="2835" y="4489"/>
                    <a:pt x="2229" y="4489"/>
                  </a:cubicBezTo>
                  <a:cubicBezTo>
                    <a:pt x="1910" y="4489"/>
                    <a:pt x="1585" y="4359"/>
                    <a:pt x="1340" y="4068"/>
                  </a:cubicBezTo>
                  <a:cubicBezTo>
                    <a:pt x="1225" y="3934"/>
                    <a:pt x="1053" y="3848"/>
                    <a:pt x="862" y="3848"/>
                  </a:cubicBezTo>
                  <a:lnTo>
                    <a:pt x="431" y="3848"/>
                  </a:lnTo>
                  <a:cubicBezTo>
                    <a:pt x="192" y="3848"/>
                    <a:pt x="0" y="4039"/>
                    <a:pt x="0" y="4279"/>
                  </a:cubicBezTo>
                  <a:lnTo>
                    <a:pt x="0" y="6623"/>
                  </a:lnTo>
                  <a:lnTo>
                    <a:pt x="2355" y="6623"/>
                  </a:lnTo>
                  <a:cubicBezTo>
                    <a:pt x="2594" y="6623"/>
                    <a:pt x="2785" y="6815"/>
                    <a:pt x="2785" y="7054"/>
                  </a:cubicBezTo>
                  <a:lnTo>
                    <a:pt x="2785" y="7485"/>
                  </a:lnTo>
                  <a:cubicBezTo>
                    <a:pt x="2776" y="7676"/>
                    <a:pt x="2699" y="7848"/>
                    <a:pt x="2556" y="7963"/>
                  </a:cubicBezTo>
                  <a:cubicBezTo>
                    <a:pt x="1716" y="8669"/>
                    <a:pt x="2217" y="10040"/>
                    <a:pt x="3310" y="10040"/>
                  </a:cubicBezTo>
                  <a:cubicBezTo>
                    <a:pt x="3314" y="10040"/>
                    <a:pt x="3318" y="10040"/>
                    <a:pt x="3321" y="10040"/>
                  </a:cubicBezTo>
                  <a:cubicBezTo>
                    <a:pt x="4422" y="10040"/>
                    <a:pt x="4910" y="8652"/>
                    <a:pt x="4058" y="7954"/>
                  </a:cubicBezTo>
                  <a:cubicBezTo>
                    <a:pt x="3924" y="7839"/>
                    <a:pt x="3848" y="7667"/>
                    <a:pt x="3848" y="7475"/>
                  </a:cubicBezTo>
                  <a:lnTo>
                    <a:pt x="3848" y="7054"/>
                  </a:lnTo>
                  <a:cubicBezTo>
                    <a:pt x="3848" y="6815"/>
                    <a:pt x="4039" y="6623"/>
                    <a:pt x="4278" y="6623"/>
                  </a:cubicBezTo>
                  <a:lnTo>
                    <a:pt x="6413" y="6623"/>
                  </a:lnTo>
                  <a:cubicBezTo>
                    <a:pt x="6527" y="6623"/>
                    <a:pt x="6633" y="6528"/>
                    <a:pt x="6633" y="6413"/>
                  </a:cubicBezTo>
                  <a:lnTo>
                    <a:pt x="6633" y="853"/>
                  </a:lnTo>
                  <a:cubicBezTo>
                    <a:pt x="6633" y="384"/>
                    <a:pt x="6250" y="1"/>
                    <a:pt x="5771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50194" y="2150603"/>
              <a:ext cx="263834" cy="174183"/>
            </a:xfrm>
            <a:custGeom>
              <a:avLst/>
              <a:gdLst/>
              <a:ahLst/>
              <a:cxnLst/>
              <a:rect l="l" t="t" r="r" b="b"/>
              <a:pathLst>
                <a:path w="10047" h="6633" extrusionOk="0">
                  <a:moveTo>
                    <a:pt x="3423" y="0"/>
                  </a:moveTo>
                  <a:lnTo>
                    <a:pt x="3423" y="2355"/>
                  </a:lnTo>
                  <a:cubicBezTo>
                    <a:pt x="3423" y="2594"/>
                    <a:pt x="3232" y="2785"/>
                    <a:pt x="2993" y="2785"/>
                  </a:cubicBezTo>
                  <a:lnTo>
                    <a:pt x="2562" y="2785"/>
                  </a:lnTo>
                  <a:cubicBezTo>
                    <a:pt x="2371" y="2785"/>
                    <a:pt x="2198" y="2699"/>
                    <a:pt x="2084" y="2556"/>
                  </a:cubicBezTo>
                  <a:cubicBezTo>
                    <a:pt x="1836" y="2265"/>
                    <a:pt x="1510" y="2135"/>
                    <a:pt x="1190" y="2135"/>
                  </a:cubicBezTo>
                  <a:cubicBezTo>
                    <a:pt x="585" y="2135"/>
                    <a:pt x="1" y="2601"/>
                    <a:pt x="7" y="3321"/>
                  </a:cubicBezTo>
                  <a:cubicBezTo>
                    <a:pt x="7" y="4037"/>
                    <a:pt x="590" y="4494"/>
                    <a:pt x="1190" y="4494"/>
                  </a:cubicBezTo>
                  <a:cubicBezTo>
                    <a:pt x="1512" y="4494"/>
                    <a:pt x="1839" y="4362"/>
                    <a:pt x="2084" y="4068"/>
                  </a:cubicBezTo>
                  <a:cubicBezTo>
                    <a:pt x="2208" y="3924"/>
                    <a:pt x="2380" y="3848"/>
                    <a:pt x="2562" y="3848"/>
                  </a:cubicBezTo>
                  <a:lnTo>
                    <a:pt x="2993" y="3848"/>
                  </a:lnTo>
                  <a:cubicBezTo>
                    <a:pt x="3232" y="3848"/>
                    <a:pt x="3423" y="4039"/>
                    <a:pt x="3423" y="4278"/>
                  </a:cubicBezTo>
                  <a:lnTo>
                    <a:pt x="3423" y="6412"/>
                  </a:lnTo>
                  <a:cubicBezTo>
                    <a:pt x="3414" y="6537"/>
                    <a:pt x="3519" y="6633"/>
                    <a:pt x="3634" y="6633"/>
                  </a:cubicBezTo>
                  <a:lnTo>
                    <a:pt x="9194" y="6633"/>
                  </a:lnTo>
                  <a:cubicBezTo>
                    <a:pt x="9663" y="6633"/>
                    <a:pt x="10046" y="6250"/>
                    <a:pt x="10046" y="5771"/>
                  </a:cubicBezTo>
                  <a:lnTo>
                    <a:pt x="10046" y="221"/>
                  </a:lnTo>
                  <a:cubicBezTo>
                    <a:pt x="10046" y="96"/>
                    <a:pt x="9950" y="0"/>
                    <a:pt x="9836" y="0"/>
                  </a:cubicBezTo>
                  <a:lnTo>
                    <a:pt x="7692" y="0"/>
                  </a:lnTo>
                  <a:cubicBezTo>
                    <a:pt x="7453" y="0"/>
                    <a:pt x="7261" y="192"/>
                    <a:pt x="7261" y="431"/>
                  </a:cubicBezTo>
                  <a:lnTo>
                    <a:pt x="7261" y="852"/>
                  </a:lnTo>
                  <a:cubicBezTo>
                    <a:pt x="7261" y="1044"/>
                    <a:pt x="7338" y="1216"/>
                    <a:pt x="7481" y="1331"/>
                  </a:cubicBezTo>
                  <a:cubicBezTo>
                    <a:pt x="8323" y="2029"/>
                    <a:pt x="7835" y="3417"/>
                    <a:pt x="6735" y="3417"/>
                  </a:cubicBezTo>
                  <a:cubicBezTo>
                    <a:pt x="6731" y="3417"/>
                    <a:pt x="6727" y="3417"/>
                    <a:pt x="6723" y="3417"/>
                  </a:cubicBezTo>
                  <a:cubicBezTo>
                    <a:pt x="5631" y="3417"/>
                    <a:pt x="5130" y="2046"/>
                    <a:pt x="5969" y="1340"/>
                  </a:cubicBezTo>
                  <a:cubicBezTo>
                    <a:pt x="6113" y="1225"/>
                    <a:pt x="6199" y="1053"/>
                    <a:pt x="6199" y="862"/>
                  </a:cubicBezTo>
                  <a:lnTo>
                    <a:pt x="6199" y="431"/>
                  </a:lnTo>
                  <a:cubicBezTo>
                    <a:pt x="6199" y="192"/>
                    <a:pt x="6007" y="0"/>
                    <a:pt x="5768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765926" y="2060873"/>
              <a:ext cx="173920" cy="263913"/>
            </a:xfrm>
            <a:custGeom>
              <a:avLst/>
              <a:gdLst/>
              <a:ahLst/>
              <a:cxnLst/>
              <a:rect l="l" t="t" r="r" b="b"/>
              <a:pathLst>
                <a:path w="6623" h="10050" extrusionOk="0">
                  <a:moveTo>
                    <a:pt x="3312" y="1"/>
                  </a:moveTo>
                  <a:cubicBezTo>
                    <a:pt x="2211" y="10"/>
                    <a:pt x="1713" y="1388"/>
                    <a:pt x="2565" y="2087"/>
                  </a:cubicBezTo>
                  <a:cubicBezTo>
                    <a:pt x="2709" y="2212"/>
                    <a:pt x="2785" y="2384"/>
                    <a:pt x="2776" y="2566"/>
                  </a:cubicBezTo>
                  <a:lnTo>
                    <a:pt x="2776" y="2996"/>
                  </a:lnTo>
                  <a:cubicBezTo>
                    <a:pt x="2776" y="3226"/>
                    <a:pt x="2594" y="3417"/>
                    <a:pt x="2354" y="3417"/>
                  </a:cubicBezTo>
                  <a:lnTo>
                    <a:pt x="220" y="3417"/>
                  </a:lnTo>
                  <a:cubicBezTo>
                    <a:pt x="96" y="3417"/>
                    <a:pt x="0" y="3513"/>
                    <a:pt x="0" y="3638"/>
                  </a:cubicBezTo>
                  <a:lnTo>
                    <a:pt x="0" y="9188"/>
                  </a:lnTo>
                  <a:cubicBezTo>
                    <a:pt x="0" y="9657"/>
                    <a:pt x="383" y="10050"/>
                    <a:pt x="852" y="10050"/>
                  </a:cubicBezTo>
                  <a:lnTo>
                    <a:pt x="6412" y="10050"/>
                  </a:lnTo>
                  <a:cubicBezTo>
                    <a:pt x="6527" y="10050"/>
                    <a:pt x="6623" y="9944"/>
                    <a:pt x="6623" y="9829"/>
                  </a:cubicBezTo>
                  <a:lnTo>
                    <a:pt x="6623" y="7695"/>
                  </a:lnTo>
                  <a:cubicBezTo>
                    <a:pt x="6623" y="7456"/>
                    <a:pt x="6431" y="7265"/>
                    <a:pt x="6202" y="7265"/>
                  </a:cubicBezTo>
                  <a:lnTo>
                    <a:pt x="5771" y="7265"/>
                  </a:lnTo>
                  <a:cubicBezTo>
                    <a:pt x="5589" y="7265"/>
                    <a:pt x="5417" y="7341"/>
                    <a:pt x="5293" y="7485"/>
                  </a:cubicBezTo>
                  <a:cubicBezTo>
                    <a:pt x="5048" y="7779"/>
                    <a:pt x="4721" y="7911"/>
                    <a:pt x="4398" y="7911"/>
                  </a:cubicBezTo>
                  <a:cubicBezTo>
                    <a:pt x="3798" y="7911"/>
                    <a:pt x="3212" y="7454"/>
                    <a:pt x="3206" y="6738"/>
                  </a:cubicBezTo>
                  <a:cubicBezTo>
                    <a:pt x="3206" y="6018"/>
                    <a:pt x="3793" y="5552"/>
                    <a:pt x="4396" y="5552"/>
                  </a:cubicBezTo>
                  <a:cubicBezTo>
                    <a:pt x="4715" y="5552"/>
                    <a:pt x="5038" y="5682"/>
                    <a:pt x="5283" y="5973"/>
                  </a:cubicBezTo>
                  <a:cubicBezTo>
                    <a:pt x="5407" y="6116"/>
                    <a:pt x="5580" y="6202"/>
                    <a:pt x="5762" y="6202"/>
                  </a:cubicBezTo>
                  <a:lnTo>
                    <a:pt x="6202" y="6202"/>
                  </a:lnTo>
                  <a:cubicBezTo>
                    <a:pt x="6431" y="6202"/>
                    <a:pt x="6623" y="6011"/>
                    <a:pt x="6623" y="5772"/>
                  </a:cubicBezTo>
                  <a:lnTo>
                    <a:pt x="6623" y="3417"/>
                  </a:lnTo>
                  <a:lnTo>
                    <a:pt x="4278" y="3417"/>
                  </a:lnTo>
                  <a:cubicBezTo>
                    <a:pt x="4039" y="3417"/>
                    <a:pt x="3847" y="3226"/>
                    <a:pt x="3847" y="2996"/>
                  </a:cubicBezTo>
                  <a:lnTo>
                    <a:pt x="3847" y="2556"/>
                  </a:lnTo>
                  <a:cubicBezTo>
                    <a:pt x="3847" y="2374"/>
                    <a:pt x="3934" y="2202"/>
                    <a:pt x="4068" y="2078"/>
                  </a:cubicBezTo>
                  <a:cubicBezTo>
                    <a:pt x="4910" y="1369"/>
                    <a:pt x="4412" y="1"/>
                    <a:pt x="3312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765926" y="2150603"/>
              <a:ext cx="39469" cy="174183"/>
            </a:xfrm>
            <a:custGeom>
              <a:avLst/>
              <a:gdLst/>
              <a:ahLst/>
              <a:cxnLst/>
              <a:rect l="l" t="t" r="r" b="b"/>
              <a:pathLst>
                <a:path w="1503" h="6633" extrusionOk="0">
                  <a:moveTo>
                    <a:pt x="220" y="0"/>
                  </a:moveTo>
                  <a:cubicBezTo>
                    <a:pt x="96" y="0"/>
                    <a:pt x="0" y="96"/>
                    <a:pt x="0" y="221"/>
                  </a:cubicBezTo>
                  <a:lnTo>
                    <a:pt x="0" y="5771"/>
                  </a:lnTo>
                  <a:cubicBezTo>
                    <a:pt x="0" y="6250"/>
                    <a:pt x="383" y="6633"/>
                    <a:pt x="862" y="6633"/>
                  </a:cubicBezTo>
                  <a:lnTo>
                    <a:pt x="1503" y="6633"/>
                  </a:lnTo>
                  <a:cubicBezTo>
                    <a:pt x="1024" y="6633"/>
                    <a:pt x="641" y="6250"/>
                    <a:pt x="641" y="5771"/>
                  </a:cubicBezTo>
                  <a:lnTo>
                    <a:pt x="641" y="221"/>
                  </a:lnTo>
                  <a:cubicBezTo>
                    <a:pt x="641" y="96"/>
                    <a:pt x="737" y="0"/>
                    <a:pt x="862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810778" y="2061057"/>
              <a:ext cx="47898" cy="89573"/>
            </a:xfrm>
            <a:custGeom>
              <a:avLst/>
              <a:gdLst/>
              <a:ahLst/>
              <a:cxnLst/>
              <a:rect l="l" t="t" r="r" b="b"/>
              <a:pathLst>
                <a:path w="1824" h="3411" extrusionOk="0">
                  <a:moveTo>
                    <a:pt x="1593" y="1"/>
                  </a:moveTo>
                  <a:cubicBezTo>
                    <a:pt x="551" y="1"/>
                    <a:pt x="0" y="1366"/>
                    <a:pt x="867" y="2080"/>
                  </a:cubicBezTo>
                  <a:lnTo>
                    <a:pt x="857" y="2080"/>
                  </a:lnTo>
                  <a:cubicBezTo>
                    <a:pt x="1001" y="2205"/>
                    <a:pt x="1077" y="2377"/>
                    <a:pt x="1077" y="2559"/>
                  </a:cubicBezTo>
                  <a:lnTo>
                    <a:pt x="1077" y="2989"/>
                  </a:lnTo>
                  <a:cubicBezTo>
                    <a:pt x="1077" y="3219"/>
                    <a:pt x="886" y="3410"/>
                    <a:pt x="646" y="3410"/>
                  </a:cubicBezTo>
                  <a:lnTo>
                    <a:pt x="1077" y="3410"/>
                  </a:lnTo>
                  <a:cubicBezTo>
                    <a:pt x="1307" y="3410"/>
                    <a:pt x="1498" y="3219"/>
                    <a:pt x="1498" y="2989"/>
                  </a:cubicBezTo>
                  <a:lnTo>
                    <a:pt x="1498" y="2559"/>
                  </a:lnTo>
                  <a:cubicBezTo>
                    <a:pt x="1508" y="2377"/>
                    <a:pt x="1422" y="2205"/>
                    <a:pt x="1288" y="2080"/>
                  </a:cubicBezTo>
                  <a:cubicBezTo>
                    <a:pt x="513" y="1448"/>
                    <a:pt x="838" y="195"/>
                    <a:pt x="1824" y="23"/>
                  </a:cubicBezTo>
                  <a:cubicBezTo>
                    <a:pt x="1744" y="8"/>
                    <a:pt x="1667" y="1"/>
                    <a:pt x="1593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765926" y="1976683"/>
              <a:ext cx="39469" cy="173946"/>
            </a:xfrm>
            <a:custGeom>
              <a:avLst/>
              <a:gdLst/>
              <a:ahLst/>
              <a:cxnLst/>
              <a:rect l="l" t="t" r="r" b="b"/>
              <a:pathLst>
                <a:path w="1503" h="6624" extrusionOk="0">
                  <a:moveTo>
                    <a:pt x="862" y="1"/>
                  </a:moveTo>
                  <a:cubicBezTo>
                    <a:pt x="383" y="1"/>
                    <a:pt x="0" y="384"/>
                    <a:pt x="0" y="853"/>
                  </a:cubicBezTo>
                  <a:lnTo>
                    <a:pt x="0" y="6413"/>
                  </a:lnTo>
                  <a:cubicBezTo>
                    <a:pt x="0" y="6528"/>
                    <a:pt x="96" y="6623"/>
                    <a:pt x="220" y="6623"/>
                  </a:cubicBezTo>
                  <a:lnTo>
                    <a:pt x="862" y="6623"/>
                  </a:lnTo>
                  <a:cubicBezTo>
                    <a:pt x="737" y="6623"/>
                    <a:pt x="641" y="6528"/>
                    <a:pt x="641" y="6413"/>
                  </a:cubicBezTo>
                  <a:lnTo>
                    <a:pt x="641" y="853"/>
                  </a:lnTo>
                  <a:cubicBezTo>
                    <a:pt x="641" y="384"/>
                    <a:pt x="1024" y="1"/>
                    <a:pt x="1503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6004655" y="2032906"/>
              <a:ext cx="39232" cy="61553"/>
            </a:xfrm>
            <a:custGeom>
              <a:avLst/>
              <a:gdLst/>
              <a:ahLst/>
              <a:cxnLst/>
              <a:rect l="l" t="t" r="r" b="b"/>
              <a:pathLst>
                <a:path w="1494" h="2344" extrusionOk="0">
                  <a:moveTo>
                    <a:pt x="224" y="1"/>
                  </a:moveTo>
                  <a:cubicBezTo>
                    <a:pt x="150" y="1"/>
                    <a:pt x="76" y="8"/>
                    <a:pt x="1" y="23"/>
                  </a:cubicBezTo>
                  <a:cubicBezTo>
                    <a:pt x="556" y="118"/>
                    <a:pt x="958" y="606"/>
                    <a:pt x="958" y="1171"/>
                  </a:cubicBezTo>
                  <a:cubicBezTo>
                    <a:pt x="968" y="1736"/>
                    <a:pt x="566" y="2224"/>
                    <a:pt x="11" y="2329"/>
                  </a:cubicBezTo>
                  <a:cubicBezTo>
                    <a:pt x="78" y="2339"/>
                    <a:pt x="149" y="2343"/>
                    <a:pt x="222" y="2343"/>
                  </a:cubicBezTo>
                  <a:cubicBezTo>
                    <a:pt x="295" y="2343"/>
                    <a:pt x="369" y="2339"/>
                    <a:pt x="441" y="2329"/>
                  </a:cubicBezTo>
                  <a:cubicBezTo>
                    <a:pt x="1073" y="2205"/>
                    <a:pt x="1494" y="1592"/>
                    <a:pt x="1370" y="951"/>
                  </a:cubicBezTo>
                  <a:cubicBezTo>
                    <a:pt x="1268" y="394"/>
                    <a:pt x="773" y="1"/>
                    <a:pt x="224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939819" y="1976683"/>
              <a:ext cx="22662" cy="73160"/>
            </a:xfrm>
            <a:custGeom>
              <a:avLst/>
              <a:gdLst/>
              <a:ahLst/>
              <a:cxnLst/>
              <a:rect l="l" t="t" r="r" b="b"/>
              <a:pathLst>
                <a:path w="863" h="2786" extrusionOk="0">
                  <a:moveTo>
                    <a:pt x="221" y="1"/>
                  </a:moveTo>
                  <a:cubicBezTo>
                    <a:pt x="106" y="1"/>
                    <a:pt x="10" y="96"/>
                    <a:pt x="10" y="211"/>
                  </a:cubicBezTo>
                  <a:lnTo>
                    <a:pt x="10" y="2355"/>
                  </a:lnTo>
                  <a:cubicBezTo>
                    <a:pt x="1" y="2585"/>
                    <a:pt x="202" y="2786"/>
                    <a:pt x="432" y="2786"/>
                  </a:cubicBezTo>
                  <a:lnTo>
                    <a:pt x="862" y="2786"/>
                  </a:lnTo>
                  <a:cubicBezTo>
                    <a:pt x="623" y="2786"/>
                    <a:pt x="432" y="2594"/>
                    <a:pt x="432" y="2355"/>
                  </a:cubicBezTo>
                  <a:lnTo>
                    <a:pt x="432" y="211"/>
                  </a:lnTo>
                  <a:cubicBezTo>
                    <a:pt x="432" y="96"/>
                    <a:pt x="527" y="1"/>
                    <a:pt x="652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940082" y="2077732"/>
              <a:ext cx="22400" cy="72898"/>
            </a:xfrm>
            <a:custGeom>
              <a:avLst/>
              <a:gdLst/>
              <a:ahLst/>
              <a:cxnLst/>
              <a:rect l="l" t="t" r="r" b="b"/>
              <a:pathLst>
                <a:path w="853" h="2776" extrusionOk="0">
                  <a:moveTo>
                    <a:pt x="422" y="0"/>
                  </a:moveTo>
                  <a:cubicBezTo>
                    <a:pt x="192" y="0"/>
                    <a:pt x="0" y="191"/>
                    <a:pt x="0" y="431"/>
                  </a:cubicBezTo>
                  <a:lnTo>
                    <a:pt x="0" y="2775"/>
                  </a:lnTo>
                  <a:lnTo>
                    <a:pt x="422" y="2775"/>
                  </a:lnTo>
                  <a:lnTo>
                    <a:pt x="422" y="431"/>
                  </a:lnTo>
                  <a:cubicBezTo>
                    <a:pt x="422" y="191"/>
                    <a:pt x="613" y="0"/>
                    <a:pt x="852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987324" y="2150839"/>
              <a:ext cx="45272" cy="89573"/>
            </a:xfrm>
            <a:custGeom>
              <a:avLst/>
              <a:gdLst/>
              <a:ahLst/>
              <a:cxnLst/>
              <a:rect l="l" t="t" r="r" b="b"/>
              <a:pathLst>
                <a:path w="1724" h="3411" extrusionOk="0">
                  <a:moveTo>
                    <a:pt x="546" y="1"/>
                  </a:moveTo>
                  <a:cubicBezTo>
                    <a:pt x="785" y="1"/>
                    <a:pt x="977" y="192"/>
                    <a:pt x="977" y="432"/>
                  </a:cubicBezTo>
                  <a:lnTo>
                    <a:pt x="977" y="862"/>
                  </a:lnTo>
                  <a:cubicBezTo>
                    <a:pt x="977" y="1044"/>
                    <a:pt x="891" y="1226"/>
                    <a:pt x="747" y="1341"/>
                  </a:cubicBezTo>
                  <a:cubicBezTo>
                    <a:pt x="1" y="1972"/>
                    <a:pt x="307" y="3178"/>
                    <a:pt x="1254" y="3389"/>
                  </a:cubicBezTo>
                  <a:cubicBezTo>
                    <a:pt x="1331" y="3403"/>
                    <a:pt x="1410" y="3410"/>
                    <a:pt x="1489" y="3410"/>
                  </a:cubicBezTo>
                  <a:cubicBezTo>
                    <a:pt x="1568" y="3410"/>
                    <a:pt x="1647" y="3403"/>
                    <a:pt x="1723" y="3389"/>
                  </a:cubicBezTo>
                  <a:lnTo>
                    <a:pt x="1685" y="3389"/>
                  </a:lnTo>
                  <a:cubicBezTo>
                    <a:pt x="728" y="3178"/>
                    <a:pt x="431" y="1972"/>
                    <a:pt x="1178" y="1341"/>
                  </a:cubicBezTo>
                  <a:cubicBezTo>
                    <a:pt x="1321" y="1226"/>
                    <a:pt x="1398" y="1044"/>
                    <a:pt x="1407" y="862"/>
                  </a:cubicBezTo>
                  <a:lnTo>
                    <a:pt x="1407" y="432"/>
                  </a:lnTo>
                  <a:cubicBezTo>
                    <a:pt x="1407" y="192"/>
                    <a:pt x="1216" y="1"/>
                    <a:pt x="977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928764" y="2150603"/>
              <a:ext cx="22400" cy="73160"/>
            </a:xfrm>
            <a:custGeom>
              <a:avLst/>
              <a:gdLst/>
              <a:ahLst/>
              <a:cxnLst/>
              <a:rect l="l" t="t" r="r" b="b"/>
              <a:pathLst>
                <a:path w="853" h="2786" extrusionOk="0">
                  <a:moveTo>
                    <a:pt x="431" y="0"/>
                  </a:moveTo>
                  <a:lnTo>
                    <a:pt x="431" y="2355"/>
                  </a:lnTo>
                  <a:cubicBezTo>
                    <a:pt x="431" y="2594"/>
                    <a:pt x="240" y="2785"/>
                    <a:pt x="1" y="2785"/>
                  </a:cubicBezTo>
                  <a:lnTo>
                    <a:pt x="431" y="2785"/>
                  </a:lnTo>
                  <a:cubicBezTo>
                    <a:pt x="661" y="2785"/>
                    <a:pt x="853" y="2594"/>
                    <a:pt x="853" y="2355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47332" y="2206826"/>
              <a:ext cx="39232" cy="61737"/>
            </a:xfrm>
            <a:custGeom>
              <a:avLst/>
              <a:gdLst/>
              <a:ahLst/>
              <a:cxnLst/>
              <a:rect l="l" t="t" r="r" b="b"/>
              <a:pathLst>
                <a:path w="1494" h="2351" extrusionOk="0">
                  <a:moveTo>
                    <a:pt x="1269" y="1"/>
                  </a:moveTo>
                  <a:cubicBezTo>
                    <a:pt x="1197" y="1"/>
                    <a:pt x="1125" y="8"/>
                    <a:pt x="1054" y="22"/>
                  </a:cubicBezTo>
                  <a:cubicBezTo>
                    <a:pt x="422" y="147"/>
                    <a:pt x="1" y="759"/>
                    <a:pt x="116" y="1391"/>
                  </a:cubicBezTo>
                  <a:cubicBezTo>
                    <a:pt x="226" y="1956"/>
                    <a:pt x="715" y="2350"/>
                    <a:pt x="1269" y="2350"/>
                  </a:cubicBezTo>
                  <a:cubicBezTo>
                    <a:pt x="1343" y="2350"/>
                    <a:pt x="1418" y="2343"/>
                    <a:pt x="1494" y="2329"/>
                  </a:cubicBezTo>
                  <a:cubicBezTo>
                    <a:pt x="843" y="2204"/>
                    <a:pt x="422" y="1573"/>
                    <a:pt x="566" y="922"/>
                  </a:cubicBezTo>
                  <a:cubicBezTo>
                    <a:pt x="661" y="462"/>
                    <a:pt x="1025" y="108"/>
                    <a:pt x="1484" y="22"/>
                  </a:cubicBezTo>
                  <a:cubicBezTo>
                    <a:pt x="1413" y="8"/>
                    <a:pt x="1341" y="1"/>
                    <a:pt x="1269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928764" y="2251625"/>
              <a:ext cx="28177" cy="73160"/>
            </a:xfrm>
            <a:custGeom>
              <a:avLst/>
              <a:gdLst/>
              <a:ahLst/>
              <a:cxnLst/>
              <a:rect l="l" t="t" r="r" b="b"/>
              <a:pathLst>
                <a:path w="1073" h="2786" extrusionOk="0">
                  <a:moveTo>
                    <a:pt x="1" y="1"/>
                  </a:moveTo>
                  <a:cubicBezTo>
                    <a:pt x="240" y="1"/>
                    <a:pt x="431" y="192"/>
                    <a:pt x="431" y="431"/>
                  </a:cubicBezTo>
                  <a:lnTo>
                    <a:pt x="431" y="2565"/>
                  </a:lnTo>
                  <a:cubicBezTo>
                    <a:pt x="431" y="2680"/>
                    <a:pt x="527" y="2786"/>
                    <a:pt x="642" y="2786"/>
                  </a:cubicBezTo>
                  <a:lnTo>
                    <a:pt x="1073" y="2786"/>
                  </a:lnTo>
                  <a:cubicBezTo>
                    <a:pt x="948" y="2786"/>
                    <a:pt x="853" y="2690"/>
                    <a:pt x="853" y="2565"/>
                  </a:cubicBezTo>
                  <a:lnTo>
                    <a:pt x="853" y="431"/>
                  </a:lnTo>
                  <a:cubicBezTo>
                    <a:pt x="853" y="192"/>
                    <a:pt x="661" y="1"/>
                    <a:pt x="431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7"/>
          <p:cNvGrpSpPr/>
          <p:nvPr/>
        </p:nvGrpSpPr>
        <p:grpSpPr>
          <a:xfrm>
            <a:off x="4904319" y="2035231"/>
            <a:ext cx="558450" cy="558206"/>
            <a:chOff x="2690042" y="4262767"/>
            <a:chExt cx="359389" cy="359232"/>
          </a:xfrm>
        </p:grpSpPr>
        <p:sp>
          <p:nvSpPr>
            <p:cNvPr id="343" name="Google Shape;343;p7"/>
            <p:cNvSpPr/>
            <p:nvPr/>
          </p:nvSpPr>
          <p:spPr>
            <a:xfrm>
              <a:off x="2690042" y="4262767"/>
              <a:ext cx="205002" cy="173214"/>
            </a:xfrm>
            <a:custGeom>
              <a:avLst/>
              <a:gdLst/>
              <a:ahLst/>
              <a:cxnLst/>
              <a:rect l="l" t="t" r="r" b="b"/>
              <a:pathLst>
                <a:path w="7829" h="6615" extrusionOk="0">
                  <a:moveTo>
                    <a:pt x="3888" y="0"/>
                  </a:moveTo>
                  <a:cubicBezTo>
                    <a:pt x="1472" y="0"/>
                    <a:pt x="1" y="2709"/>
                    <a:pt x="1361" y="4744"/>
                  </a:cubicBezTo>
                  <a:cubicBezTo>
                    <a:pt x="1935" y="5609"/>
                    <a:pt x="2895" y="6102"/>
                    <a:pt x="3897" y="6102"/>
                  </a:cubicBezTo>
                  <a:cubicBezTo>
                    <a:pt x="4176" y="6102"/>
                    <a:pt x="4459" y="6063"/>
                    <a:pt x="4738" y="5984"/>
                  </a:cubicBezTo>
                  <a:lnTo>
                    <a:pt x="6035" y="6595"/>
                  </a:lnTo>
                  <a:cubicBezTo>
                    <a:pt x="6065" y="6608"/>
                    <a:pt x="6096" y="6614"/>
                    <a:pt x="6126" y="6614"/>
                  </a:cubicBezTo>
                  <a:cubicBezTo>
                    <a:pt x="6249" y="6614"/>
                    <a:pt x="6358" y="6513"/>
                    <a:pt x="6350" y="6375"/>
                  </a:cubicBezTo>
                  <a:lnTo>
                    <a:pt x="6283" y="4944"/>
                  </a:lnTo>
                  <a:cubicBezTo>
                    <a:pt x="7829" y="2998"/>
                    <a:pt x="6512" y="108"/>
                    <a:pt x="4013" y="3"/>
                  </a:cubicBezTo>
                  <a:cubicBezTo>
                    <a:pt x="3971" y="1"/>
                    <a:pt x="3929" y="0"/>
                    <a:pt x="3888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729293" y="4277456"/>
              <a:ext cx="124038" cy="125086"/>
            </a:xfrm>
            <a:custGeom>
              <a:avLst/>
              <a:gdLst/>
              <a:ahLst/>
              <a:cxnLst/>
              <a:rect l="l" t="t" r="r" b="b"/>
              <a:pathLst>
                <a:path w="4737" h="4777" extrusionOk="0">
                  <a:moveTo>
                    <a:pt x="3048" y="0"/>
                  </a:moveTo>
                  <a:cubicBezTo>
                    <a:pt x="2905" y="0"/>
                    <a:pt x="2762" y="155"/>
                    <a:pt x="2867" y="319"/>
                  </a:cubicBezTo>
                  <a:lnTo>
                    <a:pt x="2962" y="491"/>
                  </a:lnTo>
                  <a:cubicBezTo>
                    <a:pt x="2773" y="440"/>
                    <a:pt x="2582" y="415"/>
                    <a:pt x="2393" y="415"/>
                  </a:cubicBezTo>
                  <a:cubicBezTo>
                    <a:pt x="1637" y="415"/>
                    <a:pt x="917" y="812"/>
                    <a:pt x="520" y="1483"/>
                  </a:cubicBezTo>
                  <a:cubicBezTo>
                    <a:pt x="14" y="2332"/>
                    <a:pt x="148" y="3401"/>
                    <a:pt x="825" y="4107"/>
                  </a:cubicBezTo>
                  <a:cubicBezTo>
                    <a:pt x="1245" y="4544"/>
                    <a:pt x="1815" y="4776"/>
                    <a:pt x="2394" y="4776"/>
                  </a:cubicBezTo>
                  <a:cubicBezTo>
                    <a:pt x="2750" y="4776"/>
                    <a:pt x="3109" y="4689"/>
                    <a:pt x="3439" y="4507"/>
                  </a:cubicBezTo>
                  <a:cubicBezTo>
                    <a:pt x="4298" y="4040"/>
                    <a:pt x="4737" y="3057"/>
                    <a:pt x="4517" y="2103"/>
                  </a:cubicBezTo>
                  <a:lnTo>
                    <a:pt x="4527" y="2103"/>
                  </a:lnTo>
                  <a:cubicBezTo>
                    <a:pt x="4507" y="1979"/>
                    <a:pt x="4416" y="1926"/>
                    <a:pt x="4324" y="1926"/>
                  </a:cubicBezTo>
                  <a:cubicBezTo>
                    <a:pt x="4197" y="1926"/>
                    <a:pt x="4067" y="2029"/>
                    <a:pt x="4116" y="2189"/>
                  </a:cubicBezTo>
                  <a:cubicBezTo>
                    <a:pt x="4407" y="3419"/>
                    <a:pt x="3424" y="4371"/>
                    <a:pt x="2382" y="4371"/>
                  </a:cubicBezTo>
                  <a:cubicBezTo>
                    <a:pt x="1953" y="4371"/>
                    <a:pt x="1514" y="4210"/>
                    <a:pt x="1149" y="3840"/>
                  </a:cubicBezTo>
                  <a:cubicBezTo>
                    <a:pt x="1" y="2691"/>
                    <a:pt x="892" y="828"/>
                    <a:pt x="2375" y="828"/>
                  </a:cubicBezTo>
                  <a:cubicBezTo>
                    <a:pt x="2518" y="828"/>
                    <a:pt x="2666" y="845"/>
                    <a:pt x="2819" y="882"/>
                  </a:cubicBezTo>
                  <a:lnTo>
                    <a:pt x="2590" y="930"/>
                  </a:lnTo>
                  <a:cubicBezTo>
                    <a:pt x="2323" y="973"/>
                    <a:pt x="2383" y="1344"/>
                    <a:pt x="2608" y="1344"/>
                  </a:cubicBezTo>
                  <a:cubicBezTo>
                    <a:pt x="2632" y="1344"/>
                    <a:pt x="2658" y="1340"/>
                    <a:pt x="2685" y="1331"/>
                  </a:cubicBezTo>
                  <a:lnTo>
                    <a:pt x="3515" y="1140"/>
                  </a:lnTo>
                  <a:cubicBezTo>
                    <a:pt x="3649" y="1111"/>
                    <a:pt x="3716" y="959"/>
                    <a:pt x="3649" y="835"/>
                  </a:cubicBezTo>
                  <a:lnTo>
                    <a:pt x="3220" y="110"/>
                  </a:lnTo>
                  <a:cubicBezTo>
                    <a:pt x="3178" y="32"/>
                    <a:pt x="3113" y="0"/>
                    <a:pt x="3048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762365" y="4322285"/>
              <a:ext cx="37261" cy="45981"/>
            </a:xfrm>
            <a:custGeom>
              <a:avLst/>
              <a:gdLst/>
              <a:ahLst/>
              <a:cxnLst/>
              <a:rect l="l" t="t" r="r" b="b"/>
              <a:pathLst>
                <a:path w="1423" h="1756" extrusionOk="0">
                  <a:moveTo>
                    <a:pt x="650" y="0"/>
                  </a:moveTo>
                  <a:cubicBezTo>
                    <a:pt x="325" y="0"/>
                    <a:pt x="68" y="258"/>
                    <a:pt x="58" y="573"/>
                  </a:cubicBezTo>
                  <a:cubicBezTo>
                    <a:pt x="68" y="701"/>
                    <a:pt x="166" y="766"/>
                    <a:pt x="263" y="766"/>
                  </a:cubicBezTo>
                  <a:cubicBezTo>
                    <a:pt x="361" y="766"/>
                    <a:pt x="459" y="701"/>
                    <a:pt x="468" y="573"/>
                  </a:cubicBezTo>
                  <a:cubicBezTo>
                    <a:pt x="477" y="492"/>
                    <a:pt x="546" y="419"/>
                    <a:pt x="634" y="419"/>
                  </a:cubicBezTo>
                  <a:cubicBezTo>
                    <a:pt x="639" y="419"/>
                    <a:pt x="644" y="419"/>
                    <a:pt x="650" y="420"/>
                  </a:cubicBezTo>
                  <a:lnTo>
                    <a:pt x="716" y="420"/>
                  </a:lnTo>
                  <a:cubicBezTo>
                    <a:pt x="726" y="420"/>
                    <a:pt x="745" y="420"/>
                    <a:pt x="755" y="439"/>
                  </a:cubicBezTo>
                  <a:cubicBezTo>
                    <a:pt x="755" y="439"/>
                    <a:pt x="755" y="449"/>
                    <a:pt x="755" y="458"/>
                  </a:cubicBezTo>
                  <a:lnTo>
                    <a:pt x="96" y="1431"/>
                  </a:lnTo>
                  <a:cubicBezTo>
                    <a:pt x="1" y="1565"/>
                    <a:pt x="106" y="1756"/>
                    <a:pt x="268" y="1756"/>
                  </a:cubicBezTo>
                  <a:lnTo>
                    <a:pt x="1165" y="1756"/>
                  </a:lnTo>
                  <a:cubicBezTo>
                    <a:pt x="1422" y="1737"/>
                    <a:pt x="1422" y="1364"/>
                    <a:pt x="1165" y="1345"/>
                  </a:cubicBezTo>
                  <a:lnTo>
                    <a:pt x="659" y="1345"/>
                  </a:lnTo>
                  <a:lnTo>
                    <a:pt x="1098" y="687"/>
                  </a:lnTo>
                  <a:cubicBezTo>
                    <a:pt x="1184" y="554"/>
                    <a:pt x="1193" y="382"/>
                    <a:pt x="1117" y="239"/>
                  </a:cubicBezTo>
                  <a:cubicBezTo>
                    <a:pt x="1041" y="96"/>
                    <a:pt x="879" y="0"/>
                    <a:pt x="716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95594" y="4322285"/>
              <a:ext cx="26761" cy="45536"/>
            </a:xfrm>
            <a:custGeom>
              <a:avLst/>
              <a:gdLst/>
              <a:ahLst/>
              <a:cxnLst/>
              <a:rect l="l" t="t" r="r" b="b"/>
              <a:pathLst>
                <a:path w="1022" h="1739" extrusionOk="0">
                  <a:moveTo>
                    <a:pt x="812" y="0"/>
                  </a:moveTo>
                  <a:cubicBezTo>
                    <a:pt x="697" y="0"/>
                    <a:pt x="602" y="96"/>
                    <a:pt x="602" y="210"/>
                  </a:cubicBezTo>
                  <a:lnTo>
                    <a:pt x="602" y="716"/>
                  </a:lnTo>
                  <a:lnTo>
                    <a:pt x="411" y="716"/>
                  </a:lnTo>
                  <a:lnTo>
                    <a:pt x="411" y="210"/>
                  </a:lnTo>
                  <a:cubicBezTo>
                    <a:pt x="401" y="81"/>
                    <a:pt x="304" y="17"/>
                    <a:pt x="206" y="17"/>
                  </a:cubicBezTo>
                  <a:cubicBezTo>
                    <a:pt x="108" y="17"/>
                    <a:pt x="10" y="81"/>
                    <a:pt x="1" y="210"/>
                  </a:cubicBezTo>
                  <a:lnTo>
                    <a:pt x="1" y="916"/>
                  </a:lnTo>
                  <a:cubicBezTo>
                    <a:pt x="1" y="1031"/>
                    <a:pt x="96" y="1126"/>
                    <a:pt x="211" y="1126"/>
                  </a:cubicBezTo>
                  <a:lnTo>
                    <a:pt x="602" y="1126"/>
                  </a:lnTo>
                  <a:lnTo>
                    <a:pt x="602" y="1546"/>
                  </a:lnTo>
                  <a:cubicBezTo>
                    <a:pt x="611" y="1675"/>
                    <a:pt x="712" y="1739"/>
                    <a:pt x="812" y="1739"/>
                  </a:cubicBezTo>
                  <a:cubicBezTo>
                    <a:pt x="912" y="1739"/>
                    <a:pt x="1012" y="1675"/>
                    <a:pt x="1022" y="1546"/>
                  </a:cubicBezTo>
                  <a:lnTo>
                    <a:pt x="1022" y="210"/>
                  </a:lnTo>
                  <a:cubicBezTo>
                    <a:pt x="1022" y="96"/>
                    <a:pt x="926" y="0"/>
                    <a:pt x="812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53122" y="4328439"/>
              <a:ext cx="296309" cy="293560"/>
            </a:xfrm>
            <a:custGeom>
              <a:avLst/>
              <a:gdLst/>
              <a:ahLst/>
              <a:cxnLst/>
              <a:rect l="l" t="t" r="r" b="b"/>
              <a:pathLst>
                <a:path w="11316" h="11211" extrusionOk="0">
                  <a:moveTo>
                    <a:pt x="8125" y="1"/>
                  </a:moveTo>
                  <a:cubicBezTo>
                    <a:pt x="8028" y="1"/>
                    <a:pt x="7931" y="5"/>
                    <a:pt x="7833" y="13"/>
                  </a:cubicBezTo>
                  <a:cubicBezTo>
                    <a:pt x="6355" y="128"/>
                    <a:pt x="4990" y="1511"/>
                    <a:pt x="4895" y="2999"/>
                  </a:cubicBezTo>
                  <a:cubicBezTo>
                    <a:pt x="4866" y="3534"/>
                    <a:pt x="4962" y="4077"/>
                    <a:pt x="5200" y="4564"/>
                  </a:cubicBezTo>
                  <a:lnTo>
                    <a:pt x="478" y="8618"/>
                  </a:lnTo>
                  <a:cubicBezTo>
                    <a:pt x="30" y="9000"/>
                    <a:pt x="1" y="9677"/>
                    <a:pt x="411" y="10097"/>
                  </a:cubicBezTo>
                  <a:lnTo>
                    <a:pt x="1213" y="10908"/>
                  </a:lnTo>
                  <a:cubicBezTo>
                    <a:pt x="1410" y="11110"/>
                    <a:pt x="1671" y="11210"/>
                    <a:pt x="1932" y="11210"/>
                  </a:cubicBezTo>
                  <a:cubicBezTo>
                    <a:pt x="2215" y="11210"/>
                    <a:pt x="2498" y="11093"/>
                    <a:pt x="2701" y="10860"/>
                  </a:cubicBezTo>
                  <a:lnTo>
                    <a:pt x="6793" y="6119"/>
                  </a:lnTo>
                  <a:cubicBezTo>
                    <a:pt x="7194" y="6307"/>
                    <a:pt x="7636" y="6404"/>
                    <a:pt x="8078" y="6404"/>
                  </a:cubicBezTo>
                  <a:cubicBezTo>
                    <a:pt x="8153" y="6404"/>
                    <a:pt x="8227" y="6401"/>
                    <a:pt x="8301" y="6395"/>
                  </a:cubicBezTo>
                  <a:cubicBezTo>
                    <a:pt x="9789" y="6300"/>
                    <a:pt x="11182" y="4936"/>
                    <a:pt x="11287" y="3438"/>
                  </a:cubicBezTo>
                  <a:cubicBezTo>
                    <a:pt x="11315" y="3095"/>
                    <a:pt x="11287" y="2751"/>
                    <a:pt x="11201" y="2427"/>
                  </a:cubicBezTo>
                  <a:cubicBezTo>
                    <a:pt x="11164" y="2281"/>
                    <a:pt x="11035" y="2193"/>
                    <a:pt x="10904" y="2193"/>
                  </a:cubicBezTo>
                  <a:cubicBezTo>
                    <a:pt x="10829" y="2193"/>
                    <a:pt x="10754" y="2222"/>
                    <a:pt x="10695" y="2284"/>
                  </a:cubicBezTo>
                  <a:lnTo>
                    <a:pt x="9341" y="3629"/>
                  </a:lnTo>
                  <a:cubicBezTo>
                    <a:pt x="9193" y="3782"/>
                    <a:pt x="8997" y="3858"/>
                    <a:pt x="8802" y="3858"/>
                  </a:cubicBezTo>
                  <a:cubicBezTo>
                    <a:pt x="8606" y="3858"/>
                    <a:pt x="8410" y="3782"/>
                    <a:pt x="8263" y="3629"/>
                  </a:cubicBezTo>
                  <a:lnTo>
                    <a:pt x="7633" y="3009"/>
                  </a:lnTo>
                  <a:cubicBezTo>
                    <a:pt x="7337" y="2713"/>
                    <a:pt x="7337" y="2227"/>
                    <a:pt x="7633" y="1931"/>
                  </a:cubicBezTo>
                  <a:lnTo>
                    <a:pt x="8969" y="595"/>
                  </a:lnTo>
                  <a:cubicBezTo>
                    <a:pt x="9140" y="424"/>
                    <a:pt x="9054" y="137"/>
                    <a:pt x="8825" y="80"/>
                  </a:cubicBezTo>
                  <a:cubicBezTo>
                    <a:pt x="8596" y="26"/>
                    <a:pt x="8361" y="1"/>
                    <a:pt x="8125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53122" y="4543103"/>
              <a:ext cx="81985" cy="78895"/>
            </a:xfrm>
            <a:custGeom>
              <a:avLst/>
              <a:gdLst/>
              <a:ahLst/>
              <a:cxnLst/>
              <a:rect l="l" t="t" r="r" b="b"/>
              <a:pathLst>
                <a:path w="3131" h="3013" extrusionOk="0">
                  <a:moveTo>
                    <a:pt x="965" y="1"/>
                  </a:moveTo>
                  <a:lnTo>
                    <a:pt x="478" y="420"/>
                  </a:lnTo>
                  <a:cubicBezTo>
                    <a:pt x="30" y="802"/>
                    <a:pt x="1" y="1479"/>
                    <a:pt x="411" y="1899"/>
                  </a:cubicBezTo>
                  <a:lnTo>
                    <a:pt x="1213" y="2710"/>
                  </a:lnTo>
                  <a:cubicBezTo>
                    <a:pt x="1410" y="2912"/>
                    <a:pt x="1671" y="3012"/>
                    <a:pt x="1932" y="3012"/>
                  </a:cubicBezTo>
                  <a:cubicBezTo>
                    <a:pt x="2215" y="3012"/>
                    <a:pt x="2498" y="2895"/>
                    <a:pt x="2701" y="2662"/>
                  </a:cubicBezTo>
                  <a:lnTo>
                    <a:pt x="3130" y="2176"/>
                  </a:lnTo>
                  <a:lnTo>
                    <a:pt x="3130" y="2176"/>
                  </a:lnTo>
                  <a:cubicBezTo>
                    <a:pt x="2981" y="2250"/>
                    <a:pt x="2822" y="2286"/>
                    <a:pt x="2665" y="2286"/>
                  </a:cubicBezTo>
                  <a:cubicBezTo>
                    <a:pt x="2399" y="2286"/>
                    <a:pt x="2139" y="2183"/>
                    <a:pt x="1947" y="1985"/>
                  </a:cubicBezTo>
                  <a:lnTo>
                    <a:pt x="1146" y="1164"/>
                  </a:lnTo>
                  <a:cubicBezTo>
                    <a:pt x="841" y="859"/>
                    <a:pt x="764" y="392"/>
                    <a:pt x="965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926990" y="4373241"/>
              <a:ext cx="70726" cy="73711"/>
            </a:xfrm>
            <a:custGeom>
              <a:avLst/>
              <a:gdLst/>
              <a:ahLst/>
              <a:cxnLst/>
              <a:rect l="l" t="t" r="r" b="b"/>
              <a:pathLst>
                <a:path w="2701" h="2815" extrusionOk="0">
                  <a:moveTo>
                    <a:pt x="1222" y="0"/>
                  </a:moveTo>
                  <a:lnTo>
                    <a:pt x="993" y="220"/>
                  </a:lnTo>
                  <a:cubicBezTo>
                    <a:pt x="974" y="239"/>
                    <a:pt x="955" y="259"/>
                    <a:pt x="939" y="280"/>
                  </a:cubicBezTo>
                  <a:lnTo>
                    <a:pt x="939" y="280"/>
                  </a:lnTo>
                  <a:lnTo>
                    <a:pt x="1222" y="0"/>
                  </a:lnTo>
                  <a:close/>
                  <a:moveTo>
                    <a:pt x="2701" y="1918"/>
                  </a:moveTo>
                  <a:lnTo>
                    <a:pt x="2692" y="1926"/>
                  </a:lnTo>
                  <a:lnTo>
                    <a:pt x="2692" y="1926"/>
                  </a:lnTo>
                  <a:cubicBezTo>
                    <a:pt x="2695" y="1924"/>
                    <a:pt x="2698" y="1921"/>
                    <a:pt x="2701" y="1918"/>
                  </a:cubicBezTo>
                  <a:close/>
                  <a:moveTo>
                    <a:pt x="939" y="280"/>
                  </a:moveTo>
                  <a:lnTo>
                    <a:pt x="421" y="792"/>
                  </a:lnTo>
                  <a:cubicBezTo>
                    <a:pt x="1" y="1212"/>
                    <a:pt x="1" y="1899"/>
                    <a:pt x="421" y="2319"/>
                  </a:cubicBezTo>
                  <a:lnTo>
                    <a:pt x="602" y="2500"/>
                  </a:lnTo>
                  <a:cubicBezTo>
                    <a:pt x="812" y="2710"/>
                    <a:pt x="1088" y="2815"/>
                    <a:pt x="1365" y="2815"/>
                  </a:cubicBezTo>
                  <a:cubicBezTo>
                    <a:pt x="1642" y="2815"/>
                    <a:pt x="1918" y="2710"/>
                    <a:pt x="2128" y="2500"/>
                  </a:cubicBezTo>
                  <a:lnTo>
                    <a:pt x="2692" y="1926"/>
                  </a:lnTo>
                  <a:lnTo>
                    <a:pt x="2692" y="1926"/>
                  </a:lnTo>
                  <a:cubicBezTo>
                    <a:pt x="2545" y="2073"/>
                    <a:pt x="2354" y="2147"/>
                    <a:pt x="2162" y="2147"/>
                  </a:cubicBezTo>
                  <a:cubicBezTo>
                    <a:pt x="1966" y="2147"/>
                    <a:pt x="1770" y="2071"/>
                    <a:pt x="1623" y="1918"/>
                  </a:cubicBezTo>
                  <a:lnTo>
                    <a:pt x="993" y="1298"/>
                  </a:lnTo>
                  <a:cubicBezTo>
                    <a:pt x="717" y="1021"/>
                    <a:pt x="698" y="579"/>
                    <a:pt x="939" y="28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7"/>
          <p:cNvGrpSpPr/>
          <p:nvPr/>
        </p:nvGrpSpPr>
        <p:grpSpPr>
          <a:xfrm>
            <a:off x="4979852" y="3415933"/>
            <a:ext cx="420014" cy="542623"/>
            <a:chOff x="5353083" y="1973150"/>
            <a:chExt cx="274576" cy="354729"/>
          </a:xfrm>
        </p:grpSpPr>
        <p:sp>
          <p:nvSpPr>
            <p:cNvPr id="351" name="Google Shape;351;p7"/>
            <p:cNvSpPr/>
            <p:nvPr/>
          </p:nvSpPr>
          <p:spPr>
            <a:xfrm>
              <a:off x="5353083" y="2167731"/>
              <a:ext cx="274576" cy="160147"/>
            </a:xfrm>
            <a:custGeom>
              <a:avLst/>
              <a:gdLst/>
              <a:ahLst/>
              <a:cxnLst/>
              <a:rect l="l" t="t" r="r" b="b"/>
              <a:pathLst>
                <a:path w="10486" h="6116" extrusionOk="0">
                  <a:moveTo>
                    <a:pt x="3712" y="1"/>
                  </a:moveTo>
                  <a:lnTo>
                    <a:pt x="3712" y="1632"/>
                  </a:lnTo>
                  <a:cubicBezTo>
                    <a:pt x="3712" y="1918"/>
                    <a:pt x="3521" y="2176"/>
                    <a:pt x="3244" y="2252"/>
                  </a:cubicBezTo>
                  <a:lnTo>
                    <a:pt x="945" y="2929"/>
                  </a:lnTo>
                  <a:cubicBezTo>
                    <a:pt x="382" y="3101"/>
                    <a:pt x="1" y="3607"/>
                    <a:pt x="1" y="4189"/>
                  </a:cubicBezTo>
                  <a:lnTo>
                    <a:pt x="1" y="5457"/>
                  </a:lnTo>
                  <a:cubicBezTo>
                    <a:pt x="1" y="5820"/>
                    <a:pt x="296" y="6116"/>
                    <a:pt x="659" y="6116"/>
                  </a:cubicBezTo>
                  <a:lnTo>
                    <a:pt x="9827" y="6116"/>
                  </a:lnTo>
                  <a:cubicBezTo>
                    <a:pt x="10189" y="6116"/>
                    <a:pt x="10485" y="5820"/>
                    <a:pt x="10485" y="5457"/>
                  </a:cubicBezTo>
                  <a:lnTo>
                    <a:pt x="10485" y="4189"/>
                  </a:lnTo>
                  <a:cubicBezTo>
                    <a:pt x="10485" y="3607"/>
                    <a:pt x="10104" y="3101"/>
                    <a:pt x="9541" y="2939"/>
                  </a:cubicBezTo>
                  <a:lnTo>
                    <a:pt x="7242" y="2262"/>
                  </a:lnTo>
                  <a:cubicBezTo>
                    <a:pt x="6965" y="2176"/>
                    <a:pt x="6774" y="1918"/>
                    <a:pt x="6774" y="1632"/>
                  </a:cubicBezTo>
                  <a:lnTo>
                    <a:pt x="6774" y="1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484479" y="2276399"/>
              <a:ext cx="11521" cy="51480"/>
            </a:xfrm>
            <a:custGeom>
              <a:avLst/>
              <a:gdLst/>
              <a:ahLst/>
              <a:cxnLst/>
              <a:rect l="l" t="t" r="r" b="b"/>
              <a:pathLst>
                <a:path w="440" h="1966" extrusionOk="0">
                  <a:moveTo>
                    <a:pt x="1" y="0"/>
                  </a:moveTo>
                  <a:lnTo>
                    <a:pt x="1" y="1966"/>
                  </a:lnTo>
                  <a:lnTo>
                    <a:pt x="440" y="1966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5393067" y="2177734"/>
              <a:ext cx="194607" cy="102933"/>
            </a:xfrm>
            <a:custGeom>
              <a:avLst/>
              <a:gdLst/>
              <a:ahLst/>
              <a:cxnLst/>
              <a:rect l="l" t="t" r="r" b="b"/>
              <a:pathLst>
                <a:path w="7432" h="3931" extrusionOk="0">
                  <a:moveTo>
                    <a:pt x="1317" y="0"/>
                  </a:moveTo>
                  <a:cubicBezTo>
                    <a:pt x="592" y="0"/>
                    <a:pt x="0" y="582"/>
                    <a:pt x="0" y="1307"/>
                  </a:cubicBezTo>
                  <a:cubicBezTo>
                    <a:pt x="0" y="2757"/>
                    <a:pt x="1174" y="3931"/>
                    <a:pt x="2624" y="3931"/>
                  </a:cubicBezTo>
                  <a:lnTo>
                    <a:pt x="4808" y="3931"/>
                  </a:lnTo>
                  <a:cubicBezTo>
                    <a:pt x="6258" y="3931"/>
                    <a:pt x="7432" y="2757"/>
                    <a:pt x="7432" y="1307"/>
                  </a:cubicBezTo>
                  <a:cubicBezTo>
                    <a:pt x="7432" y="582"/>
                    <a:pt x="6840" y="0"/>
                    <a:pt x="6115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411213" y="2194963"/>
              <a:ext cx="157817" cy="65044"/>
            </a:xfrm>
            <a:custGeom>
              <a:avLst/>
              <a:gdLst/>
              <a:ahLst/>
              <a:cxnLst/>
              <a:rect l="l" t="t" r="r" b="b"/>
              <a:pathLst>
                <a:path w="6027" h="2484" extrusionOk="0">
                  <a:moveTo>
                    <a:pt x="650" y="0"/>
                  </a:moveTo>
                  <a:cubicBezTo>
                    <a:pt x="179" y="0"/>
                    <a:pt x="0" y="624"/>
                    <a:pt x="404" y="878"/>
                  </a:cubicBezTo>
                  <a:lnTo>
                    <a:pt x="2656" y="2376"/>
                  </a:lnTo>
                  <a:cubicBezTo>
                    <a:pt x="2765" y="2447"/>
                    <a:pt x="2892" y="2483"/>
                    <a:pt x="3018" y="2483"/>
                  </a:cubicBezTo>
                  <a:cubicBezTo>
                    <a:pt x="3145" y="2483"/>
                    <a:pt x="3271" y="2447"/>
                    <a:pt x="3381" y="2376"/>
                  </a:cubicBezTo>
                  <a:lnTo>
                    <a:pt x="5632" y="878"/>
                  </a:lnTo>
                  <a:cubicBezTo>
                    <a:pt x="6027" y="624"/>
                    <a:pt x="5847" y="0"/>
                    <a:pt x="5386" y="0"/>
                  </a:cubicBezTo>
                  <a:cubicBezTo>
                    <a:pt x="5379" y="0"/>
                    <a:pt x="5372" y="0"/>
                    <a:pt x="5365" y="0"/>
                  </a:cubicBezTo>
                  <a:lnTo>
                    <a:pt x="671" y="0"/>
                  </a:lnTo>
                  <a:cubicBezTo>
                    <a:pt x="664" y="0"/>
                    <a:pt x="657" y="0"/>
                    <a:pt x="650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436272" y="2173492"/>
              <a:ext cx="107935" cy="86515"/>
            </a:xfrm>
            <a:custGeom>
              <a:avLst/>
              <a:gdLst/>
              <a:ahLst/>
              <a:cxnLst/>
              <a:rect l="l" t="t" r="r" b="b"/>
              <a:pathLst>
                <a:path w="4122" h="3304" extrusionOk="0">
                  <a:moveTo>
                    <a:pt x="1" y="2061"/>
                  </a:moveTo>
                  <a:lnTo>
                    <a:pt x="10" y="2070"/>
                  </a:lnTo>
                  <a:lnTo>
                    <a:pt x="13" y="2069"/>
                  </a:lnTo>
                  <a:lnTo>
                    <a:pt x="13" y="2069"/>
                  </a:lnTo>
                  <a:lnTo>
                    <a:pt x="1" y="2061"/>
                  </a:lnTo>
                  <a:close/>
                  <a:moveTo>
                    <a:pt x="535" y="0"/>
                  </a:moveTo>
                  <a:lnTo>
                    <a:pt x="535" y="1421"/>
                  </a:lnTo>
                  <a:cubicBezTo>
                    <a:pt x="535" y="1708"/>
                    <a:pt x="344" y="1965"/>
                    <a:pt x="67" y="2051"/>
                  </a:cubicBezTo>
                  <a:lnTo>
                    <a:pt x="13" y="2069"/>
                  </a:lnTo>
                  <a:lnTo>
                    <a:pt x="13" y="2069"/>
                  </a:lnTo>
                  <a:lnTo>
                    <a:pt x="1699" y="3196"/>
                  </a:lnTo>
                  <a:cubicBezTo>
                    <a:pt x="1808" y="3267"/>
                    <a:pt x="1935" y="3303"/>
                    <a:pt x="2061" y="3303"/>
                  </a:cubicBezTo>
                  <a:cubicBezTo>
                    <a:pt x="2188" y="3303"/>
                    <a:pt x="2314" y="3267"/>
                    <a:pt x="2424" y="3196"/>
                  </a:cubicBezTo>
                  <a:lnTo>
                    <a:pt x="4122" y="2061"/>
                  </a:lnTo>
                  <a:lnTo>
                    <a:pt x="4065" y="2051"/>
                  </a:lnTo>
                  <a:cubicBezTo>
                    <a:pt x="3788" y="1965"/>
                    <a:pt x="3597" y="1708"/>
                    <a:pt x="3597" y="1421"/>
                  </a:cubicBezTo>
                  <a:lnTo>
                    <a:pt x="3597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450255" y="2173492"/>
              <a:ext cx="80231" cy="28620"/>
            </a:xfrm>
            <a:custGeom>
              <a:avLst/>
              <a:gdLst/>
              <a:ahLst/>
              <a:cxnLst/>
              <a:rect l="l" t="t" r="r" b="b"/>
              <a:pathLst>
                <a:path w="3064" h="1093" extrusionOk="0">
                  <a:moveTo>
                    <a:pt x="1" y="0"/>
                  </a:moveTo>
                  <a:lnTo>
                    <a:pt x="1" y="706"/>
                  </a:lnTo>
                  <a:cubicBezTo>
                    <a:pt x="478" y="964"/>
                    <a:pt x="1002" y="1092"/>
                    <a:pt x="1528" y="1092"/>
                  </a:cubicBezTo>
                  <a:cubicBezTo>
                    <a:pt x="2054" y="1092"/>
                    <a:pt x="2581" y="964"/>
                    <a:pt x="3063" y="70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394062" y="2076057"/>
              <a:ext cx="192381" cy="114428"/>
            </a:xfrm>
            <a:custGeom>
              <a:avLst/>
              <a:gdLst/>
              <a:ahLst/>
              <a:cxnLst/>
              <a:rect l="l" t="t" r="r" b="b"/>
              <a:pathLst>
                <a:path w="7347" h="4370" extrusionOk="0">
                  <a:moveTo>
                    <a:pt x="830" y="0"/>
                  </a:moveTo>
                  <a:lnTo>
                    <a:pt x="830" y="659"/>
                  </a:lnTo>
                  <a:lnTo>
                    <a:pt x="725" y="659"/>
                  </a:lnTo>
                  <a:cubicBezTo>
                    <a:pt x="0" y="659"/>
                    <a:pt x="0" y="1756"/>
                    <a:pt x="725" y="1756"/>
                  </a:cubicBezTo>
                  <a:lnTo>
                    <a:pt x="840" y="1756"/>
                  </a:lnTo>
                  <a:cubicBezTo>
                    <a:pt x="954" y="3234"/>
                    <a:pt x="2194" y="4370"/>
                    <a:pt x="3673" y="4370"/>
                  </a:cubicBezTo>
                  <a:cubicBezTo>
                    <a:pt x="5152" y="4370"/>
                    <a:pt x="6392" y="3234"/>
                    <a:pt x="6497" y="1756"/>
                  </a:cubicBezTo>
                  <a:lnTo>
                    <a:pt x="6621" y="1756"/>
                  </a:lnTo>
                  <a:cubicBezTo>
                    <a:pt x="7346" y="1756"/>
                    <a:pt x="7346" y="659"/>
                    <a:pt x="6621" y="659"/>
                  </a:cubicBezTo>
                  <a:lnTo>
                    <a:pt x="6516" y="659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394062" y="2076319"/>
              <a:ext cx="107699" cy="114402"/>
            </a:xfrm>
            <a:custGeom>
              <a:avLst/>
              <a:gdLst/>
              <a:ahLst/>
              <a:cxnLst/>
              <a:rect l="l" t="t" r="r" b="b"/>
              <a:pathLst>
                <a:path w="4113" h="4369" extrusionOk="0">
                  <a:moveTo>
                    <a:pt x="840" y="0"/>
                  </a:moveTo>
                  <a:lnTo>
                    <a:pt x="840" y="649"/>
                  </a:lnTo>
                  <a:lnTo>
                    <a:pt x="725" y="649"/>
                  </a:lnTo>
                  <a:cubicBezTo>
                    <a:pt x="0" y="649"/>
                    <a:pt x="0" y="1746"/>
                    <a:pt x="725" y="1746"/>
                  </a:cubicBezTo>
                  <a:lnTo>
                    <a:pt x="849" y="1746"/>
                  </a:lnTo>
                  <a:cubicBezTo>
                    <a:pt x="953" y="3241"/>
                    <a:pt x="2200" y="4368"/>
                    <a:pt x="3654" y="4368"/>
                  </a:cubicBezTo>
                  <a:cubicBezTo>
                    <a:pt x="3805" y="4368"/>
                    <a:pt x="3958" y="4356"/>
                    <a:pt x="4112" y="4331"/>
                  </a:cubicBezTo>
                  <a:cubicBezTo>
                    <a:pt x="2729" y="4112"/>
                    <a:pt x="1708" y="2919"/>
                    <a:pt x="1708" y="1526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470994" y="2139006"/>
              <a:ext cx="38256" cy="11521"/>
            </a:xfrm>
            <a:custGeom>
              <a:avLst/>
              <a:gdLst/>
              <a:ahLst/>
              <a:cxnLst/>
              <a:rect l="l" t="t" r="r" b="b"/>
              <a:pathLst>
                <a:path w="1461" h="440" extrusionOk="0">
                  <a:moveTo>
                    <a:pt x="296" y="1"/>
                  </a:moveTo>
                  <a:cubicBezTo>
                    <a:pt x="1" y="1"/>
                    <a:pt x="1" y="439"/>
                    <a:pt x="296" y="439"/>
                  </a:cubicBezTo>
                  <a:lnTo>
                    <a:pt x="1174" y="439"/>
                  </a:lnTo>
                  <a:cubicBezTo>
                    <a:pt x="1460" y="439"/>
                    <a:pt x="1460" y="1"/>
                    <a:pt x="1174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405296" y="1973150"/>
              <a:ext cx="170150" cy="74444"/>
            </a:xfrm>
            <a:custGeom>
              <a:avLst/>
              <a:gdLst/>
              <a:ahLst/>
              <a:cxnLst/>
              <a:rect l="l" t="t" r="r" b="b"/>
              <a:pathLst>
                <a:path w="6498" h="2843" extrusionOk="0">
                  <a:moveTo>
                    <a:pt x="3244" y="0"/>
                  </a:moveTo>
                  <a:cubicBezTo>
                    <a:pt x="1613" y="0"/>
                    <a:pt x="220" y="1221"/>
                    <a:pt x="1" y="2843"/>
                  </a:cubicBezTo>
                  <a:lnTo>
                    <a:pt x="6497" y="2843"/>
                  </a:lnTo>
                  <a:cubicBezTo>
                    <a:pt x="6278" y="1212"/>
                    <a:pt x="4885" y="0"/>
                    <a:pt x="3244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478980" y="2270664"/>
              <a:ext cx="22781" cy="22990"/>
            </a:xfrm>
            <a:custGeom>
              <a:avLst/>
              <a:gdLst/>
              <a:ahLst/>
              <a:cxnLst/>
              <a:rect l="l" t="t" r="r" b="b"/>
              <a:pathLst>
                <a:path w="870" h="878" extrusionOk="0">
                  <a:moveTo>
                    <a:pt x="430" y="0"/>
                  </a:moveTo>
                  <a:cubicBezTo>
                    <a:pt x="192" y="0"/>
                    <a:pt x="1" y="191"/>
                    <a:pt x="1" y="439"/>
                  </a:cubicBezTo>
                  <a:cubicBezTo>
                    <a:pt x="1" y="677"/>
                    <a:pt x="192" y="878"/>
                    <a:pt x="430" y="878"/>
                  </a:cubicBezTo>
                  <a:cubicBezTo>
                    <a:pt x="678" y="878"/>
                    <a:pt x="869" y="677"/>
                    <a:pt x="869" y="439"/>
                  </a:cubicBezTo>
                  <a:cubicBezTo>
                    <a:pt x="869" y="191"/>
                    <a:pt x="678" y="0"/>
                    <a:pt x="430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5356330" y="2253670"/>
              <a:ext cx="48233" cy="74208"/>
            </a:xfrm>
            <a:custGeom>
              <a:avLst/>
              <a:gdLst/>
              <a:ahLst/>
              <a:cxnLst/>
              <a:rect l="l" t="t" r="r" b="b"/>
              <a:pathLst>
                <a:path w="1842" h="2834" extrusionOk="0">
                  <a:moveTo>
                    <a:pt x="249" y="0"/>
                  </a:moveTo>
                  <a:cubicBezTo>
                    <a:pt x="144" y="96"/>
                    <a:pt x="68" y="220"/>
                    <a:pt x="1" y="353"/>
                  </a:cubicBezTo>
                  <a:lnTo>
                    <a:pt x="1174" y="1365"/>
                  </a:lnTo>
                  <a:cubicBezTo>
                    <a:pt x="1327" y="1489"/>
                    <a:pt x="1403" y="1670"/>
                    <a:pt x="1403" y="1861"/>
                  </a:cubicBezTo>
                  <a:lnTo>
                    <a:pt x="1403" y="2834"/>
                  </a:lnTo>
                  <a:lnTo>
                    <a:pt x="1842" y="2834"/>
                  </a:lnTo>
                  <a:lnTo>
                    <a:pt x="1842" y="1870"/>
                  </a:lnTo>
                  <a:cubicBezTo>
                    <a:pt x="1842" y="1546"/>
                    <a:pt x="1699" y="1250"/>
                    <a:pt x="1460" y="1040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75917" y="2253670"/>
              <a:ext cx="48233" cy="74208"/>
            </a:xfrm>
            <a:custGeom>
              <a:avLst/>
              <a:gdLst/>
              <a:ahLst/>
              <a:cxnLst/>
              <a:rect l="l" t="t" r="r" b="b"/>
              <a:pathLst>
                <a:path w="1842" h="2834" extrusionOk="0">
                  <a:moveTo>
                    <a:pt x="1594" y="0"/>
                  </a:moveTo>
                  <a:lnTo>
                    <a:pt x="382" y="1040"/>
                  </a:lnTo>
                  <a:cubicBezTo>
                    <a:pt x="143" y="1250"/>
                    <a:pt x="0" y="1546"/>
                    <a:pt x="0" y="1870"/>
                  </a:cubicBezTo>
                  <a:lnTo>
                    <a:pt x="0" y="2834"/>
                  </a:lnTo>
                  <a:lnTo>
                    <a:pt x="439" y="2834"/>
                  </a:lnTo>
                  <a:lnTo>
                    <a:pt x="439" y="1861"/>
                  </a:lnTo>
                  <a:cubicBezTo>
                    <a:pt x="439" y="1670"/>
                    <a:pt x="525" y="1489"/>
                    <a:pt x="668" y="1365"/>
                  </a:cubicBezTo>
                  <a:lnTo>
                    <a:pt x="1842" y="353"/>
                  </a:lnTo>
                  <a:cubicBezTo>
                    <a:pt x="1784" y="220"/>
                    <a:pt x="1698" y="96"/>
                    <a:pt x="1594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398566" y="2047568"/>
              <a:ext cx="183374" cy="28777"/>
            </a:xfrm>
            <a:custGeom>
              <a:avLst/>
              <a:gdLst/>
              <a:ahLst/>
              <a:cxnLst/>
              <a:rect l="l" t="t" r="r" b="b"/>
              <a:pathLst>
                <a:path w="7003" h="1099" extrusionOk="0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879"/>
                  </a:lnTo>
                  <a:cubicBezTo>
                    <a:pt x="0" y="993"/>
                    <a:pt x="105" y="1098"/>
                    <a:pt x="219" y="1098"/>
                  </a:cubicBezTo>
                  <a:lnTo>
                    <a:pt x="6783" y="1098"/>
                  </a:lnTo>
                  <a:cubicBezTo>
                    <a:pt x="6897" y="1098"/>
                    <a:pt x="7002" y="993"/>
                    <a:pt x="7002" y="879"/>
                  </a:cubicBezTo>
                  <a:lnTo>
                    <a:pt x="7002" y="220"/>
                  </a:lnTo>
                  <a:cubicBezTo>
                    <a:pt x="7002" y="96"/>
                    <a:pt x="6897" y="1"/>
                    <a:pt x="6783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427788" y="1973150"/>
              <a:ext cx="62713" cy="74444"/>
            </a:xfrm>
            <a:custGeom>
              <a:avLst/>
              <a:gdLst/>
              <a:ahLst/>
              <a:cxnLst/>
              <a:rect l="l" t="t" r="r" b="b"/>
              <a:pathLst>
                <a:path w="2395" h="2843" extrusionOk="0">
                  <a:moveTo>
                    <a:pt x="2395" y="0"/>
                  </a:moveTo>
                  <a:cubicBezTo>
                    <a:pt x="1880" y="0"/>
                    <a:pt x="1374" y="124"/>
                    <a:pt x="916" y="363"/>
                  </a:cubicBezTo>
                  <a:cubicBezTo>
                    <a:pt x="420" y="954"/>
                    <a:pt x="77" y="1832"/>
                    <a:pt x="0" y="2843"/>
                  </a:cubicBezTo>
                  <a:lnTo>
                    <a:pt x="439" y="2843"/>
                  </a:lnTo>
                  <a:cubicBezTo>
                    <a:pt x="544" y="1603"/>
                    <a:pt x="1059" y="592"/>
                    <a:pt x="1746" y="191"/>
                  </a:cubicBezTo>
                  <a:lnTo>
                    <a:pt x="1746" y="191"/>
                  </a:lnTo>
                  <a:cubicBezTo>
                    <a:pt x="1460" y="868"/>
                    <a:pt x="1336" y="1984"/>
                    <a:pt x="1307" y="2843"/>
                  </a:cubicBezTo>
                  <a:lnTo>
                    <a:pt x="1746" y="2843"/>
                  </a:lnTo>
                  <a:cubicBezTo>
                    <a:pt x="1803" y="992"/>
                    <a:pt x="2223" y="0"/>
                    <a:pt x="2395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490240" y="1973150"/>
              <a:ext cx="62477" cy="74208"/>
            </a:xfrm>
            <a:custGeom>
              <a:avLst/>
              <a:gdLst/>
              <a:ahLst/>
              <a:cxnLst/>
              <a:rect l="l" t="t" r="r" b="b"/>
              <a:pathLst>
                <a:path w="2386" h="2834" extrusionOk="0">
                  <a:moveTo>
                    <a:pt x="0" y="0"/>
                  </a:moveTo>
                  <a:cubicBezTo>
                    <a:pt x="181" y="0"/>
                    <a:pt x="592" y="992"/>
                    <a:pt x="649" y="2833"/>
                  </a:cubicBezTo>
                  <a:lnTo>
                    <a:pt x="1088" y="2833"/>
                  </a:lnTo>
                  <a:cubicBezTo>
                    <a:pt x="1059" y="1984"/>
                    <a:pt x="935" y="868"/>
                    <a:pt x="649" y="181"/>
                  </a:cubicBezTo>
                  <a:lnTo>
                    <a:pt x="649" y="181"/>
                  </a:lnTo>
                  <a:cubicBezTo>
                    <a:pt x="1336" y="582"/>
                    <a:pt x="1851" y="1603"/>
                    <a:pt x="1956" y="2833"/>
                  </a:cubicBezTo>
                  <a:lnTo>
                    <a:pt x="2385" y="2833"/>
                  </a:lnTo>
                  <a:cubicBezTo>
                    <a:pt x="2309" y="1832"/>
                    <a:pt x="1975" y="954"/>
                    <a:pt x="1479" y="353"/>
                  </a:cubicBezTo>
                  <a:cubicBezTo>
                    <a:pt x="1021" y="124"/>
                    <a:pt x="515" y="0"/>
                    <a:pt x="0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398802" y="2047568"/>
              <a:ext cx="39984" cy="28515"/>
            </a:xfrm>
            <a:custGeom>
              <a:avLst/>
              <a:gdLst/>
              <a:ahLst/>
              <a:cxnLst/>
              <a:rect l="l" t="t" r="r" b="b"/>
              <a:pathLst>
                <a:path w="1527" h="1089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79"/>
                  </a:lnTo>
                  <a:cubicBezTo>
                    <a:pt x="1" y="993"/>
                    <a:pt x="96" y="1088"/>
                    <a:pt x="220" y="1088"/>
                  </a:cubicBezTo>
                  <a:lnTo>
                    <a:pt x="1527" y="1088"/>
                  </a:lnTo>
                  <a:cubicBezTo>
                    <a:pt x="1412" y="1088"/>
                    <a:pt x="1308" y="993"/>
                    <a:pt x="1308" y="879"/>
                  </a:cubicBezTo>
                  <a:lnTo>
                    <a:pt x="1308" y="220"/>
                  </a:lnTo>
                  <a:cubicBezTo>
                    <a:pt x="1308" y="96"/>
                    <a:pt x="1412" y="1"/>
                    <a:pt x="1527" y="1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404536" y="2076057"/>
              <a:ext cx="171643" cy="49699"/>
            </a:xfrm>
            <a:custGeom>
              <a:avLst/>
              <a:gdLst/>
              <a:ahLst/>
              <a:cxnLst/>
              <a:rect l="l" t="t" r="r" b="b"/>
              <a:pathLst>
                <a:path w="6555" h="1898" extrusionOk="0">
                  <a:moveTo>
                    <a:pt x="1" y="0"/>
                  </a:moveTo>
                  <a:lnTo>
                    <a:pt x="1" y="430"/>
                  </a:lnTo>
                  <a:cubicBezTo>
                    <a:pt x="1" y="573"/>
                    <a:pt x="68" y="706"/>
                    <a:pt x="192" y="792"/>
                  </a:cubicBezTo>
                  <a:lnTo>
                    <a:pt x="1585" y="1756"/>
                  </a:lnTo>
                  <a:cubicBezTo>
                    <a:pt x="1723" y="1852"/>
                    <a:pt x="1881" y="1898"/>
                    <a:pt x="2037" y="1898"/>
                  </a:cubicBezTo>
                  <a:cubicBezTo>
                    <a:pt x="2344" y="1898"/>
                    <a:pt x="2644" y="1722"/>
                    <a:pt x="2777" y="1412"/>
                  </a:cubicBezTo>
                  <a:cubicBezTo>
                    <a:pt x="2860" y="1219"/>
                    <a:pt x="3049" y="1097"/>
                    <a:pt x="3251" y="1097"/>
                  </a:cubicBezTo>
                  <a:cubicBezTo>
                    <a:pt x="3258" y="1097"/>
                    <a:pt x="3266" y="1097"/>
                    <a:pt x="3273" y="1098"/>
                  </a:cubicBezTo>
                  <a:cubicBezTo>
                    <a:pt x="3281" y="1097"/>
                    <a:pt x="3289" y="1097"/>
                    <a:pt x="3297" y="1097"/>
                  </a:cubicBezTo>
                  <a:cubicBezTo>
                    <a:pt x="3507" y="1097"/>
                    <a:pt x="3696" y="1219"/>
                    <a:pt x="3779" y="1412"/>
                  </a:cubicBezTo>
                  <a:cubicBezTo>
                    <a:pt x="3912" y="1722"/>
                    <a:pt x="4208" y="1898"/>
                    <a:pt x="4515" y="1898"/>
                  </a:cubicBezTo>
                  <a:cubicBezTo>
                    <a:pt x="4671" y="1898"/>
                    <a:pt x="4830" y="1852"/>
                    <a:pt x="4971" y="1756"/>
                  </a:cubicBezTo>
                  <a:lnTo>
                    <a:pt x="6364" y="792"/>
                  </a:lnTo>
                  <a:cubicBezTo>
                    <a:pt x="6479" y="706"/>
                    <a:pt x="6555" y="573"/>
                    <a:pt x="6555" y="430"/>
                  </a:cubicBezTo>
                  <a:lnTo>
                    <a:pt x="6555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450255" y="2093418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1" y="0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44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40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518965" y="2093418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0" y="0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3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404301" y="2076057"/>
              <a:ext cx="171878" cy="11521"/>
            </a:xfrm>
            <a:custGeom>
              <a:avLst/>
              <a:gdLst/>
              <a:ahLst/>
              <a:cxnLst/>
              <a:rect l="l" t="t" r="r" b="b"/>
              <a:pathLst>
                <a:path w="6564" h="440" extrusionOk="0">
                  <a:moveTo>
                    <a:pt x="0" y="0"/>
                  </a:moveTo>
                  <a:lnTo>
                    <a:pt x="0" y="430"/>
                  </a:lnTo>
                  <a:cubicBezTo>
                    <a:pt x="0" y="430"/>
                    <a:pt x="10" y="439"/>
                    <a:pt x="10" y="439"/>
                  </a:cubicBezTo>
                  <a:lnTo>
                    <a:pt x="6564" y="439"/>
                  </a:lnTo>
                  <a:lnTo>
                    <a:pt x="6564" y="430"/>
                  </a:lnTo>
                  <a:lnTo>
                    <a:pt x="6564" y="0"/>
                  </a:lnTo>
                  <a:close/>
                </a:path>
              </a:pathLst>
            </a:custGeom>
            <a:solidFill>
              <a:srgbClr val="9ED5F4"/>
            </a:solidFill>
            <a:ln w="9525" cap="flat" cmpd="sng">
              <a:solidFill>
                <a:srgbClr val="2130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378" name="Google Shape;378;p8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379" name="Google Shape;379;p8"/>
            <p:cNvSpPr/>
            <p:nvPr/>
          </p:nvSpPr>
          <p:spPr>
            <a:xfrm>
              <a:off x="1813301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5191D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5699DC">
                <a:alpha val="8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653729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066960" y="898125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813301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653729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066960" y="2140039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813301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653729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413" name="Google Shape;413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419" name="Google Shape;419;p9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420" name="Google Shape;420;p9"/>
            <p:cNvSpPr/>
            <p:nvPr/>
          </p:nvSpPr>
          <p:spPr>
            <a:xfrm>
              <a:off x="1813301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653729" y="405320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6199D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5699DC">
                <a:alpha val="8509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066960" y="898125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1813301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653729" y="1647235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6960" y="2140039"/>
              <a:ext cx="3680855" cy="313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813301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653729" y="2889149"/>
              <a:ext cx="31354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it-IT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454" name="Google Shape;45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1270</Words>
  <Application>Microsoft Office PowerPoint</Application>
  <PresentationFormat>Presentazione su schermo (16:9)</PresentationFormat>
  <Paragraphs>213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Poppins Black</vt:lpstr>
      <vt:lpstr>Poppins</vt:lpstr>
      <vt:lpstr>Palanquin Dark</vt:lpstr>
      <vt:lpstr>Robotic Workshop by Slidesgo</vt:lpstr>
      <vt:lpstr>Internet of Nano Things</vt:lpstr>
      <vt:lpstr>Definitions</vt:lpstr>
      <vt:lpstr>Definitions: nano-devices</vt:lpstr>
      <vt:lpstr>History of Nano-technology</vt:lpstr>
      <vt:lpstr>Benefits of IoNT</vt:lpstr>
      <vt:lpstr>IoNT Architecture</vt:lpstr>
      <vt:lpstr>Security goals</vt:lpstr>
      <vt:lpstr>Application fields of IoNT</vt:lpstr>
      <vt:lpstr>Application fields of IoNT</vt:lpstr>
      <vt:lpstr>Application fields of IoNT</vt:lpstr>
      <vt:lpstr>Application fields of IoNT</vt:lpstr>
      <vt:lpstr>Applications of IoNT in healthcare Biosensors and Nano-biosensors</vt:lpstr>
      <vt:lpstr>Applications of IoNT in healthcare Types of biosensors</vt:lpstr>
      <vt:lpstr>Applications of IoNT in healthcare Detection and diagnosis</vt:lpstr>
      <vt:lpstr>Applications of IoNT in healthcare Analysis and Research</vt:lpstr>
      <vt:lpstr>Applications of IoNT in healthcare Risks and Challenges</vt:lpstr>
      <vt:lpstr>In-body and body area communication</vt:lpstr>
      <vt:lpstr>Presentazione standard di PowerPoint</vt:lpstr>
      <vt:lpstr>Privacy and security risks and solutions</vt:lpstr>
      <vt:lpstr>Application of IoNT in agriculture Intelligent Plant Pathogen-Diagnostic Biosensors</vt:lpstr>
      <vt:lpstr>Application of IoNT in agriculture Integration of modern age technology</vt:lpstr>
      <vt:lpstr>Future needs and prospects</vt:lpstr>
      <vt:lpstr>Final summary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Calogero Carlino</cp:lastModifiedBy>
  <cp:revision>2</cp:revision>
  <dcterms:modified xsi:type="dcterms:W3CDTF">2024-11-03T11:27:43Z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0x010100EF5D2902D908E746A26454A185F36FA7</vt:lpwstr>
  </property>
</Properties>
</file>