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E74C4-4FAA-483B-9EF8-4175F64112CC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8391-D037-46C9-A384-1B1A949A6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12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B589-22F4-737D-2468-502A7D400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BF67F-7E1F-5FD4-2171-7F5657FB1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E253-0A3F-4514-C5DF-7052EB4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25D-C20F-4E84-A617-B5DEBB17D88E}" type="datetime1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FE5E-4999-0EEE-DDB3-AC852952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08C3-2E2D-97E1-BA53-D5E17E61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8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616D-F7CC-409D-F4B1-08EBA96A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21ED3-93C2-DE44-EE37-82711ED8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AE6D-EF7B-51A4-36A7-A9D8E4B4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6372-F92C-4E3C-BF62-B93198B0C198}" type="datetime1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E274-38B3-156A-A19F-DE64D52D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43B7-F423-31CB-FBE1-96C28320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10339-F1AF-1E97-E9C5-461F5D715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18521-8602-74C5-9FD2-4A7238161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4A4C-029D-0B7C-6845-E1653492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619C-EF13-408D-AEB3-E1E511645083}" type="datetime1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C100-919A-D78D-A076-EBA0E477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9B22-1607-1D4C-D29E-1F45E7BA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6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6B64-61D8-789F-1758-6A5FC28A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6E41-2999-E3E7-25FE-61B93D1EA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80AA8-079B-8002-2B01-5229427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51F3-EBA6-4C91-8D2E-9B4D61F019FC}" type="datetime1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577C-F5DD-89E4-CA05-D3F54C92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0563C-3A82-B3A6-C5B5-133BC7EA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1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4428-004A-A349-59AC-7921F397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8D40A-7159-C446-3126-8F3C41B8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6A4A-D8A8-4419-0C71-0DFD9B2D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729-22C9-4234-9CB3-EF8B2F8129FA}" type="datetime1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FFC23-265A-51A0-DD78-B39E5F22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5C62-88D1-56C7-0FCF-BED32EDE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5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5DAD-32A1-AF00-2867-2EBEBDBA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AABC-3C9E-1D1F-5C56-349A3F6CA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CAC60-CFB3-62DA-EB9D-5C8C54754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81174-7F3A-C511-A0AC-C966059F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95AD-68F0-4DBB-A826-4190BE94F962}" type="datetime1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A92D7-1D92-E7BE-D17E-68D12DA3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318C-F91F-DA27-EE1E-E9EAAB57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2436-72ED-6408-3FE7-CE05C9F7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F6C9-4E68-CC4F-7298-EAFCEBED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39DE3-F78B-EB1C-1BFD-28C04F7FE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0918F-C9F2-5CAC-C281-49A86C80D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76A90-1AA2-A4F7-6B6E-C02A3D64C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15794-E47A-7F73-ACA8-7F9861D6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9CEA-F223-4797-816C-4D18476708A0}" type="datetime1">
              <a:rPr lang="en-GB" smtClean="0"/>
              <a:t>30/10/2024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E9471-BC96-F596-350B-C2C43892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065FE-4890-4EE5-5435-67E310B5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CA43-0FA4-A857-AF82-073E5BCA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72210-9858-CF67-27A7-995065F4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5FC2-56E7-4C3A-ACCC-F7DF09A6407D}" type="datetime1">
              <a:rPr lang="en-GB" smtClean="0"/>
              <a:t>30/10/2024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813C8-C52C-30BF-5AE7-90242A10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BB673-F98A-4414-9508-11EA87DB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3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C4C40-C91B-D51A-752F-BF739599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5F73-711B-43D5-A7A5-0AED4A29DAC7}" type="datetime1">
              <a:rPr lang="en-GB" smtClean="0"/>
              <a:t>30/10/2024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BEF58-C961-6F94-7A4A-9F2F2EE2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80CE4-D2E6-2760-2969-AC35435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2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8E4F-1C47-AB01-EE16-A7309B90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B296-3B26-F5B0-96F2-57DC68D4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894D2-C5F0-8B83-167B-2DEC081C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D0A49-B41F-C99B-0B8E-EF5FFDF4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319-9553-441A-B7ED-3D2BBC4ED3B6}" type="datetime1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E250B-73BA-E4F0-9535-CB53AF93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24F88-4CE1-B49E-DBC4-8333D8B5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F3B9-B6DE-8B93-C301-377BFCCB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89368-D96C-1F52-7682-B29AAA3C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DF787-4571-1160-200B-CFDD3C96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CDF97-132C-4B8E-7C31-F3470E5E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104C-6D02-480A-8179-16468DFD2915}" type="datetime1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CD61C-5A96-6D36-AD6B-4DA789E3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D4CA9-5323-F539-65CA-586F8C72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2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0D47D-F035-093D-5E7E-6577CA97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B90E-05D2-C60B-2E3C-4A6DCD750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6C57-4500-BAF1-EC8B-AC600C2EA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3BE39-0589-411C-B5C6-AA1A58D533C3}" type="datetime1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1D701-BB84-EA8C-8405-6E6308AFB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6705-778D-61BA-6100-0CECF33BF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C370-CBA0-4F0A-B20A-7A9BB09CC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5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726424-F4E8-EFF2-5486-31DE21DA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In-body and body area communication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7FCA74-CD35-6D80-5B5F-8C41EB84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Body Area Networks measure all kinds of body parameters from the </a:t>
            </a:r>
            <a:r>
              <a:rPr lang="en-GB" sz="2000" b="1" dirty="0"/>
              <a:t>outside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r>
              <a:rPr lang="en-GB" sz="2000" dirty="0"/>
              <a:t>Many more parameters are available inside the body, such as, for instance, blood and liver characteristics.</a:t>
            </a:r>
          </a:p>
          <a:p>
            <a:pPr marL="0" indent="0">
              <a:buNone/>
            </a:pPr>
            <a:r>
              <a:rPr lang="en-GB" sz="2000" dirty="0"/>
              <a:t>The vision of In-Body Networks is that nanomachines will patrol in the body, take measurements wherever necessary, and send collected data to the outside.</a:t>
            </a:r>
          </a:p>
        </p:txBody>
      </p:sp>
    </p:spTree>
    <p:extLst>
      <p:ext uri="{BB962C8B-B14F-4D97-AF65-F5344CB8AC3E}">
        <p14:creationId xmlns:p14="http://schemas.microsoft.com/office/powerpoint/2010/main" val="305286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32D594-E660-FD1A-33B5-B2C8849F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238250"/>
            <a:ext cx="4597400" cy="43815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A possible architecture there would consist of one Body Area Network wirelessly connecting all (micro) devices which are located outside the body.</a:t>
            </a:r>
          </a:p>
          <a:p>
            <a:pPr marL="0" indent="0">
              <a:buNone/>
            </a:pPr>
            <a:r>
              <a:rPr lang="en-GB" sz="2000" dirty="0"/>
              <a:t>Within the body, there will be a number of nano device networks all operating in a certain area and specialized on certain functionalities and jobs.</a:t>
            </a:r>
          </a:p>
          <a:p>
            <a:pPr marL="0" indent="0">
              <a:buNone/>
            </a:pPr>
            <a:r>
              <a:rPr lang="en-GB" sz="2000" dirty="0"/>
              <a:t>Furthermore, there is one more powerful device which is able to analyse data from both network types and send commands to actuators also in both network types.</a:t>
            </a:r>
          </a:p>
          <a:p>
            <a:pPr marL="0" indent="0">
              <a:buNone/>
            </a:pPr>
            <a:r>
              <a:rPr lang="en-GB" sz="2000" dirty="0"/>
              <a:t>Finally, these networks will be interconnected through a gateway.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97CD0-1F24-3AA1-7F85-FD3E9EF17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9348"/>
            <a:ext cx="5029902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8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AD497-651E-F0C6-7AE4-0F7B04618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7792A-5BCC-D21E-BB3C-BEF37848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Privacy and security risks and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DE3D3-B718-4C3A-8E2F-F4C69160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integration of Body Area Networks systems within body devices and nanomachines also creates a completely new level of security related challenges.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BC8C2F6-F33E-9F83-55B3-134902408E6D}"/>
              </a:ext>
            </a:extLst>
          </p:cNvPr>
          <p:cNvSpPr txBox="1">
            <a:spLocks/>
          </p:cNvSpPr>
          <p:nvPr/>
        </p:nvSpPr>
        <p:spPr>
          <a:xfrm>
            <a:off x="838200" y="2687637"/>
            <a:ext cx="461010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Such attacks may include</a:t>
            </a:r>
          </a:p>
          <a:p>
            <a:r>
              <a:rPr lang="en-GB" sz="2000" dirty="0"/>
              <a:t>the theft of private data</a:t>
            </a:r>
          </a:p>
          <a:p>
            <a:r>
              <a:rPr lang="en-GB" sz="2000" dirty="0"/>
              <a:t>the disruption of medical applications;</a:t>
            </a:r>
          </a:p>
          <a:p>
            <a:r>
              <a:rPr lang="en-GB" sz="2000" dirty="0"/>
              <a:t>the targeted modification of communication links on the nano communication level or at the gateway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BA25B6E-217E-5A88-646F-1D6112729DBC}"/>
              </a:ext>
            </a:extLst>
          </p:cNvPr>
          <p:cNvSpPr txBox="1">
            <a:spLocks/>
          </p:cNvSpPr>
          <p:nvPr/>
        </p:nvSpPr>
        <p:spPr>
          <a:xfrm>
            <a:off x="5695952" y="2708274"/>
            <a:ext cx="5327648" cy="361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In order to achieve a certain level of security, IoNT systems need to rely on a broad mixture of security solutions:</a:t>
            </a:r>
          </a:p>
          <a:p>
            <a:r>
              <a:rPr lang="en-GB" sz="2000" dirty="0"/>
              <a:t>Cryptographic primitives</a:t>
            </a:r>
          </a:p>
          <a:p>
            <a:r>
              <a:rPr lang="en-GB" sz="2000" dirty="0"/>
              <a:t>Key management</a:t>
            </a:r>
          </a:p>
          <a:p>
            <a:r>
              <a:rPr lang="en-GB" sz="2000" dirty="0"/>
              <a:t>Authentication and access control</a:t>
            </a:r>
          </a:p>
          <a:p>
            <a:r>
              <a:rPr lang="en-GB" sz="2000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72630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D7283-B761-9640-6BFE-4704AD546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AB414-82FB-54E4-30B5-29FFEE81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of IoNT in agriculture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2B238-118D-A79D-5FC9-A93BC686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0" y="1978025"/>
            <a:ext cx="4991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Plant pathogens massively affect crop productivity and are one of the significant challenges in attaining sustainable development goals related to agriculture.</a:t>
            </a:r>
          </a:p>
          <a:p>
            <a:pPr marL="0" indent="0">
              <a:buNone/>
            </a:pPr>
            <a:r>
              <a:rPr lang="en-GB" sz="2000" dirty="0"/>
              <a:t>Biosensors generates an electrical signal by integrating a biological sensing element and physicochemical transducer when coming into contact with a target analyte or pathogen.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385B8-DCE4-9C59-6353-B8C9F02E9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425"/>
            <a:ext cx="5625575" cy="37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4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D9FF6-0B04-ED08-C255-5B6F8CC50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BCAEBA-E16A-9E06-B0DB-FCDD40C5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238250"/>
            <a:ext cx="10858500" cy="43815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Plants that are under stress generally have a different "classification" than plants that are not under stress. This can be easily taken by using IoNT-integrated biosensors with the assistance of AI, drones, 5G communication, and machine algorithms.</a:t>
            </a:r>
          </a:p>
          <a:p>
            <a:pPr marL="0" indent="0">
              <a:buNone/>
            </a:pPr>
            <a:r>
              <a:rPr lang="en-GB" sz="2000" dirty="0"/>
              <a:t>These concerns, if given strategic consideration, will aid in the development of superior </a:t>
            </a:r>
            <a:r>
              <a:rPr lang="en-GB" sz="2000" dirty="0" err="1"/>
              <a:t>nanosensor</a:t>
            </a:r>
            <a:r>
              <a:rPr lang="en-GB" sz="2000" dirty="0"/>
              <a:t> products and their eventual incorporation into the agricultural ecosystem.</a:t>
            </a:r>
          </a:p>
        </p:txBody>
      </p:sp>
    </p:spTree>
    <p:extLst>
      <p:ext uri="{BB962C8B-B14F-4D97-AF65-F5344CB8AC3E}">
        <p14:creationId xmlns:p14="http://schemas.microsoft.com/office/powerpoint/2010/main" val="345067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4442E-5CDB-2D0E-4872-F1086FCA5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845B4-A72F-0FA5-D592-CC409EDC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needs and prospects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B4B8C-C3C6-B549-E550-1EAF8C43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Recent advancements in nano- and micro technologies have allowed the creation of plant-based biosensors that are extremely sensitive, fast, and selective.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10AAC16-0B04-476A-98B2-E66CE6B48DD6}"/>
              </a:ext>
            </a:extLst>
          </p:cNvPr>
          <p:cNvSpPr txBox="1">
            <a:spLocks/>
          </p:cNvSpPr>
          <p:nvPr/>
        </p:nvSpPr>
        <p:spPr>
          <a:xfrm>
            <a:off x="838200" y="2687637"/>
            <a:ext cx="461010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There are some challenges that we have to overcome:</a:t>
            </a:r>
          </a:p>
          <a:p>
            <a:r>
              <a:rPr lang="en-GB" sz="2000" dirty="0"/>
              <a:t>nanomaterials may be toxic</a:t>
            </a:r>
          </a:p>
          <a:p>
            <a:r>
              <a:rPr lang="en-GB" sz="2000" dirty="0"/>
              <a:t>generation of e-waste due to the use of IoT</a:t>
            </a:r>
          </a:p>
          <a:p>
            <a:r>
              <a:rPr lang="en-GB" sz="2000" dirty="0"/>
              <a:t>low detection time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5FEC70E-5C67-1C05-DF04-63804E28715B}"/>
              </a:ext>
            </a:extLst>
          </p:cNvPr>
          <p:cNvSpPr txBox="1">
            <a:spLocks/>
          </p:cNvSpPr>
          <p:nvPr/>
        </p:nvSpPr>
        <p:spPr>
          <a:xfrm>
            <a:off x="5695952" y="2708274"/>
            <a:ext cx="5327648" cy="361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Alternative for these challenges are:</a:t>
            </a:r>
          </a:p>
          <a:p>
            <a:r>
              <a:rPr lang="en-GB" sz="2000" dirty="0"/>
              <a:t>toxicity can be reduced by functionalizing nanomaterials with biocompatible materials like P.E.G</a:t>
            </a:r>
          </a:p>
          <a:p>
            <a:r>
              <a:rPr lang="en-GB" sz="2000" dirty="0"/>
              <a:t>green synthesis can be used in the fabrication of nanomaterials</a:t>
            </a:r>
          </a:p>
          <a:p>
            <a:r>
              <a:rPr lang="en-GB" sz="2000" dirty="0"/>
              <a:t>use of the A.I. technique</a:t>
            </a:r>
          </a:p>
        </p:txBody>
      </p:sp>
    </p:spTree>
    <p:extLst>
      <p:ext uri="{BB962C8B-B14F-4D97-AF65-F5344CB8AC3E}">
        <p14:creationId xmlns:p14="http://schemas.microsoft.com/office/powerpoint/2010/main" val="28922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In-body and body area communication</vt:lpstr>
      <vt:lpstr>PowerPoint Presentation</vt:lpstr>
      <vt:lpstr>Privacy and security risks and solutions</vt:lpstr>
      <vt:lpstr>Application of IoNT in agriculture</vt:lpstr>
      <vt:lpstr>PowerPoint Presentation</vt:lpstr>
      <vt:lpstr>Future needs and 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Calogero Carlino</dc:creator>
  <cp:lastModifiedBy>Calogero Carlino</cp:lastModifiedBy>
  <cp:revision>7</cp:revision>
  <dcterms:created xsi:type="dcterms:W3CDTF">2024-10-30T14:11:05Z</dcterms:created>
  <dcterms:modified xsi:type="dcterms:W3CDTF">2024-10-30T16:05:08Z</dcterms:modified>
</cp:coreProperties>
</file>